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6"/>
  </p:notesMasterIdLst>
  <p:sldIdLst>
    <p:sldId id="282" r:id="rId3"/>
    <p:sldId id="286" r:id="rId4"/>
    <p:sldId id="287" r:id="rId5"/>
    <p:sldId id="267" r:id="rId6"/>
    <p:sldId id="288" r:id="rId7"/>
    <p:sldId id="297" r:id="rId8"/>
    <p:sldId id="290" r:id="rId9"/>
    <p:sldId id="298" r:id="rId10"/>
    <p:sldId id="299" r:id="rId11"/>
    <p:sldId id="293" r:id="rId12"/>
    <p:sldId id="295" r:id="rId13"/>
    <p:sldId id="300" r:id="rId14"/>
    <p:sldId id="301"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Oswald" pitchFamily="2" charset="77"/>
      <p:regular r:id="rId23"/>
      <p:bold r:id="rId24"/>
    </p:embeddedFont>
    <p:embeddedFont>
      <p:font typeface="Source Code Pro" panose="020B0509030403020204" pitchFamily="49" charset="0"/>
      <p:regular r:id="rId25"/>
      <p:bold r:id="rId26"/>
      <p:italic r:id="rId27"/>
      <p:boldItalic r:id="rId28"/>
    </p:embeddedFont>
    <p:embeddedFont>
      <p:font typeface="Source Sans Pro" panose="020B0503030403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4" userDrawn="1">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V80yFeAgFdMlW3S7dyOOo7ZvW+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4103"/>
  </p:normalViewPr>
  <p:slideViewPr>
    <p:cSldViewPr snapToGrid="0">
      <p:cViewPr varScale="1">
        <p:scale>
          <a:sx n="107" d="100"/>
          <a:sy n="107" d="100"/>
        </p:scale>
        <p:origin x="1520" y="168"/>
      </p:cViewPr>
      <p:guideLst>
        <p:guide orient="horz" pos="164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21"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385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t>
            </a:r>
            <a:r>
              <a:rPr lang="en-US" sz="1100" b="0" i="0" u="none" strike="noStrike" dirty="0">
                <a:solidFill>
                  <a:schemeClr val="dk1"/>
                </a:solidFill>
                <a:latin typeface="Calibri"/>
                <a:ea typeface="Calibri"/>
                <a:cs typeface="Calibri"/>
                <a:sym typeface="Calibri"/>
              </a:rPr>
              <a:t>Science is really a way of looking at the world—REALLY looking—and then coming up with explanations for why things are as they are. An explanation is accepted as a good scientific </a:t>
            </a:r>
            <a:r>
              <a:rPr lang="en-US" sz="1100" b="1" i="0" u="none" strike="noStrike" dirty="0">
                <a:solidFill>
                  <a:schemeClr val="dk1"/>
                </a:solidFill>
                <a:latin typeface="Calibri"/>
                <a:ea typeface="Calibri"/>
                <a:cs typeface="Calibri"/>
                <a:sym typeface="Calibri"/>
              </a:rPr>
              <a:t>theory</a:t>
            </a:r>
            <a:r>
              <a:rPr lang="en-US" sz="1100" b="0" i="0" u="none" strike="noStrike" dirty="0">
                <a:solidFill>
                  <a:schemeClr val="dk1"/>
                </a:solidFill>
                <a:latin typeface="Calibri"/>
                <a:ea typeface="Calibri"/>
                <a:cs typeface="Calibri"/>
                <a:sym typeface="Calibri"/>
              </a:rPr>
              <a:t> if it helps scientists correctly predict how nature will behave in the future.” –</a:t>
            </a:r>
            <a:r>
              <a:rPr lang="en-US" sz="1100" b="0" i="0" u="none" strike="noStrike" dirty="0" err="1">
                <a:solidFill>
                  <a:schemeClr val="dk1"/>
                </a:solidFill>
                <a:latin typeface="Calibri"/>
                <a:ea typeface="Calibri"/>
                <a:cs typeface="Calibri"/>
                <a:sym typeface="Calibri"/>
              </a:rPr>
              <a:t>SciJinks</a:t>
            </a:r>
            <a:r>
              <a:rPr lang="en-US" sz="1100" b="0" i="0" u="none" strike="noStrike" dirty="0">
                <a:solidFill>
                  <a:schemeClr val="dk1"/>
                </a:solidFill>
                <a:latin typeface="Calibri"/>
                <a:ea typeface="Calibri"/>
                <a:cs typeface="Calibri"/>
                <a:sym typeface="Calibri"/>
              </a:rPr>
              <a:t> NOAA</a:t>
            </a:r>
            <a:endParaRPr lang="en-US" dirty="0"/>
          </a:p>
          <a:p>
            <a:endParaRPr lang="en-US" dirty="0"/>
          </a:p>
        </p:txBody>
      </p:sp>
    </p:spTree>
    <p:extLst>
      <p:ext uri="{BB962C8B-B14F-4D97-AF65-F5344CB8AC3E}">
        <p14:creationId xmlns:p14="http://schemas.microsoft.com/office/powerpoint/2010/main" val="267226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1" dirty="0"/>
              <a:t>EXAMPLE SLIDE – have your volunteers make slides to show who they are both in their scientific careers and also outside of them! The goal is to show students the different ways you can be a scientist. </a:t>
            </a:r>
            <a:r>
              <a:rPr lang="en-US" sz="1800" b="1" dirty="0">
                <a:sym typeface="Wingdings" pitchFamily="2" charset="2"/>
              </a:rPr>
              <a:t></a:t>
            </a:r>
            <a:endParaRPr lang="en-US" sz="1800" b="1" dirty="0"/>
          </a:p>
        </p:txBody>
      </p:sp>
    </p:spTree>
    <p:extLst>
      <p:ext uri="{BB962C8B-B14F-4D97-AF65-F5344CB8AC3E}">
        <p14:creationId xmlns:p14="http://schemas.microsoft.com/office/powerpoint/2010/main" val="202976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3194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735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30"/>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 name="Google Shape;30;p3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 name="Google Shape;3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1D2C-048E-F746-96B0-1DCCAF1817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5D270-85D2-BF4D-B3C2-6F0A7936DE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1D4AD8-6A8E-B046-A6C3-FE7494F94E2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C1D32E-584D-734C-80A3-D9F3794CA4F6}"/>
              </a:ext>
            </a:extLst>
          </p:cNvPr>
          <p:cNvSpPr>
            <a:spLocks noGrp="1"/>
          </p:cNvSpPr>
          <p:nvPr>
            <p:ph type="dt" sz="half" idx="10"/>
          </p:nvPr>
        </p:nvSpPr>
        <p:spPr/>
        <p:txBody>
          <a:bodyPr/>
          <a:lstStyle/>
          <a:p>
            <a:fld id="{421BF25F-5C0B-694D-901A-8E4EAEBADA28}" type="datetimeFigureOut">
              <a:rPr lang="en-US" smtClean="0"/>
              <a:t>8/22/24</a:t>
            </a:fld>
            <a:endParaRPr lang="en-US"/>
          </a:p>
        </p:txBody>
      </p:sp>
      <p:sp>
        <p:nvSpPr>
          <p:cNvPr id="6" name="Footer Placeholder 5">
            <a:extLst>
              <a:ext uri="{FF2B5EF4-FFF2-40B4-BE49-F238E27FC236}">
                <a16:creationId xmlns:a16="http://schemas.microsoft.com/office/drawing/2014/main" id="{83CDB584-3C97-C149-B929-4B3D032DE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C301E-8EB8-3748-8EEB-99716AB5DA03}"/>
              </a:ext>
            </a:extLst>
          </p:cNvPr>
          <p:cNvSpPr>
            <a:spLocks noGrp="1"/>
          </p:cNvSpPr>
          <p:nvPr>
            <p:ph type="sldNum" sz="quarter" idx="12"/>
          </p:nvPr>
        </p:nvSpPr>
        <p:spPr/>
        <p:txBody>
          <a:bodyPr/>
          <a:lstStyle/>
          <a:p>
            <a:fld id="{9F3C85DB-F5C2-884D-A39A-A5BEF5867A82}" type="slidenum">
              <a:rPr lang="en-US" smtClean="0"/>
              <a:t>‹#›</a:t>
            </a:fld>
            <a:endParaRPr lang="en-US"/>
          </a:p>
        </p:txBody>
      </p:sp>
    </p:spTree>
    <p:extLst>
      <p:ext uri="{BB962C8B-B14F-4D97-AF65-F5344CB8AC3E}">
        <p14:creationId xmlns:p14="http://schemas.microsoft.com/office/powerpoint/2010/main" val="15369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0546-C700-3C40-9FB2-6DA6C0CB3A9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05CBF6-E430-7841-AACD-61F1812C9CE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FFC7445-5572-E445-B463-69AB36F75E6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10D907-92EE-7A48-9DE0-CCF488AD311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ACBBE54-E437-5445-810A-6747356D00E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AA05B-B840-AE44-8860-586753021B5D}"/>
              </a:ext>
            </a:extLst>
          </p:cNvPr>
          <p:cNvSpPr>
            <a:spLocks noGrp="1"/>
          </p:cNvSpPr>
          <p:nvPr>
            <p:ph type="dt" sz="half" idx="10"/>
          </p:nvPr>
        </p:nvSpPr>
        <p:spPr/>
        <p:txBody>
          <a:bodyPr/>
          <a:lstStyle/>
          <a:p>
            <a:fld id="{421BF25F-5C0B-694D-901A-8E4EAEBADA28}" type="datetimeFigureOut">
              <a:rPr lang="en-US" smtClean="0"/>
              <a:t>8/22/24</a:t>
            </a:fld>
            <a:endParaRPr lang="en-US"/>
          </a:p>
        </p:txBody>
      </p:sp>
      <p:sp>
        <p:nvSpPr>
          <p:cNvPr id="8" name="Footer Placeholder 7">
            <a:extLst>
              <a:ext uri="{FF2B5EF4-FFF2-40B4-BE49-F238E27FC236}">
                <a16:creationId xmlns:a16="http://schemas.microsoft.com/office/drawing/2014/main" id="{A46BAAA7-33B6-7246-B5F7-EBEBC7DE65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52B94A-2995-3F48-8669-1610B8B09717}"/>
              </a:ext>
            </a:extLst>
          </p:cNvPr>
          <p:cNvSpPr>
            <a:spLocks noGrp="1"/>
          </p:cNvSpPr>
          <p:nvPr>
            <p:ph type="sldNum" sz="quarter" idx="12"/>
          </p:nvPr>
        </p:nvSpPr>
        <p:spPr/>
        <p:txBody>
          <a:bodyPr/>
          <a:lstStyle/>
          <a:p>
            <a:fld id="{9F3C85DB-F5C2-884D-A39A-A5BEF5867A82}" type="slidenum">
              <a:rPr lang="en-US" smtClean="0"/>
              <a:t>‹#›</a:t>
            </a:fld>
            <a:endParaRPr lang="en-US"/>
          </a:p>
        </p:txBody>
      </p:sp>
    </p:spTree>
    <p:extLst>
      <p:ext uri="{BB962C8B-B14F-4D97-AF65-F5344CB8AC3E}">
        <p14:creationId xmlns:p14="http://schemas.microsoft.com/office/powerpoint/2010/main" val="414302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7A8E-6B68-784F-8383-C11D36CA37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D02BF5-BC6D-B142-87E0-20EB0F349814}"/>
              </a:ext>
            </a:extLst>
          </p:cNvPr>
          <p:cNvSpPr>
            <a:spLocks noGrp="1"/>
          </p:cNvSpPr>
          <p:nvPr>
            <p:ph type="dt" sz="half" idx="10"/>
          </p:nvPr>
        </p:nvSpPr>
        <p:spPr/>
        <p:txBody>
          <a:bodyPr/>
          <a:lstStyle/>
          <a:p>
            <a:fld id="{421BF25F-5C0B-694D-901A-8E4EAEBADA28}" type="datetimeFigureOut">
              <a:rPr lang="en-US" smtClean="0"/>
              <a:t>8/22/24</a:t>
            </a:fld>
            <a:endParaRPr lang="en-US"/>
          </a:p>
        </p:txBody>
      </p:sp>
      <p:sp>
        <p:nvSpPr>
          <p:cNvPr id="4" name="Footer Placeholder 3">
            <a:extLst>
              <a:ext uri="{FF2B5EF4-FFF2-40B4-BE49-F238E27FC236}">
                <a16:creationId xmlns:a16="http://schemas.microsoft.com/office/drawing/2014/main" id="{0261EA66-D0E7-0745-B67C-6CA20CD18A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C20DAC-EA38-2647-87DA-F33847FA4E2A}"/>
              </a:ext>
            </a:extLst>
          </p:cNvPr>
          <p:cNvSpPr>
            <a:spLocks noGrp="1"/>
          </p:cNvSpPr>
          <p:nvPr>
            <p:ph type="sldNum" sz="quarter" idx="12"/>
          </p:nvPr>
        </p:nvSpPr>
        <p:spPr/>
        <p:txBody>
          <a:bodyPr/>
          <a:lstStyle/>
          <a:p>
            <a:fld id="{9F3C85DB-F5C2-884D-A39A-A5BEF5867A82}" type="slidenum">
              <a:rPr lang="en-US" smtClean="0"/>
              <a:t>‹#›</a:t>
            </a:fld>
            <a:endParaRPr lang="en-US"/>
          </a:p>
        </p:txBody>
      </p:sp>
    </p:spTree>
    <p:extLst>
      <p:ext uri="{BB962C8B-B14F-4D97-AF65-F5344CB8AC3E}">
        <p14:creationId xmlns:p14="http://schemas.microsoft.com/office/powerpoint/2010/main" val="40766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DBE775-2487-BF49-A056-695842960587}"/>
              </a:ext>
            </a:extLst>
          </p:cNvPr>
          <p:cNvSpPr>
            <a:spLocks noGrp="1"/>
          </p:cNvSpPr>
          <p:nvPr>
            <p:ph type="dt" sz="half" idx="10"/>
          </p:nvPr>
        </p:nvSpPr>
        <p:spPr/>
        <p:txBody>
          <a:bodyPr/>
          <a:lstStyle/>
          <a:p>
            <a:fld id="{421BF25F-5C0B-694D-901A-8E4EAEBADA28}" type="datetimeFigureOut">
              <a:rPr lang="en-US" smtClean="0"/>
              <a:t>8/22/24</a:t>
            </a:fld>
            <a:endParaRPr lang="en-US"/>
          </a:p>
        </p:txBody>
      </p:sp>
      <p:sp>
        <p:nvSpPr>
          <p:cNvPr id="3" name="Footer Placeholder 2">
            <a:extLst>
              <a:ext uri="{FF2B5EF4-FFF2-40B4-BE49-F238E27FC236}">
                <a16:creationId xmlns:a16="http://schemas.microsoft.com/office/drawing/2014/main" id="{EF2F4A0F-B1CD-7645-B553-D76F8FDE4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265C80-C58E-854F-B9CC-538DDC32B73E}"/>
              </a:ext>
            </a:extLst>
          </p:cNvPr>
          <p:cNvSpPr>
            <a:spLocks noGrp="1"/>
          </p:cNvSpPr>
          <p:nvPr>
            <p:ph type="sldNum" sz="quarter" idx="12"/>
          </p:nvPr>
        </p:nvSpPr>
        <p:spPr/>
        <p:txBody>
          <a:bodyPr/>
          <a:lstStyle/>
          <a:p>
            <a:fld id="{9F3C85DB-F5C2-884D-A39A-A5BEF5867A82}" type="slidenum">
              <a:rPr lang="en-US" smtClean="0"/>
              <a:t>‹#›</a:t>
            </a:fld>
            <a:endParaRPr lang="en-US"/>
          </a:p>
        </p:txBody>
      </p:sp>
    </p:spTree>
    <p:extLst>
      <p:ext uri="{BB962C8B-B14F-4D97-AF65-F5344CB8AC3E}">
        <p14:creationId xmlns:p14="http://schemas.microsoft.com/office/powerpoint/2010/main" val="329999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C572-0E38-F549-9A98-A2FF060C187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DAB4636-9DDD-E94E-82E9-9EC7DA1D457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9DF1E4-8B01-7F4E-B22C-9301D560803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4C16AA-6BFE-CE4B-B13C-50F8C6CC5FD2}"/>
              </a:ext>
            </a:extLst>
          </p:cNvPr>
          <p:cNvSpPr>
            <a:spLocks noGrp="1"/>
          </p:cNvSpPr>
          <p:nvPr>
            <p:ph type="dt" sz="half" idx="10"/>
          </p:nvPr>
        </p:nvSpPr>
        <p:spPr/>
        <p:txBody>
          <a:bodyPr/>
          <a:lstStyle/>
          <a:p>
            <a:fld id="{421BF25F-5C0B-694D-901A-8E4EAEBADA28}" type="datetimeFigureOut">
              <a:rPr lang="en-US" smtClean="0"/>
              <a:t>8/22/24</a:t>
            </a:fld>
            <a:endParaRPr lang="en-US"/>
          </a:p>
        </p:txBody>
      </p:sp>
      <p:sp>
        <p:nvSpPr>
          <p:cNvPr id="6" name="Footer Placeholder 5">
            <a:extLst>
              <a:ext uri="{FF2B5EF4-FFF2-40B4-BE49-F238E27FC236}">
                <a16:creationId xmlns:a16="http://schemas.microsoft.com/office/drawing/2014/main" id="{EFDA7A91-E03F-F245-98B3-20544030A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11F0E-DE75-D940-931D-57D91C5975E2}"/>
              </a:ext>
            </a:extLst>
          </p:cNvPr>
          <p:cNvSpPr>
            <a:spLocks noGrp="1"/>
          </p:cNvSpPr>
          <p:nvPr>
            <p:ph type="sldNum" sz="quarter" idx="12"/>
          </p:nvPr>
        </p:nvSpPr>
        <p:spPr/>
        <p:txBody>
          <a:bodyPr/>
          <a:lstStyle/>
          <a:p>
            <a:fld id="{9F3C85DB-F5C2-884D-A39A-A5BEF5867A82}" type="slidenum">
              <a:rPr lang="en-US" smtClean="0"/>
              <a:t>‹#›</a:t>
            </a:fld>
            <a:endParaRPr lang="en-US"/>
          </a:p>
        </p:txBody>
      </p:sp>
    </p:spTree>
    <p:extLst>
      <p:ext uri="{BB962C8B-B14F-4D97-AF65-F5344CB8AC3E}">
        <p14:creationId xmlns:p14="http://schemas.microsoft.com/office/powerpoint/2010/main" val="3330896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A304-669D-E34A-B16A-4F96EDBEE62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2D6BBFC-B5D6-884A-8189-D553457E2D6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CA6F90-079A-9843-A351-EEC256D0DAB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F017D9A-44F9-BC43-A89D-4A2B17435CB0}"/>
              </a:ext>
            </a:extLst>
          </p:cNvPr>
          <p:cNvSpPr>
            <a:spLocks noGrp="1"/>
          </p:cNvSpPr>
          <p:nvPr>
            <p:ph type="dt" sz="half" idx="10"/>
          </p:nvPr>
        </p:nvSpPr>
        <p:spPr/>
        <p:txBody>
          <a:bodyPr/>
          <a:lstStyle/>
          <a:p>
            <a:fld id="{421BF25F-5C0B-694D-901A-8E4EAEBADA28}" type="datetimeFigureOut">
              <a:rPr lang="en-US" smtClean="0"/>
              <a:t>8/22/24</a:t>
            </a:fld>
            <a:endParaRPr lang="en-US"/>
          </a:p>
        </p:txBody>
      </p:sp>
      <p:sp>
        <p:nvSpPr>
          <p:cNvPr id="6" name="Footer Placeholder 5">
            <a:extLst>
              <a:ext uri="{FF2B5EF4-FFF2-40B4-BE49-F238E27FC236}">
                <a16:creationId xmlns:a16="http://schemas.microsoft.com/office/drawing/2014/main" id="{07E91FF7-25CB-9341-9697-CB7AC55A2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52AD9-6C60-F840-A0A2-B0014481B02E}"/>
              </a:ext>
            </a:extLst>
          </p:cNvPr>
          <p:cNvSpPr>
            <a:spLocks noGrp="1"/>
          </p:cNvSpPr>
          <p:nvPr>
            <p:ph type="sldNum" sz="quarter" idx="12"/>
          </p:nvPr>
        </p:nvSpPr>
        <p:spPr/>
        <p:txBody>
          <a:bodyPr/>
          <a:lstStyle/>
          <a:p>
            <a:fld id="{9F3C85DB-F5C2-884D-A39A-A5BEF5867A82}" type="slidenum">
              <a:rPr lang="en-US" smtClean="0"/>
              <a:t>‹#›</a:t>
            </a:fld>
            <a:endParaRPr lang="en-US"/>
          </a:p>
        </p:txBody>
      </p:sp>
    </p:spTree>
    <p:extLst>
      <p:ext uri="{BB962C8B-B14F-4D97-AF65-F5344CB8AC3E}">
        <p14:creationId xmlns:p14="http://schemas.microsoft.com/office/powerpoint/2010/main" val="3227548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F628-9A3A-8547-B5E7-72D27CC451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33825F-9E28-4E4B-82A6-A68A499957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A121A-CB93-6746-9FEF-23165B32B2D4}"/>
              </a:ext>
            </a:extLst>
          </p:cNvPr>
          <p:cNvSpPr>
            <a:spLocks noGrp="1"/>
          </p:cNvSpPr>
          <p:nvPr>
            <p:ph type="dt" sz="half" idx="10"/>
          </p:nvPr>
        </p:nvSpPr>
        <p:spPr/>
        <p:txBody>
          <a:bodyPr/>
          <a:lstStyle/>
          <a:p>
            <a:fld id="{421BF25F-5C0B-694D-901A-8E4EAEBADA28}" type="datetimeFigureOut">
              <a:rPr lang="en-US" smtClean="0"/>
              <a:t>8/22/24</a:t>
            </a:fld>
            <a:endParaRPr lang="en-US"/>
          </a:p>
        </p:txBody>
      </p:sp>
      <p:sp>
        <p:nvSpPr>
          <p:cNvPr id="5" name="Footer Placeholder 4">
            <a:extLst>
              <a:ext uri="{FF2B5EF4-FFF2-40B4-BE49-F238E27FC236}">
                <a16:creationId xmlns:a16="http://schemas.microsoft.com/office/drawing/2014/main" id="{188ADF90-C4F4-2E48-AD5B-BAD0B633E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44712-5FF3-214E-A17B-A04DFB16CD31}"/>
              </a:ext>
            </a:extLst>
          </p:cNvPr>
          <p:cNvSpPr>
            <a:spLocks noGrp="1"/>
          </p:cNvSpPr>
          <p:nvPr>
            <p:ph type="sldNum" sz="quarter" idx="12"/>
          </p:nvPr>
        </p:nvSpPr>
        <p:spPr/>
        <p:txBody>
          <a:bodyPr/>
          <a:lstStyle/>
          <a:p>
            <a:fld id="{9F3C85DB-F5C2-884D-A39A-A5BEF5867A82}" type="slidenum">
              <a:rPr lang="en-US" smtClean="0"/>
              <a:t>‹#›</a:t>
            </a:fld>
            <a:endParaRPr lang="en-US"/>
          </a:p>
        </p:txBody>
      </p:sp>
    </p:spTree>
    <p:extLst>
      <p:ext uri="{BB962C8B-B14F-4D97-AF65-F5344CB8AC3E}">
        <p14:creationId xmlns:p14="http://schemas.microsoft.com/office/powerpoint/2010/main" val="1809816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09C56-F527-0A46-B3DD-07A5224B7AE8}"/>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65FDB-9D52-4441-B58F-CF8FB9EFD03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643B8-F555-DC47-9026-AABD4C21A5FF}"/>
              </a:ext>
            </a:extLst>
          </p:cNvPr>
          <p:cNvSpPr>
            <a:spLocks noGrp="1"/>
          </p:cNvSpPr>
          <p:nvPr>
            <p:ph type="dt" sz="half" idx="10"/>
          </p:nvPr>
        </p:nvSpPr>
        <p:spPr/>
        <p:txBody>
          <a:bodyPr/>
          <a:lstStyle/>
          <a:p>
            <a:fld id="{421BF25F-5C0B-694D-901A-8E4EAEBADA28}" type="datetimeFigureOut">
              <a:rPr lang="en-US" smtClean="0"/>
              <a:t>8/22/24</a:t>
            </a:fld>
            <a:endParaRPr lang="en-US"/>
          </a:p>
        </p:txBody>
      </p:sp>
      <p:sp>
        <p:nvSpPr>
          <p:cNvPr id="5" name="Footer Placeholder 4">
            <a:extLst>
              <a:ext uri="{FF2B5EF4-FFF2-40B4-BE49-F238E27FC236}">
                <a16:creationId xmlns:a16="http://schemas.microsoft.com/office/drawing/2014/main" id="{A46F1A7E-E436-D041-957F-163396328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3B4C8-D742-D24B-B158-9EFE927AA89B}"/>
              </a:ext>
            </a:extLst>
          </p:cNvPr>
          <p:cNvSpPr>
            <a:spLocks noGrp="1"/>
          </p:cNvSpPr>
          <p:nvPr>
            <p:ph type="sldNum" sz="quarter" idx="12"/>
          </p:nvPr>
        </p:nvSpPr>
        <p:spPr/>
        <p:txBody>
          <a:bodyPr/>
          <a:lstStyle/>
          <a:p>
            <a:fld id="{9F3C85DB-F5C2-884D-A39A-A5BEF5867A82}" type="slidenum">
              <a:rPr lang="en-US" smtClean="0"/>
              <a:t>‹#›</a:t>
            </a:fld>
            <a:endParaRPr lang="en-US"/>
          </a:p>
        </p:txBody>
      </p:sp>
    </p:spTree>
    <p:extLst>
      <p:ext uri="{BB962C8B-B14F-4D97-AF65-F5344CB8AC3E}">
        <p14:creationId xmlns:p14="http://schemas.microsoft.com/office/powerpoint/2010/main" val="48695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cxnSp>
        <p:nvCxnSpPr>
          <p:cNvPr id="44" name="Google Shape;44;p33"/>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45" name="Google Shape;45;p33"/>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6" name="Google Shape;46;p33"/>
          <p:cNvSpPr txBox="1">
            <a:spLocks noGrp="1"/>
          </p:cNvSpPr>
          <p:nvPr>
            <p:ph type="body" idx="1"/>
          </p:nvPr>
        </p:nvSpPr>
        <p:spPr>
          <a:xfrm>
            <a:off x="311700" y="1618204"/>
            <a:ext cx="2808000" cy="29508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7" name="Google Shape;4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34"/>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5400"/>
              <a:buNone/>
              <a:defRPr sz="5400">
                <a:solidFill>
                  <a:schemeClr val="lt1"/>
                </a:solidFill>
              </a:defRPr>
            </a:lvl1pPr>
            <a:lvl2pPr lvl="1" algn="l">
              <a:lnSpc>
                <a:spcPct val="100000"/>
              </a:lnSpc>
              <a:spcBef>
                <a:spcPts val="0"/>
              </a:spcBef>
              <a:spcAft>
                <a:spcPts val="0"/>
              </a:spcAft>
              <a:buClr>
                <a:schemeClr val="lt1"/>
              </a:buClr>
              <a:buSzPts val="5400"/>
              <a:buNone/>
              <a:defRPr sz="5400">
                <a:solidFill>
                  <a:schemeClr val="lt1"/>
                </a:solidFill>
              </a:defRPr>
            </a:lvl2pPr>
            <a:lvl3pPr lvl="2" algn="l">
              <a:lnSpc>
                <a:spcPct val="100000"/>
              </a:lnSpc>
              <a:spcBef>
                <a:spcPts val="0"/>
              </a:spcBef>
              <a:spcAft>
                <a:spcPts val="0"/>
              </a:spcAft>
              <a:buClr>
                <a:schemeClr val="lt1"/>
              </a:buClr>
              <a:buSzPts val="5400"/>
              <a:buNone/>
              <a:defRPr sz="5400">
                <a:solidFill>
                  <a:schemeClr val="lt1"/>
                </a:solidFill>
              </a:defRPr>
            </a:lvl3pPr>
            <a:lvl4pPr lvl="3" algn="l">
              <a:lnSpc>
                <a:spcPct val="100000"/>
              </a:lnSpc>
              <a:spcBef>
                <a:spcPts val="0"/>
              </a:spcBef>
              <a:spcAft>
                <a:spcPts val="0"/>
              </a:spcAft>
              <a:buClr>
                <a:schemeClr val="lt1"/>
              </a:buClr>
              <a:buSzPts val="5400"/>
              <a:buNone/>
              <a:defRPr sz="5400">
                <a:solidFill>
                  <a:schemeClr val="lt1"/>
                </a:solidFill>
              </a:defRPr>
            </a:lvl4pPr>
            <a:lvl5pPr lvl="4" algn="l">
              <a:lnSpc>
                <a:spcPct val="100000"/>
              </a:lnSpc>
              <a:spcBef>
                <a:spcPts val="0"/>
              </a:spcBef>
              <a:spcAft>
                <a:spcPts val="0"/>
              </a:spcAft>
              <a:buClr>
                <a:schemeClr val="lt1"/>
              </a:buClr>
              <a:buSzPts val="5400"/>
              <a:buNone/>
              <a:defRPr sz="5400">
                <a:solidFill>
                  <a:schemeClr val="lt1"/>
                </a:solidFill>
              </a:defRPr>
            </a:lvl5pPr>
            <a:lvl6pPr lvl="5" algn="l">
              <a:lnSpc>
                <a:spcPct val="100000"/>
              </a:lnSpc>
              <a:spcBef>
                <a:spcPts val="0"/>
              </a:spcBef>
              <a:spcAft>
                <a:spcPts val="0"/>
              </a:spcAft>
              <a:buClr>
                <a:schemeClr val="lt1"/>
              </a:buClr>
              <a:buSzPts val="5400"/>
              <a:buNone/>
              <a:defRPr sz="5400">
                <a:solidFill>
                  <a:schemeClr val="lt1"/>
                </a:solidFill>
              </a:defRPr>
            </a:lvl6pPr>
            <a:lvl7pPr lvl="6" algn="l">
              <a:lnSpc>
                <a:spcPct val="100000"/>
              </a:lnSpc>
              <a:spcBef>
                <a:spcPts val="0"/>
              </a:spcBef>
              <a:spcAft>
                <a:spcPts val="0"/>
              </a:spcAft>
              <a:buClr>
                <a:schemeClr val="lt1"/>
              </a:buClr>
              <a:buSzPts val="5400"/>
              <a:buNone/>
              <a:defRPr sz="5400">
                <a:solidFill>
                  <a:schemeClr val="lt1"/>
                </a:solidFill>
              </a:defRPr>
            </a:lvl7pPr>
            <a:lvl8pPr lvl="7" algn="l">
              <a:lnSpc>
                <a:spcPct val="100000"/>
              </a:lnSpc>
              <a:spcBef>
                <a:spcPts val="0"/>
              </a:spcBef>
              <a:spcAft>
                <a:spcPts val="0"/>
              </a:spcAft>
              <a:buClr>
                <a:schemeClr val="lt1"/>
              </a:buClr>
              <a:buSzPts val="5400"/>
              <a:buNone/>
              <a:defRPr sz="5400">
                <a:solidFill>
                  <a:schemeClr val="lt1"/>
                </a:solidFill>
              </a:defRPr>
            </a:lvl8pPr>
            <a:lvl9pPr lvl="8" algn="l">
              <a:lnSpc>
                <a:spcPct val="100000"/>
              </a:lnSpc>
              <a:spcBef>
                <a:spcPts val="0"/>
              </a:spcBef>
              <a:spcAft>
                <a:spcPts val="0"/>
              </a:spcAft>
              <a:buClr>
                <a:schemeClr val="lt1"/>
              </a:buClr>
              <a:buSzPts val="5400"/>
              <a:buNone/>
              <a:defRPr sz="5400">
                <a:solidFill>
                  <a:schemeClr val="lt1"/>
                </a:solidFill>
              </a:defRPr>
            </a:lvl9pPr>
          </a:lstStyle>
          <a:p>
            <a:endParaRPr/>
          </a:p>
        </p:txBody>
      </p:sp>
      <p:sp>
        <p:nvSpPr>
          <p:cNvPr id="50" name="Google Shape;5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3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3" name="Google Shape;5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cxnSp>
        <p:nvCxnSpPr>
          <p:cNvPr id="55" name="Google Shape;55;p36"/>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6" name="Google Shape;56;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2000"/>
              <a:buNone/>
              <a:defRPr sz="12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r>
              <a:t>xx%</a:t>
            </a:r>
          </a:p>
        </p:txBody>
      </p:sp>
      <p:sp>
        <p:nvSpPr>
          <p:cNvPr id="57" name="Google Shape;57;p3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8" name="Google Shape;5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8959-0CAF-0542-83CA-8F16713F075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9FBB826-8B50-BC43-9766-9DF2C325F25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318D06-E69A-474A-ADB5-A7A4041FE4FB}"/>
              </a:ext>
            </a:extLst>
          </p:cNvPr>
          <p:cNvSpPr>
            <a:spLocks noGrp="1"/>
          </p:cNvSpPr>
          <p:nvPr>
            <p:ph type="dt" sz="half" idx="10"/>
          </p:nvPr>
        </p:nvSpPr>
        <p:spPr/>
        <p:txBody>
          <a:bodyPr/>
          <a:lstStyle/>
          <a:p>
            <a:fld id="{421BF25F-5C0B-694D-901A-8E4EAEBADA28}" type="datetimeFigureOut">
              <a:rPr lang="en-US" smtClean="0"/>
              <a:t>8/22/24</a:t>
            </a:fld>
            <a:endParaRPr lang="en-US"/>
          </a:p>
        </p:txBody>
      </p:sp>
      <p:sp>
        <p:nvSpPr>
          <p:cNvPr id="5" name="Footer Placeholder 4">
            <a:extLst>
              <a:ext uri="{FF2B5EF4-FFF2-40B4-BE49-F238E27FC236}">
                <a16:creationId xmlns:a16="http://schemas.microsoft.com/office/drawing/2014/main" id="{B439FC04-6482-F244-ADBA-68590A0B8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6DB80-1525-8846-9F8F-D066B9214BF6}"/>
              </a:ext>
            </a:extLst>
          </p:cNvPr>
          <p:cNvSpPr>
            <a:spLocks noGrp="1"/>
          </p:cNvSpPr>
          <p:nvPr>
            <p:ph type="sldNum" sz="quarter" idx="12"/>
          </p:nvPr>
        </p:nvSpPr>
        <p:spPr/>
        <p:txBody>
          <a:bodyPr/>
          <a:lstStyle/>
          <a:p>
            <a:fld id="{9F3C85DB-F5C2-884D-A39A-A5BEF5867A82}" type="slidenum">
              <a:rPr lang="en-US" smtClean="0"/>
              <a:t>‹#›</a:t>
            </a:fld>
            <a:endParaRPr lang="en-US"/>
          </a:p>
        </p:txBody>
      </p:sp>
    </p:spTree>
    <p:extLst>
      <p:ext uri="{BB962C8B-B14F-4D97-AF65-F5344CB8AC3E}">
        <p14:creationId xmlns:p14="http://schemas.microsoft.com/office/powerpoint/2010/main" val="6610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0B29-1529-9D41-8891-E089E25574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6E06C-B5BE-8942-A337-65BABEFC4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5B27C-89FA-A74B-BFFB-90ED85C4881A}"/>
              </a:ext>
            </a:extLst>
          </p:cNvPr>
          <p:cNvSpPr>
            <a:spLocks noGrp="1"/>
          </p:cNvSpPr>
          <p:nvPr>
            <p:ph type="dt" sz="half" idx="10"/>
          </p:nvPr>
        </p:nvSpPr>
        <p:spPr/>
        <p:txBody>
          <a:bodyPr/>
          <a:lstStyle/>
          <a:p>
            <a:fld id="{421BF25F-5C0B-694D-901A-8E4EAEBADA28}" type="datetimeFigureOut">
              <a:rPr lang="en-US" smtClean="0"/>
              <a:t>8/22/24</a:t>
            </a:fld>
            <a:endParaRPr lang="en-US"/>
          </a:p>
        </p:txBody>
      </p:sp>
      <p:sp>
        <p:nvSpPr>
          <p:cNvPr id="5" name="Footer Placeholder 4">
            <a:extLst>
              <a:ext uri="{FF2B5EF4-FFF2-40B4-BE49-F238E27FC236}">
                <a16:creationId xmlns:a16="http://schemas.microsoft.com/office/drawing/2014/main" id="{2111E9E8-B4ED-2540-8B08-43B1994C7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12D8F-3FD9-A544-8537-631AA43D6BB7}"/>
              </a:ext>
            </a:extLst>
          </p:cNvPr>
          <p:cNvSpPr>
            <a:spLocks noGrp="1"/>
          </p:cNvSpPr>
          <p:nvPr>
            <p:ph type="sldNum" sz="quarter" idx="12"/>
          </p:nvPr>
        </p:nvSpPr>
        <p:spPr/>
        <p:txBody>
          <a:bodyPr/>
          <a:lstStyle/>
          <a:p>
            <a:fld id="{9F3C85DB-F5C2-884D-A39A-A5BEF5867A82}" type="slidenum">
              <a:rPr lang="en-US" smtClean="0"/>
              <a:t>‹#›</a:t>
            </a:fld>
            <a:endParaRPr lang="en-US"/>
          </a:p>
        </p:txBody>
      </p:sp>
    </p:spTree>
    <p:extLst>
      <p:ext uri="{BB962C8B-B14F-4D97-AF65-F5344CB8AC3E}">
        <p14:creationId xmlns:p14="http://schemas.microsoft.com/office/powerpoint/2010/main" val="141657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846E-6EF1-7842-81F5-2E974DD7C83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CDEE23E-53B5-1E49-AFD4-25ADF65DDC3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A89CF-9DDB-3049-AB7C-050F2BEDE239}"/>
              </a:ext>
            </a:extLst>
          </p:cNvPr>
          <p:cNvSpPr>
            <a:spLocks noGrp="1"/>
          </p:cNvSpPr>
          <p:nvPr>
            <p:ph type="dt" sz="half" idx="10"/>
          </p:nvPr>
        </p:nvSpPr>
        <p:spPr/>
        <p:txBody>
          <a:bodyPr/>
          <a:lstStyle/>
          <a:p>
            <a:fld id="{421BF25F-5C0B-694D-901A-8E4EAEBADA28}" type="datetimeFigureOut">
              <a:rPr lang="en-US" smtClean="0"/>
              <a:t>8/22/24</a:t>
            </a:fld>
            <a:endParaRPr lang="en-US"/>
          </a:p>
        </p:txBody>
      </p:sp>
      <p:sp>
        <p:nvSpPr>
          <p:cNvPr id="5" name="Footer Placeholder 4">
            <a:extLst>
              <a:ext uri="{FF2B5EF4-FFF2-40B4-BE49-F238E27FC236}">
                <a16:creationId xmlns:a16="http://schemas.microsoft.com/office/drawing/2014/main" id="{5299444F-6E18-9E4B-8F67-C7649C9B7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BC6BB-BBB7-3B48-BE83-45F39216C784}"/>
              </a:ext>
            </a:extLst>
          </p:cNvPr>
          <p:cNvSpPr>
            <a:spLocks noGrp="1"/>
          </p:cNvSpPr>
          <p:nvPr>
            <p:ph type="sldNum" sz="quarter" idx="12"/>
          </p:nvPr>
        </p:nvSpPr>
        <p:spPr/>
        <p:txBody>
          <a:bodyPr/>
          <a:lstStyle/>
          <a:p>
            <a:fld id="{9F3C85DB-F5C2-884D-A39A-A5BEF5867A82}" type="slidenum">
              <a:rPr lang="en-US" smtClean="0"/>
              <a:t>‹#›</a:t>
            </a:fld>
            <a:endParaRPr lang="en-US"/>
          </a:p>
        </p:txBody>
      </p:sp>
    </p:spTree>
    <p:extLst>
      <p:ext uri="{BB962C8B-B14F-4D97-AF65-F5344CB8AC3E}">
        <p14:creationId xmlns:p14="http://schemas.microsoft.com/office/powerpoint/2010/main" val="73866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gradFill>
          <a:gsLst>
            <a:gs pos="0">
              <a:srgbClr val="F5F8F8"/>
            </a:gs>
            <a:gs pos="74000">
              <a:srgbClr val="B5C4CC"/>
            </a:gs>
            <a:gs pos="83000">
              <a:srgbClr val="B5C4CC"/>
            </a:gs>
            <a:gs pos="100000">
              <a:srgbClr val="CDD8DC"/>
            </a:gs>
          </a:gsLst>
          <a:lin ang="5400000" scaled="0"/>
        </a:gra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 name="Google Shape;7;p26"/>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F01AC-EB68-F74C-A933-E847A1ACCC7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20819-94DD-DB4C-9635-9EAFE1AB545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8E2F0-E35F-5B47-96E8-D0A9CC8BE04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21BF25F-5C0B-694D-901A-8E4EAEBADA28}" type="datetimeFigureOut">
              <a:rPr lang="en-US" smtClean="0"/>
              <a:t>8/22/24</a:t>
            </a:fld>
            <a:endParaRPr lang="en-US"/>
          </a:p>
        </p:txBody>
      </p:sp>
      <p:sp>
        <p:nvSpPr>
          <p:cNvPr id="5" name="Footer Placeholder 4">
            <a:extLst>
              <a:ext uri="{FF2B5EF4-FFF2-40B4-BE49-F238E27FC236}">
                <a16:creationId xmlns:a16="http://schemas.microsoft.com/office/drawing/2014/main" id="{33392521-DEE3-6A4F-8A85-13F40A1A084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2A287D-4531-A143-890D-0BC1CC06920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3C85DB-F5C2-884D-A39A-A5BEF5867A82}" type="slidenum">
              <a:rPr lang="en-US" smtClean="0"/>
              <a:t>‹#›</a:t>
            </a:fld>
            <a:endParaRPr lang="en-US"/>
          </a:p>
        </p:txBody>
      </p:sp>
    </p:spTree>
    <p:extLst>
      <p:ext uri="{BB962C8B-B14F-4D97-AF65-F5344CB8AC3E}">
        <p14:creationId xmlns:p14="http://schemas.microsoft.com/office/powerpoint/2010/main" val="2962524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3F53-7374-5DBF-18F5-58CEDCF8FA38}"/>
              </a:ext>
            </a:extLst>
          </p:cNvPr>
          <p:cNvSpPr>
            <a:spLocks noGrp="1"/>
          </p:cNvSpPr>
          <p:nvPr>
            <p:ph type="title"/>
          </p:nvPr>
        </p:nvSpPr>
        <p:spPr>
          <a:xfrm>
            <a:off x="0" y="1029343"/>
            <a:ext cx="9144000" cy="733500"/>
          </a:xfrm>
          <a:solidFill>
            <a:schemeClr val="bg1"/>
          </a:solidFill>
          <a:ln w="12700"/>
        </p:spPr>
        <p:txBody>
          <a:bodyPr/>
          <a:lstStyle/>
          <a:p>
            <a:pPr algn="ctr"/>
            <a:r>
              <a:rPr lang="en-US" sz="4000" dirty="0"/>
              <a:t>Meet the Scientists!</a:t>
            </a:r>
          </a:p>
        </p:txBody>
      </p:sp>
      <p:pic>
        <p:nvPicPr>
          <p:cNvPr id="6" name="Picture 1" descr="Creative Commons License">
            <a:hlinkClick r:id="rId3"/>
            <a:extLst>
              <a:ext uri="{FF2B5EF4-FFF2-40B4-BE49-F238E27FC236}">
                <a16:creationId xmlns:a16="http://schemas.microsoft.com/office/drawing/2014/main" id="{09DD8007-E77E-CAD6-E892-E4261AAFFCB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38927" y="4151861"/>
            <a:ext cx="1014153" cy="3572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0EEAE3-DF78-09F6-9BAA-41A3A8AFF7CB}"/>
              </a:ext>
            </a:extLst>
          </p:cNvPr>
          <p:cNvSpPr txBox="1"/>
          <p:nvPr/>
        </p:nvSpPr>
        <p:spPr>
          <a:xfrm>
            <a:off x="6334298" y="4497169"/>
            <a:ext cx="2809702" cy="646331"/>
          </a:xfrm>
          <a:prstGeom prst="rect">
            <a:avLst/>
          </a:prstGeom>
          <a:noFill/>
        </p:spPr>
        <p:txBody>
          <a:bodyPr wrap="square" rtlCol="0">
            <a:spAutoFit/>
          </a:bodyPr>
          <a:lstStyle/>
          <a:p>
            <a:pPr algn="r"/>
            <a:r>
              <a:rPr lang="en-US" sz="1200" dirty="0">
                <a:solidFill>
                  <a:srgbClr val="464646"/>
                </a:solidFill>
                <a:effectLst/>
                <a:latin typeface="Source Sans Pro" panose="020B0503030403020204" pitchFamily="34" charset="0"/>
                <a:ea typeface="Calibri" panose="020F0502020204030204" pitchFamily="34" charset="0"/>
                <a:cs typeface="Times New Roman" panose="02020603050405020304" pitchFamily="18" charset="0"/>
              </a:rPr>
              <a:t>This work is licensed under a </a:t>
            </a:r>
            <a:r>
              <a:rPr lang="en-US" sz="1200" u="sng" dirty="0">
                <a:solidFill>
                  <a:srgbClr val="049CCF"/>
                </a:solidFill>
                <a:effectLst/>
                <a:latin typeface="Source Sans Pro" panose="020B0503030403020204" pitchFamily="34" charset="0"/>
                <a:ea typeface="Calibri" panose="020F0502020204030204" pitchFamily="34" charset="0"/>
                <a:cs typeface="Times New Roman" panose="02020603050405020304" pitchFamily="18" charset="0"/>
                <a:hlinkClick r:id="rId3"/>
              </a:rPr>
              <a:t>Creative Commons Attribution-NonCommercial-ShareAlike 4.0 International License</a:t>
            </a:r>
            <a:r>
              <a:rPr lang="en-US" sz="1050" dirty="0">
                <a:effectLst/>
              </a:rPr>
              <a:t> </a:t>
            </a:r>
            <a:endParaRPr lang="en-US" sz="1050" dirty="0"/>
          </a:p>
        </p:txBody>
      </p:sp>
      <p:pic>
        <p:nvPicPr>
          <p:cNvPr id="8" name="Google Shape;326;p27">
            <a:extLst>
              <a:ext uri="{FF2B5EF4-FFF2-40B4-BE49-F238E27FC236}">
                <a16:creationId xmlns:a16="http://schemas.microsoft.com/office/drawing/2014/main" id="{B144913A-7120-015A-1347-C5A414372CD6}"/>
              </a:ext>
            </a:extLst>
          </p:cNvPr>
          <p:cNvPicPr preferRelativeResize="0"/>
          <p:nvPr/>
        </p:nvPicPr>
        <p:blipFill rotWithShape="1">
          <a:blip r:embed="rId5">
            <a:alphaModFix/>
          </a:blip>
          <a:srcRect/>
          <a:stretch/>
        </p:blipFill>
        <p:spPr>
          <a:xfrm>
            <a:off x="2758350" y="1977303"/>
            <a:ext cx="3627299" cy="2273108"/>
          </a:xfrm>
          <a:prstGeom prst="rect">
            <a:avLst/>
          </a:prstGeom>
          <a:noFill/>
          <a:ln>
            <a:noFill/>
          </a:ln>
        </p:spPr>
      </p:pic>
    </p:spTree>
    <p:extLst>
      <p:ext uri="{BB962C8B-B14F-4D97-AF65-F5344CB8AC3E}">
        <p14:creationId xmlns:p14="http://schemas.microsoft.com/office/powerpoint/2010/main" val="261682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516-EB5C-0319-82F2-97380AF7B9C2}"/>
              </a:ext>
            </a:extLst>
          </p:cNvPr>
          <p:cNvSpPr>
            <a:spLocks noGrp="1"/>
          </p:cNvSpPr>
          <p:nvPr>
            <p:ph type="title"/>
          </p:nvPr>
        </p:nvSpPr>
        <p:spPr>
          <a:xfrm>
            <a:off x="241090" y="1410886"/>
            <a:ext cx="8661819" cy="733500"/>
          </a:xfrm>
        </p:spPr>
        <p:txBody>
          <a:bodyPr/>
          <a:lstStyle/>
          <a:p>
            <a:r>
              <a:rPr lang="en-US" sz="5400" dirty="0">
                <a:latin typeface="Oswald" pitchFamily="2" charset="77"/>
                <a:cs typeface="Calibri"/>
                <a:sym typeface="Calibri"/>
              </a:rPr>
              <a:t>Science is also…</a:t>
            </a:r>
            <a:endParaRPr lang="en-US" sz="5400" dirty="0">
              <a:latin typeface="Oswald" pitchFamily="2" charset="77"/>
            </a:endParaRPr>
          </a:p>
        </p:txBody>
      </p:sp>
      <p:sp>
        <p:nvSpPr>
          <p:cNvPr id="3" name="Text Placeholder 2">
            <a:extLst>
              <a:ext uri="{FF2B5EF4-FFF2-40B4-BE49-F238E27FC236}">
                <a16:creationId xmlns:a16="http://schemas.microsoft.com/office/drawing/2014/main" id="{E91B65B6-F02D-23B5-CA5F-08F9956B33AC}"/>
              </a:ext>
            </a:extLst>
          </p:cNvPr>
          <p:cNvSpPr>
            <a:spLocks noGrp="1"/>
          </p:cNvSpPr>
          <p:nvPr>
            <p:ph type="body" idx="1"/>
          </p:nvPr>
        </p:nvSpPr>
        <p:spPr>
          <a:xfrm>
            <a:off x="224725" y="2098406"/>
            <a:ext cx="8694549" cy="1022887"/>
          </a:xfrm>
          <a:solidFill>
            <a:schemeClr val="bg1"/>
          </a:solidFill>
          <a:ln w="25400">
            <a:solidFill>
              <a:srgbClr val="002060"/>
            </a:solidFill>
          </a:ln>
        </p:spPr>
        <p:txBody>
          <a:bodyPr/>
          <a:lstStyle/>
          <a:p>
            <a:pPr marL="0" lvl="0" indent="0" algn="ctr" rtl="0">
              <a:lnSpc>
                <a:spcPct val="90000"/>
              </a:lnSpc>
              <a:spcBef>
                <a:spcPts val="0"/>
              </a:spcBef>
              <a:spcAft>
                <a:spcPts val="0"/>
              </a:spcAft>
              <a:buClr>
                <a:schemeClr val="lt1"/>
              </a:buClr>
              <a:buSzPts val="3600"/>
              <a:buNone/>
            </a:pPr>
            <a:r>
              <a:rPr lang="en-US" sz="2400" dirty="0">
                <a:solidFill>
                  <a:schemeClr val="bg2"/>
                </a:solidFill>
                <a:latin typeface="Arial" panose="020B0604020202020204" pitchFamily="34" charset="0"/>
                <a:cs typeface="Arial" panose="020B0604020202020204" pitchFamily="34" charset="0"/>
              </a:rPr>
              <a:t>An organized way to answer any question using </a:t>
            </a:r>
            <a:r>
              <a:rPr lang="en-US" sz="2400" b="1" u="sng" dirty="0">
                <a:solidFill>
                  <a:schemeClr val="bg2"/>
                </a:solidFill>
                <a:latin typeface="Arial" panose="020B0604020202020204" pitchFamily="34" charset="0"/>
                <a:cs typeface="Arial" panose="020B0604020202020204" pitchFamily="34" charset="0"/>
              </a:rPr>
              <a:t>data</a:t>
            </a:r>
            <a:r>
              <a:rPr lang="en-US" sz="2400" dirty="0">
                <a:solidFill>
                  <a:schemeClr val="bg2"/>
                </a:solidFill>
                <a:latin typeface="Arial" panose="020B0604020202020204" pitchFamily="34" charset="0"/>
                <a:cs typeface="Arial" panose="020B0604020202020204" pitchFamily="34" charset="0"/>
              </a:rPr>
              <a:t> to learn new things about the world</a:t>
            </a:r>
            <a:endParaRPr lang="en-US" sz="36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04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516-EB5C-0319-82F2-97380AF7B9C2}"/>
              </a:ext>
            </a:extLst>
          </p:cNvPr>
          <p:cNvSpPr>
            <a:spLocks noGrp="1"/>
          </p:cNvSpPr>
          <p:nvPr>
            <p:ph type="title"/>
          </p:nvPr>
        </p:nvSpPr>
        <p:spPr>
          <a:xfrm>
            <a:off x="373692" y="914941"/>
            <a:ext cx="8661819" cy="733500"/>
          </a:xfrm>
        </p:spPr>
        <p:txBody>
          <a:bodyPr/>
          <a:lstStyle/>
          <a:p>
            <a:r>
              <a:rPr lang="en-US" sz="5400" dirty="0">
                <a:solidFill>
                  <a:schemeClr val="dk2"/>
                </a:solidFill>
                <a:latin typeface="Oswald" pitchFamily="2" charset="77"/>
                <a:ea typeface="Calibri"/>
                <a:cs typeface="Calibri"/>
                <a:sym typeface="Calibri"/>
              </a:rPr>
              <a:t>What is </a:t>
            </a:r>
            <a:r>
              <a:rPr lang="en-US" sz="5400" b="1" dirty="0">
                <a:solidFill>
                  <a:schemeClr val="dk2"/>
                </a:solidFill>
                <a:latin typeface="Oswald" pitchFamily="2" charset="77"/>
                <a:ea typeface="Calibri"/>
                <a:cs typeface="Calibri"/>
                <a:sym typeface="Calibri"/>
              </a:rPr>
              <a:t>DATA</a:t>
            </a:r>
            <a:r>
              <a:rPr lang="en-US" sz="5400" dirty="0">
                <a:solidFill>
                  <a:schemeClr val="dk2"/>
                </a:solidFill>
                <a:latin typeface="Oswald" pitchFamily="2" charset="77"/>
                <a:ea typeface="Calibri"/>
                <a:cs typeface="Calibri"/>
                <a:sym typeface="Calibri"/>
              </a:rPr>
              <a:t>?</a:t>
            </a:r>
            <a:endParaRPr lang="en-US" sz="5400" u="sng" dirty="0">
              <a:latin typeface="Oswald" pitchFamily="2" charset="77"/>
            </a:endParaRPr>
          </a:p>
        </p:txBody>
      </p:sp>
      <p:sp>
        <p:nvSpPr>
          <p:cNvPr id="3" name="Text Placeholder 2">
            <a:extLst>
              <a:ext uri="{FF2B5EF4-FFF2-40B4-BE49-F238E27FC236}">
                <a16:creationId xmlns:a16="http://schemas.microsoft.com/office/drawing/2014/main" id="{E91B65B6-F02D-23B5-CA5F-08F9956B33AC}"/>
              </a:ext>
            </a:extLst>
          </p:cNvPr>
          <p:cNvSpPr>
            <a:spLocks noGrp="1"/>
          </p:cNvSpPr>
          <p:nvPr>
            <p:ph type="body" idx="1"/>
          </p:nvPr>
        </p:nvSpPr>
        <p:spPr>
          <a:xfrm>
            <a:off x="352586" y="1896927"/>
            <a:ext cx="4219414" cy="2582082"/>
          </a:xfrm>
          <a:solidFill>
            <a:schemeClr val="bg1"/>
          </a:solidFill>
          <a:ln w="25400">
            <a:solidFill>
              <a:srgbClr val="002060"/>
            </a:solidFill>
          </a:ln>
        </p:spPr>
        <p:txBody>
          <a:bodyPr/>
          <a:lstStyle/>
          <a:p>
            <a:pPr marL="0" marR="0" lvl="0" indent="0" algn="l" rtl="0">
              <a:spcBef>
                <a:spcPts val="0"/>
              </a:spcBef>
              <a:spcAft>
                <a:spcPts val="0"/>
              </a:spcAft>
              <a:buClr>
                <a:schemeClr val="lt1"/>
              </a:buClr>
              <a:buSzPts val="3200"/>
              <a:buNone/>
            </a:pPr>
            <a:r>
              <a:rPr lang="en-US" sz="2400" dirty="0">
                <a:solidFill>
                  <a:schemeClr val="bg2"/>
                </a:solidFill>
                <a:latin typeface="Calibri"/>
                <a:ea typeface="Calibri"/>
                <a:cs typeface="Calibri"/>
                <a:sym typeface="Calibri"/>
              </a:rPr>
              <a:t>Data </a:t>
            </a:r>
            <a:r>
              <a:rPr lang="en-US" sz="2400" u="sng" dirty="0">
                <a:solidFill>
                  <a:schemeClr val="bg2"/>
                </a:solidFill>
                <a:latin typeface="Calibri"/>
                <a:ea typeface="Calibri"/>
                <a:cs typeface="Calibri"/>
                <a:sym typeface="Calibri"/>
              </a:rPr>
              <a:t>is</a:t>
            </a:r>
            <a:r>
              <a:rPr lang="en-US" sz="2400" dirty="0">
                <a:solidFill>
                  <a:schemeClr val="bg2"/>
                </a:solidFill>
                <a:latin typeface="Calibri"/>
                <a:ea typeface="Calibri"/>
                <a:cs typeface="Calibri"/>
                <a:sym typeface="Calibri"/>
              </a:rPr>
              <a:t> </a:t>
            </a:r>
            <a:r>
              <a:rPr lang="en-US" sz="2400" b="1" dirty="0">
                <a:solidFill>
                  <a:schemeClr val="bg2"/>
                </a:solidFill>
                <a:latin typeface="Calibri"/>
                <a:ea typeface="Calibri"/>
                <a:cs typeface="Calibri"/>
                <a:sym typeface="Calibri"/>
              </a:rPr>
              <a:t>numbers</a:t>
            </a:r>
            <a:r>
              <a:rPr lang="en-US" sz="2400" dirty="0">
                <a:solidFill>
                  <a:schemeClr val="bg2"/>
                </a:solidFill>
                <a:latin typeface="Calibri"/>
                <a:ea typeface="Calibri"/>
                <a:cs typeface="Calibri"/>
                <a:sym typeface="Calibri"/>
              </a:rPr>
              <a:t> or other </a:t>
            </a:r>
            <a:r>
              <a:rPr lang="en-US" sz="2400" b="1" dirty="0">
                <a:solidFill>
                  <a:schemeClr val="bg2"/>
                </a:solidFill>
                <a:latin typeface="Calibri"/>
                <a:ea typeface="Calibri"/>
                <a:cs typeface="Calibri"/>
                <a:sym typeface="Calibri"/>
              </a:rPr>
              <a:t>observations</a:t>
            </a:r>
            <a:r>
              <a:rPr lang="en-US" sz="2400" dirty="0">
                <a:solidFill>
                  <a:schemeClr val="bg2"/>
                </a:solidFill>
                <a:latin typeface="Calibri"/>
                <a:ea typeface="Calibri"/>
                <a:cs typeface="Calibri"/>
                <a:sym typeface="Calibri"/>
              </a:rPr>
              <a:t> like photographs taken with a microscope.</a:t>
            </a:r>
          </a:p>
          <a:p>
            <a:pPr marL="0" marR="0" lvl="0" indent="0" algn="l" rtl="0">
              <a:spcBef>
                <a:spcPts val="0"/>
              </a:spcBef>
              <a:spcAft>
                <a:spcPts val="0"/>
              </a:spcAft>
              <a:buClr>
                <a:schemeClr val="lt1"/>
              </a:buClr>
              <a:buSzPts val="3200"/>
              <a:buNone/>
            </a:pPr>
            <a:endParaRPr lang="en-US" sz="1800" dirty="0">
              <a:solidFill>
                <a:schemeClr val="bg2"/>
              </a:solidFill>
            </a:endParaRPr>
          </a:p>
          <a:p>
            <a:pPr marL="0" marR="0" lvl="0" indent="0" algn="l" rtl="0">
              <a:spcBef>
                <a:spcPts val="0"/>
              </a:spcBef>
              <a:spcAft>
                <a:spcPts val="0"/>
              </a:spcAft>
              <a:buClr>
                <a:schemeClr val="lt1"/>
              </a:buClr>
              <a:buSzPts val="3200"/>
              <a:buNone/>
            </a:pPr>
            <a:r>
              <a:rPr lang="en-US" sz="2400" b="1" dirty="0">
                <a:solidFill>
                  <a:schemeClr val="bg2"/>
                </a:solidFill>
                <a:latin typeface="Calibri"/>
                <a:ea typeface="Calibri"/>
                <a:cs typeface="Calibri"/>
                <a:sym typeface="Calibri"/>
              </a:rPr>
              <a:t>Data is </a:t>
            </a:r>
            <a:r>
              <a:rPr lang="en-US" sz="2400" b="1" u="sng" dirty="0">
                <a:solidFill>
                  <a:schemeClr val="bg2"/>
                </a:solidFill>
                <a:latin typeface="Calibri"/>
                <a:ea typeface="Calibri"/>
                <a:cs typeface="Calibri"/>
                <a:sym typeface="Calibri"/>
              </a:rPr>
              <a:t>not</a:t>
            </a:r>
            <a:r>
              <a:rPr lang="en-US" sz="2400" b="1" dirty="0">
                <a:solidFill>
                  <a:schemeClr val="bg2"/>
                </a:solidFill>
                <a:latin typeface="Calibri"/>
                <a:ea typeface="Calibri"/>
                <a:cs typeface="Calibri"/>
                <a:sym typeface="Calibri"/>
              </a:rPr>
              <a:t> an opinion, an idea, or a story!</a:t>
            </a:r>
            <a:endParaRPr lang="en-US" sz="1800" b="1" dirty="0">
              <a:solidFill>
                <a:schemeClr val="bg2"/>
              </a:solidFill>
            </a:endParaRPr>
          </a:p>
        </p:txBody>
      </p:sp>
      <p:pic>
        <p:nvPicPr>
          <p:cNvPr id="8" name="Picture 7" descr="A calculator and pen on a graph&#10;&#10;Description automatically generated with medium confidence">
            <a:extLst>
              <a:ext uri="{FF2B5EF4-FFF2-40B4-BE49-F238E27FC236}">
                <a16:creationId xmlns:a16="http://schemas.microsoft.com/office/drawing/2014/main" id="{D1DD45EE-1E1A-945D-26C9-F009DF8AEC5E}"/>
              </a:ext>
            </a:extLst>
          </p:cNvPr>
          <p:cNvPicPr>
            <a:picLocks noChangeAspect="1"/>
          </p:cNvPicPr>
          <p:nvPr/>
        </p:nvPicPr>
        <p:blipFill>
          <a:blip r:embed="rId3"/>
          <a:stretch>
            <a:fillRect/>
          </a:stretch>
        </p:blipFill>
        <p:spPr>
          <a:xfrm>
            <a:off x="5373328" y="440427"/>
            <a:ext cx="3259228" cy="2169424"/>
          </a:xfrm>
          <a:prstGeom prst="rect">
            <a:avLst/>
          </a:prstGeom>
        </p:spPr>
      </p:pic>
      <p:pic>
        <p:nvPicPr>
          <p:cNvPr id="10" name="Picture 9" descr="A person looking through a microscope&#10;&#10;Description automatically generated">
            <a:extLst>
              <a:ext uri="{FF2B5EF4-FFF2-40B4-BE49-F238E27FC236}">
                <a16:creationId xmlns:a16="http://schemas.microsoft.com/office/drawing/2014/main" id="{4874B43A-6101-3C1C-E32E-FCDC44D1ED08}"/>
              </a:ext>
            </a:extLst>
          </p:cNvPr>
          <p:cNvPicPr>
            <a:picLocks noChangeAspect="1"/>
          </p:cNvPicPr>
          <p:nvPr/>
        </p:nvPicPr>
        <p:blipFill>
          <a:blip r:embed="rId4"/>
          <a:stretch>
            <a:fillRect/>
          </a:stretch>
        </p:blipFill>
        <p:spPr>
          <a:xfrm>
            <a:off x="5344887" y="2702031"/>
            <a:ext cx="3303167" cy="2208993"/>
          </a:xfrm>
          <a:prstGeom prst="rect">
            <a:avLst/>
          </a:prstGeom>
        </p:spPr>
      </p:pic>
    </p:spTree>
    <p:extLst>
      <p:ext uri="{BB962C8B-B14F-4D97-AF65-F5344CB8AC3E}">
        <p14:creationId xmlns:p14="http://schemas.microsoft.com/office/powerpoint/2010/main" val="47537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516-EB5C-0319-82F2-97380AF7B9C2}"/>
              </a:ext>
            </a:extLst>
          </p:cNvPr>
          <p:cNvSpPr>
            <a:spLocks noGrp="1"/>
          </p:cNvSpPr>
          <p:nvPr>
            <p:ph type="title"/>
          </p:nvPr>
        </p:nvSpPr>
        <p:spPr>
          <a:xfrm>
            <a:off x="311700" y="155524"/>
            <a:ext cx="8520600" cy="1037846"/>
          </a:xfrm>
        </p:spPr>
        <p:txBody>
          <a:bodyPr/>
          <a:lstStyle/>
          <a:p>
            <a:r>
              <a:rPr lang="en-US" sz="4400" dirty="0"/>
              <a:t>Let’s play a game… is it DATA or NOT?</a:t>
            </a:r>
          </a:p>
        </p:txBody>
      </p:sp>
      <p:sp>
        <p:nvSpPr>
          <p:cNvPr id="3" name="Text Placeholder 2">
            <a:extLst>
              <a:ext uri="{FF2B5EF4-FFF2-40B4-BE49-F238E27FC236}">
                <a16:creationId xmlns:a16="http://schemas.microsoft.com/office/drawing/2014/main" id="{E91B65B6-F02D-23B5-CA5F-08F9956B33AC}"/>
              </a:ext>
            </a:extLst>
          </p:cNvPr>
          <p:cNvSpPr>
            <a:spLocks noGrp="1"/>
          </p:cNvSpPr>
          <p:nvPr>
            <p:ph type="body" idx="1"/>
          </p:nvPr>
        </p:nvSpPr>
        <p:spPr>
          <a:xfrm>
            <a:off x="311700" y="1239865"/>
            <a:ext cx="4570266" cy="3580108"/>
          </a:xfrm>
          <a:solidFill>
            <a:schemeClr val="bg1"/>
          </a:solidFill>
          <a:ln w="25400">
            <a:solidFill>
              <a:srgbClr val="002060"/>
            </a:solidFill>
          </a:ln>
        </p:spPr>
        <p:txBody>
          <a:bodyPr/>
          <a:lstStyle/>
          <a:p>
            <a:pPr marL="0" lvl="0" indent="0" algn="l" rtl="0">
              <a:lnSpc>
                <a:spcPct val="90000"/>
              </a:lnSpc>
              <a:spcBef>
                <a:spcPts val="0"/>
              </a:spcBef>
              <a:spcAft>
                <a:spcPts val="0"/>
              </a:spcAft>
              <a:buClr>
                <a:schemeClr val="dk1"/>
              </a:buClr>
              <a:buSzPts val="4000"/>
              <a:buNone/>
            </a:pPr>
            <a:r>
              <a:rPr lang="en-US" sz="2800" b="1" dirty="0">
                <a:latin typeface="Arial" panose="020B0604020202020204" pitchFamily="34" charset="0"/>
                <a:cs typeface="Arial" panose="020B0604020202020204" pitchFamily="34" charset="0"/>
              </a:rPr>
              <a:t>BEFORE WE LOOK AT THE NEXT SLIDE…</a:t>
            </a:r>
            <a:endParaRPr lang="en-US" sz="3600" b="1"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dk1"/>
              </a:buClr>
              <a:buSzPts val="3600"/>
              <a:buChar char="•"/>
            </a:pPr>
            <a:r>
              <a:rPr lang="en-US" sz="2800" dirty="0">
                <a:latin typeface="Arial" panose="020B0604020202020204" pitchFamily="34" charset="0"/>
                <a:cs typeface="Arial" panose="020B0604020202020204" pitchFamily="34" charset="0"/>
              </a:rPr>
              <a:t>All of you will have 1 minute to think about the answer.</a:t>
            </a:r>
            <a:endParaRPr lang="en-US" sz="4000"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dk1"/>
              </a:buClr>
              <a:buSzPts val="3600"/>
              <a:buChar char="•"/>
            </a:pPr>
            <a:r>
              <a:rPr lang="en-US" sz="2800" dirty="0">
                <a:latin typeface="Arial" panose="020B0604020202020204" pitchFamily="34" charset="0"/>
                <a:cs typeface="Arial" panose="020B0604020202020204" pitchFamily="34" charset="0"/>
              </a:rPr>
              <a:t>Raise your hands when we ask to show us you have an answer!</a:t>
            </a:r>
            <a:endParaRPr lang="en-US" sz="4000" dirty="0">
              <a:latin typeface="Arial" panose="020B0604020202020204" pitchFamily="34" charset="0"/>
              <a:cs typeface="Arial" panose="020B0604020202020204" pitchFamily="34" charset="0"/>
            </a:endParaRPr>
          </a:p>
        </p:txBody>
      </p:sp>
      <p:pic>
        <p:nvPicPr>
          <p:cNvPr id="5" name="Picture 4" descr="A cartoon of a hand holding a light bulb out of a box&#10;&#10;Description automatically generated with medium confidence">
            <a:extLst>
              <a:ext uri="{FF2B5EF4-FFF2-40B4-BE49-F238E27FC236}">
                <a16:creationId xmlns:a16="http://schemas.microsoft.com/office/drawing/2014/main" id="{20F273FE-73B3-BAE6-1DDD-40933FB943B9}"/>
              </a:ext>
            </a:extLst>
          </p:cNvPr>
          <p:cNvPicPr>
            <a:picLocks noChangeAspect="1"/>
          </p:cNvPicPr>
          <p:nvPr/>
        </p:nvPicPr>
        <p:blipFill>
          <a:blip r:embed="rId4"/>
          <a:stretch>
            <a:fillRect/>
          </a:stretch>
        </p:blipFill>
        <p:spPr>
          <a:xfrm>
            <a:off x="5648701" y="1329778"/>
            <a:ext cx="2844370" cy="3534751"/>
          </a:xfrm>
          <a:prstGeom prst="rect">
            <a:avLst/>
          </a:prstGeom>
        </p:spPr>
      </p:pic>
    </p:spTree>
    <p:extLst>
      <p:ext uri="{BB962C8B-B14F-4D97-AF65-F5344CB8AC3E}">
        <p14:creationId xmlns:p14="http://schemas.microsoft.com/office/powerpoint/2010/main" val="160748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516-EB5C-0319-82F2-97380AF7B9C2}"/>
              </a:ext>
            </a:extLst>
          </p:cNvPr>
          <p:cNvSpPr>
            <a:spLocks noGrp="1"/>
          </p:cNvSpPr>
          <p:nvPr>
            <p:ph type="title"/>
          </p:nvPr>
        </p:nvSpPr>
        <p:spPr>
          <a:xfrm>
            <a:off x="311700" y="0"/>
            <a:ext cx="8520600" cy="1037846"/>
          </a:xfrm>
        </p:spPr>
        <p:txBody>
          <a:bodyPr/>
          <a:lstStyle/>
          <a:p>
            <a:r>
              <a:rPr lang="en-US" sz="4400" dirty="0"/>
              <a:t>Is it data? How do you know?</a:t>
            </a:r>
          </a:p>
        </p:txBody>
      </p:sp>
      <p:sp>
        <p:nvSpPr>
          <p:cNvPr id="3" name="Text Placeholder 2">
            <a:extLst>
              <a:ext uri="{FF2B5EF4-FFF2-40B4-BE49-F238E27FC236}">
                <a16:creationId xmlns:a16="http://schemas.microsoft.com/office/drawing/2014/main" id="{E91B65B6-F02D-23B5-CA5F-08F9956B33AC}"/>
              </a:ext>
            </a:extLst>
          </p:cNvPr>
          <p:cNvSpPr>
            <a:spLocks noGrp="1"/>
          </p:cNvSpPr>
          <p:nvPr>
            <p:ph type="body" idx="1"/>
          </p:nvPr>
        </p:nvSpPr>
        <p:spPr>
          <a:xfrm>
            <a:off x="341396" y="3037668"/>
            <a:ext cx="8461208" cy="1921790"/>
          </a:xfrm>
          <a:solidFill>
            <a:schemeClr val="bg1"/>
          </a:solidFill>
          <a:ln w="25400">
            <a:solidFill>
              <a:srgbClr val="002060"/>
            </a:solidFill>
          </a:ln>
        </p:spPr>
        <p:txBody>
          <a:bodyPr/>
          <a:lstStyle/>
          <a:p>
            <a:pPr marL="0" marR="0" lvl="0" indent="0" algn="l" rtl="0">
              <a:spcBef>
                <a:spcPts val="0"/>
              </a:spcBef>
              <a:spcAft>
                <a:spcPts val="0"/>
              </a:spcAft>
              <a:buNone/>
            </a:pPr>
            <a:r>
              <a:rPr lang="en-US" sz="2400" b="1" dirty="0">
                <a:solidFill>
                  <a:schemeClr val="bg2"/>
                </a:solidFill>
                <a:latin typeface="Arial" panose="020B0604020202020204" pitchFamily="34" charset="0"/>
                <a:ea typeface="Calibri"/>
                <a:cs typeface="Arial" panose="020B0604020202020204" pitchFamily="34" charset="0"/>
                <a:sym typeface="Calibri"/>
              </a:rPr>
              <a:t>REMEMBER…</a:t>
            </a:r>
            <a:endParaRPr lang="en-US" sz="2400" dirty="0">
              <a:solidFill>
                <a:schemeClr val="bg2"/>
              </a:solidFill>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2400"/>
              <a:buFont typeface="Arial"/>
              <a:buChar char="•"/>
            </a:pPr>
            <a:r>
              <a:rPr lang="en-US" sz="2400" dirty="0">
                <a:solidFill>
                  <a:schemeClr val="bg2"/>
                </a:solidFill>
                <a:latin typeface="Arial" panose="020B0604020202020204" pitchFamily="34" charset="0"/>
                <a:ea typeface="Calibri"/>
                <a:cs typeface="Arial" panose="020B0604020202020204" pitchFamily="34" charset="0"/>
                <a:sym typeface="Calibri"/>
              </a:rPr>
              <a:t>Young scientists will have 1 minute to think about it.</a:t>
            </a:r>
            <a:endParaRPr lang="en-US" sz="2400" dirty="0">
              <a:solidFill>
                <a:schemeClr val="bg2"/>
              </a:solidFill>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2400"/>
              <a:buFont typeface="Arial"/>
              <a:buChar char="•"/>
            </a:pPr>
            <a:r>
              <a:rPr lang="en-US" sz="2400" dirty="0">
                <a:solidFill>
                  <a:schemeClr val="bg2"/>
                </a:solidFill>
                <a:latin typeface="Arial" panose="020B0604020202020204" pitchFamily="34" charset="0"/>
                <a:ea typeface="Calibri"/>
                <a:cs typeface="Arial" panose="020B0604020202020204" pitchFamily="34" charset="0"/>
                <a:sym typeface="Calibri"/>
              </a:rPr>
              <a:t>Raise your hand when you have an answer and wait to be called on!</a:t>
            </a:r>
            <a:endParaRPr lang="en-US" sz="2400" dirty="0">
              <a:solidFill>
                <a:schemeClr val="bg2"/>
              </a:solidFill>
              <a:latin typeface="Arial" panose="020B0604020202020204" pitchFamily="34" charset="0"/>
              <a:cs typeface="Arial" panose="020B0604020202020204" pitchFamily="34" charset="0"/>
            </a:endParaRPr>
          </a:p>
        </p:txBody>
      </p:sp>
      <p:pic>
        <p:nvPicPr>
          <p:cNvPr id="10" name="Google Shape;230;p17">
            <a:extLst>
              <a:ext uri="{FF2B5EF4-FFF2-40B4-BE49-F238E27FC236}">
                <a16:creationId xmlns:a16="http://schemas.microsoft.com/office/drawing/2014/main" id="{B017EDFC-D489-2DDF-8793-79A796639EF5}"/>
              </a:ext>
            </a:extLst>
          </p:cNvPr>
          <p:cNvPicPr preferRelativeResize="0"/>
          <p:nvPr/>
        </p:nvPicPr>
        <p:blipFill rotWithShape="1">
          <a:blip r:embed="rId4">
            <a:alphaModFix/>
          </a:blip>
          <a:srcRect/>
          <a:stretch/>
        </p:blipFill>
        <p:spPr>
          <a:xfrm>
            <a:off x="333057" y="1098666"/>
            <a:ext cx="4821965" cy="1846011"/>
          </a:xfrm>
          <a:prstGeom prst="rect">
            <a:avLst/>
          </a:prstGeom>
          <a:noFill/>
          <a:ln>
            <a:noFill/>
          </a:ln>
        </p:spPr>
      </p:pic>
      <p:pic>
        <p:nvPicPr>
          <p:cNvPr id="12" name="Picture 11" descr="A group of potted plants on a table&#10;&#10;Description automatically generated with medium confidence">
            <a:extLst>
              <a:ext uri="{FF2B5EF4-FFF2-40B4-BE49-F238E27FC236}">
                <a16:creationId xmlns:a16="http://schemas.microsoft.com/office/drawing/2014/main" id="{8A754EA4-A3F6-BFF0-2EB6-755F4CAACF5A}"/>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377912" y="976394"/>
            <a:ext cx="3208150" cy="2022299"/>
          </a:xfrm>
          <a:prstGeom prst="rect">
            <a:avLst/>
          </a:prstGeom>
        </p:spPr>
      </p:pic>
      <p:sp>
        <p:nvSpPr>
          <p:cNvPr id="13" name="TextBox 12">
            <a:extLst>
              <a:ext uri="{FF2B5EF4-FFF2-40B4-BE49-F238E27FC236}">
                <a16:creationId xmlns:a16="http://schemas.microsoft.com/office/drawing/2014/main" id="{A80A7EF0-4E7C-3495-983F-07C002BC9896}"/>
              </a:ext>
            </a:extLst>
          </p:cNvPr>
          <p:cNvSpPr txBox="1"/>
          <p:nvPr/>
        </p:nvSpPr>
        <p:spPr>
          <a:xfrm>
            <a:off x="6369803" y="1162373"/>
            <a:ext cx="298480" cy="338554"/>
          </a:xfrm>
          <a:prstGeom prst="rect">
            <a:avLst/>
          </a:prstGeom>
          <a:noFill/>
        </p:spPr>
        <p:txBody>
          <a:bodyPr wrap="none" rtlCol="0">
            <a:spAutoFit/>
          </a:bodyPr>
          <a:lstStyle/>
          <a:p>
            <a:r>
              <a:rPr lang="en-US" sz="1600" b="1" dirty="0"/>
              <a:t>2</a:t>
            </a:r>
          </a:p>
        </p:txBody>
      </p:sp>
      <p:sp>
        <p:nvSpPr>
          <p:cNvPr id="14" name="TextBox 13">
            <a:extLst>
              <a:ext uri="{FF2B5EF4-FFF2-40B4-BE49-F238E27FC236}">
                <a16:creationId xmlns:a16="http://schemas.microsoft.com/office/drawing/2014/main" id="{59C93EA4-21EC-0509-7216-6F39DFACA477}"/>
              </a:ext>
            </a:extLst>
          </p:cNvPr>
          <p:cNvSpPr txBox="1"/>
          <p:nvPr/>
        </p:nvSpPr>
        <p:spPr>
          <a:xfrm>
            <a:off x="7235125" y="1175288"/>
            <a:ext cx="298480" cy="338554"/>
          </a:xfrm>
          <a:prstGeom prst="rect">
            <a:avLst/>
          </a:prstGeom>
          <a:noFill/>
        </p:spPr>
        <p:txBody>
          <a:bodyPr wrap="none" rtlCol="0">
            <a:spAutoFit/>
          </a:bodyPr>
          <a:lstStyle/>
          <a:p>
            <a:r>
              <a:rPr lang="en-US" sz="1600" b="1" dirty="0"/>
              <a:t>3</a:t>
            </a:r>
          </a:p>
        </p:txBody>
      </p:sp>
      <p:sp>
        <p:nvSpPr>
          <p:cNvPr id="15" name="TextBox 14">
            <a:extLst>
              <a:ext uri="{FF2B5EF4-FFF2-40B4-BE49-F238E27FC236}">
                <a16:creationId xmlns:a16="http://schemas.microsoft.com/office/drawing/2014/main" id="{2B94C9B5-505D-2C9C-0E6C-4EDB22D7AA1D}"/>
              </a:ext>
            </a:extLst>
          </p:cNvPr>
          <p:cNvSpPr txBox="1"/>
          <p:nvPr/>
        </p:nvSpPr>
        <p:spPr>
          <a:xfrm>
            <a:off x="5605220" y="1916623"/>
            <a:ext cx="298480" cy="338554"/>
          </a:xfrm>
          <a:prstGeom prst="rect">
            <a:avLst/>
          </a:prstGeom>
          <a:noFill/>
        </p:spPr>
        <p:txBody>
          <a:bodyPr wrap="none" rtlCol="0">
            <a:spAutoFit/>
          </a:bodyPr>
          <a:lstStyle/>
          <a:p>
            <a:r>
              <a:rPr lang="en-US" sz="1600" b="1" dirty="0"/>
              <a:t>1</a:t>
            </a:r>
          </a:p>
        </p:txBody>
      </p:sp>
      <p:sp>
        <p:nvSpPr>
          <p:cNvPr id="17" name="TextBox 16">
            <a:extLst>
              <a:ext uri="{FF2B5EF4-FFF2-40B4-BE49-F238E27FC236}">
                <a16:creationId xmlns:a16="http://schemas.microsoft.com/office/drawing/2014/main" id="{1314DEC0-618B-9632-6147-53772C4ABB11}"/>
              </a:ext>
            </a:extLst>
          </p:cNvPr>
          <p:cNvSpPr txBox="1"/>
          <p:nvPr/>
        </p:nvSpPr>
        <p:spPr>
          <a:xfrm>
            <a:off x="8020374" y="1426938"/>
            <a:ext cx="364210" cy="338554"/>
          </a:xfrm>
          <a:prstGeom prst="rect">
            <a:avLst/>
          </a:prstGeom>
          <a:noFill/>
        </p:spPr>
        <p:txBody>
          <a:bodyPr wrap="square">
            <a:spAutoFit/>
          </a:bodyPr>
          <a:lstStyle/>
          <a:p>
            <a:r>
              <a:rPr lang="en-US" sz="1600" b="1" dirty="0"/>
              <a:t>4</a:t>
            </a:r>
          </a:p>
        </p:txBody>
      </p:sp>
    </p:spTree>
    <p:extLst>
      <p:ext uri="{BB962C8B-B14F-4D97-AF65-F5344CB8AC3E}">
        <p14:creationId xmlns:p14="http://schemas.microsoft.com/office/powerpoint/2010/main" val="257493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516-EB5C-0319-82F2-97380AF7B9C2}"/>
              </a:ext>
            </a:extLst>
          </p:cNvPr>
          <p:cNvSpPr>
            <a:spLocks noGrp="1"/>
          </p:cNvSpPr>
          <p:nvPr>
            <p:ph type="title"/>
          </p:nvPr>
        </p:nvSpPr>
        <p:spPr>
          <a:xfrm>
            <a:off x="311700" y="155524"/>
            <a:ext cx="8520600" cy="1037846"/>
          </a:xfrm>
        </p:spPr>
        <p:txBody>
          <a:bodyPr/>
          <a:lstStyle/>
          <a:p>
            <a:r>
              <a:rPr lang="en-US" sz="4800" dirty="0"/>
              <a:t>Nametags…</a:t>
            </a:r>
          </a:p>
        </p:txBody>
      </p:sp>
      <p:sp>
        <p:nvSpPr>
          <p:cNvPr id="3" name="Text Placeholder 2">
            <a:extLst>
              <a:ext uri="{FF2B5EF4-FFF2-40B4-BE49-F238E27FC236}">
                <a16:creationId xmlns:a16="http://schemas.microsoft.com/office/drawing/2014/main" id="{E91B65B6-F02D-23B5-CA5F-08F9956B33AC}"/>
              </a:ext>
            </a:extLst>
          </p:cNvPr>
          <p:cNvSpPr>
            <a:spLocks noGrp="1"/>
          </p:cNvSpPr>
          <p:nvPr>
            <p:ph type="body" idx="1"/>
          </p:nvPr>
        </p:nvSpPr>
        <p:spPr>
          <a:xfrm>
            <a:off x="311700" y="1239864"/>
            <a:ext cx="5655147" cy="3781587"/>
          </a:xfrm>
          <a:solidFill>
            <a:schemeClr val="bg1"/>
          </a:solidFill>
          <a:ln w="25400">
            <a:solidFill>
              <a:srgbClr val="002060"/>
            </a:solidFill>
          </a:ln>
        </p:spPr>
        <p:txBody>
          <a:bodyPr/>
          <a:lstStyle/>
          <a:p>
            <a:pPr marL="228600" lvl="0" indent="-228600" algn="l" rtl="0">
              <a:lnSpc>
                <a:spcPct val="90000"/>
              </a:lnSpc>
              <a:spcBef>
                <a:spcPts val="0"/>
              </a:spcBef>
              <a:spcAft>
                <a:spcPts val="0"/>
              </a:spcAft>
              <a:buClr>
                <a:schemeClr val="dk1"/>
              </a:buClr>
              <a:buSzPts val="2800"/>
              <a:buChar char="•"/>
            </a:pPr>
            <a:r>
              <a:rPr lang="en-US" sz="2000" dirty="0">
                <a:latin typeface="Arial" panose="020B0604020202020204" pitchFamily="34" charset="0"/>
                <a:cs typeface="Arial" panose="020B0604020202020204" pitchFamily="34" charset="0"/>
              </a:rPr>
              <a:t>Fold your paper into a triangle </a:t>
            </a:r>
          </a:p>
          <a:p>
            <a:pPr marL="228600" lvl="0" indent="-228600" algn="l" rtl="0">
              <a:lnSpc>
                <a:spcPct val="90000"/>
              </a:lnSpc>
              <a:spcBef>
                <a:spcPts val="1000"/>
              </a:spcBef>
              <a:spcAft>
                <a:spcPts val="0"/>
              </a:spcAft>
              <a:buClr>
                <a:schemeClr val="dk1"/>
              </a:buClr>
              <a:buSzPts val="2800"/>
              <a:buChar char="•"/>
            </a:pPr>
            <a:r>
              <a:rPr lang="en-US" sz="2000" dirty="0">
                <a:latin typeface="Arial" panose="020B0604020202020204" pitchFamily="34" charset="0"/>
                <a:cs typeface="Arial" panose="020B0604020202020204" pitchFamily="34" charset="0"/>
              </a:rPr>
              <a:t>Put your name in big letters so it is easy to read</a:t>
            </a:r>
          </a:p>
          <a:p>
            <a:pPr marL="228600" lvl="0" indent="-228600" algn="l" rtl="0">
              <a:lnSpc>
                <a:spcPct val="90000"/>
              </a:lnSpc>
              <a:spcBef>
                <a:spcPts val="1000"/>
              </a:spcBef>
              <a:spcAft>
                <a:spcPts val="0"/>
              </a:spcAft>
              <a:buClr>
                <a:schemeClr val="dk1"/>
              </a:buClr>
              <a:buSzPts val="2800"/>
              <a:buChar char="•"/>
            </a:pPr>
            <a:r>
              <a:rPr lang="en-US" sz="2000" dirty="0">
                <a:latin typeface="Arial" panose="020B0604020202020204" pitchFamily="34" charset="0"/>
                <a:cs typeface="Arial" panose="020B0604020202020204" pitchFamily="34" charset="0"/>
              </a:rPr>
              <a:t>Pick some of the items below to draw next to your name:</a:t>
            </a:r>
          </a:p>
          <a:p>
            <a:pPr marL="685800" lvl="1" indent="-228600" algn="l" rtl="0">
              <a:lnSpc>
                <a:spcPct val="90000"/>
              </a:lnSpc>
              <a:spcBef>
                <a:spcPts val="500"/>
              </a:spcBef>
              <a:spcAft>
                <a:spcPts val="0"/>
              </a:spcAft>
              <a:buClr>
                <a:schemeClr val="dk1"/>
              </a:buClr>
              <a:buSzPts val="2800"/>
              <a:buChar char="•"/>
            </a:pPr>
            <a:r>
              <a:rPr lang="en-US" sz="2000" dirty="0">
                <a:latin typeface="Arial" panose="020B0604020202020204" pitchFamily="34" charset="0"/>
                <a:cs typeface="Arial" panose="020B0604020202020204" pitchFamily="34" charset="0"/>
              </a:rPr>
              <a:t>Favorite food</a:t>
            </a:r>
          </a:p>
          <a:p>
            <a:pPr marL="685800" lvl="1" indent="-228600" algn="l" rtl="0">
              <a:lnSpc>
                <a:spcPct val="90000"/>
              </a:lnSpc>
              <a:spcBef>
                <a:spcPts val="500"/>
              </a:spcBef>
              <a:spcAft>
                <a:spcPts val="0"/>
              </a:spcAft>
              <a:buClr>
                <a:schemeClr val="dk1"/>
              </a:buClr>
              <a:buSzPts val="2800"/>
              <a:buChar char="•"/>
            </a:pPr>
            <a:r>
              <a:rPr lang="en-US" sz="2000" dirty="0">
                <a:latin typeface="Arial" panose="020B0604020202020204" pitchFamily="34" charset="0"/>
                <a:cs typeface="Arial" panose="020B0604020202020204" pitchFamily="34" charset="0"/>
              </a:rPr>
              <a:t>Favorite hobby</a:t>
            </a:r>
          </a:p>
          <a:p>
            <a:pPr marL="685800" lvl="1" indent="-228600" algn="l" rtl="0">
              <a:lnSpc>
                <a:spcPct val="90000"/>
              </a:lnSpc>
              <a:spcBef>
                <a:spcPts val="500"/>
              </a:spcBef>
              <a:spcAft>
                <a:spcPts val="0"/>
              </a:spcAft>
              <a:buClr>
                <a:schemeClr val="dk1"/>
              </a:buClr>
              <a:buSzPts val="2800"/>
              <a:buChar char="•"/>
            </a:pPr>
            <a:r>
              <a:rPr lang="en-US" sz="2000" dirty="0">
                <a:latin typeface="Arial" panose="020B0604020202020204" pitchFamily="34" charset="0"/>
                <a:cs typeface="Arial" panose="020B0604020202020204" pitchFamily="34" charset="0"/>
              </a:rPr>
              <a:t>Favorite sport</a:t>
            </a:r>
          </a:p>
          <a:p>
            <a:pPr marL="685800" lvl="1" indent="-228600" algn="l" rtl="0">
              <a:lnSpc>
                <a:spcPct val="90000"/>
              </a:lnSpc>
              <a:spcBef>
                <a:spcPts val="500"/>
              </a:spcBef>
              <a:spcAft>
                <a:spcPts val="0"/>
              </a:spcAft>
              <a:buClr>
                <a:schemeClr val="dk1"/>
              </a:buClr>
              <a:buSzPts val="2800"/>
              <a:buChar char="•"/>
            </a:pPr>
            <a:r>
              <a:rPr lang="en-US" sz="2000" dirty="0">
                <a:latin typeface="Arial" panose="020B0604020202020204" pitchFamily="34" charset="0"/>
                <a:cs typeface="Arial" panose="020B0604020202020204" pitchFamily="34" charset="0"/>
              </a:rPr>
              <a:t>Favorite book or movie</a:t>
            </a:r>
          </a:p>
          <a:p>
            <a:pPr marL="228600" lvl="0" indent="-228600" algn="l" rtl="0">
              <a:lnSpc>
                <a:spcPct val="90000"/>
              </a:lnSpc>
              <a:spcBef>
                <a:spcPts val="1000"/>
              </a:spcBef>
              <a:spcAft>
                <a:spcPts val="0"/>
              </a:spcAft>
              <a:buClr>
                <a:schemeClr val="dk1"/>
              </a:buClr>
              <a:buSzPts val="2800"/>
              <a:buChar char="•"/>
            </a:pPr>
            <a:r>
              <a:rPr lang="en-US" sz="2000" dirty="0">
                <a:latin typeface="Arial" panose="020B0604020202020204" pitchFamily="34" charset="0"/>
                <a:cs typeface="Arial" panose="020B0604020202020204" pitchFamily="34" charset="0"/>
              </a:rPr>
              <a:t>If you finish early, share your nametag with your table!</a:t>
            </a:r>
          </a:p>
        </p:txBody>
      </p:sp>
    </p:spTree>
    <p:extLst>
      <p:ext uri="{BB962C8B-B14F-4D97-AF65-F5344CB8AC3E}">
        <p14:creationId xmlns:p14="http://schemas.microsoft.com/office/powerpoint/2010/main" val="238647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516-EB5C-0319-82F2-97380AF7B9C2}"/>
              </a:ext>
            </a:extLst>
          </p:cNvPr>
          <p:cNvSpPr>
            <a:spLocks noGrp="1"/>
          </p:cNvSpPr>
          <p:nvPr>
            <p:ph type="title"/>
          </p:nvPr>
        </p:nvSpPr>
        <p:spPr/>
        <p:txBody>
          <a:bodyPr/>
          <a:lstStyle/>
          <a:p>
            <a:r>
              <a:rPr lang="en-US" sz="4000" dirty="0">
                <a:solidFill>
                  <a:schemeClr val="bg2"/>
                </a:solidFill>
                <a:latin typeface="Oswald" pitchFamily="2" charset="77"/>
                <a:ea typeface="Calibri"/>
                <a:cs typeface="Calibri"/>
                <a:sym typeface="Calibri"/>
              </a:rPr>
              <a:t>Meet the CU Medical Campus Scientists…</a:t>
            </a:r>
            <a:endParaRPr lang="en-US" sz="3600" dirty="0">
              <a:solidFill>
                <a:schemeClr val="bg2"/>
              </a:solidFill>
              <a:latin typeface="Oswald" pitchFamily="2" charset="77"/>
            </a:endParaRPr>
          </a:p>
        </p:txBody>
      </p:sp>
      <p:sp>
        <p:nvSpPr>
          <p:cNvPr id="3" name="Text Placeholder 2">
            <a:extLst>
              <a:ext uri="{FF2B5EF4-FFF2-40B4-BE49-F238E27FC236}">
                <a16:creationId xmlns:a16="http://schemas.microsoft.com/office/drawing/2014/main" id="{E91B65B6-F02D-23B5-CA5F-08F9956B33AC}"/>
              </a:ext>
            </a:extLst>
          </p:cNvPr>
          <p:cNvSpPr>
            <a:spLocks noGrp="1"/>
          </p:cNvSpPr>
          <p:nvPr>
            <p:ph type="body" idx="1"/>
          </p:nvPr>
        </p:nvSpPr>
        <p:spPr>
          <a:xfrm>
            <a:off x="311700" y="1840784"/>
            <a:ext cx="8520600" cy="2002796"/>
          </a:xfrm>
          <a:solidFill>
            <a:schemeClr val="bg1"/>
          </a:solidFill>
          <a:ln w="25400">
            <a:solidFill>
              <a:srgbClr val="002060"/>
            </a:solidFill>
          </a:ln>
        </p:spPr>
        <p:txBody>
          <a:bodyPr/>
          <a:lstStyle/>
          <a:p>
            <a:pPr marL="342900" marR="0" lvl="0" indent="-342900" algn="l" rtl="0">
              <a:spcBef>
                <a:spcPts val="0"/>
              </a:spcBef>
              <a:spcAft>
                <a:spcPts val="0"/>
              </a:spcAft>
              <a:buClr>
                <a:schemeClr val="lt1"/>
              </a:buClr>
              <a:buSzPts val="3600"/>
              <a:buFont typeface="Arial"/>
              <a:buChar char="•"/>
            </a:pPr>
            <a:r>
              <a:rPr lang="en-US" sz="3200" b="1" dirty="0">
                <a:solidFill>
                  <a:schemeClr val="bg2"/>
                </a:solidFill>
                <a:latin typeface="Calibri"/>
                <a:ea typeface="Calibri"/>
                <a:cs typeface="Calibri"/>
                <a:sym typeface="Calibri"/>
              </a:rPr>
              <a:t>Listen</a:t>
            </a:r>
            <a:r>
              <a:rPr lang="en-US" sz="3200" dirty="0">
                <a:solidFill>
                  <a:schemeClr val="bg2"/>
                </a:solidFill>
                <a:latin typeface="Calibri"/>
                <a:ea typeface="Calibri"/>
                <a:cs typeface="Calibri"/>
                <a:sym typeface="Calibri"/>
              </a:rPr>
              <a:t> to each scientist talk about their work.</a:t>
            </a:r>
            <a:endParaRPr lang="en-US" sz="2400" dirty="0">
              <a:solidFill>
                <a:schemeClr val="bg2"/>
              </a:solidFill>
            </a:endParaRPr>
          </a:p>
          <a:p>
            <a:pPr marL="342900" marR="0" lvl="0" indent="-342900" algn="l" rtl="0">
              <a:spcBef>
                <a:spcPts val="720"/>
              </a:spcBef>
              <a:spcAft>
                <a:spcPts val="0"/>
              </a:spcAft>
              <a:buClr>
                <a:schemeClr val="lt1"/>
              </a:buClr>
              <a:buSzPts val="3600"/>
              <a:buFont typeface="Arial"/>
              <a:buChar char="•"/>
            </a:pPr>
            <a:r>
              <a:rPr lang="en-US" sz="3200" b="1" dirty="0">
                <a:solidFill>
                  <a:schemeClr val="bg2"/>
                </a:solidFill>
                <a:latin typeface="Calibri"/>
                <a:ea typeface="Calibri"/>
                <a:cs typeface="Calibri"/>
                <a:sym typeface="Calibri"/>
              </a:rPr>
              <a:t>Raise your hand </a:t>
            </a:r>
            <a:r>
              <a:rPr lang="en-US" sz="3200" dirty="0">
                <a:solidFill>
                  <a:schemeClr val="bg2"/>
                </a:solidFill>
                <a:latin typeface="Calibri"/>
                <a:ea typeface="Calibri"/>
                <a:cs typeface="Calibri"/>
                <a:sym typeface="Calibri"/>
              </a:rPr>
              <a:t>to show us that you have a question!</a:t>
            </a:r>
            <a:endParaRPr lang="en-US" sz="2400" dirty="0">
              <a:solidFill>
                <a:schemeClr val="bg2"/>
              </a:solidFill>
            </a:endParaRPr>
          </a:p>
        </p:txBody>
      </p:sp>
    </p:spTree>
    <p:extLst>
      <p:ext uri="{BB962C8B-B14F-4D97-AF65-F5344CB8AC3E}">
        <p14:creationId xmlns:p14="http://schemas.microsoft.com/office/powerpoint/2010/main" val="199989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6612-C738-9549-B8FD-A5C441D3F0CA}"/>
              </a:ext>
            </a:extLst>
          </p:cNvPr>
          <p:cNvSpPr>
            <a:spLocks noGrp="1"/>
          </p:cNvSpPr>
          <p:nvPr>
            <p:ph type="title"/>
          </p:nvPr>
        </p:nvSpPr>
        <p:spPr>
          <a:xfrm>
            <a:off x="0" y="79813"/>
            <a:ext cx="3029578" cy="528977"/>
          </a:xfrm>
        </p:spPr>
        <p:txBody>
          <a:bodyPr>
            <a:normAutofit fontScale="90000"/>
          </a:bodyPr>
          <a:lstStyle/>
          <a:p>
            <a:pPr algn="ctr"/>
            <a:r>
              <a:rPr lang="en-US" b="1" dirty="0">
                <a:latin typeface="+mn-lt"/>
              </a:rPr>
              <a:t>Aimee Bernard</a:t>
            </a:r>
          </a:p>
        </p:txBody>
      </p:sp>
      <p:sp>
        <p:nvSpPr>
          <p:cNvPr id="6" name="Content Placeholder 4"/>
          <p:cNvSpPr>
            <a:spLocks noGrp="1"/>
          </p:cNvSpPr>
          <p:nvPr>
            <p:ph idx="1"/>
          </p:nvPr>
        </p:nvSpPr>
        <p:spPr>
          <a:xfrm>
            <a:off x="2892172" y="48475"/>
            <a:ext cx="6235729" cy="679289"/>
          </a:xfrm>
        </p:spPr>
        <p:txBody>
          <a:bodyPr>
            <a:normAutofit/>
          </a:bodyPr>
          <a:lstStyle/>
          <a:p>
            <a:pPr marL="0" indent="0">
              <a:buNone/>
            </a:pPr>
            <a:r>
              <a:rPr lang="en-US" dirty="0"/>
              <a:t>I am a scientist who studies our immune system - the cells in our bodies that defend us from germs</a:t>
            </a:r>
          </a:p>
        </p:txBody>
      </p:sp>
      <p:pic>
        <p:nvPicPr>
          <p:cNvPr id="16" name="Picture 15">
            <a:extLst>
              <a:ext uri="{FF2B5EF4-FFF2-40B4-BE49-F238E27FC236}">
                <a16:creationId xmlns:a16="http://schemas.microsoft.com/office/drawing/2014/main" id="{2E541476-D003-2945-B35E-F344DF4EF8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503" y="550846"/>
            <a:ext cx="2366631" cy="3820187"/>
          </a:xfrm>
          <a:prstGeom prst="rect">
            <a:avLst/>
          </a:prstGeom>
        </p:spPr>
      </p:pic>
      <p:sp>
        <p:nvSpPr>
          <p:cNvPr id="17" name="TextBox 16">
            <a:extLst>
              <a:ext uri="{FF2B5EF4-FFF2-40B4-BE49-F238E27FC236}">
                <a16:creationId xmlns:a16="http://schemas.microsoft.com/office/drawing/2014/main" id="{69F853BF-3647-5C43-B217-46197E2FDBD6}"/>
              </a:ext>
            </a:extLst>
          </p:cNvPr>
          <p:cNvSpPr txBox="1"/>
          <p:nvPr/>
        </p:nvSpPr>
        <p:spPr>
          <a:xfrm>
            <a:off x="71724" y="4447243"/>
            <a:ext cx="3251957" cy="923330"/>
          </a:xfrm>
          <a:prstGeom prst="rect">
            <a:avLst/>
          </a:prstGeom>
          <a:solidFill>
            <a:schemeClr val="bg1"/>
          </a:solidFill>
          <a:ln w="28575">
            <a:solidFill>
              <a:schemeClr val="tx1"/>
            </a:solidFill>
          </a:ln>
        </p:spPr>
        <p:txBody>
          <a:bodyPr wrap="square" rtlCol="0">
            <a:spAutoFit/>
          </a:bodyPr>
          <a:lstStyle/>
          <a:p>
            <a:pPr defTabSz="685800">
              <a:buClrTx/>
            </a:pPr>
            <a:r>
              <a:rPr lang="en-US" sz="1800" b="1" kern="1200" dirty="0">
                <a:solidFill>
                  <a:prstClr val="black"/>
                </a:solidFill>
                <a:latin typeface="Calibri" panose="020F0502020204030204"/>
                <a:ea typeface="+mn-ea"/>
                <a:cs typeface="+mn-cs"/>
              </a:rPr>
              <a:t>I am also a ninja</a:t>
            </a:r>
            <a:r>
              <a:rPr lang="en-US" sz="1800" kern="1200" dirty="0">
                <a:solidFill>
                  <a:prstClr val="black"/>
                </a:solidFill>
                <a:latin typeface="Calibri" panose="020F0502020204030204"/>
                <a:ea typeface="+mn-ea"/>
                <a:cs typeface="+mn-cs"/>
              </a:rPr>
              <a:t>! I am a second degree black belt in Tae Kwon Do</a:t>
            </a:r>
          </a:p>
        </p:txBody>
      </p:sp>
      <p:sp>
        <p:nvSpPr>
          <p:cNvPr id="11" name="TextBox 10">
            <a:extLst>
              <a:ext uri="{FF2B5EF4-FFF2-40B4-BE49-F238E27FC236}">
                <a16:creationId xmlns:a16="http://schemas.microsoft.com/office/drawing/2014/main" id="{147D7489-DD9E-FE76-7AA9-70C39AE512CA}"/>
              </a:ext>
            </a:extLst>
          </p:cNvPr>
          <p:cNvSpPr txBox="1"/>
          <p:nvPr/>
        </p:nvSpPr>
        <p:spPr>
          <a:xfrm>
            <a:off x="2531364" y="1984189"/>
            <a:ext cx="6550799" cy="415498"/>
          </a:xfrm>
          <a:prstGeom prst="rect">
            <a:avLst/>
          </a:prstGeom>
          <a:solidFill>
            <a:schemeClr val="bg1"/>
          </a:solidFill>
          <a:ln w="28575">
            <a:solidFill>
              <a:srgbClr val="00B0F0"/>
            </a:solidFill>
          </a:ln>
        </p:spPr>
        <p:txBody>
          <a:bodyPr wrap="square" rtlCol="0">
            <a:spAutoFit/>
          </a:bodyPr>
          <a:lstStyle/>
          <a:p>
            <a:pPr defTabSz="685800">
              <a:buClrTx/>
            </a:pPr>
            <a:r>
              <a:rPr lang="en-US" sz="2100" kern="1200" dirty="0">
                <a:solidFill>
                  <a:prstClr val="black"/>
                </a:solidFill>
                <a:latin typeface="Calibri" panose="020F0502020204030204"/>
                <a:ea typeface="+mn-ea"/>
                <a:cs typeface="+mn-cs"/>
              </a:rPr>
              <a:t>I am also a mom – I have 2 kids, 2 dogs, 1 cat, and 1 axolotl</a:t>
            </a:r>
          </a:p>
        </p:txBody>
      </p:sp>
      <p:pic>
        <p:nvPicPr>
          <p:cNvPr id="14" name="Picture 13">
            <a:extLst>
              <a:ext uri="{FF2B5EF4-FFF2-40B4-BE49-F238E27FC236}">
                <a16:creationId xmlns:a16="http://schemas.microsoft.com/office/drawing/2014/main" id="{443F1623-7839-F825-7400-C4C8A7A862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15865" y="2421026"/>
            <a:ext cx="2374106" cy="1942472"/>
          </a:xfrm>
          <a:prstGeom prst="rect">
            <a:avLst/>
          </a:prstGeom>
        </p:spPr>
      </p:pic>
      <p:grpSp>
        <p:nvGrpSpPr>
          <p:cNvPr id="25" name="Group 24">
            <a:extLst>
              <a:ext uri="{FF2B5EF4-FFF2-40B4-BE49-F238E27FC236}">
                <a16:creationId xmlns:a16="http://schemas.microsoft.com/office/drawing/2014/main" id="{1A9CC7F5-64E8-1BD1-55F2-1E1FF8AB3D21}"/>
              </a:ext>
            </a:extLst>
          </p:cNvPr>
          <p:cNvGrpSpPr/>
          <p:nvPr/>
        </p:nvGrpSpPr>
        <p:grpSpPr>
          <a:xfrm>
            <a:off x="7286559" y="2571749"/>
            <a:ext cx="1840522" cy="1672336"/>
            <a:chOff x="9715412" y="3428999"/>
            <a:chExt cx="2454029" cy="2229781"/>
          </a:xfrm>
        </p:grpSpPr>
        <p:pic>
          <p:nvPicPr>
            <p:cNvPr id="18" name="Picture 17">
              <a:extLst>
                <a:ext uri="{FF2B5EF4-FFF2-40B4-BE49-F238E27FC236}">
                  <a16:creationId xmlns:a16="http://schemas.microsoft.com/office/drawing/2014/main" id="{1EA44C38-62EE-3BD4-B102-A1F9B418C6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5412" y="3428999"/>
              <a:ext cx="2394138" cy="2049794"/>
            </a:xfrm>
            <a:prstGeom prst="rect">
              <a:avLst/>
            </a:prstGeom>
            <a:ln>
              <a:solidFill>
                <a:schemeClr val="tx1"/>
              </a:solidFill>
            </a:ln>
          </p:spPr>
        </p:pic>
        <p:sp>
          <p:nvSpPr>
            <p:cNvPr id="22" name="TextBox 21">
              <a:extLst>
                <a:ext uri="{FF2B5EF4-FFF2-40B4-BE49-F238E27FC236}">
                  <a16:creationId xmlns:a16="http://schemas.microsoft.com/office/drawing/2014/main" id="{475F31E1-A0C2-A090-7983-3E35E0596C00}"/>
                </a:ext>
              </a:extLst>
            </p:cNvPr>
            <p:cNvSpPr txBox="1"/>
            <p:nvPr/>
          </p:nvSpPr>
          <p:spPr>
            <a:xfrm>
              <a:off x="9775303" y="4981672"/>
              <a:ext cx="401935" cy="677108"/>
            </a:xfrm>
            <a:prstGeom prst="rect">
              <a:avLst/>
            </a:prstGeom>
            <a:noFill/>
            <a:ln>
              <a:noFill/>
            </a:ln>
          </p:spPr>
          <p:txBody>
            <a:bodyPr wrap="square" rtlCol="0">
              <a:spAutoFit/>
            </a:bodyPr>
            <a:lstStyle/>
            <a:p>
              <a:pPr defTabSz="685800">
                <a:buClrTx/>
              </a:pPr>
              <a:r>
                <a:rPr lang="en-US" sz="1350" b="1" kern="1200" dirty="0">
                  <a:solidFill>
                    <a:prstClr val="black"/>
                  </a:solidFill>
                  <a:latin typeface="Calibri" panose="020F0502020204030204"/>
                  <a:ea typeface="+mn-ea"/>
                  <a:cs typeface="+mn-cs"/>
                </a:rPr>
                <a:t>AJ</a:t>
              </a:r>
            </a:p>
          </p:txBody>
        </p:sp>
        <p:sp>
          <p:nvSpPr>
            <p:cNvPr id="23" name="TextBox 22">
              <a:extLst>
                <a:ext uri="{FF2B5EF4-FFF2-40B4-BE49-F238E27FC236}">
                  <a16:creationId xmlns:a16="http://schemas.microsoft.com/office/drawing/2014/main" id="{AEE7419B-1F74-4CFD-E4D2-75B367B4F6EE}"/>
                </a:ext>
              </a:extLst>
            </p:cNvPr>
            <p:cNvSpPr txBox="1"/>
            <p:nvPr/>
          </p:nvSpPr>
          <p:spPr>
            <a:xfrm>
              <a:off x="11555536" y="4795353"/>
              <a:ext cx="613905" cy="677108"/>
            </a:xfrm>
            <a:prstGeom prst="rect">
              <a:avLst/>
            </a:prstGeom>
            <a:noFill/>
            <a:ln>
              <a:noFill/>
            </a:ln>
          </p:spPr>
          <p:txBody>
            <a:bodyPr wrap="square" rtlCol="0">
              <a:spAutoFit/>
            </a:bodyPr>
            <a:lstStyle/>
            <a:p>
              <a:pPr defTabSz="685800">
                <a:buClrTx/>
              </a:pPr>
              <a:r>
                <a:rPr lang="en-US" sz="1350" b="1" kern="1200" dirty="0">
                  <a:solidFill>
                    <a:prstClr val="black"/>
                  </a:solidFill>
                  <a:latin typeface="Calibri" panose="020F0502020204030204"/>
                  <a:ea typeface="+mn-ea"/>
                  <a:cs typeface="+mn-cs"/>
                </a:rPr>
                <a:t>Lulu</a:t>
              </a:r>
            </a:p>
          </p:txBody>
        </p:sp>
      </p:grpSp>
      <p:grpSp>
        <p:nvGrpSpPr>
          <p:cNvPr id="29" name="Group 28">
            <a:extLst>
              <a:ext uri="{FF2B5EF4-FFF2-40B4-BE49-F238E27FC236}">
                <a16:creationId xmlns:a16="http://schemas.microsoft.com/office/drawing/2014/main" id="{4616C46E-4ED9-41AC-CA24-BA0D7069B709}"/>
              </a:ext>
            </a:extLst>
          </p:cNvPr>
          <p:cNvGrpSpPr/>
          <p:nvPr/>
        </p:nvGrpSpPr>
        <p:grpSpPr>
          <a:xfrm>
            <a:off x="2312818" y="2498029"/>
            <a:ext cx="2438338" cy="1420829"/>
            <a:chOff x="6788258" y="3263836"/>
            <a:chExt cx="4774103" cy="3501905"/>
          </a:xfrm>
        </p:grpSpPr>
        <p:grpSp>
          <p:nvGrpSpPr>
            <p:cNvPr id="30" name="Group 29">
              <a:extLst>
                <a:ext uri="{FF2B5EF4-FFF2-40B4-BE49-F238E27FC236}">
                  <a16:creationId xmlns:a16="http://schemas.microsoft.com/office/drawing/2014/main" id="{54570D64-2E79-156B-FAFB-7A3A566E5DA2}"/>
                </a:ext>
              </a:extLst>
            </p:cNvPr>
            <p:cNvGrpSpPr/>
            <p:nvPr/>
          </p:nvGrpSpPr>
          <p:grpSpPr>
            <a:xfrm>
              <a:off x="6788258" y="3263836"/>
              <a:ext cx="4774103" cy="3501905"/>
              <a:chOff x="5017350" y="3668164"/>
              <a:chExt cx="4296714" cy="3176441"/>
            </a:xfrm>
          </p:grpSpPr>
          <p:pic>
            <p:nvPicPr>
              <p:cNvPr id="32" name="Picture 31">
                <a:extLst>
                  <a:ext uri="{FF2B5EF4-FFF2-40B4-BE49-F238E27FC236}">
                    <a16:creationId xmlns:a16="http://schemas.microsoft.com/office/drawing/2014/main" id="{7DAC7447-A431-E54B-91F8-A0D8067F2957}"/>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5017350" y="3668164"/>
                <a:ext cx="4296714" cy="3176441"/>
              </a:xfrm>
              <a:prstGeom prst="rect">
                <a:avLst/>
              </a:prstGeom>
            </p:spPr>
          </p:pic>
          <p:sp>
            <p:nvSpPr>
              <p:cNvPr id="33" name="TextBox 32">
                <a:extLst>
                  <a:ext uri="{FF2B5EF4-FFF2-40B4-BE49-F238E27FC236}">
                    <a16:creationId xmlns:a16="http://schemas.microsoft.com/office/drawing/2014/main" id="{325BA975-5931-E0CF-B810-1461521946B1}"/>
                  </a:ext>
                </a:extLst>
              </p:cNvPr>
              <p:cNvSpPr txBox="1"/>
              <p:nvPr/>
            </p:nvSpPr>
            <p:spPr>
              <a:xfrm rot="20451404">
                <a:off x="5341166" y="4721682"/>
                <a:ext cx="1801104" cy="619266"/>
              </a:xfrm>
              <a:prstGeom prst="rect">
                <a:avLst/>
              </a:prstGeom>
              <a:noFill/>
            </p:spPr>
            <p:txBody>
              <a:bodyPr wrap="square" rtlCol="0">
                <a:spAutoFit/>
              </a:bodyPr>
              <a:lstStyle/>
              <a:p>
                <a:pPr algn="ctr" defTabSz="685800">
                  <a:buClrTx/>
                </a:pPr>
                <a:r>
                  <a:rPr lang="en-US" sz="1200" b="1" kern="1200" dirty="0">
                    <a:solidFill>
                      <a:prstClr val="black"/>
                    </a:solidFill>
                    <a:latin typeface="Calibri" panose="020F0502020204030204"/>
                    <a:ea typeface="+mn-ea"/>
                    <a:cs typeface="+mn-cs"/>
                  </a:rPr>
                  <a:t>immune cell</a:t>
                </a:r>
              </a:p>
            </p:txBody>
          </p:sp>
          <p:sp>
            <p:nvSpPr>
              <p:cNvPr id="34" name="TextBox 33">
                <a:extLst>
                  <a:ext uri="{FF2B5EF4-FFF2-40B4-BE49-F238E27FC236}">
                    <a16:creationId xmlns:a16="http://schemas.microsoft.com/office/drawing/2014/main" id="{C7913EA5-B5AF-25D6-AE2A-02959104569E}"/>
                  </a:ext>
                </a:extLst>
              </p:cNvPr>
              <p:cNvSpPr txBox="1"/>
              <p:nvPr/>
            </p:nvSpPr>
            <p:spPr>
              <a:xfrm rot="20451404">
                <a:off x="7512419" y="4101377"/>
                <a:ext cx="1171073" cy="670871"/>
              </a:xfrm>
              <a:prstGeom prst="rect">
                <a:avLst/>
              </a:prstGeom>
              <a:noFill/>
            </p:spPr>
            <p:txBody>
              <a:bodyPr wrap="square" rtlCol="0">
                <a:spAutoFit/>
              </a:bodyPr>
              <a:lstStyle/>
              <a:p>
                <a:pPr algn="ctr" defTabSz="685800">
                  <a:buClrTx/>
                </a:pPr>
                <a:r>
                  <a:rPr lang="en-US" sz="1350" b="1" kern="1200" dirty="0">
                    <a:solidFill>
                      <a:prstClr val="black"/>
                    </a:solidFill>
                    <a:latin typeface="Calibri" panose="020F0502020204030204"/>
                    <a:ea typeface="+mn-ea"/>
                    <a:cs typeface="+mn-cs"/>
                  </a:rPr>
                  <a:t>germs</a:t>
                </a:r>
              </a:p>
            </p:txBody>
          </p:sp>
        </p:grpSp>
        <p:sp>
          <p:nvSpPr>
            <p:cNvPr id="31" name="TextBox 30">
              <a:extLst>
                <a:ext uri="{FF2B5EF4-FFF2-40B4-BE49-F238E27FC236}">
                  <a16:creationId xmlns:a16="http://schemas.microsoft.com/office/drawing/2014/main" id="{C48EC61E-392A-3AF6-D679-05B15D505BF4}"/>
                </a:ext>
              </a:extLst>
            </p:cNvPr>
            <p:cNvSpPr txBox="1"/>
            <p:nvPr/>
          </p:nvSpPr>
          <p:spPr>
            <a:xfrm>
              <a:off x="7654641" y="5476813"/>
              <a:ext cx="1301186" cy="796502"/>
            </a:xfrm>
            <a:prstGeom prst="rect">
              <a:avLst/>
            </a:prstGeom>
            <a:noFill/>
          </p:spPr>
          <p:txBody>
            <a:bodyPr wrap="square" rtlCol="0">
              <a:spAutoFit/>
            </a:bodyPr>
            <a:lstStyle/>
            <a:p>
              <a:pPr algn="ctr" defTabSz="685800">
                <a:buClrTx/>
              </a:pPr>
              <a:r>
                <a:rPr lang="en-US" sz="1500" b="1" kern="1200" dirty="0">
                  <a:solidFill>
                    <a:prstClr val="black"/>
                  </a:solidFill>
                  <a:latin typeface="Calibri" panose="020F0502020204030204"/>
                  <a:ea typeface="+mn-ea"/>
                  <a:cs typeface="+mn-cs"/>
                </a:rPr>
                <a:t>NINJA</a:t>
              </a:r>
            </a:p>
          </p:txBody>
        </p:sp>
      </p:grpSp>
      <p:grpSp>
        <p:nvGrpSpPr>
          <p:cNvPr id="38" name="Group 37">
            <a:extLst>
              <a:ext uri="{FF2B5EF4-FFF2-40B4-BE49-F238E27FC236}">
                <a16:creationId xmlns:a16="http://schemas.microsoft.com/office/drawing/2014/main" id="{E42599F9-18C3-0672-3D88-269E0ABD87EB}"/>
              </a:ext>
            </a:extLst>
          </p:cNvPr>
          <p:cNvGrpSpPr/>
          <p:nvPr/>
        </p:nvGrpSpPr>
        <p:grpSpPr>
          <a:xfrm>
            <a:off x="6001274" y="4060010"/>
            <a:ext cx="1938165" cy="1027416"/>
            <a:chOff x="8001699" y="5413346"/>
            <a:chExt cx="2584220" cy="1369888"/>
          </a:xfrm>
        </p:grpSpPr>
        <p:pic>
          <p:nvPicPr>
            <p:cNvPr id="36" name="Picture 35">
              <a:extLst>
                <a:ext uri="{FF2B5EF4-FFF2-40B4-BE49-F238E27FC236}">
                  <a16:creationId xmlns:a16="http://schemas.microsoft.com/office/drawing/2014/main" id="{004000A0-177B-2E22-C4F9-138DCB1EF4F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01699" y="5413346"/>
              <a:ext cx="2584220" cy="1369888"/>
            </a:xfrm>
            <a:prstGeom prst="rect">
              <a:avLst/>
            </a:prstGeom>
          </p:spPr>
        </p:pic>
        <p:sp>
          <p:nvSpPr>
            <p:cNvPr id="37" name="TextBox 36">
              <a:extLst>
                <a:ext uri="{FF2B5EF4-FFF2-40B4-BE49-F238E27FC236}">
                  <a16:creationId xmlns:a16="http://schemas.microsoft.com/office/drawing/2014/main" id="{D3AB6F73-CA8C-953E-0CC6-FCEC187753C7}"/>
                </a:ext>
              </a:extLst>
            </p:cNvPr>
            <p:cNvSpPr txBox="1"/>
            <p:nvPr/>
          </p:nvSpPr>
          <p:spPr>
            <a:xfrm>
              <a:off x="8433319" y="5975823"/>
              <a:ext cx="1115367" cy="400109"/>
            </a:xfrm>
            <a:prstGeom prst="rect">
              <a:avLst/>
            </a:prstGeom>
            <a:noFill/>
          </p:spPr>
          <p:txBody>
            <a:bodyPr wrap="square" rtlCol="0">
              <a:spAutoFit/>
            </a:bodyPr>
            <a:lstStyle/>
            <a:p>
              <a:pPr defTabSz="685800">
                <a:buClrTx/>
              </a:pPr>
              <a:r>
                <a:rPr lang="en-US" sz="1350" b="1" kern="1200" dirty="0">
                  <a:solidFill>
                    <a:prstClr val="white"/>
                  </a:solidFill>
                  <a:latin typeface="Calibri" panose="020F0502020204030204"/>
                  <a:ea typeface="+mn-ea"/>
                  <a:cs typeface="+mn-cs"/>
                </a:rPr>
                <a:t>Mulan</a:t>
              </a:r>
            </a:p>
          </p:txBody>
        </p:sp>
      </p:grpSp>
      <p:grpSp>
        <p:nvGrpSpPr>
          <p:cNvPr id="39" name="Group 38">
            <a:extLst>
              <a:ext uri="{FF2B5EF4-FFF2-40B4-BE49-F238E27FC236}">
                <a16:creationId xmlns:a16="http://schemas.microsoft.com/office/drawing/2014/main" id="{8FE57495-9347-4AEB-09D7-9F99FD26A028}"/>
              </a:ext>
            </a:extLst>
          </p:cNvPr>
          <p:cNvGrpSpPr/>
          <p:nvPr/>
        </p:nvGrpSpPr>
        <p:grpSpPr>
          <a:xfrm>
            <a:off x="4242917" y="4013253"/>
            <a:ext cx="1373404" cy="1148239"/>
            <a:chOff x="9481662" y="5311630"/>
            <a:chExt cx="1680429" cy="1535863"/>
          </a:xfrm>
        </p:grpSpPr>
        <p:pic>
          <p:nvPicPr>
            <p:cNvPr id="40" name="Picture 39">
              <a:extLst>
                <a:ext uri="{FF2B5EF4-FFF2-40B4-BE49-F238E27FC236}">
                  <a16:creationId xmlns:a16="http://schemas.microsoft.com/office/drawing/2014/main" id="{940FBF8A-4F59-F48E-A28B-F8B556BB77C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369"/>
            <a:stretch/>
          </p:blipFill>
          <p:spPr>
            <a:xfrm>
              <a:off x="9481662" y="5311630"/>
              <a:ext cx="1527049" cy="1459070"/>
            </a:xfrm>
            <a:prstGeom prst="rect">
              <a:avLst/>
            </a:prstGeom>
            <a:ln>
              <a:solidFill>
                <a:schemeClr val="tx1"/>
              </a:solidFill>
            </a:ln>
          </p:spPr>
        </p:pic>
        <p:sp>
          <p:nvSpPr>
            <p:cNvPr id="41" name="TextBox 40">
              <a:extLst>
                <a:ext uri="{FF2B5EF4-FFF2-40B4-BE49-F238E27FC236}">
                  <a16:creationId xmlns:a16="http://schemas.microsoft.com/office/drawing/2014/main" id="{61569BCD-A530-5570-D827-A1F625D62323}"/>
                </a:ext>
              </a:extLst>
            </p:cNvPr>
            <p:cNvSpPr txBox="1"/>
            <p:nvPr/>
          </p:nvSpPr>
          <p:spPr>
            <a:xfrm>
              <a:off x="10045357" y="6476984"/>
              <a:ext cx="1116734" cy="370509"/>
            </a:xfrm>
            <a:prstGeom prst="rect">
              <a:avLst/>
            </a:prstGeom>
            <a:noFill/>
            <a:ln>
              <a:noFill/>
            </a:ln>
          </p:spPr>
          <p:txBody>
            <a:bodyPr wrap="square" rtlCol="0">
              <a:spAutoFit/>
            </a:bodyPr>
            <a:lstStyle/>
            <a:p>
              <a:pPr defTabSz="685800">
                <a:buClrTx/>
              </a:pPr>
              <a:r>
                <a:rPr lang="en-US" sz="1200" b="1" kern="1200" dirty="0">
                  <a:solidFill>
                    <a:prstClr val="black"/>
                  </a:solidFill>
                  <a:latin typeface="Calibri" panose="020F0502020204030204"/>
                  <a:ea typeface="+mn-ea"/>
                  <a:cs typeface="+mn-cs"/>
                </a:rPr>
                <a:t>Toothless</a:t>
              </a:r>
            </a:p>
          </p:txBody>
        </p:sp>
      </p:grpSp>
      <p:sp>
        <p:nvSpPr>
          <p:cNvPr id="42" name="Content Placeholder 4">
            <a:extLst>
              <a:ext uri="{FF2B5EF4-FFF2-40B4-BE49-F238E27FC236}">
                <a16:creationId xmlns:a16="http://schemas.microsoft.com/office/drawing/2014/main" id="{F1DA2CC4-76C1-D209-C71E-57346EEBF8EC}"/>
              </a:ext>
            </a:extLst>
          </p:cNvPr>
          <p:cNvSpPr txBox="1">
            <a:spLocks/>
          </p:cNvSpPr>
          <p:nvPr/>
        </p:nvSpPr>
        <p:spPr>
          <a:xfrm>
            <a:off x="2531364" y="743249"/>
            <a:ext cx="6550799" cy="13049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Tx/>
              <a:buNone/>
            </a:pPr>
            <a:r>
              <a:rPr lang="en-US" sz="2100" dirty="0">
                <a:solidFill>
                  <a:prstClr val="black"/>
                </a:solidFill>
                <a:latin typeface="Calibri" panose="020F0502020204030204"/>
              </a:rPr>
              <a:t>Our immune cells move through our blood every day, all day long to find and destroy germs</a:t>
            </a:r>
          </a:p>
          <a:p>
            <a:pPr marL="0" indent="0" defTabSz="685800">
              <a:spcBef>
                <a:spcPts val="750"/>
              </a:spcBef>
              <a:buClrTx/>
              <a:buNone/>
            </a:pPr>
            <a:r>
              <a:rPr lang="en-US" sz="2100" dirty="0">
                <a:solidFill>
                  <a:prstClr val="black"/>
                </a:solidFill>
                <a:latin typeface="Calibri" panose="020F0502020204030204"/>
              </a:rPr>
              <a:t>Immune cells find the germs and act like ninjas that fight and destroy the germs to keep us healthy! </a:t>
            </a:r>
          </a:p>
          <a:p>
            <a:pPr marL="0" indent="0" defTabSz="685800">
              <a:spcBef>
                <a:spcPts val="750"/>
              </a:spcBef>
              <a:buClrTx/>
              <a:buNone/>
            </a:pPr>
            <a:endParaRPr lang="en-US" sz="21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88CAC5D7-DC7A-4736-9F44-5658C3C66E6D}"/>
              </a:ext>
            </a:extLst>
          </p:cNvPr>
          <p:cNvSpPr txBox="1"/>
          <p:nvPr/>
        </p:nvSpPr>
        <p:spPr>
          <a:xfrm>
            <a:off x="393776" y="2870997"/>
            <a:ext cx="195943" cy="1234953"/>
          </a:xfrm>
          <a:prstGeom prst="rect">
            <a:avLst/>
          </a:prstGeom>
          <a:noFill/>
        </p:spPr>
        <p:txBody>
          <a:bodyPr wrap="square" rtlCol="0">
            <a:spAutoFit/>
          </a:bodyPr>
          <a:lstStyle/>
          <a:p>
            <a:pPr defTabSz="685800">
              <a:buClrTx/>
            </a:pPr>
            <a:r>
              <a:rPr lang="en-US" sz="825" kern="1200" dirty="0">
                <a:solidFill>
                  <a:prstClr val="white"/>
                </a:solidFill>
                <a:latin typeface="Calibri" panose="020F0502020204030204"/>
                <a:ea typeface="+mn-ea"/>
                <a:cs typeface="+mn-cs"/>
              </a:rPr>
              <a:t>IMMUNINJA</a:t>
            </a:r>
          </a:p>
        </p:txBody>
      </p:sp>
      <p:sp>
        <p:nvSpPr>
          <p:cNvPr id="4" name="TextBox 3">
            <a:extLst>
              <a:ext uri="{FF2B5EF4-FFF2-40B4-BE49-F238E27FC236}">
                <a16:creationId xmlns:a16="http://schemas.microsoft.com/office/drawing/2014/main" id="{AEBAA23E-B39C-6353-B2E9-491173941E81}"/>
              </a:ext>
            </a:extLst>
          </p:cNvPr>
          <p:cNvSpPr txBox="1"/>
          <p:nvPr/>
        </p:nvSpPr>
        <p:spPr>
          <a:xfrm rot="20324118">
            <a:off x="64927" y="1979308"/>
            <a:ext cx="9208371" cy="1015663"/>
          </a:xfrm>
          <a:prstGeom prst="rect">
            <a:avLst/>
          </a:prstGeom>
          <a:solidFill>
            <a:srgbClr val="FF9300">
              <a:alpha val="65882"/>
            </a:srgbClr>
          </a:solidFill>
        </p:spPr>
        <p:txBody>
          <a:bodyPr wrap="square" rtlCol="0">
            <a:spAutoFit/>
          </a:bodyPr>
          <a:lstStyle/>
          <a:p>
            <a:r>
              <a:rPr lang="en-US" sz="6000" b="1" dirty="0"/>
              <a:t>EXAMPLE – SEE NOTES</a:t>
            </a:r>
          </a:p>
        </p:txBody>
      </p:sp>
    </p:spTree>
    <p:extLst>
      <p:ext uri="{BB962C8B-B14F-4D97-AF65-F5344CB8AC3E}">
        <p14:creationId xmlns:p14="http://schemas.microsoft.com/office/powerpoint/2010/main" val="274388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516-EB5C-0319-82F2-97380AF7B9C2}"/>
              </a:ext>
            </a:extLst>
          </p:cNvPr>
          <p:cNvSpPr>
            <a:spLocks noGrp="1"/>
          </p:cNvSpPr>
          <p:nvPr>
            <p:ph type="title"/>
          </p:nvPr>
        </p:nvSpPr>
        <p:spPr>
          <a:xfrm>
            <a:off x="311700" y="1106125"/>
            <a:ext cx="8520600" cy="1963500"/>
          </a:xfrm>
        </p:spPr>
        <p:txBody>
          <a:bodyPr wrap="square" anchor="b">
            <a:normAutofit/>
          </a:bodyPr>
          <a:lstStyle/>
          <a:p>
            <a:pPr>
              <a:lnSpc>
                <a:spcPct val="90000"/>
              </a:lnSpc>
            </a:pPr>
            <a:r>
              <a:rPr lang="en-US" sz="5700" dirty="0"/>
              <a:t>So, what is science, anyway?</a:t>
            </a:r>
          </a:p>
        </p:txBody>
      </p:sp>
    </p:spTree>
    <p:extLst>
      <p:ext uri="{BB962C8B-B14F-4D97-AF65-F5344CB8AC3E}">
        <p14:creationId xmlns:p14="http://schemas.microsoft.com/office/powerpoint/2010/main" val="71470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516-EB5C-0319-82F2-97380AF7B9C2}"/>
              </a:ext>
            </a:extLst>
          </p:cNvPr>
          <p:cNvSpPr>
            <a:spLocks noGrp="1"/>
          </p:cNvSpPr>
          <p:nvPr>
            <p:ph type="title"/>
          </p:nvPr>
        </p:nvSpPr>
        <p:spPr>
          <a:xfrm>
            <a:off x="311700" y="1106125"/>
            <a:ext cx="8520600" cy="1963500"/>
          </a:xfrm>
        </p:spPr>
        <p:txBody>
          <a:bodyPr wrap="square" anchor="b">
            <a:normAutofit/>
          </a:bodyPr>
          <a:lstStyle/>
          <a:p>
            <a:pPr>
              <a:lnSpc>
                <a:spcPct val="90000"/>
              </a:lnSpc>
            </a:pPr>
            <a:r>
              <a:rPr lang="en-US" sz="5700" dirty="0"/>
              <a:t>So, what is science, anyway?</a:t>
            </a:r>
          </a:p>
        </p:txBody>
      </p:sp>
      <p:sp>
        <p:nvSpPr>
          <p:cNvPr id="7" name="Text Placeholder 2">
            <a:extLst>
              <a:ext uri="{FF2B5EF4-FFF2-40B4-BE49-F238E27FC236}">
                <a16:creationId xmlns:a16="http://schemas.microsoft.com/office/drawing/2014/main" id="{4EF53D84-B013-A8EE-333C-9F0AD34873B5}"/>
              </a:ext>
            </a:extLst>
          </p:cNvPr>
          <p:cNvSpPr>
            <a:spLocks noGrp="1"/>
          </p:cNvSpPr>
          <p:nvPr>
            <p:ph type="body" idx="1"/>
          </p:nvPr>
        </p:nvSpPr>
        <p:spPr>
          <a:xfrm>
            <a:off x="311700" y="3152225"/>
            <a:ext cx="8520600" cy="1300800"/>
          </a:xfrm>
        </p:spPr>
        <p:txBody>
          <a:bodyPr/>
          <a:lstStyle/>
          <a:p>
            <a:pPr marL="228600" lvl="0" indent="-228600" algn="l" rtl="0">
              <a:lnSpc>
                <a:spcPct val="90000"/>
              </a:lnSpc>
              <a:spcBef>
                <a:spcPts val="0"/>
              </a:spcBef>
              <a:spcAft>
                <a:spcPts val="0"/>
              </a:spcAft>
              <a:buClr>
                <a:schemeClr val="lt1"/>
              </a:buClr>
              <a:buSzPts val="3200"/>
              <a:buChar char="•"/>
            </a:pPr>
            <a:r>
              <a:rPr lang="en-US" sz="2400" dirty="0">
                <a:solidFill>
                  <a:schemeClr val="bg2"/>
                </a:solidFill>
                <a:latin typeface="Arial" panose="020B0604020202020204" pitchFamily="34" charset="0"/>
                <a:cs typeface="Arial" panose="020B0604020202020204" pitchFamily="34" charset="0"/>
              </a:rPr>
              <a:t>Science is the study of the world around us. </a:t>
            </a:r>
          </a:p>
          <a:p>
            <a:pPr marL="228600" lvl="0" indent="-228600" algn="l" rtl="0">
              <a:lnSpc>
                <a:spcPct val="90000"/>
              </a:lnSpc>
              <a:spcBef>
                <a:spcPts val="1000"/>
              </a:spcBef>
              <a:spcAft>
                <a:spcPts val="0"/>
              </a:spcAft>
              <a:buClr>
                <a:schemeClr val="lt1"/>
              </a:buClr>
              <a:buSzPts val="3200"/>
              <a:buChar char="•"/>
            </a:pPr>
            <a:r>
              <a:rPr lang="en-US" sz="2400" dirty="0">
                <a:solidFill>
                  <a:schemeClr val="bg2"/>
                </a:solidFill>
                <a:latin typeface="Arial" panose="020B0604020202020204" pitchFamily="34" charset="0"/>
                <a:cs typeface="Arial" panose="020B0604020202020204" pitchFamily="34" charset="0"/>
              </a:rPr>
              <a:t>Scientists learn about their subject by observing, describing, and experimenting!</a:t>
            </a:r>
          </a:p>
          <a:p>
            <a:endParaRPr lang="en-US" sz="24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6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516-EB5C-0319-82F2-97380AF7B9C2}"/>
              </a:ext>
            </a:extLst>
          </p:cNvPr>
          <p:cNvSpPr>
            <a:spLocks noGrp="1"/>
          </p:cNvSpPr>
          <p:nvPr>
            <p:ph type="title"/>
          </p:nvPr>
        </p:nvSpPr>
        <p:spPr>
          <a:xfrm>
            <a:off x="311700" y="790954"/>
            <a:ext cx="8520600" cy="733500"/>
          </a:xfrm>
        </p:spPr>
        <p:txBody>
          <a:bodyPr/>
          <a:lstStyle/>
          <a:p>
            <a:r>
              <a:rPr lang="en-US" sz="4000" dirty="0">
                <a:solidFill>
                  <a:schemeClr val="bg2"/>
                </a:solidFill>
                <a:latin typeface="Oswald" pitchFamily="2" charset="77"/>
                <a:ea typeface="Calibri"/>
                <a:cs typeface="Calibri"/>
                <a:sym typeface="Calibri"/>
              </a:rPr>
              <a:t>Have you ever asked a question about the world around you?</a:t>
            </a:r>
            <a:endParaRPr lang="en-US" sz="4000" u="sng" dirty="0">
              <a:solidFill>
                <a:schemeClr val="bg2"/>
              </a:solidFill>
              <a:latin typeface="Oswald" pitchFamily="2" charset="77"/>
            </a:endParaRPr>
          </a:p>
        </p:txBody>
      </p:sp>
      <p:sp>
        <p:nvSpPr>
          <p:cNvPr id="7" name="Text Placeholder 6">
            <a:extLst>
              <a:ext uri="{FF2B5EF4-FFF2-40B4-BE49-F238E27FC236}">
                <a16:creationId xmlns:a16="http://schemas.microsoft.com/office/drawing/2014/main" id="{1BD4FD30-9D88-A4F0-7AD0-FBFF769677F9}"/>
              </a:ext>
            </a:extLst>
          </p:cNvPr>
          <p:cNvSpPr>
            <a:spLocks noGrp="1"/>
          </p:cNvSpPr>
          <p:nvPr>
            <p:ph type="body" idx="1"/>
          </p:nvPr>
        </p:nvSpPr>
        <p:spPr>
          <a:xfrm>
            <a:off x="311699" y="1747793"/>
            <a:ext cx="4895731" cy="2359257"/>
          </a:xfrm>
          <a:solidFill>
            <a:schemeClr val="bg1"/>
          </a:solidFill>
          <a:ln w="25400">
            <a:solidFill>
              <a:srgbClr val="002060"/>
            </a:solidFill>
          </a:ln>
        </p:spPr>
        <p:txBody>
          <a:bodyPr/>
          <a:lstStyle/>
          <a:p>
            <a:pPr marL="0" lvl="0" indent="0" algn="l" rtl="0">
              <a:lnSpc>
                <a:spcPct val="90000"/>
              </a:lnSpc>
              <a:spcBef>
                <a:spcPts val="0"/>
              </a:spcBef>
              <a:spcAft>
                <a:spcPts val="0"/>
              </a:spcAft>
              <a:buClr>
                <a:schemeClr val="lt1"/>
              </a:buClr>
              <a:buSzPts val="3600"/>
              <a:buNone/>
            </a:pPr>
            <a:r>
              <a:rPr lang="en-US" sz="2800" dirty="0">
                <a:solidFill>
                  <a:schemeClr val="bg2"/>
                </a:solidFill>
                <a:latin typeface="Arial" panose="020B0604020202020204" pitchFamily="34" charset="0"/>
                <a:cs typeface="Arial" panose="020B0604020202020204" pitchFamily="34" charset="0"/>
              </a:rPr>
              <a:t>If you have, raise your hand!</a:t>
            </a:r>
          </a:p>
          <a:p>
            <a:pPr marL="0" lvl="0" indent="0" algn="l" rtl="0">
              <a:lnSpc>
                <a:spcPct val="90000"/>
              </a:lnSpc>
              <a:spcBef>
                <a:spcPts val="1000"/>
              </a:spcBef>
              <a:spcAft>
                <a:spcPts val="0"/>
              </a:spcAft>
              <a:buClr>
                <a:schemeClr val="lt1"/>
              </a:buClr>
              <a:buSzPts val="3600"/>
              <a:buNone/>
            </a:pPr>
            <a:endParaRPr lang="en-US" sz="2800" dirty="0">
              <a:solidFill>
                <a:schemeClr val="bg2"/>
              </a:solidFill>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Clr>
                <a:schemeClr val="lt1"/>
              </a:buClr>
              <a:buSzPts val="3600"/>
              <a:buNone/>
            </a:pPr>
            <a:r>
              <a:rPr lang="en-US" sz="2800" dirty="0">
                <a:solidFill>
                  <a:schemeClr val="bg2"/>
                </a:solidFill>
                <a:latin typeface="Arial" panose="020B0604020202020204" pitchFamily="34" charset="0"/>
                <a:cs typeface="Arial" panose="020B0604020202020204" pitchFamily="34" charset="0"/>
              </a:rPr>
              <a:t>We will ask you what kind of questions you have about the world around you.</a:t>
            </a:r>
          </a:p>
        </p:txBody>
      </p:sp>
      <p:pic>
        <p:nvPicPr>
          <p:cNvPr id="9" name="Picture 8" descr="A red light in the shape of a question mark&#10;&#10;Description automatically generated with medium confidence">
            <a:extLst>
              <a:ext uri="{FF2B5EF4-FFF2-40B4-BE49-F238E27FC236}">
                <a16:creationId xmlns:a16="http://schemas.microsoft.com/office/drawing/2014/main" id="{D16DC3C3-F2F0-37BA-977E-C42D3D29B74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758515" y="1689315"/>
            <a:ext cx="2827546" cy="2433234"/>
          </a:xfrm>
          <a:prstGeom prst="rect">
            <a:avLst/>
          </a:prstGeom>
        </p:spPr>
      </p:pic>
    </p:spTree>
    <p:extLst>
      <p:ext uri="{BB962C8B-B14F-4D97-AF65-F5344CB8AC3E}">
        <p14:creationId xmlns:p14="http://schemas.microsoft.com/office/powerpoint/2010/main" val="258955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516-EB5C-0319-82F2-97380AF7B9C2}"/>
              </a:ext>
            </a:extLst>
          </p:cNvPr>
          <p:cNvSpPr>
            <a:spLocks noGrp="1"/>
          </p:cNvSpPr>
          <p:nvPr>
            <p:ph type="title"/>
          </p:nvPr>
        </p:nvSpPr>
        <p:spPr>
          <a:xfrm>
            <a:off x="311700" y="1106125"/>
            <a:ext cx="8520600" cy="1963500"/>
          </a:xfrm>
        </p:spPr>
        <p:txBody>
          <a:bodyPr wrap="square" anchor="b">
            <a:normAutofit/>
          </a:bodyPr>
          <a:lstStyle/>
          <a:p>
            <a:pPr>
              <a:lnSpc>
                <a:spcPct val="90000"/>
              </a:lnSpc>
            </a:pPr>
            <a:r>
              <a:rPr lang="en-US" sz="5700" dirty="0"/>
              <a:t>So, how many types of science are there!?!?</a:t>
            </a:r>
          </a:p>
        </p:txBody>
      </p:sp>
    </p:spTree>
    <p:extLst>
      <p:ext uri="{BB962C8B-B14F-4D97-AF65-F5344CB8AC3E}">
        <p14:creationId xmlns:p14="http://schemas.microsoft.com/office/powerpoint/2010/main" val="402612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516-EB5C-0319-82F2-97380AF7B9C2}"/>
              </a:ext>
            </a:extLst>
          </p:cNvPr>
          <p:cNvSpPr>
            <a:spLocks noGrp="1"/>
          </p:cNvSpPr>
          <p:nvPr>
            <p:ph type="title"/>
          </p:nvPr>
        </p:nvSpPr>
        <p:spPr>
          <a:xfrm>
            <a:off x="311700" y="372500"/>
            <a:ext cx="8520600" cy="1084342"/>
          </a:xfrm>
        </p:spPr>
        <p:txBody>
          <a:bodyPr wrap="square" anchor="b">
            <a:noAutofit/>
          </a:bodyPr>
          <a:lstStyle/>
          <a:p>
            <a:pPr>
              <a:lnSpc>
                <a:spcPct val="90000"/>
              </a:lnSpc>
            </a:pPr>
            <a:r>
              <a:rPr lang="en-US" sz="4800" dirty="0"/>
              <a:t>There are SO many types of science!</a:t>
            </a:r>
          </a:p>
        </p:txBody>
      </p:sp>
      <p:sp>
        <p:nvSpPr>
          <p:cNvPr id="7" name="Text Placeholder 2">
            <a:extLst>
              <a:ext uri="{FF2B5EF4-FFF2-40B4-BE49-F238E27FC236}">
                <a16:creationId xmlns:a16="http://schemas.microsoft.com/office/drawing/2014/main" id="{4EF53D84-B013-A8EE-333C-9F0AD34873B5}"/>
              </a:ext>
            </a:extLst>
          </p:cNvPr>
          <p:cNvSpPr>
            <a:spLocks noGrp="1"/>
          </p:cNvSpPr>
          <p:nvPr>
            <p:ph type="body" idx="1"/>
          </p:nvPr>
        </p:nvSpPr>
        <p:spPr>
          <a:xfrm>
            <a:off x="247974" y="1546317"/>
            <a:ext cx="4541002" cy="2762212"/>
          </a:xfrm>
          <a:solidFill>
            <a:schemeClr val="bg1"/>
          </a:solidFill>
          <a:ln w="25400">
            <a:solidFill>
              <a:srgbClr val="002060"/>
            </a:solidFill>
          </a:ln>
        </p:spPr>
        <p:txBody>
          <a:bodyPr/>
          <a:lstStyle/>
          <a:p>
            <a:pPr marL="0" lvl="0" indent="0" algn="l" rtl="0">
              <a:lnSpc>
                <a:spcPct val="90000"/>
              </a:lnSpc>
              <a:spcBef>
                <a:spcPts val="0"/>
              </a:spcBef>
              <a:spcAft>
                <a:spcPts val="0"/>
              </a:spcAft>
              <a:buClr>
                <a:schemeClr val="lt1"/>
              </a:buClr>
              <a:buSzPts val="3200"/>
              <a:buNone/>
            </a:pPr>
            <a:r>
              <a:rPr lang="en-US" b="1" dirty="0">
                <a:solidFill>
                  <a:schemeClr val="bg2"/>
                </a:solidFill>
                <a:latin typeface="Arial" panose="020B0604020202020204" pitchFamily="34" charset="0"/>
                <a:cs typeface="Arial" panose="020B0604020202020204" pitchFamily="34" charset="0"/>
              </a:rPr>
              <a:t>Astronomy</a:t>
            </a:r>
            <a:r>
              <a:rPr lang="en-US" dirty="0">
                <a:solidFill>
                  <a:schemeClr val="bg2"/>
                </a:solidFill>
                <a:latin typeface="Arial" panose="020B0604020202020204" pitchFamily="34" charset="0"/>
                <a:cs typeface="Arial" panose="020B0604020202020204" pitchFamily="34" charset="0"/>
              </a:rPr>
              <a:t> – study of outer space </a:t>
            </a:r>
            <a:endParaRPr lang="en-US" sz="2800" dirty="0">
              <a:solidFill>
                <a:schemeClr val="bg2"/>
              </a:solidFill>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Clr>
                <a:schemeClr val="lt1"/>
              </a:buClr>
              <a:buSzPts val="3200"/>
              <a:buNone/>
            </a:pPr>
            <a:r>
              <a:rPr lang="en-US" b="1" dirty="0">
                <a:solidFill>
                  <a:schemeClr val="bg2"/>
                </a:solidFill>
                <a:latin typeface="Arial" panose="020B0604020202020204" pitchFamily="34" charset="0"/>
                <a:cs typeface="Arial" panose="020B0604020202020204" pitchFamily="34" charset="0"/>
              </a:rPr>
              <a:t>Physics</a:t>
            </a:r>
            <a:r>
              <a:rPr lang="en-US" dirty="0">
                <a:solidFill>
                  <a:schemeClr val="bg2"/>
                </a:solidFill>
                <a:latin typeface="Arial" panose="020B0604020202020204" pitchFamily="34" charset="0"/>
                <a:cs typeface="Arial" panose="020B0604020202020204" pitchFamily="34" charset="0"/>
              </a:rPr>
              <a:t> – study of matter and energy </a:t>
            </a:r>
            <a:endParaRPr lang="en-US" sz="2800" dirty="0">
              <a:solidFill>
                <a:schemeClr val="bg2"/>
              </a:solidFill>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Clr>
                <a:schemeClr val="lt1"/>
              </a:buClr>
              <a:buSzPts val="3200"/>
              <a:buNone/>
            </a:pPr>
            <a:r>
              <a:rPr lang="en-US" b="1" dirty="0">
                <a:solidFill>
                  <a:schemeClr val="bg2"/>
                </a:solidFill>
                <a:latin typeface="Arial" panose="020B0604020202020204" pitchFamily="34" charset="0"/>
                <a:cs typeface="Arial" panose="020B0604020202020204" pitchFamily="34" charset="0"/>
              </a:rPr>
              <a:t>Chemistry</a:t>
            </a:r>
            <a:r>
              <a:rPr lang="en-US" dirty="0">
                <a:solidFill>
                  <a:schemeClr val="bg2"/>
                </a:solidFill>
                <a:latin typeface="Arial" panose="020B0604020202020204" pitchFamily="34" charset="0"/>
                <a:cs typeface="Arial" panose="020B0604020202020204" pitchFamily="34" charset="0"/>
              </a:rPr>
              <a:t> – study of chemicals/elements</a:t>
            </a:r>
            <a:endParaRPr lang="en-US" sz="2800" dirty="0">
              <a:solidFill>
                <a:schemeClr val="bg2"/>
              </a:solidFill>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Clr>
                <a:schemeClr val="lt1"/>
              </a:buClr>
              <a:buSzPts val="3200"/>
              <a:buNone/>
            </a:pPr>
            <a:r>
              <a:rPr lang="en-US" b="1" dirty="0">
                <a:solidFill>
                  <a:schemeClr val="bg2"/>
                </a:solidFill>
                <a:latin typeface="Arial" panose="020B0604020202020204" pitchFamily="34" charset="0"/>
                <a:cs typeface="Arial" panose="020B0604020202020204" pitchFamily="34" charset="0"/>
              </a:rPr>
              <a:t>Geology</a:t>
            </a:r>
            <a:r>
              <a:rPr lang="en-US" dirty="0">
                <a:solidFill>
                  <a:schemeClr val="bg2"/>
                </a:solidFill>
                <a:latin typeface="Arial" panose="020B0604020202020204" pitchFamily="34" charset="0"/>
                <a:cs typeface="Arial" panose="020B0604020202020204" pitchFamily="34" charset="0"/>
              </a:rPr>
              <a:t> – study of the earth and rocks</a:t>
            </a:r>
            <a:endParaRPr lang="en-US" sz="2800" dirty="0">
              <a:solidFill>
                <a:schemeClr val="bg2"/>
              </a:solidFill>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Clr>
                <a:schemeClr val="lt1"/>
              </a:buClr>
              <a:buSzPts val="3200"/>
              <a:buNone/>
            </a:pPr>
            <a:r>
              <a:rPr lang="en-US" b="1" dirty="0">
                <a:solidFill>
                  <a:schemeClr val="bg2"/>
                </a:solidFill>
                <a:latin typeface="Arial" panose="020B0604020202020204" pitchFamily="34" charset="0"/>
                <a:cs typeface="Arial" panose="020B0604020202020204" pitchFamily="34" charset="0"/>
              </a:rPr>
              <a:t>Biology</a:t>
            </a:r>
            <a:r>
              <a:rPr lang="en-US" dirty="0">
                <a:solidFill>
                  <a:schemeClr val="bg2"/>
                </a:solidFill>
                <a:latin typeface="Arial" panose="020B0604020202020204" pitchFamily="34" charset="0"/>
                <a:cs typeface="Arial" panose="020B0604020202020204" pitchFamily="34" charset="0"/>
              </a:rPr>
              <a:t> – study of life </a:t>
            </a:r>
            <a:endParaRPr lang="en-US" sz="2800" dirty="0">
              <a:solidFill>
                <a:schemeClr val="bg2"/>
              </a:solidFill>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Clr>
                <a:schemeClr val="lt1"/>
              </a:buClr>
              <a:buSzPts val="3200"/>
              <a:buNone/>
            </a:pPr>
            <a:endParaRPr lang="en-US" dirty="0">
              <a:solidFill>
                <a:schemeClr val="bg2"/>
              </a:solidFill>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Clr>
                <a:schemeClr val="lt1"/>
              </a:buClr>
              <a:buSzPts val="3200"/>
              <a:buNone/>
            </a:pPr>
            <a:r>
              <a:rPr lang="en-US" dirty="0">
                <a:solidFill>
                  <a:schemeClr val="bg2"/>
                </a:solidFill>
                <a:latin typeface="Arial" panose="020B0604020202020204" pitchFamily="34" charset="0"/>
                <a:cs typeface="Arial" panose="020B0604020202020204" pitchFamily="34" charset="0"/>
              </a:rPr>
              <a:t>…and much more!</a:t>
            </a:r>
            <a:endParaRPr lang="en-US" sz="2800" dirty="0">
              <a:solidFill>
                <a:schemeClr val="bg2"/>
              </a:solidFill>
              <a:latin typeface="Arial" panose="020B0604020202020204" pitchFamily="34" charset="0"/>
              <a:cs typeface="Arial" panose="020B0604020202020204" pitchFamily="34" charset="0"/>
            </a:endParaRPr>
          </a:p>
          <a:p>
            <a:endParaRPr lang="en-US" dirty="0">
              <a:solidFill>
                <a:schemeClr val="bg2"/>
              </a:solidFill>
              <a:latin typeface="Arial" panose="020B0604020202020204" pitchFamily="34" charset="0"/>
              <a:cs typeface="Arial" panose="020B0604020202020204" pitchFamily="34" charset="0"/>
            </a:endParaRPr>
          </a:p>
        </p:txBody>
      </p:sp>
      <p:pic>
        <p:nvPicPr>
          <p:cNvPr id="4" name="Picture 3" descr="A close-up of the earth&#10;&#10;Description automatically generated with medium confidence">
            <a:extLst>
              <a:ext uri="{FF2B5EF4-FFF2-40B4-BE49-F238E27FC236}">
                <a16:creationId xmlns:a16="http://schemas.microsoft.com/office/drawing/2014/main" id="{5FA8136A-11E2-1F63-4F5E-EFD27792FABB}"/>
              </a:ext>
            </a:extLst>
          </p:cNvPr>
          <p:cNvPicPr>
            <a:picLocks noChangeAspect="1"/>
          </p:cNvPicPr>
          <p:nvPr/>
        </p:nvPicPr>
        <p:blipFill>
          <a:blip r:embed="rId3"/>
          <a:stretch>
            <a:fillRect/>
          </a:stretch>
        </p:blipFill>
        <p:spPr>
          <a:xfrm>
            <a:off x="4916925" y="1522279"/>
            <a:ext cx="2553257" cy="1360407"/>
          </a:xfrm>
          <a:prstGeom prst="rect">
            <a:avLst/>
          </a:prstGeom>
        </p:spPr>
      </p:pic>
      <p:pic>
        <p:nvPicPr>
          <p:cNvPr id="6" name="Picture 5" descr="A group of colorful rocks&#10;&#10;Description automatically generated with low confidence">
            <a:extLst>
              <a:ext uri="{FF2B5EF4-FFF2-40B4-BE49-F238E27FC236}">
                <a16:creationId xmlns:a16="http://schemas.microsoft.com/office/drawing/2014/main" id="{0C1D54F2-DF6F-EC3A-FB6A-2D39BF7D15B2}"/>
              </a:ext>
            </a:extLst>
          </p:cNvPr>
          <p:cNvPicPr>
            <a:picLocks noChangeAspect="1"/>
          </p:cNvPicPr>
          <p:nvPr/>
        </p:nvPicPr>
        <p:blipFill>
          <a:blip r:embed="rId4"/>
          <a:stretch>
            <a:fillRect/>
          </a:stretch>
        </p:blipFill>
        <p:spPr>
          <a:xfrm rot="5400000">
            <a:off x="7233124" y="1859794"/>
            <a:ext cx="2048978" cy="1363851"/>
          </a:xfrm>
          <a:prstGeom prst="rect">
            <a:avLst/>
          </a:prstGeom>
        </p:spPr>
      </p:pic>
      <p:pic>
        <p:nvPicPr>
          <p:cNvPr id="9" name="Picture 8" descr="A person looking through a microscope&#10;&#10;Description automatically generated">
            <a:extLst>
              <a:ext uri="{FF2B5EF4-FFF2-40B4-BE49-F238E27FC236}">
                <a16:creationId xmlns:a16="http://schemas.microsoft.com/office/drawing/2014/main" id="{7AE64692-A50C-4E0B-16FA-436F8BE2D5B2}"/>
              </a:ext>
            </a:extLst>
          </p:cNvPr>
          <p:cNvPicPr>
            <a:picLocks noChangeAspect="1"/>
          </p:cNvPicPr>
          <p:nvPr/>
        </p:nvPicPr>
        <p:blipFill>
          <a:blip r:embed="rId5"/>
          <a:stretch>
            <a:fillRect/>
          </a:stretch>
        </p:blipFill>
        <p:spPr>
          <a:xfrm>
            <a:off x="4935480" y="2991591"/>
            <a:ext cx="2529690" cy="1688897"/>
          </a:xfrm>
          <a:prstGeom prst="rect">
            <a:avLst/>
          </a:prstGeom>
        </p:spPr>
      </p:pic>
    </p:spTree>
    <p:extLst>
      <p:ext uri="{BB962C8B-B14F-4D97-AF65-F5344CB8AC3E}">
        <p14:creationId xmlns:p14="http://schemas.microsoft.com/office/powerpoint/2010/main" val="341299696"/>
      </p:ext>
    </p:extLst>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572</Words>
  <Application>Microsoft Macintosh PowerPoint</Application>
  <PresentationFormat>On-screen Show (16:9)</PresentationFormat>
  <Paragraphs>66</Paragraphs>
  <Slides>13</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Calibri</vt:lpstr>
      <vt:lpstr>Oswald</vt:lpstr>
      <vt:lpstr>Source Sans Pro</vt:lpstr>
      <vt:lpstr>Calibri Light</vt:lpstr>
      <vt:lpstr>Arial</vt:lpstr>
      <vt:lpstr>Source Code Pro</vt:lpstr>
      <vt:lpstr>Modern Writer</vt:lpstr>
      <vt:lpstr>Office Theme</vt:lpstr>
      <vt:lpstr>Meet the Scientists!</vt:lpstr>
      <vt:lpstr>Nametags…</vt:lpstr>
      <vt:lpstr>Meet the CU Medical Campus Scientists…</vt:lpstr>
      <vt:lpstr>Aimee Bernard</vt:lpstr>
      <vt:lpstr>So, what is science, anyway?</vt:lpstr>
      <vt:lpstr>So, what is science, anyway?</vt:lpstr>
      <vt:lpstr>Have you ever asked a question about the world around you?</vt:lpstr>
      <vt:lpstr>So, how many types of science are there!?!?</vt:lpstr>
      <vt:lpstr>There are SO many types of science!</vt:lpstr>
      <vt:lpstr>Science is also…</vt:lpstr>
      <vt:lpstr>What is DATA?</vt:lpstr>
      <vt:lpstr>Let’s play a game… is it DATA or NOT?</vt:lpstr>
      <vt:lpstr>Is it data? How do you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Spotting Fake News</dc:title>
  <dc:creator>Denis Ohlstrom</dc:creator>
  <cp:lastModifiedBy>Amin, Reema</cp:lastModifiedBy>
  <cp:revision>10</cp:revision>
  <dcterms:modified xsi:type="dcterms:W3CDTF">2024-08-22T20:09:21Z</dcterms:modified>
</cp:coreProperties>
</file>