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10" r:id="rId1"/>
  </p:sldMasterIdLst>
  <p:notesMasterIdLst>
    <p:notesMasterId r:id="rId20"/>
  </p:notesMasterIdLst>
  <p:sldIdLst>
    <p:sldId id="256" r:id="rId2"/>
    <p:sldId id="257" r:id="rId3"/>
    <p:sldId id="258" r:id="rId4"/>
    <p:sldId id="297" r:id="rId5"/>
    <p:sldId id="719" r:id="rId6"/>
    <p:sldId id="718" r:id="rId7"/>
    <p:sldId id="717" r:id="rId8"/>
    <p:sldId id="267" r:id="rId9"/>
    <p:sldId id="720" r:id="rId10"/>
    <p:sldId id="721" r:id="rId11"/>
    <p:sldId id="266" r:id="rId12"/>
    <p:sldId id="722" r:id="rId13"/>
    <p:sldId id="712" r:id="rId14"/>
    <p:sldId id="714" r:id="rId15"/>
    <p:sldId id="716" r:id="rId16"/>
    <p:sldId id="713" r:id="rId17"/>
    <p:sldId id="699" r:id="rId18"/>
    <p:sldId id="295"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36"/>
    <p:restoredTop sz="94694"/>
  </p:normalViewPr>
  <p:slideViewPr>
    <p:cSldViewPr snapToGrid="0">
      <p:cViewPr varScale="1">
        <p:scale>
          <a:sx n="121" d="100"/>
          <a:sy n="121" d="100"/>
        </p:scale>
        <p:origin x="488"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44CDDA-1563-5C44-AD54-7610F1D31977}" type="datetimeFigureOut">
              <a:rPr lang="en-US" smtClean="0"/>
              <a:t>6/25/24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4BBCEF-46E9-D941-BD6C-20BF2A4FC50C}" type="slidenum">
              <a:rPr lang="en-US" smtClean="0"/>
              <a:t>‹#›</a:t>
            </a:fld>
            <a:endParaRPr lang="en-US"/>
          </a:p>
        </p:txBody>
      </p:sp>
    </p:spTree>
    <p:extLst>
      <p:ext uri="{BB962C8B-B14F-4D97-AF65-F5344CB8AC3E}">
        <p14:creationId xmlns:p14="http://schemas.microsoft.com/office/powerpoint/2010/main" val="23549181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MERLOT  https://</a:t>
            </a:r>
            <a:r>
              <a:rPr lang="en-US" err="1"/>
              <a:t>MERLOT.org</a:t>
            </a:r>
            <a:endParaRPr lang="en-US"/>
          </a:p>
          <a:p>
            <a:r>
              <a:rPr lang="en-US"/>
              <a:t>SkillsCommons. https://</a:t>
            </a:r>
            <a:r>
              <a:rPr lang="en-US" err="1"/>
              <a:t>SkillsCommons.org</a:t>
            </a:r>
            <a:endParaRPr lang="en-US"/>
          </a:p>
          <a:p>
            <a:r>
              <a:rPr lang="en-US"/>
              <a:t>HBCU Community Portal https://</a:t>
            </a:r>
            <a:r>
              <a:rPr lang="en-US" err="1"/>
              <a:t>www.hbcuals.org</a:t>
            </a:r>
            <a:r>
              <a:rPr lang="en-US"/>
              <a:t>/</a:t>
            </a:r>
          </a:p>
          <a:p>
            <a:r>
              <a:rPr lang="en-US"/>
              <a:t>HBCU Resource Center https://</a:t>
            </a:r>
            <a:r>
              <a:rPr lang="en-US" err="1"/>
              <a:t>www.merlot.org</a:t>
            </a:r>
            <a:r>
              <a:rPr lang="en-US"/>
              <a:t>/merlot/</a:t>
            </a:r>
            <a:r>
              <a:rPr lang="en-US" err="1"/>
              <a:t>viewSite.htm?id</a:t>
            </a:r>
            <a:r>
              <a:rPr lang="en-US"/>
              <a:t>=9162632 </a:t>
            </a:r>
          </a:p>
        </p:txBody>
      </p:sp>
      <p:sp>
        <p:nvSpPr>
          <p:cNvPr id="4" name="Slide Number Placeholder 3"/>
          <p:cNvSpPr>
            <a:spLocks noGrp="1"/>
          </p:cNvSpPr>
          <p:nvPr>
            <p:ph type="sldNum" sz="quarter" idx="5"/>
          </p:nvPr>
        </p:nvSpPr>
        <p:spPr/>
        <p:txBody>
          <a:bodyPr/>
          <a:lstStyle/>
          <a:p>
            <a:fld id="{164BBCEF-46E9-D941-BD6C-20BF2A4FC50C}" type="slidenum">
              <a:rPr lang="en-US" smtClean="0"/>
              <a:t>2</a:t>
            </a:fld>
            <a:endParaRPr lang="en-US"/>
          </a:p>
        </p:txBody>
      </p:sp>
    </p:spTree>
    <p:extLst>
      <p:ext uri="{BB962C8B-B14F-4D97-AF65-F5344CB8AC3E}">
        <p14:creationId xmlns:p14="http://schemas.microsoft.com/office/powerpoint/2010/main" val="36118933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Faculty Video Showcases https://</a:t>
            </a:r>
            <a:r>
              <a:rPr lang="en-US" dirty="0" err="1"/>
              <a:t>www.hbcuals.org</a:t>
            </a:r>
            <a:r>
              <a:rPr lang="en-US" dirty="0"/>
              <a:t>/</a:t>
            </a:r>
            <a:r>
              <a:rPr lang="en-US" dirty="0" err="1"/>
              <a:t>facultyshowcase.html</a:t>
            </a:r>
            <a:endParaRPr lang="en-US" dirty="0"/>
          </a:p>
          <a:p>
            <a:r>
              <a:rPr lang="en-US" dirty="0" err="1"/>
              <a:t>ePortfolios</a:t>
            </a:r>
            <a:r>
              <a:rPr lang="en-US" dirty="0"/>
              <a:t> https://</a:t>
            </a:r>
            <a:r>
              <a:rPr lang="en-US" dirty="0" err="1"/>
              <a:t>www.hbcuals.org</a:t>
            </a:r>
            <a:r>
              <a:rPr lang="en-US" dirty="0"/>
              <a:t>/</a:t>
            </a:r>
            <a:r>
              <a:rPr lang="en-US" dirty="0" err="1"/>
              <a:t>facultyshowcase.html</a:t>
            </a:r>
            <a:endParaRPr lang="en-US" dirty="0"/>
          </a:p>
        </p:txBody>
      </p:sp>
      <p:sp>
        <p:nvSpPr>
          <p:cNvPr id="4" name="Slide Number Placeholder 3"/>
          <p:cNvSpPr>
            <a:spLocks noGrp="1"/>
          </p:cNvSpPr>
          <p:nvPr>
            <p:ph type="sldNum" sz="quarter" idx="5"/>
          </p:nvPr>
        </p:nvSpPr>
        <p:spPr/>
        <p:txBody>
          <a:bodyPr/>
          <a:lstStyle/>
          <a:p>
            <a:fld id="{164BBCEF-46E9-D941-BD6C-20BF2A4FC50C}" type="slidenum">
              <a:rPr lang="en-US" smtClean="0"/>
              <a:t>12</a:t>
            </a:fld>
            <a:endParaRPr lang="en-US"/>
          </a:p>
        </p:txBody>
      </p:sp>
    </p:spTree>
    <p:extLst>
      <p:ext uri="{BB962C8B-B14F-4D97-AF65-F5344CB8AC3E}">
        <p14:creationId xmlns:p14="http://schemas.microsoft.com/office/powerpoint/2010/main" val="6960528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Adding to Collections in MERLOT </a:t>
            </a:r>
            <a:r>
              <a:rPr lang="en-US"/>
              <a:t>https://www.youtube.com/watch?v=2LyHMPe-52I</a:t>
            </a:r>
          </a:p>
        </p:txBody>
      </p:sp>
      <p:sp>
        <p:nvSpPr>
          <p:cNvPr id="4" name="Slide Number Placeholder 3"/>
          <p:cNvSpPr>
            <a:spLocks noGrp="1"/>
          </p:cNvSpPr>
          <p:nvPr>
            <p:ph type="sldNum" sz="quarter" idx="5"/>
          </p:nvPr>
        </p:nvSpPr>
        <p:spPr/>
        <p:txBody>
          <a:bodyPr/>
          <a:lstStyle/>
          <a:p>
            <a:fld id="{164BBCEF-46E9-D941-BD6C-20BF2A4FC50C}" type="slidenum">
              <a:rPr lang="en-US" smtClean="0"/>
              <a:t>13</a:t>
            </a:fld>
            <a:endParaRPr lang="en-US"/>
          </a:p>
        </p:txBody>
      </p:sp>
    </p:spTree>
    <p:extLst>
      <p:ext uri="{BB962C8B-B14F-4D97-AF65-F5344CB8AC3E}">
        <p14:creationId xmlns:p14="http://schemas.microsoft.com/office/powerpoint/2010/main" val="9669924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www.skillscommons.org</a:t>
            </a:r>
            <a:endParaRPr lang="en-US" dirty="0"/>
          </a:p>
        </p:txBody>
      </p:sp>
      <p:sp>
        <p:nvSpPr>
          <p:cNvPr id="4" name="Slide Number Placeholder 3"/>
          <p:cNvSpPr>
            <a:spLocks noGrp="1"/>
          </p:cNvSpPr>
          <p:nvPr>
            <p:ph type="sldNum" sz="quarter" idx="5"/>
          </p:nvPr>
        </p:nvSpPr>
        <p:spPr/>
        <p:txBody>
          <a:bodyPr/>
          <a:lstStyle/>
          <a:p>
            <a:fld id="{164BBCEF-46E9-D941-BD6C-20BF2A4FC50C}" type="slidenum">
              <a:rPr lang="en-US" smtClean="0"/>
              <a:t>14</a:t>
            </a:fld>
            <a:endParaRPr lang="en-US"/>
          </a:p>
        </p:txBody>
      </p:sp>
    </p:spTree>
    <p:extLst>
      <p:ext uri="{BB962C8B-B14F-4D97-AF65-F5344CB8AC3E}">
        <p14:creationId xmlns:p14="http://schemas.microsoft.com/office/powerpoint/2010/main" val="18003305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support.skillscommons.org</a:t>
            </a:r>
            <a:r>
              <a:rPr lang="en-US" dirty="0"/>
              <a:t>/showcases/</a:t>
            </a:r>
          </a:p>
          <a:p>
            <a:r>
              <a:rPr lang="en-US" dirty="0"/>
              <a:t>https://</a:t>
            </a:r>
            <a:r>
              <a:rPr lang="en-US" dirty="0" err="1"/>
              <a:t>support.skillscommons.org</a:t>
            </a:r>
            <a:endParaRPr lang="en-US" dirty="0"/>
          </a:p>
        </p:txBody>
      </p:sp>
      <p:sp>
        <p:nvSpPr>
          <p:cNvPr id="4" name="Slide Number Placeholder 3"/>
          <p:cNvSpPr>
            <a:spLocks noGrp="1"/>
          </p:cNvSpPr>
          <p:nvPr>
            <p:ph type="sldNum" sz="quarter" idx="5"/>
          </p:nvPr>
        </p:nvSpPr>
        <p:spPr/>
        <p:txBody>
          <a:bodyPr/>
          <a:lstStyle/>
          <a:p>
            <a:fld id="{164BBCEF-46E9-D941-BD6C-20BF2A4FC50C}" type="slidenum">
              <a:rPr lang="en-US" smtClean="0"/>
              <a:t>15</a:t>
            </a:fld>
            <a:endParaRPr lang="en-US"/>
          </a:p>
        </p:txBody>
      </p:sp>
    </p:spTree>
    <p:extLst>
      <p:ext uri="{BB962C8B-B14F-4D97-AF65-F5344CB8AC3E}">
        <p14:creationId xmlns:p14="http://schemas.microsoft.com/office/powerpoint/2010/main" val="38031734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Workshop 3 of 5</a:t>
            </a:r>
          </a:p>
        </p:txBody>
      </p:sp>
      <p:sp>
        <p:nvSpPr>
          <p:cNvPr id="4" name="Slide Number Placeholder 3"/>
          <p:cNvSpPr>
            <a:spLocks noGrp="1"/>
          </p:cNvSpPr>
          <p:nvPr>
            <p:ph type="sldNum" sz="quarter" idx="5"/>
          </p:nvPr>
        </p:nvSpPr>
        <p:spPr/>
        <p:txBody>
          <a:bodyPr/>
          <a:lstStyle/>
          <a:p>
            <a:fld id="{164BBCEF-46E9-D941-BD6C-20BF2A4FC50C}" type="slidenum">
              <a:rPr lang="en-US" smtClean="0"/>
              <a:t>16</a:t>
            </a:fld>
            <a:endParaRPr lang="en-US"/>
          </a:p>
        </p:txBody>
      </p:sp>
    </p:spTree>
    <p:extLst>
      <p:ext uri="{BB962C8B-B14F-4D97-AF65-F5344CB8AC3E}">
        <p14:creationId xmlns:p14="http://schemas.microsoft.com/office/powerpoint/2010/main" val="32424526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Maria.fieth@csulb.edu</a:t>
            </a:r>
            <a:endParaRPr lang="en-US"/>
          </a:p>
        </p:txBody>
      </p:sp>
      <p:sp>
        <p:nvSpPr>
          <p:cNvPr id="4" name="Slide Number Placeholder 3"/>
          <p:cNvSpPr>
            <a:spLocks noGrp="1"/>
          </p:cNvSpPr>
          <p:nvPr>
            <p:ph type="sldNum" sz="quarter" idx="10"/>
          </p:nvPr>
        </p:nvSpPr>
        <p:spPr/>
        <p:txBody>
          <a:bodyPr/>
          <a:lstStyle/>
          <a:p>
            <a:fld id="{62ED3C38-42A8-4ACA-A387-39BD44CEB575}" type="slidenum">
              <a:rPr lang="en-US" smtClean="0"/>
              <a:t>18</a:t>
            </a:fld>
            <a:endParaRPr lang="en-US"/>
          </a:p>
        </p:txBody>
      </p:sp>
    </p:spTree>
    <p:extLst>
      <p:ext uri="{BB962C8B-B14F-4D97-AF65-F5344CB8AC3E}">
        <p14:creationId xmlns:p14="http://schemas.microsoft.com/office/powerpoint/2010/main" val="201281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Resource Center – Start Here https://</a:t>
            </a:r>
            <a:r>
              <a:rPr lang="en-US" err="1"/>
              <a:t>www.merlot.org</a:t>
            </a:r>
            <a:r>
              <a:rPr lang="en-US"/>
              <a:t>/merlot/</a:t>
            </a:r>
            <a:r>
              <a:rPr lang="en-US" err="1"/>
              <a:t>viewSite.htm?id</a:t>
            </a:r>
            <a:r>
              <a:rPr lang="en-US"/>
              <a:t>=9162632 </a:t>
            </a:r>
          </a:p>
        </p:txBody>
      </p:sp>
      <p:sp>
        <p:nvSpPr>
          <p:cNvPr id="4" name="Slide Number Placeholder 3"/>
          <p:cNvSpPr>
            <a:spLocks noGrp="1"/>
          </p:cNvSpPr>
          <p:nvPr>
            <p:ph type="sldNum" sz="quarter" idx="5"/>
          </p:nvPr>
        </p:nvSpPr>
        <p:spPr/>
        <p:txBody>
          <a:bodyPr/>
          <a:lstStyle/>
          <a:p>
            <a:fld id="{164BBCEF-46E9-D941-BD6C-20BF2A4FC50C}" type="slidenum">
              <a:rPr lang="en-US" smtClean="0"/>
              <a:t>3</a:t>
            </a:fld>
            <a:endParaRPr lang="en-US"/>
          </a:p>
        </p:txBody>
      </p:sp>
    </p:spTree>
    <p:extLst>
      <p:ext uri="{BB962C8B-B14F-4D97-AF65-F5344CB8AC3E}">
        <p14:creationId xmlns:p14="http://schemas.microsoft.com/office/powerpoint/2010/main" val="2277315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a:buFont typeface="Courier New"/>
              <a:buNone/>
            </a:pPr>
            <a:endParaRPr lang="en-US" sz="1800">
              <a:solidFill>
                <a:srgbClr val="17375E"/>
              </a:solidFill>
              <a:latin typeface="Arial  "/>
              <a:cs typeface="Arial  "/>
            </a:endParaRPr>
          </a:p>
          <a:p>
            <a:endParaRPr lang="en-US"/>
          </a:p>
        </p:txBody>
      </p:sp>
      <p:sp>
        <p:nvSpPr>
          <p:cNvPr id="4" name="Slide Number Placeholder 3"/>
          <p:cNvSpPr>
            <a:spLocks noGrp="1"/>
          </p:cNvSpPr>
          <p:nvPr>
            <p:ph type="sldNum" sz="quarter" idx="10"/>
          </p:nvPr>
        </p:nvSpPr>
        <p:spPr/>
        <p:txBody>
          <a:bodyPr/>
          <a:lstStyle/>
          <a:p>
            <a:fld id="{62ED3C38-42A8-4ACA-A387-39BD44CEB575}" type="slidenum">
              <a:rPr lang="en-US" smtClean="0"/>
              <a:t>4</a:t>
            </a:fld>
            <a:endParaRPr lang="en-US"/>
          </a:p>
        </p:txBody>
      </p:sp>
    </p:spTree>
    <p:extLst>
      <p:ext uri="{BB962C8B-B14F-4D97-AF65-F5344CB8AC3E}">
        <p14:creationId xmlns:p14="http://schemas.microsoft.com/office/powerpoint/2010/main" val="913499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4BBCEF-46E9-D941-BD6C-20BF2A4FC50C}" type="slidenum">
              <a:rPr lang="en-US" smtClean="0"/>
              <a:t>5</a:t>
            </a:fld>
            <a:endParaRPr lang="en-US"/>
          </a:p>
        </p:txBody>
      </p:sp>
    </p:spTree>
    <p:extLst>
      <p:ext uri="{BB962C8B-B14F-4D97-AF65-F5344CB8AC3E}">
        <p14:creationId xmlns:p14="http://schemas.microsoft.com/office/powerpoint/2010/main" val="2419900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MERLOT Community Portals https://</a:t>
            </a:r>
            <a:r>
              <a:rPr lang="en-US" dirty="0" err="1"/>
              <a:t>www.merlot.org</a:t>
            </a:r>
            <a:r>
              <a:rPr lang="en-US" dirty="0"/>
              <a:t>/merlot/</a:t>
            </a:r>
            <a:r>
              <a:rPr lang="en-US" dirty="0" err="1"/>
              <a:t>communities.htm?page</a:t>
            </a:r>
            <a:r>
              <a:rPr lang="en-US" dirty="0"/>
              <a:t>=2&amp;fromAdvancedSearch=</a:t>
            </a:r>
            <a:r>
              <a:rPr lang="en-US" dirty="0" err="1"/>
              <a:t>true&amp;type</a:t>
            </a:r>
            <a:r>
              <a:rPr lang="en-US" dirty="0"/>
              <a:t>=2&amp;sort.property=title</a:t>
            </a:r>
          </a:p>
          <a:p>
            <a:r>
              <a:rPr lang="en-US" dirty="0"/>
              <a:t>TSU Hub https://tsu-excel4ed.merlot.org/</a:t>
            </a:r>
          </a:p>
          <a:p>
            <a:endParaRPr lang="en-US" dirty="0"/>
          </a:p>
        </p:txBody>
      </p:sp>
      <p:sp>
        <p:nvSpPr>
          <p:cNvPr id="4" name="Slide Number Placeholder 3"/>
          <p:cNvSpPr>
            <a:spLocks noGrp="1"/>
          </p:cNvSpPr>
          <p:nvPr>
            <p:ph type="sldNum" sz="quarter" idx="5"/>
          </p:nvPr>
        </p:nvSpPr>
        <p:spPr/>
        <p:txBody>
          <a:bodyPr/>
          <a:lstStyle/>
          <a:p>
            <a:fld id="{164BBCEF-46E9-D941-BD6C-20BF2A4FC50C}" type="slidenum">
              <a:rPr lang="en-US" smtClean="0"/>
              <a:t>6</a:t>
            </a:fld>
            <a:endParaRPr lang="en-US"/>
          </a:p>
        </p:txBody>
      </p:sp>
    </p:spTree>
    <p:extLst>
      <p:ext uri="{BB962C8B-B14F-4D97-AF65-F5344CB8AC3E}">
        <p14:creationId xmlns:p14="http://schemas.microsoft.com/office/powerpoint/2010/main" val="2827956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MERLOT Content Builder https://</a:t>
            </a:r>
            <a:r>
              <a:rPr lang="en-US" dirty="0" err="1"/>
              <a:t>info.merlot.org</a:t>
            </a:r>
            <a:r>
              <a:rPr lang="en-US" dirty="0"/>
              <a:t>/</a:t>
            </a:r>
            <a:r>
              <a:rPr lang="en-US" dirty="0" err="1"/>
              <a:t>merlothelp</a:t>
            </a:r>
            <a:r>
              <a:rPr lang="en-US" dirty="0"/>
              <a:t>/</a:t>
            </a:r>
            <a:r>
              <a:rPr lang="en-US" dirty="0" err="1"/>
              <a:t>topic.htm#t</a:t>
            </a:r>
            <a:r>
              <a:rPr lang="en-US" dirty="0"/>
              <a:t>=</a:t>
            </a:r>
            <a:r>
              <a:rPr lang="en-US" dirty="0" err="1"/>
              <a:t>Content_Builder_Welcome.htm</a:t>
            </a:r>
            <a:endParaRPr lang="en-US" dirty="0"/>
          </a:p>
        </p:txBody>
      </p:sp>
      <p:sp>
        <p:nvSpPr>
          <p:cNvPr id="4" name="Slide Number Placeholder 3"/>
          <p:cNvSpPr>
            <a:spLocks noGrp="1"/>
          </p:cNvSpPr>
          <p:nvPr>
            <p:ph type="sldNum" sz="quarter" idx="5"/>
          </p:nvPr>
        </p:nvSpPr>
        <p:spPr/>
        <p:txBody>
          <a:bodyPr/>
          <a:lstStyle/>
          <a:p>
            <a:fld id="{164BBCEF-46E9-D941-BD6C-20BF2A4FC50C}" type="slidenum">
              <a:rPr lang="en-US" smtClean="0"/>
              <a:t>7</a:t>
            </a:fld>
            <a:endParaRPr lang="en-US"/>
          </a:p>
        </p:txBody>
      </p:sp>
    </p:spTree>
    <p:extLst>
      <p:ext uri="{BB962C8B-B14F-4D97-AF65-F5344CB8AC3E}">
        <p14:creationId xmlns:p14="http://schemas.microsoft.com/office/powerpoint/2010/main" val="1761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Community Portals: https://</a:t>
            </a:r>
            <a:r>
              <a:rPr lang="en-US" err="1"/>
              <a:t>www.merlot.org</a:t>
            </a:r>
            <a:r>
              <a:rPr lang="en-US"/>
              <a:t>/merlot/</a:t>
            </a:r>
            <a:r>
              <a:rPr lang="en-US" err="1"/>
              <a:t>communities.htm?type</a:t>
            </a:r>
            <a:r>
              <a:rPr lang="en-US"/>
              <a:t>=1&amp;fromAdvancedSearch=true</a:t>
            </a:r>
          </a:p>
        </p:txBody>
      </p:sp>
      <p:sp>
        <p:nvSpPr>
          <p:cNvPr id="4" name="Slide Number Placeholder 3"/>
          <p:cNvSpPr>
            <a:spLocks noGrp="1"/>
          </p:cNvSpPr>
          <p:nvPr>
            <p:ph type="sldNum" sz="quarter" idx="5"/>
          </p:nvPr>
        </p:nvSpPr>
        <p:spPr/>
        <p:txBody>
          <a:bodyPr/>
          <a:lstStyle/>
          <a:p>
            <a:fld id="{05DD5829-7A67-484C-93F2-094F93A520A1}" type="slidenum">
              <a:rPr lang="en-US" smtClean="0"/>
              <a:t>8</a:t>
            </a:fld>
            <a:endParaRPr lang="en-US"/>
          </a:p>
        </p:txBody>
      </p:sp>
    </p:spTree>
    <p:extLst>
      <p:ext uri="{BB962C8B-B14F-4D97-AF65-F5344CB8AC3E}">
        <p14:creationId xmlns:p14="http://schemas.microsoft.com/office/powerpoint/2010/main" val="2110160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Content Builder Tutorials https://</a:t>
            </a:r>
            <a:r>
              <a:rPr lang="en-US" dirty="0" err="1"/>
              <a:t>info.merlot.org</a:t>
            </a:r>
            <a:r>
              <a:rPr lang="en-US" dirty="0"/>
              <a:t>/</a:t>
            </a:r>
            <a:r>
              <a:rPr lang="en-US" dirty="0" err="1"/>
              <a:t>merlothelp</a:t>
            </a:r>
            <a:r>
              <a:rPr lang="en-US" dirty="0"/>
              <a:t>/</a:t>
            </a:r>
            <a:r>
              <a:rPr lang="en-US" dirty="0" err="1"/>
              <a:t>topic.htm#t</a:t>
            </a:r>
            <a:r>
              <a:rPr lang="en-US" dirty="0"/>
              <a:t>=</a:t>
            </a:r>
            <a:r>
              <a:rPr lang="en-US" dirty="0" err="1"/>
              <a:t>Content_Builder_Welcome.htm</a:t>
            </a:r>
            <a:endParaRPr lang="en-US" dirty="0"/>
          </a:p>
        </p:txBody>
      </p:sp>
      <p:sp>
        <p:nvSpPr>
          <p:cNvPr id="4" name="Slide Number Placeholder 3"/>
          <p:cNvSpPr>
            <a:spLocks noGrp="1"/>
          </p:cNvSpPr>
          <p:nvPr>
            <p:ph type="sldNum" sz="quarter" idx="5"/>
          </p:nvPr>
        </p:nvSpPr>
        <p:spPr/>
        <p:txBody>
          <a:bodyPr/>
          <a:lstStyle/>
          <a:p>
            <a:fld id="{164BBCEF-46E9-D941-BD6C-20BF2A4FC50C}" type="slidenum">
              <a:rPr lang="en-US" smtClean="0"/>
              <a:t>10</a:t>
            </a:fld>
            <a:endParaRPr lang="en-US"/>
          </a:p>
        </p:txBody>
      </p:sp>
    </p:spTree>
    <p:extLst>
      <p:ext uri="{BB962C8B-B14F-4D97-AF65-F5344CB8AC3E}">
        <p14:creationId xmlns:p14="http://schemas.microsoft.com/office/powerpoint/2010/main" val="17892993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OE Practices Portal: https://</a:t>
            </a:r>
            <a:r>
              <a:rPr lang="en-US" err="1"/>
              <a:t>oep.merlot.org</a:t>
            </a:r>
            <a:endParaRPr lang="en-US"/>
          </a:p>
        </p:txBody>
      </p:sp>
      <p:sp>
        <p:nvSpPr>
          <p:cNvPr id="4" name="Slide Number Placeholder 3"/>
          <p:cNvSpPr>
            <a:spLocks noGrp="1"/>
          </p:cNvSpPr>
          <p:nvPr>
            <p:ph type="sldNum" sz="quarter" idx="5"/>
          </p:nvPr>
        </p:nvSpPr>
        <p:spPr/>
        <p:txBody>
          <a:bodyPr/>
          <a:lstStyle/>
          <a:p>
            <a:fld id="{05DD5829-7A67-484C-93F2-094F93A520A1}" type="slidenum">
              <a:rPr lang="en-US" smtClean="0"/>
              <a:t>11</a:t>
            </a:fld>
            <a:endParaRPr lang="en-US"/>
          </a:p>
        </p:txBody>
      </p:sp>
    </p:spTree>
    <p:extLst>
      <p:ext uri="{BB962C8B-B14F-4D97-AF65-F5344CB8AC3E}">
        <p14:creationId xmlns:p14="http://schemas.microsoft.com/office/powerpoint/2010/main" val="17039379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640013" y="484479"/>
            <a:ext cx="6911974" cy="2954655"/>
          </a:xfrm>
        </p:spPr>
        <p:txBody>
          <a:bodyPr anchor="b">
            <a:normAutofit/>
          </a:bodyPr>
          <a:lstStyle>
            <a:lvl1pPr algn="ctr">
              <a:defRPr sz="5600" cap="all" spc="-100" baseline="0"/>
            </a:lvl1pPr>
          </a:lstStyle>
          <a:p>
            <a:r>
              <a:rPr lang="en-US"/>
              <a:t>Click to edit Master title style</a:t>
            </a:r>
          </a:p>
        </p:txBody>
      </p:sp>
      <p:sp>
        <p:nvSpPr>
          <p:cNvPr id="3" name="Subtitle 2"/>
          <p:cNvSpPr>
            <a:spLocks noGrp="1"/>
          </p:cNvSpPr>
          <p:nvPr>
            <p:ph type="subTitle" idx="1"/>
          </p:nvPr>
        </p:nvSpPr>
        <p:spPr>
          <a:xfrm>
            <a:off x="2640013" y="3799133"/>
            <a:ext cx="6911974" cy="1969841"/>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2395C5C9-164C-46B3-A87E-7660D39D3106}" type="datetime2">
              <a:rPr lang="en-US" smtClean="0"/>
              <a:t>Tuesday, June 25, 2024</a:t>
            </a:fld>
            <a:endParaRPr lang="en-US"/>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pPr algn="l"/>
            <a:r>
              <a:rPr lang="en-US"/>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25122159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720000" y="2636838"/>
            <a:ext cx="10728325" cy="31321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5B75179A-1E2B-41AB-B400-4F1B4022FAEE}" type="datetime2">
              <a:rPr lang="en-US" smtClean="0"/>
              <a:t>Tuesday, June 25, 2024</a:t>
            </a:fld>
            <a:endParaRPr lang="en-US"/>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1485215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140486" y="720000"/>
            <a:ext cx="1477328" cy="5048975"/>
          </a:xfrm>
        </p:spPr>
        <p:txBody>
          <a:bodyPr vert="eaVert">
            <a:normAutofit/>
          </a:bodyPr>
          <a:lstStyle>
            <a:lvl1pPr>
              <a:defRPr/>
            </a:lvl1pPr>
          </a:lstStyle>
          <a:p>
            <a:r>
              <a:rPr lang="en-US"/>
              <a:t>Click to edit Master title style</a:t>
            </a:r>
          </a:p>
        </p:txBody>
      </p:sp>
      <p:sp>
        <p:nvSpPr>
          <p:cNvPr id="3" name="Vertical Text Placeholder 2"/>
          <p:cNvSpPr>
            <a:spLocks noGrp="1"/>
          </p:cNvSpPr>
          <p:nvPr>
            <p:ph type="body" orient="vert" idx="1"/>
          </p:nvPr>
        </p:nvSpPr>
        <p:spPr>
          <a:xfrm>
            <a:off x="731838" y="720000"/>
            <a:ext cx="8929614" cy="50489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05681D0F-6595-4F14-8EF3-954CD87C797B}" type="datetime2">
              <a:rPr lang="en-US" smtClean="0"/>
              <a:t>Tuesday, June 25, 2024</a:t>
            </a:fld>
            <a:endParaRPr lang="en-US"/>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222478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720000" y="2541600"/>
            <a:ext cx="10728325" cy="3227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4DDCFF8A-AAF8-4A12-8A91-9CA0EAF6CBB9}" type="datetime2">
              <a:rPr lang="en-US" smtClean="0"/>
              <a:t>Tuesday, June 25, 2024</a:t>
            </a:fld>
            <a:endParaRPr lang="en-US"/>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pPr algn="l"/>
            <a:r>
              <a:rPr lang="en-US"/>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557574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10728326" cy="2879724"/>
          </a:xfrm>
        </p:spPr>
        <p:txBody>
          <a:bodyPr anchor="b">
            <a:normAutofit/>
          </a:bodyPr>
          <a:lstStyle>
            <a:lvl1pPr>
              <a:defRPr sz="5600"/>
            </a:lvl1pPr>
          </a:lstStyle>
          <a:p>
            <a:r>
              <a:rPr lang="en-US"/>
              <a:t>Click to edit Master title style</a:t>
            </a:r>
          </a:p>
        </p:txBody>
      </p:sp>
      <p:sp>
        <p:nvSpPr>
          <p:cNvPr id="3" name="Text Placeholder 2"/>
          <p:cNvSpPr>
            <a:spLocks noGrp="1"/>
          </p:cNvSpPr>
          <p:nvPr>
            <p:ph type="body" idx="1"/>
          </p:nvPr>
        </p:nvSpPr>
        <p:spPr>
          <a:xfrm>
            <a:off x="719910" y="3858924"/>
            <a:ext cx="10728326" cy="1919076"/>
          </a:xfrm>
        </p:spPr>
        <p:txBody>
          <a:bodyPr>
            <a:normAutofit/>
          </a:bodyPr>
          <a:lstStyle>
            <a:lvl1pPr marL="0" indent="0">
              <a:buNone/>
              <a:defRPr sz="2800">
                <a:solidFill>
                  <a:schemeClr val="tx1">
                    <a:tint val="75000"/>
                    <a:alpha val="6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ABCC25C3-021A-4B0B-8F70-0C181FE1CF45}" type="datetime2">
              <a:rPr lang="en-US" smtClean="0"/>
              <a:t>Tuesday, June 25, 2024</a:t>
            </a:fld>
            <a:endParaRPr lang="en-US"/>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pPr algn="l"/>
            <a:r>
              <a:rPr lang="en-US"/>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2997108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20000" y="2541600"/>
            <a:ext cx="5003800" cy="323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58400" y="2541600"/>
            <a:ext cx="5003801" cy="3234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731837" y="6138000"/>
            <a:ext cx="3095626" cy="720000"/>
          </a:xfrm>
          <a:prstGeom prst="rect">
            <a:avLst/>
          </a:prstGeom>
        </p:spPr>
        <p:txBody>
          <a:bodyPr/>
          <a:lstStyle/>
          <a:p>
            <a:fld id="{0C23D88D-8CEC-4ED9-A53B-5596187D9A16}" type="datetime2">
              <a:rPr lang="en-US" smtClean="0"/>
              <a:t>Tuesday, June 25, 2024</a:t>
            </a:fld>
            <a:endParaRPr lang="en-US"/>
          </a:p>
        </p:txBody>
      </p:sp>
      <p:sp>
        <p:nvSpPr>
          <p:cNvPr id="6" name="Footer Placeholder 5"/>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7" name="Slide Number Placeholder 6"/>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1863080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10728325" cy="673005"/>
          </a:xfrm>
        </p:spPr>
        <p:txBody>
          <a:bodyPr>
            <a:normAutofit/>
          </a:bodyPr>
          <a:lstStyle/>
          <a:p>
            <a:r>
              <a:rPr lang="en-US"/>
              <a:t>Click to edit Master title style</a:t>
            </a:r>
          </a:p>
        </p:txBody>
      </p:sp>
      <p:sp>
        <p:nvSpPr>
          <p:cNvPr id="3" name="Text Placeholder 2"/>
          <p:cNvSpPr>
            <a:spLocks noGrp="1"/>
          </p:cNvSpPr>
          <p:nvPr>
            <p:ph type="body" idx="1"/>
          </p:nvPr>
        </p:nvSpPr>
        <p:spPr>
          <a:xfrm>
            <a:off x="720000" y="1840698"/>
            <a:ext cx="5015638" cy="565796"/>
          </a:xfrm>
        </p:spPr>
        <p:txBody>
          <a:bodyPr wrap="square" anchor="b">
            <a:normAutofit/>
          </a:bodyPr>
          <a:lstStyle>
            <a:lvl1pPr marL="0" indent="0">
              <a:lnSpc>
                <a:spcPct val="120000"/>
              </a:lnSpc>
              <a:buNone/>
              <a:defRPr sz="16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20000" y="2541600"/>
            <a:ext cx="5003801" cy="323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58400" y="1840698"/>
            <a:ext cx="5015638" cy="565796"/>
          </a:xfrm>
        </p:spPr>
        <p:txBody>
          <a:bodyPr anchor="b">
            <a:normAutofit/>
          </a:bodyPr>
          <a:lstStyle>
            <a:lvl1pPr marL="0" indent="0">
              <a:lnSpc>
                <a:spcPct val="120000"/>
              </a:lnSpc>
              <a:buNone/>
              <a:defRPr sz="16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400" y="2541600"/>
            <a:ext cx="5003800" cy="323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731837" y="6138000"/>
            <a:ext cx="3095626" cy="720000"/>
          </a:xfrm>
          <a:prstGeom prst="rect">
            <a:avLst/>
          </a:prstGeom>
        </p:spPr>
        <p:txBody>
          <a:bodyPr/>
          <a:lstStyle/>
          <a:p>
            <a:fld id="{D2CCD382-DFDA-4722-A27A-59C21AD112F2}" type="datetime2">
              <a:rPr lang="en-US" smtClean="0"/>
              <a:t>Tuesday, June 25, 2024</a:t>
            </a:fld>
            <a:endParaRPr lang="en-US"/>
          </a:p>
        </p:txBody>
      </p:sp>
      <p:sp>
        <p:nvSpPr>
          <p:cNvPr id="8" name="Footer Placeholder 7"/>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9" name="Slide Number Placeholder 8"/>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564959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731837" y="6138000"/>
            <a:ext cx="3095626" cy="720000"/>
          </a:xfrm>
          <a:prstGeom prst="rect">
            <a:avLst/>
          </a:prstGeom>
        </p:spPr>
        <p:txBody>
          <a:bodyPr/>
          <a:lstStyle/>
          <a:p>
            <a:fld id="{22F2A30D-1C09-413F-AAB1-38F366000715}" type="datetime2">
              <a:rPr lang="en-US" smtClean="0"/>
              <a:t>Tuesday, June 25, 2024</a:t>
            </a:fld>
            <a:endParaRPr lang="en-US"/>
          </a:p>
        </p:txBody>
      </p:sp>
      <p:sp>
        <p:nvSpPr>
          <p:cNvPr id="4" name="Footer Placeholder 3"/>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5" name="Slide Number Placeholder 4"/>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9799505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31837" y="6138000"/>
            <a:ext cx="3095626" cy="720000"/>
          </a:xfrm>
          <a:prstGeom prst="rect">
            <a:avLst/>
          </a:prstGeom>
        </p:spPr>
        <p:txBody>
          <a:bodyPr/>
          <a:lstStyle/>
          <a:p>
            <a:fld id="{6DB82B9C-D65E-4F64-95C3-B10F3B00F0D9}" type="datetime2">
              <a:rPr lang="en-US" smtClean="0"/>
              <a:t>Tuesday, June 25, 2024</a:t>
            </a:fld>
            <a:endParaRPr lang="en-US"/>
          </a:p>
        </p:txBody>
      </p:sp>
      <p:sp>
        <p:nvSpPr>
          <p:cNvPr id="3" name="Footer Placeholder 2"/>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4" name="Slide Number Placeholder 3"/>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4141462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3107463" cy="1477328"/>
          </a:xfrm>
        </p:spPr>
        <p:txBody>
          <a:bodyPr anchor="t" anchorCtr="0">
            <a:normAutofit/>
          </a:bodyPr>
          <a:lstStyle>
            <a:lvl1pPr>
              <a:lnSpc>
                <a:spcPct val="100000"/>
              </a:lnSpc>
              <a:defRPr sz="2800"/>
            </a:lvl1pPr>
          </a:lstStyle>
          <a:p>
            <a:r>
              <a:rPr lang="en-US"/>
              <a:t>Click to edit Master title style</a:t>
            </a:r>
          </a:p>
        </p:txBody>
      </p:sp>
      <p:sp>
        <p:nvSpPr>
          <p:cNvPr id="3" name="Content Placeholder 2"/>
          <p:cNvSpPr>
            <a:spLocks noGrp="1"/>
          </p:cNvSpPr>
          <p:nvPr>
            <p:ph idx="1"/>
          </p:nvPr>
        </p:nvSpPr>
        <p:spPr>
          <a:xfrm>
            <a:off x="4548188" y="584662"/>
            <a:ext cx="6911974" cy="5184313"/>
          </a:xfrm>
        </p:spPr>
        <p:txBody>
          <a:bodyPr/>
          <a:lstStyle>
            <a:lvl1pPr marL="0" indent="0">
              <a:lnSpc>
                <a:spcPct val="100000"/>
              </a:lnSpc>
              <a:buNone/>
              <a:defRPr sz="4800"/>
            </a:lvl1pPr>
            <a:lvl2pPr marL="914400" indent="-457200">
              <a:buFont typeface="Arial" panose="020B0604020202020204" pitchFamily="34" charset="0"/>
              <a:buChar char="•"/>
              <a:defRPr sz="2000"/>
            </a:lvl2pPr>
            <a:lvl3pPr marL="1257300" indent="-342900">
              <a:buFont typeface="Arial" panose="020B0604020202020204" pitchFamily="34" charset="0"/>
              <a:buChar char="•"/>
              <a:defRPr sz="2000"/>
            </a:lvl3pPr>
            <a:lvl4pPr marL="1714500" indent="-342900">
              <a:buFont typeface="Arial" panose="020B0604020202020204" pitchFamily="34" charset="0"/>
              <a:buChar char="•"/>
              <a:defRPr sz="2000"/>
            </a:lvl4pPr>
            <a:lvl5pPr marL="2171700" indent="-342900">
              <a:buFont typeface="Arial" panose="020B0604020202020204" pitchFamily="34" charset="0"/>
              <a:buChar cha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20000" y="2541600"/>
            <a:ext cx="3107463" cy="323183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31837" y="6138000"/>
            <a:ext cx="3095626" cy="720000"/>
          </a:xfrm>
          <a:prstGeom prst="rect">
            <a:avLst/>
          </a:prstGeom>
        </p:spPr>
        <p:txBody>
          <a:bodyPr/>
          <a:lstStyle/>
          <a:p>
            <a:fld id="{B7F5FDCC-6AAC-4A08-B9E0-3793AB5E64C3}" type="datetime2">
              <a:rPr lang="en-US" smtClean="0"/>
              <a:t>Tuesday, June 25, 2024</a:t>
            </a:fld>
            <a:endParaRPr lang="en-US"/>
          </a:p>
        </p:txBody>
      </p:sp>
      <p:sp>
        <p:nvSpPr>
          <p:cNvPr id="6" name="Footer Placeholder 5"/>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7" name="Slide Number Placeholder 6"/>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3740246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3095626" cy="1476000"/>
          </a:xfrm>
        </p:spPr>
        <p:txBody>
          <a:bodyPr anchor="t" anchorCtr="0">
            <a:normAutofit/>
          </a:bodyPr>
          <a:lstStyle>
            <a:lvl1pPr>
              <a:defRPr sz="2800"/>
            </a:lvl1pPr>
          </a:lstStyle>
          <a:p>
            <a:r>
              <a:rPr lang="en-US"/>
              <a:t>Click to edit Master title style</a:t>
            </a:r>
          </a:p>
        </p:txBody>
      </p:sp>
      <p:sp>
        <p:nvSpPr>
          <p:cNvPr id="3" name="Picture Placeholder 2"/>
          <p:cNvSpPr>
            <a:spLocks noGrp="1" noChangeAspect="1"/>
          </p:cNvSpPr>
          <p:nvPr>
            <p:ph type="pic" idx="1"/>
          </p:nvPr>
        </p:nvSpPr>
        <p:spPr>
          <a:xfrm>
            <a:off x="4548188" y="728664"/>
            <a:ext cx="6923812" cy="504031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20000" y="2541600"/>
            <a:ext cx="3095625" cy="323280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31837" y="6138000"/>
            <a:ext cx="3095626" cy="720000"/>
          </a:xfrm>
          <a:prstGeom prst="rect">
            <a:avLst/>
          </a:prstGeom>
        </p:spPr>
        <p:txBody>
          <a:bodyPr/>
          <a:lstStyle/>
          <a:p>
            <a:fld id="{349FE94D-439C-40F1-900E-BC07940E3988}" type="datetime2">
              <a:rPr lang="en-US" smtClean="0"/>
              <a:t>Tuesday, June 25, 2024</a:t>
            </a:fld>
            <a:endParaRPr lang="en-US"/>
          </a:p>
        </p:txBody>
      </p:sp>
      <p:sp>
        <p:nvSpPr>
          <p:cNvPr id="6" name="Footer Placeholder 5"/>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7" name="Slide Number Placeholder 6"/>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3760986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9646535-AEF6-4883-A4F9-EEC1F8B4319E}"/>
              </a:ext>
            </a:extLst>
          </p:cNvPr>
          <p:cNvSpPr/>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20000" y="619200"/>
            <a:ext cx="10728322" cy="1477328"/>
          </a:xfrm>
          <a:prstGeom prst="rect">
            <a:avLst/>
          </a:prstGeom>
        </p:spPr>
        <p:txBody>
          <a:bodyPr vert="horz" wrap="square" lIns="0" tIns="0" rIns="0" bIns="0" rtlCol="0" anchor="t" anchorCtr="0">
            <a:normAutofit/>
          </a:bodyPr>
          <a:lstStyle/>
          <a:p>
            <a:endParaRPr lang="en-US"/>
          </a:p>
        </p:txBody>
      </p:sp>
      <p:sp>
        <p:nvSpPr>
          <p:cNvPr id="3" name="Text Placeholder 2"/>
          <p:cNvSpPr>
            <a:spLocks noGrp="1"/>
          </p:cNvSpPr>
          <p:nvPr>
            <p:ph type="body" idx="1"/>
          </p:nvPr>
        </p:nvSpPr>
        <p:spPr>
          <a:xfrm>
            <a:off x="720000" y="2541600"/>
            <a:ext cx="10728325" cy="322737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31837" y="6138000"/>
            <a:ext cx="3095626" cy="720000"/>
          </a:xfrm>
          <a:prstGeom prst="rect">
            <a:avLst/>
          </a:prstGeom>
        </p:spPr>
        <p:txBody>
          <a:bodyPr vert="horz" lIns="0" tIns="180000" rIns="0" bIns="180000" rtlCol="0" anchor="ctr"/>
          <a:lstStyle>
            <a:lvl1pPr algn="l">
              <a:lnSpc>
                <a:spcPct val="120000"/>
              </a:lnSpc>
              <a:defRPr sz="1200" spc="20" baseline="0">
                <a:solidFill>
                  <a:schemeClr val="tx1"/>
                </a:solidFill>
                <a:latin typeface="+mn-lt"/>
              </a:defRPr>
            </a:lvl1pPr>
          </a:lstStyle>
          <a:p>
            <a:fld id="{8DEA2CF1-0EB2-4673-802D-3371233E4A77}" type="datetime2">
              <a:rPr lang="en-US" smtClean="0"/>
              <a:t>Tuesday, June 25, 2024</a:t>
            </a:fld>
            <a:endParaRPr lang="en-US"/>
          </a:p>
        </p:txBody>
      </p:sp>
      <p:sp>
        <p:nvSpPr>
          <p:cNvPr id="5" name="Footer Placeholder 4"/>
          <p:cNvSpPr>
            <a:spLocks noGrp="1"/>
          </p:cNvSpPr>
          <p:nvPr>
            <p:ph type="ftr" sz="quarter" idx="3"/>
          </p:nvPr>
        </p:nvSpPr>
        <p:spPr>
          <a:xfrm>
            <a:off x="4548188" y="6138000"/>
            <a:ext cx="5003800" cy="720000"/>
          </a:xfrm>
          <a:prstGeom prst="rect">
            <a:avLst/>
          </a:prstGeom>
        </p:spPr>
        <p:txBody>
          <a:bodyPr vert="horz" lIns="0" tIns="180000" rIns="0" bIns="180000" rtlCol="0" anchor="ctr"/>
          <a:lstStyle>
            <a:lvl1pPr algn="ctr">
              <a:lnSpc>
                <a:spcPct val="120000"/>
              </a:lnSpc>
              <a:defRPr sz="1200" spc="20" baseline="0">
                <a:solidFill>
                  <a:schemeClr val="tx1"/>
                </a:solidFill>
                <a:latin typeface="+mn-lt"/>
              </a:defRPr>
            </a:lvl1pPr>
          </a:lstStyle>
          <a:p>
            <a:pPr algn="l"/>
            <a:r>
              <a:rPr lang="en-US"/>
              <a:t>Sample Footer Text</a:t>
            </a:r>
          </a:p>
        </p:txBody>
      </p:sp>
      <p:sp>
        <p:nvSpPr>
          <p:cNvPr id="6" name="Slide Number Placeholder 5"/>
          <p:cNvSpPr>
            <a:spLocks noGrp="1"/>
          </p:cNvSpPr>
          <p:nvPr>
            <p:ph type="sldNum" sz="quarter" idx="4"/>
          </p:nvPr>
        </p:nvSpPr>
        <p:spPr>
          <a:xfrm>
            <a:off x="10272713" y="6138000"/>
            <a:ext cx="1187449" cy="720000"/>
          </a:xfrm>
          <a:prstGeom prst="rect">
            <a:avLst/>
          </a:prstGeom>
        </p:spPr>
        <p:txBody>
          <a:bodyPr vert="horz" lIns="0" tIns="180000" rIns="0" bIns="180000" rtlCol="0" anchor="ctr"/>
          <a:lstStyle>
            <a:lvl1pPr algn="r">
              <a:lnSpc>
                <a:spcPct val="120000"/>
              </a:lnSpc>
              <a:defRPr sz="1200" spc="20" baseline="0">
                <a:solidFill>
                  <a:schemeClr val="tx1"/>
                </a:solidFill>
                <a:latin typeface="+mn-lt"/>
              </a:defRPr>
            </a:lvl1pPr>
          </a:lstStyle>
          <a:p>
            <a:fld id="{1621B6DD-29C1-4FEA-923F-71EA1347694C}" type="slidenum">
              <a:rPr lang="en-US" smtClean="0"/>
              <a:pPr/>
              <a:t>‹#›</a:t>
            </a:fld>
            <a:endParaRPr lang="en-US"/>
          </a:p>
        </p:txBody>
      </p:sp>
    </p:spTree>
    <p:extLst>
      <p:ext uri="{BB962C8B-B14F-4D97-AF65-F5344CB8AC3E}">
        <p14:creationId xmlns:p14="http://schemas.microsoft.com/office/powerpoint/2010/main" val="2546844624"/>
      </p:ext>
    </p:extLst>
  </p:cSld>
  <p:clrMap bg1="dk1" tx1="lt1" bg2="dk2" tx2="lt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9" r:id="rId6"/>
    <p:sldLayoutId id="2147483804" r:id="rId7"/>
    <p:sldLayoutId id="2147483805" r:id="rId8"/>
    <p:sldLayoutId id="2147483806" r:id="rId9"/>
    <p:sldLayoutId id="2147483808" r:id="rId10"/>
    <p:sldLayoutId id="2147483807" r:id="rId11"/>
  </p:sldLayoutIdLst>
  <p:hf sldNum="0" hdr="0" ftr="0" dt="0"/>
  <p:txStyles>
    <p:titleStyle>
      <a:lvl1pPr algn="l" defTabSz="914400" rtl="0" eaLnBrk="1" latinLnBrk="0" hangingPunct="1">
        <a:lnSpc>
          <a:spcPct val="88000"/>
        </a:lnSpc>
        <a:spcBef>
          <a:spcPct val="0"/>
        </a:spcBef>
        <a:buNone/>
        <a:defRPr sz="4400" kern="1200" cap="none" spc="4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1pPr>
      <a:lvl2pPr marL="6858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2pPr>
      <a:lvl3pPr marL="11430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3pPr>
      <a:lvl4pPr marL="16002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4pPr>
      <a:lvl5pPr marL="20574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youtu.be/6BvZRzCWErg?si=5S\https://youtu.be/Tx2OimIFrNo?si=5abYd9F0Te0xorUBORr_ZCXI0D1v_6"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hyperlink" Target="https://www.youtube.com/watch?v=Tx2OimIFrNo&amp;list=PLXtcLwInVtiik6SlSdFKl3ZjZo3VklQsP&amp;index=2" TargetMode="External"/><Relationship Id="rId4" Type="http://schemas.openxmlformats.org/officeDocument/2006/relationships/hyperlink" Target="https://youtu.be/ZXoNG4EvA-o?si=8G4BBKh5cgASPQl1"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oep.merlot.org/"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ideo" Target="https://www.youtube.com/embed/2LyHMPe-52I?feature=oembed" TargetMode="External"/><Relationship Id="rId5" Type="http://schemas.openxmlformats.org/officeDocument/2006/relationships/image" Target="../media/image21.jpe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support@skillscommons.org"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creativecommons.org/licenses/by/4.0/" TargetMode="Externa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merlot.org/merlot/communities.htm?type=1&amp;fromAdvancedSearch=true"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DB6621FE-17EA-40EC-8C5D-84260C0DC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3BF29813-3923-443B-8E24-09E6BA8978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2" name="Freeform: Shape 31">
            <a:extLst>
              <a:ext uri="{FF2B5EF4-FFF2-40B4-BE49-F238E27FC236}">
                <a16:creationId xmlns:a16="http://schemas.microsoft.com/office/drawing/2014/main" id="{FF54EC60-509D-4A90-A637-580B5967E1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6858000"/>
          </a:xfrm>
          <a:custGeom>
            <a:avLst/>
            <a:gdLst>
              <a:gd name="connsiteX0" fmla="*/ 0 w 12192000"/>
              <a:gd name="connsiteY0" fmla="*/ 0 h 6858000"/>
              <a:gd name="connsiteX1" fmla="*/ 10078284 w 12192000"/>
              <a:gd name="connsiteY1" fmla="*/ 0 h 6858000"/>
              <a:gd name="connsiteX2" fmla="*/ 10117114 w 12192000"/>
              <a:gd name="connsiteY2" fmla="*/ 31950 h 6858000"/>
              <a:gd name="connsiteX3" fmla="*/ 12038791 w 12192000"/>
              <a:gd name="connsiteY3" fmla="*/ 2405191 h 6858000"/>
              <a:gd name="connsiteX4" fmla="*/ 12192000 w 12192000"/>
              <a:gd name="connsiteY4" fmla="*/ 2745399 h 6858000"/>
              <a:gd name="connsiteX5" fmla="*/ 12192000 w 12192000"/>
              <a:gd name="connsiteY5" fmla="*/ 6858000 h 6858000"/>
              <a:gd name="connsiteX6" fmla="*/ 0 w 12192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58000">
                <a:moveTo>
                  <a:pt x="0" y="0"/>
                </a:moveTo>
                <a:lnTo>
                  <a:pt x="10078284" y="0"/>
                </a:lnTo>
                <a:lnTo>
                  <a:pt x="10117114" y="31950"/>
                </a:lnTo>
                <a:cubicBezTo>
                  <a:pt x="10983782" y="763968"/>
                  <a:pt x="11616084" y="1548856"/>
                  <a:pt x="12038791" y="2405191"/>
                </a:cubicBezTo>
                <a:lnTo>
                  <a:pt x="12192000" y="2745399"/>
                </a:lnTo>
                <a:lnTo>
                  <a:pt x="12192000" y="6858000"/>
                </a:lnTo>
                <a:lnTo>
                  <a:pt x="0" y="6858000"/>
                </a:lnTo>
                <a:close/>
              </a:path>
            </a:pathLst>
          </a:custGeom>
          <a:ln>
            <a:noFill/>
          </a:ln>
        </p:spPr>
        <p:txBody>
          <a:bodyPr vert="horz" wrap="square" lIns="91440" tIns="45720" rIns="91440" bIns="45720" numCol="1" anchor="t" anchorCtr="0" compatLnSpc="1">
            <a:prstTxWarp prst="textNoShape">
              <a:avLst/>
            </a:prstTxWarp>
            <a:noAutofit/>
          </a:bodyPr>
          <a:lstStyle/>
          <a:p>
            <a:endParaRPr lang="en-US"/>
          </a:p>
        </p:txBody>
      </p:sp>
      <p:sp>
        <p:nvSpPr>
          <p:cNvPr id="2" name="Title 1">
            <a:extLst>
              <a:ext uri="{FF2B5EF4-FFF2-40B4-BE49-F238E27FC236}">
                <a16:creationId xmlns:a16="http://schemas.microsoft.com/office/drawing/2014/main" id="{35DCF6B2-744F-FA4B-8798-125F4EAE2F3F}"/>
              </a:ext>
            </a:extLst>
          </p:cNvPr>
          <p:cNvSpPr>
            <a:spLocks noGrp="1"/>
          </p:cNvSpPr>
          <p:nvPr>
            <p:ph type="ctrTitle"/>
          </p:nvPr>
        </p:nvSpPr>
        <p:spPr>
          <a:xfrm>
            <a:off x="163945" y="365324"/>
            <a:ext cx="10598789" cy="1135117"/>
          </a:xfrm>
        </p:spPr>
        <p:txBody>
          <a:bodyPr wrap="square" anchor="t">
            <a:noAutofit/>
          </a:bodyPr>
          <a:lstStyle/>
          <a:p>
            <a:pPr algn="l"/>
            <a:r>
              <a:rPr lang="en-US" sz="3600" b="1" dirty="0">
                <a:latin typeface="Arial Nova" panose="020B0504020202020204" pitchFamily="34" charset="0"/>
                <a:cs typeface="Lucida Grande" panose="020B0600040502020204" pitchFamily="34" charset="0"/>
              </a:rPr>
              <a:t>Integrating Open Culture. Practices into Existing Institutional Structures</a:t>
            </a:r>
          </a:p>
        </p:txBody>
      </p:sp>
      <p:sp>
        <p:nvSpPr>
          <p:cNvPr id="3" name="Subtitle 2">
            <a:extLst>
              <a:ext uri="{FF2B5EF4-FFF2-40B4-BE49-F238E27FC236}">
                <a16:creationId xmlns:a16="http://schemas.microsoft.com/office/drawing/2014/main" id="{C12D3F66-BD62-5148-A0B0-3D84C0EE575E}"/>
              </a:ext>
            </a:extLst>
          </p:cNvPr>
          <p:cNvSpPr>
            <a:spLocks noGrp="1"/>
          </p:cNvSpPr>
          <p:nvPr>
            <p:ph type="subTitle" idx="1"/>
          </p:nvPr>
        </p:nvSpPr>
        <p:spPr>
          <a:xfrm>
            <a:off x="163945" y="1507005"/>
            <a:ext cx="8831989" cy="709746"/>
          </a:xfrm>
        </p:spPr>
        <p:txBody>
          <a:bodyPr wrap="square">
            <a:normAutofit/>
          </a:bodyPr>
          <a:lstStyle/>
          <a:p>
            <a:pPr algn="l"/>
            <a:r>
              <a:rPr lang="en-US" sz="3600" b="1" dirty="0">
                <a:solidFill>
                  <a:schemeClr val="tx1">
                    <a:alpha val="70000"/>
                  </a:schemeClr>
                </a:solidFill>
                <a:latin typeface="Arial Nova" panose="020B0504020202020204" pitchFamily="34" charset="0"/>
              </a:rPr>
              <a:t>An HBCU AL$ Summer Series Workshop</a:t>
            </a:r>
          </a:p>
          <a:p>
            <a:pPr algn="l"/>
            <a:endParaRPr lang="en-US" sz="2000" dirty="0">
              <a:solidFill>
                <a:schemeClr val="tx2">
                  <a:lumMod val="90000"/>
                  <a:alpha val="70000"/>
                </a:schemeClr>
              </a:solidFill>
            </a:endParaRPr>
          </a:p>
        </p:txBody>
      </p:sp>
      <p:pic>
        <p:nvPicPr>
          <p:cNvPr id="22" name="Picture 21" descr="HBCU AL$ Portal Banner">
            <a:extLst>
              <a:ext uri="{FF2B5EF4-FFF2-40B4-BE49-F238E27FC236}">
                <a16:creationId xmlns:a16="http://schemas.microsoft.com/office/drawing/2014/main" id="{DA7EC60F-4E49-CC4B-80E8-D59B71ED37E8}"/>
              </a:ext>
            </a:extLst>
          </p:cNvPr>
          <p:cNvPicPr>
            <a:picLocks noChangeAspect="1"/>
          </p:cNvPicPr>
          <p:nvPr/>
        </p:nvPicPr>
        <p:blipFill rotWithShape="1">
          <a:blip r:embed="rId2"/>
          <a:srcRect l="11897" r="41515" b="1"/>
          <a:stretch/>
        </p:blipFill>
        <p:spPr>
          <a:xfrm>
            <a:off x="20" y="2507346"/>
            <a:ext cx="6095980" cy="4350654"/>
          </a:xfrm>
          <a:custGeom>
            <a:avLst/>
            <a:gdLst/>
            <a:ahLst/>
            <a:cxnLst/>
            <a:rect l="l" t="t" r="r" b="b"/>
            <a:pathLst>
              <a:path w="6096000" h="4350654">
                <a:moveTo>
                  <a:pt x="7867" y="527"/>
                </a:moveTo>
                <a:cubicBezTo>
                  <a:pt x="140784" y="-296"/>
                  <a:pt x="278028" y="-209"/>
                  <a:pt x="419488" y="1176"/>
                </a:cubicBezTo>
                <a:cubicBezTo>
                  <a:pt x="796715" y="4869"/>
                  <a:pt x="1203925" y="17798"/>
                  <a:pt x="1639026" y="47348"/>
                </a:cubicBezTo>
                <a:cubicBezTo>
                  <a:pt x="2710045" y="106450"/>
                  <a:pt x="4718204" y="-11753"/>
                  <a:pt x="5566092" y="32573"/>
                </a:cubicBezTo>
                <a:cubicBezTo>
                  <a:pt x="5644187" y="37421"/>
                  <a:pt x="5820778" y="40502"/>
                  <a:pt x="6074085" y="42182"/>
                </a:cubicBezTo>
                <a:lnTo>
                  <a:pt x="6096000" y="42290"/>
                </a:lnTo>
                <a:lnTo>
                  <a:pt x="6096000" y="4350654"/>
                </a:lnTo>
                <a:lnTo>
                  <a:pt x="0" y="4350654"/>
                </a:lnTo>
                <a:lnTo>
                  <a:pt x="0" y="625"/>
                </a:lnTo>
                <a:close/>
              </a:path>
            </a:pathLst>
          </a:custGeom>
        </p:spPr>
      </p:pic>
      <p:pic>
        <p:nvPicPr>
          <p:cNvPr id="4" name="Picture 3" descr="Vector background of vibrant colors splashing">
            <a:extLst>
              <a:ext uri="{FF2B5EF4-FFF2-40B4-BE49-F238E27FC236}">
                <a16:creationId xmlns:a16="http://schemas.microsoft.com/office/drawing/2014/main" id="{C7C6C1F5-BF8D-4120-3B16-94683369BBDE}"/>
              </a:ext>
            </a:extLst>
          </p:cNvPr>
          <p:cNvPicPr>
            <a:picLocks noChangeAspect="1"/>
          </p:cNvPicPr>
          <p:nvPr/>
        </p:nvPicPr>
        <p:blipFill rotWithShape="1">
          <a:blip r:embed="rId3"/>
          <a:srcRect l="2216" r="2217" b="1"/>
          <a:stretch/>
        </p:blipFill>
        <p:spPr>
          <a:xfrm>
            <a:off x="6096000" y="2520473"/>
            <a:ext cx="6096000" cy="4337527"/>
          </a:xfrm>
          <a:custGeom>
            <a:avLst/>
            <a:gdLst/>
            <a:ahLst/>
            <a:cxnLst/>
            <a:rect l="l" t="t" r="r" b="b"/>
            <a:pathLst>
              <a:path w="6096000" h="4337527">
                <a:moveTo>
                  <a:pt x="6096000" y="0"/>
                </a:moveTo>
                <a:lnTo>
                  <a:pt x="6096000" y="4337527"/>
                </a:lnTo>
                <a:lnTo>
                  <a:pt x="0" y="4337527"/>
                </a:lnTo>
                <a:lnTo>
                  <a:pt x="0" y="29163"/>
                </a:lnTo>
                <a:lnTo>
                  <a:pt x="182109" y="30059"/>
                </a:lnTo>
                <a:cubicBezTo>
                  <a:pt x="1406829" y="34291"/>
                  <a:pt x="3900029" y="15237"/>
                  <a:pt x="6026399" y="475"/>
                </a:cubicBezTo>
                <a:close/>
              </a:path>
            </a:pathLst>
          </a:custGeom>
        </p:spPr>
      </p:pic>
      <p:sp>
        <p:nvSpPr>
          <p:cNvPr id="34" name="Freeform: Shape 33">
            <a:extLst>
              <a:ext uri="{FF2B5EF4-FFF2-40B4-BE49-F238E27FC236}">
                <a16:creationId xmlns:a16="http://schemas.microsoft.com/office/drawing/2014/main" id="{5B6D42C4-DE1F-4BD8-A5B3-034B766C9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65678" y="521748"/>
            <a:ext cx="2126322" cy="3082953"/>
          </a:xfrm>
          <a:custGeom>
            <a:avLst/>
            <a:gdLst>
              <a:gd name="connsiteX0" fmla="*/ 1465192 w 2126322"/>
              <a:gd name="connsiteY0" fmla="*/ 529 h 3082953"/>
              <a:gd name="connsiteX1" fmla="*/ 1746053 w 2126322"/>
              <a:gd name="connsiteY1" fmla="*/ 103785 h 3082953"/>
              <a:gd name="connsiteX2" fmla="*/ 1818828 w 2126322"/>
              <a:gd name="connsiteY2" fmla="*/ 247368 h 3082953"/>
              <a:gd name="connsiteX3" fmla="*/ 1847457 w 2126322"/>
              <a:gd name="connsiteY3" fmla="*/ 965409 h 3082953"/>
              <a:gd name="connsiteX4" fmla="*/ 2107016 w 2126322"/>
              <a:gd name="connsiteY4" fmla="*/ 795918 h 3082953"/>
              <a:gd name="connsiteX5" fmla="*/ 2126322 w 2126322"/>
              <a:gd name="connsiteY5" fmla="*/ 783311 h 3082953"/>
              <a:gd name="connsiteX6" fmla="*/ 2126322 w 2126322"/>
              <a:gd name="connsiteY6" fmla="*/ 1561754 h 3082953"/>
              <a:gd name="connsiteX7" fmla="*/ 2115700 w 2126322"/>
              <a:gd name="connsiteY7" fmla="*/ 1566275 h 3082953"/>
              <a:gd name="connsiteX8" fmla="*/ 2126322 w 2126322"/>
              <a:gd name="connsiteY8" fmla="*/ 1574894 h 3082953"/>
              <a:gd name="connsiteX9" fmla="*/ 2126322 w 2126322"/>
              <a:gd name="connsiteY9" fmla="*/ 2384179 h 3082953"/>
              <a:gd name="connsiteX10" fmla="*/ 2119489 w 2126322"/>
              <a:gd name="connsiteY10" fmla="*/ 2379132 h 3082953"/>
              <a:gd name="connsiteX11" fmla="*/ 1653941 w 2126322"/>
              <a:gd name="connsiteY11" fmla="*/ 2035244 h 3082953"/>
              <a:gd name="connsiteX12" fmla="*/ 1725528 w 2126322"/>
              <a:gd name="connsiteY12" fmla="*/ 2663169 h 3082953"/>
              <a:gd name="connsiteX13" fmla="*/ 1676261 w 2126322"/>
              <a:gd name="connsiteY13" fmla="*/ 3002090 h 3082953"/>
              <a:gd name="connsiteX14" fmla="*/ 1545025 w 2126322"/>
              <a:gd name="connsiteY14" fmla="*/ 3073945 h 3082953"/>
              <a:gd name="connsiteX15" fmla="*/ 1370307 w 2126322"/>
              <a:gd name="connsiteY15" fmla="*/ 3062121 h 3082953"/>
              <a:gd name="connsiteX16" fmla="*/ 1306726 w 2126322"/>
              <a:gd name="connsiteY16" fmla="*/ 3042021 h 3082953"/>
              <a:gd name="connsiteX17" fmla="*/ 1216609 w 2126322"/>
              <a:gd name="connsiteY17" fmla="*/ 2999064 h 3082953"/>
              <a:gd name="connsiteX18" fmla="*/ 1129646 w 2126322"/>
              <a:gd name="connsiteY18" fmla="*/ 2831704 h 3082953"/>
              <a:gd name="connsiteX19" fmla="*/ 1043476 w 2126322"/>
              <a:gd name="connsiteY19" fmla="*/ 2341449 h 3082953"/>
              <a:gd name="connsiteX20" fmla="*/ 1055697 w 2126322"/>
              <a:gd name="connsiteY20" fmla="*/ 2005286 h 3082953"/>
              <a:gd name="connsiteX21" fmla="*/ 816083 w 2126322"/>
              <a:gd name="connsiteY21" fmla="*/ 2122461 h 3082953"/>
              <a:gd name="connsiteX22" fmla="*/ 502377 w 2126322"/>
              <a:gd name="connsiteY22" fmla="*/ 2245153 h 3082953"/>
              <a:gd name="connsiteX23" fmla="*/ 292453 w 2126322"/>
              <a:gd name="connsiteY23" fmla="*/ 2260783 h 3082953"/>
              <a:gd name="connsiteX24" fmla="*/ 163452 w 2126322"/>
              <a:gd name="connsiteY24" fmla="*/ 2195887 h 3082953"/>
              <a:gd name="connsiteX25" fmla="*/ 39444 w 2126322"/>
              <a:gd name="connsiteY25" fmla="*/ 2031286 h 3082953"/>
              <a:gd name="connsiteX26" fmla="*/ 64933 w 2126322"/>
              <a:gd name="connsiteY26" fmla="*/ 1706552 h 3082953"/>
              <a:gd name="connsiteX27" fmla="*/ 218108 w 2126322"/>
              <a:gd name="connsiteY27" fmla="*/ 1595813 h 3082953"/>
              <a:gd name="connsiteX28" fmla="*/ 750408 w 2126322"/>
              <a:gd name="connsiteY28" fmla="*/ 1407178 h 3082953"/>
              <a:gd name="connsiteX29" fmla="*/ 449844 w 2126322"/>
              <a:gd name="connsiteY29" fmla="*/ 1206055 h 3082953"/>
              <a:gd name="connsiteX30" fmla="*/ 383504 w 2126322"/>
              <a:gd name="connsiteY30" fmla="*/ 1148910 h 3082953"/>
              <a:gd name="connsiteX31" fmla="*/ 331352 w 2126322"/>
              <a:gd name="connsiteY31" fmla="*/ 1115543 h 3082953"/>
              <a:gd name="connsiteX32" fmla="*/ 178050 w 2126322"/>
              <a:gd name="connsiteY32" fmla="*/ 891039 h 3082953"/>
              <a:gd name="connsiteX33" fmla="*/ 263047 w 2126322"/>
              <a:gd name="connsiteY33" fmla="*/ 698459 h 3082953"/>
              <a:gd name="connsiteX34" fmla="*/ 331621 w 2126322"/>
              <a:gd name="connsiteY34" fmla="*/ 618852 h 3082953"/>
              <a:gd name="connsiteX35" fmla="*/ 486635 w 2126322"/>
              <a:gd name="connsiteY35" fmla="*/ 532810 h 3082953"/>
              <a:gd name="connsiteX36" fmla="*/ 713505 w 2126322"/>
              <a:gd name="connsiteY36" fmla="*/ 578002 h 3082953"/>
              <a:gd name="connsiteX37" fmla="*/ 1158177 w 2126322"/>
              <a:gd name="connsiteY37" fmla="*/ 880146 h 3082953"/>
              <a:gd name="connsiteX38" fmla="*/ 1125602 w 2126322"/>
              <a:gd name="connsiteY38" fmla="*/ 609402 h 3082953"/>
              <a:gd name="connsiteX39" fmla="*/ 1148333 w 2126322"/>
              <a:gd name="connsiteY39" fmla="*/ 247623 h 3082953"/>
              <a:gd name="connsiteX40" fmla="*/ 1222820 w 2126322"/>
              <a:gd name="connsiteY40" fmla="*/ 80659 h 3082953"/>
              <a:gd name="connsiteX41" fmla="*/ 1465192 w 2126322"/>
              <a:gd name="connsiteY41" fmla="*/ 529 h 30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126322" h="3082953">
                <a:moveTo>
                  <a:pt x="1465192" y="529"/>
                </a:moveTo>
                <a:cubicBezTo>
                  <a:pt x="1589596" y="3683"/>
                  <a:pt x="1679713" y="46641"/>
                  <a:pt x="1746053" y="103785"/>
                </a:cubicBezTo>
                <a:cubicBezTo>
                  <a:pt x="1799124" y="149501"/>
                  <a:pt x="1814231" y="185626"/>
                  <a:pt x="1818828" y="247368"/>
                </a:cubicBezTo>
                <a:cubicBezTo>
                  <a:pt x="1847457" y="965409"/>
                  <a:pt x="1847457" y="965409"/>
                  <a:pt x="1847457" y="965409"/>
                </a:cubicBezTo>
                <a:cubicBezTo>
                  <a:pt x="1976231" y="881320"/>
                  <a:pt x="2056714" y="828765"/>
                  <a:pt x="2107016" y="795918"/>
                </a:cubicBezTo>
                <a:lnTo>
                  <a:pt x="2126322" y="783311"/>
                </a:lnTo>
                <a:lnTo>
                  <a:pt x="2126322" y="1561754"/>
                </a:lnTo>
                <a:lnTo>
                  <a:pt x="2115700" y="1566275"/>
                </a:lnTo>
                <a:lnTo>
                  <a:pt x="2126322" y="1574894"/>
                </a:lnTo>
                <a:lnTo>
                  <a:pt x="2126322" y="2384179"/>
                </a:lnTo>
                <a:lnTo>
                  <a:pt x="2119489" y="2379132"/>
                </a:lnTo>
                <a:cubicBezTo>
                  <a:pt x="1653941" y="2035244"/>
                  <a:pt x="1653941" y="2035244"/>
                  <a:pt x="1653941" y="2035244"/>
                </a:cubicBezTo>
                <a:cubicBezTo>
                  <a:pt x="1725528" y="2663169"/>
                  <a:pt x="1725528" y="2663169"/>
                  <a:pt x="1725528" y="2663169"/>
                </a:cubicBezTo>
                <a:cubicBezTo>
                  <a:pt x="1761257" y="2809510"/>
                  <a:pt x="1744835" y="2922484"/>
                  <a:pt x="1676261" y="3002090"/>
                </a:cubicBezTo>
                <a:cubicBezTo>
                  <a:pt x="1641974" y="3041893"/>
                  <a:pt x="1594419" y="3070268"/>
                  <a:pt x="1545025" y="3073945"/>
                </a:cubicBezTo>
                <a:cubicBezTo>
                  <a:pt x="1484202" y="3090891"/>
                  <a:pt x="1433888" y="3082220"/>
                  <a:pt x="1370307" y="3062121"/>
                </a:cubicBezTo>
                <a:cubicBezTo>
                  <a:pt x="1357959" y="3063040"/>
                  <a:pt x="1332342" y="3052531"/>
                  <a:pt x="1306726" y="3042021"/>
                </a:cubicBezTo>
                <a:cubicBezTo>
                  <a:pt x="1268761" y="3032431"/>
                  <a:pt x="1230796" y="3022841"/>
                  <a:pt x="1216609" y="2999064"/>
                </a:cubicBezTo>
                <a:cubicBezTo>
                  <a:pt x="1177724" y="2977125"/>
                  <a:pt x="1148430" y="2917223"/>
                  <a:pt x="1129646" y="2831704"/>
                </a:cubicBezTo>
                <a:cubicBezTo>
                  <a:pt x="1099433" y="2759453"/>
                  <a:pt x="1074212" y="2587496"/>
                  <a:pt x="1043476" y="2341449"/>
                </a:cubicBezTo>
                <a:cubicBezTo>
                  <a:pt x="1020094" y="2194189"/>
                  <a:pt x="1056616" y="2017634"/>
                  <a:pt x="1055697" y="2005286"/>
                </a:cubicBezTo>
                <a:cubicBezTo>
                  <a:pt x="1019571" y="2020393"/>
                  <a:pt x="899764" y="2078980"/>
                  <a:pt x="816083" y="2122461"/>
                </a:cubicBezTo>
                <a:cubicBezTo>
                  <a:pt x="779037" y="2125220"/>
                  <a:pt x="660149" y="2196155"/>
                  <a:pt x="502377" y="2245153"/>
                </a:cubicBezTo>
                <a:cubicBezTo>
                  <a:pt x="356954" y="2293231"/>
                  <a:pt x="391241" y="2253427"/>
                  <a:pt x="292453" y="2260783"/>
                </a:cubicBezTo>
                <a:cubicBezTo>
                  <a:pt x="255408" y="2263541"/>
                  <a:pt x="216524" y="2241603"/>
                  <a:pt x="163452" y="2195887"/>
                </a:cubicBezTo>
                <a:cubicBezTo>
                  <a:pt x="98032" y="2151091"/>
                  <a:pt x="68738" y="2091188"/>
                  <a:pt x="39444" y="2031286"/>
                </a:cubicBezTo>
                <a:cubicBezTo>
                  <a:pt x="-18225" y="1923829"/>
                  <a:pt x="-15070" y="1799426"/>
                  <a:pt x="64933" y="1706552"/>
                </a:cubicBezTo>
                <a:cubicBezTo>
                  <a:pt x="99220" y="1666748"/>
                  <a:pt x="146775" y="1638374"/>
                  <a:pt x="218108" y="1595813"/>
                </a:cubicBezTo>
                <a:cubicBezTo>
                  <a:pt x="523142" y="1523434"/>
                  <a:pt x="509875" y="1512005"/>
                  <a:pt x="750408" y="1407178"/>
                </a:cubicBezTo>
                <a:cubicBezTo>
                  <a:pt x="449844" y="1206055"/>
                  <a:pt x="449844" y="1206055"/>
                  <a:pt x="449844" y="1206055"/>
                </a:cubicBezTo>
                <a:cubicBezTo>
                  <a:pt x="435657" y="1182278"/>
                  <a:pt x="409121" y="1159420"/>
                  <a:pt x="383504" y="1148910"/>
                </a:cubicBezTo>
                <a:cubicBezTo>
                  <a:pt x="370236" y="1137482"/>
                  <a:pt x="344620" y="1126972"/>
                  <a:pt x="331352" y="1115543"/>
                </a:cubicBezTo>
                <a:cubicBezTo>
                  <a:pt x="225209" y="1024112"/>
                  <a:pt x="182647" y="952780"/>
                  <a:pt x="178050" y="891039"/>
                </a:cubicBezTo>
                <a:cubicBezTo>
                  <a:pt x="185802" y="828378"/>
                  <a:pt x="205901" y="764797"/>
                  <a:pt x="263047" y="698459"/>
                </a:cubicBezTo>
                <a:cubicBezTo>
                  <a:pt x="275395" y="697539"/>
                  <a:pt x="285905" y="671923"/>
                  <a:pt x="331621" y="618852"/>
                </a:cubicBezTo>
                <a:cubicBezTo>
                  <a:pt x="365908" y="579049"/>
                  <a:pt x="413463" y="550675"/>
                  <a:pt x="486635" y="532810"/>
                </a:cubicBezTo>
                <a:cubicBezTo>
                  <a:pt x="559806" y="514945"/>
                  <a:pt x="635736" y="534125"/>
                  <a:pt x="713505" y="578002"/>
                </a:cubicBezTo>
                <a:cubicBezTo>
                  <a:pt x="1158177" y="880146"/>
                  <a:pt x="1158177" y="880146"/>
                  <a:pt x="1158177" y="880146"/>
                </a:cubicBezTo>
                <a:cubicBezTo>
                  <a:pt x="1136635" y="757582"/>
                  <a:pt x="1137554" y="769930"/>
                  <a:pt x="1125602" y="609402"/>
                </a:cubicBezTo>
                <a:cubicBezTo>
                  <a:pt x="1125078" y="435606"/>
                  <a:pt x="1128233" y="311204"/>
                  <a:pt x="1148333" y="247623"/>
                </a:cubicBezTo>
                <a:cubicBezTo>
                  <a:pt x="1167513" y="171695"/>
                  <a:pt x="1188532" y="120462"/>
                  <a:pt x="1222820" y="80659"/>
                </a:cubicBezTo>
                <a:cubicBezTo>
                  <a:pt x="1267616" y="15240"/>
                  <a:pt x="1353136" y="-3544"/>
                  <a:pt x="1465192" y="529"/>
                </a:cubicBezTo>
                <a:close/>
              </a:path>
            </a:pathLst>
          </a:custGeom>
          <a:solidFill>
            <a:schemeClr val="accent4"/>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accent4"/>
              </a:solidFill>
            </a:endParaRPr>
          </a:p>
        </p:txBody>
      </p:sp>
    </p:spTree>
    <p:extLst>
      <p:ext uri="{BB962C8B-B14F-4D97-AF65-F5344CB8AC3E}">
        <p14:creationId xmlns:p14="http://schemas.microsoft.com/office/powerpoint/2010/main" val="9437407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F9C18-EAE7-9744-AB96-3B79FBCA292A}"/>
              </a:ext>
            </a:extLst>
          </p:cNvPr>
          <p:cNvSpPr>
            <a:spLocks noGrp="1"/>
          </p:cNvSpPr>
          <p:nvPr>
            <p:ph type="title"/>
          </p:nvPr>
        </p:nvSpPr>
        <p:spPr/>
        <p:txBody>
          <a:bodyPr>
            <a:normAutofit/>
          </a:bodyPr>
          <a:lstStyle/>
          <a:p>
            <a:r>
              <a:rPr lang="en-US" sz="6000" dirty="0"/>
              <a:t>MERLOT Content Builder Tutorials</a:t>
            </a:r>
          </a:p>
        </p:txBody>
      </p:sp>
      <p:sp>
        <p:nvSpPr>
          <p:cNvPr id="3" name="Content Placeholder 2">
            <a:extLst>
              <a:ext uri="{FF2B5EF4-FFF2-40B4-BE49-F238E27FC236}">
                <a16:creationId xmlns:a16="http://schemas.microsoft.com/office/drawing/2014/main" id="{5AE0C01E-3EBD-D049-8081-B7499B0D7C44}"/>
              </a:ext>
            </a:extLst>
          </p:cNvPr>
          <p:cNvSpPr>
            <a:spLocks noGrp="1"/>
          </p:cNvSpPr>
          <p:nvPr>
            <p:ph idx="1"/>
          </p:nvPr>
        </p:nvSpPr>
        <p:spPr>
          <a:xfrm>
            <a:off x="399394" y="1776248"/>
            <a:ext cx="11382704" cy="3992727"/>
          </a:xfrm>
        </p:spPr>
        <p:txBody>
          <a:bodyPr>
            <a:normAutofit/>
          </a:bodyPr>
          <a:lstStyle/>
          <a:p>
            <a:pPr marL="0" indent="0">
              <a:buNone/>
            </a:pPr>
            <a:r>
              <a:rPr lang="en-US" dirty="0">
                <a:hlinkClick r:id="rId3"/>
              </a:rPr>
              <a:t>https://youtu.be/Tx2OimIFrNo?si=5abYd9F0Te0x</a:t>
            </a:r>
          </a:p>
          <a:p>
            <a:pPr marL="0" indent="0">
              <a:buNone/>
            </a:pPr>
            <a:r>
              <a:rPr lang="en-US" dirty="0">
                <a:hlinkClick r:id="rId3"/>
              </a:rPr>
              <a:t>orUBORr_ZCXI0D1v_6</a:t>
            </a:r>
            <a:r>
              <a:rPr lang="en-US" dirty="0"/>
              <a:t> </a:t>
            </a:r>
          </a:p>
          <a:p>
            <a:pPr marL="0" indent="0">
              <a:buNone/>
            </a:pPr>
            <a:endParaRPr lang="en-US" dirty="0"/>
          </a:p>
          <a:p>
            <a:pPr marL="0" indent="0">
              <a:buNone/>
            </a:pPr>
            <a:r>
              <a:rPr lang="en-US" b="0" i="0" dirty="0">
                <a:solidFill>
                  <a:srgbClr val="000000"/>
                </a:solidFill>
                <a:effectLst/>
                <a:latin typeface="Segoe UI Web (West European)"/>
                <a:hlinkClick r:id="rId4"/>
              </a:rPr>
              <a:t>https://youtu.be/ZXoNG4EvA-o?si=8G4BBKh5cgASPQl1</a:t>
            </a:r>
            <a:r>
              <a:rPr lang="en-US" b="0" i="0" dirty="0">
                <a:solidFill>
                  <a:srgbClr val="000000"/>
                </a:solidFill>
                <a:effectLst/>
                <a:latin typeface="Segoe UI Web (West European)"/>
              </a:rPr>
              <a:t> </a:t>
            </a:r>
          </a:p>
          <a:p>
            <a:pPr marL="0" indent="0">
              <a:buNone/>
            </a:pPr>
            <a:endParaRPr lang="en-US" dirty="0">
              <a:solidFill>
                <a:srgbClr val="000000"/>
              </a:solidFill>
              <a:latin typeface="Segoe UI Web (West European)"/>
            </a:endParaRPr>
          </a:p>
          <a:p>
            <a:pPr marL="0" indent="0">
              <a:buNone/>
            </a:pPr>
            <a:endParaRPr lang="en-US" dirty="0">
              <a:solidFill>
                <a:srgbClr val="000000"/>
              </a:solidFill>
              <a:latin typeface="Segoe UI Web (West European)"/>
            </a:endParaRPr>
          </a:p>
        </p:txBody>
      </p:sp>
      <p:pic>
        <p:nvPicPr>
          <p:cNvPr id="5" name="Picture 4" descr="A screenshot of a website&#10;&#10;Description automatically generated">
            <a:hlinkClick r:id="rId5"/>
            <a:extLst>
              <a:ext uri="{FF2B5EF4-FFF2-40B4-BE49-F238E27FC236}">
                <a16:creationId xmlns:a16="http://schemas.microsoft.com/office/drawing/2014/main" id="{3F6B9A34-BB5E-AD47-A892-A15A9FF6E58C}"/>
              </a:ext>
            </a:extLst>
          </p:cNvPr>
          <p:cNvPicPr>
            <a:picLocks noChangeAspect="1"/>
          </p:cNvPicPr>
          <p:nvPr/>
        </p:nvPicPr>
        <p:blipFill>
          <a:blip r:embed="rId6"/>
          <a:stretch>
            <a:fillRect/>
          </a:stretch>
        </p:blipFill>
        <p:spPr>
          <a:xfrm>
            <a:off x="20529" y="0"/>
            <a:ext cx="12150941" cy="6858000"/>
          </a:xfrm>
          <a:prstGeom prst="rect">
            <a:avLst/>
          </a:prstGeom>
        </p:spPr>
      </p:pic>
    </p:spTree>
    <p:extLst>
      <p:ext uri="{BB962C8B-B14F-4D97-AF65-F5344CB8AC3E}">
        <p14:creationId xmlns:p14="http://schemas.microsoft.com/office/powerpoint/2010/main" val="1276520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AE803-889D-6F41-B994-B10B598940D6}"/>
              </a:ext>
            </a:extLst>
          </p:cNvPr>
          <p:cNvSpPr>
            <a:spLocks noGrp="1"/>
          </p:cNvSpPr>
          <p:nvPr>
            <p:ph type="title"/>
          </p:nvPr>
        </p:nvSpPr>
        <p:spPr>
          <a:xfrm>
            <a:off x="802123" y="173236"/>
            <a:ext cx="7886700" cy="846313"/>
          </a:xfrm>
        </p:spPr>
        <p:txBody>
          <a:bodyPr vert="horz" wrap="square" lIns="68580" tIns="34290" rIns="68580" bIns="34290" rtlCol="0" anchor="ctr" anchorCtr="0">
            <a:noAutofit/>
          </a:bodyPr>
          <a:lstStyle/>
          <a:p>
            <a:r>
              <a:rPr lang="en-US" b="1"/>
              <a:t>Open Educational Practices Portal:</a:t>
            </a:r>
            <a:br>
              <a:rPr lang="en-US" b="1"/>
            </a:br>
            <a:r>
              <a:rPr lang="en-US" sz="4000" b="1"/>
              <a:t>Giving You the “Know-How” for Adopting OER</a:t>
            </a:r>
          </a:p>
        </p:txBody>
      </p:sp>
      <p:pic>
        <p:nvPicPr>
          <p:cNvPr id="9" name="Picture 8" descr="Graphical user interface, website&#10;&#10;Description automatically generated">
            <a:hlinkClick r:id="rId3"/>
            <a:extLst>
              <a:ext uri="{FF2B5EF4-FFF2-40B4-BE49-F238E27FC236}">
                <a16:creationId xmlns:a16="http://schemas.microsoft.com/office/drawing/2014/main" id="{529218A3-0793-AB40-B5D4-AF19510B57A7}"/>
              </a:ext>
            </a:extLst>
          </p:cNvPr>
          <p:cNvPicPr>
            <a:picLocks noChangeAspect="1"/>
          </p:cNvPicPr>
          <p:nvPr/>
        </p:nvPicPr>
        <p:blipFill rotWithShape="1">
          <a:blip r:embed="rId4"/>
          <a:srcRect t="14294" r="-1" b="42508"/>
          <a:stretch/>
        </p:blipFill>
        <p:spPr>
          <a:xfrm>
            <a:off x="905348" y="1304638"/>
            <a:ext cx="10377032" cy="4764306"/>
          </a:xfrm>
          <a:prstGeom prst="rect">
            <a:avLst/>
          </a:prstGeom>
        </p:spPr>
      </p:pic>
      <p:sp>
        <p:nvSpPr>
          <p:cNvPr id="3" name="TextBox 2">
            <a:extLst>
              <a:ext uri="{FF2B5EF4-FFF2-40B4-BE49-F238E27FC236}">
                <a16:creationId xmlns:a16="http://schemas.microsoft.com/office/drawing/2014/main" id="{239CB5E7-2746-E7A5-4084-9A754F0BDE8C}"/>
              </a:ext>
            </a:extLst>
          </p:cNvPr>
          <p:cNvSpPr txBox="1"/>
          <p:nvPr/>
        </p:nvSpPr>
        <p:spPr>
          <a:xfrm>
            <a:off x="3991068" y="6171445"/>
            <a:ext cx="420986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800">
                <a:ea typeface="+mn-lt"/>
                <a:cs typeface="+mn-lt"/>
              </a:rPr>
              <a:t>https://oep.merlot.org/</a:t>
            </a:r>
            <a:endParaRPr lang="en-US" sz="2800"/>
          </a:p>
        </p:txBody>
      </p:sp>
    </p:spTree>
    <p:extLst>
      <p:ext uri="{BB962C8B-B14F-4D97-AF65-F5344CB8AC3E}">
        <p14:creationId xmlns:p14="http://schemas.microsoft.com/office/powerpoint/2010/main" val="3718096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FBAD4-7BF4-B841-9995-2035E68177E6}"/>
              </a:ext>
            </a:extLst>
          </p:cNvPr>
          <p:cNvSpPr>
            <a:spLocks noGrp="1"/>
          </p:cNvSpPr>
          <p:nvPr>
            <p:ph type="title"/>
          </p:nvPr>
        </p:nvSpPr>
        <p:spPr/>
        <p:txBody>
          <a:bodyPr>
            <a:normAutofit/>
          </a:bodyPr>
          <a:lstStyle/>
          <a:p>
            <a:r>
              <a:rPr lang="en-US" sz="6000" dirty="0"/>
              <a:t>HBCU </a:t>
            </a:r>
            <a:r>
              <a:rPr lang="en-US" sz="6000" dirty="0" err="1"/>
              <a:t>ePortfolio</a:t>
            </a:r>
            <a:r>
              <a:rPr lang="en-US" sz="6000" dirty="0"/>
              <a:t> Examples</a:t>
            </a:r>
          </a:p>
        </p:txBody>
      </p:sp>
      <p:pic>
        <p:nvPicPr>
          <p:cNvPr id="6" name="Content Placeholder 5" descr="A screenshot of a video chat&#10;&#10;Description automatically generated">
            <a:extLst>
              <a:ext uri="{FF2B5EF4-FFF2-40B4-BE49-F238E27FC236}">
                <a16:creationId xmlns:a16="http://schemas.microsoft.com/office/drawing/2014/main" id="{DAF59B55-93B8-F34F-B5EB-50534F62B441}"/>
              </a:ext>
            </a:extLst>
          </p:cNvPr>
          <p:cNvPicPr>
            <a:picLocks noGrp="1" noChangeAspect="1"/>
          </p:cNvPicPr>
          <p:nvPr>
            <p:ph sz="half" idx="1"/>
          </p:nvPr>
        </p:nvPicPr>
        <p:blipFill>
          <a:blip r:embed="rId3"/>
          <a:stretch>
            <a:fillRect/>
          </a:stretch>
        </p:blipFill>
        <p:spPr>
          <a:xfrm>
            <a:off x="992222" y="1710446"/>
            <a:ext cx="7723697" cy="3051027"/>
          </a:xfrm>
        </p:spPr>
      </p:pic>
      <p:pic>
        <p:nvPicPr>
          <p:cNvPr id="8" name="Content Placeholder 7" descr="A screenshot of a computer screen&#10;&#10;Description automatically generated">
            <a:extLst>
              <a:ext uri="{FF2B5EF4-FFF2-40B4-BE49-F238E27FC236}">
                <a16:creationId xmlns:a16="http://schemas.microsoft.com/office/drawing/2014/main" id="{1CBFCFD7-8AB1-3E43-8AEF-78C11B10348E}"/>
              </a:ext>
            </a:extLst>
          </p:cNvPr>
          <p:cNvPicPr>
            <a:picLocks noGrp="1" noChangeAspect="1"/>
          </p:cNvPicPr>
          <p:nvPr>
            <p:ph sz="half" idx="2"/>
          </p:nvPr>
        </p:nvPicPr>
        <p:blipFill>
          <a:blip r:embed="rId4"/>
          <a:stretch>
            <a:fillRect/>
          </a:stretch>
        </p:blipFill>
        <p:spPr>
          <a:xfrm>
            <a:off x="5670638" y="3706873"/>
            <a:ext cx="6334128" cy="2886764"/>
          </a:xfrm>
        </p:spPr>
      </p:pic>
    </p:spTree>
    <p:extLst>
      <p:ext uri="{BB962C8B-B14F-4D97-AF65-F5344CB8AC3E}">
        <p14:creationId xmlns:p14="http://schemas.microsoft.com/office/powerpoint/2010/main" val="22029247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48F8D-F329-2281-8037-87FA63D00168}"/>
              </a:ext>
            </a:extLst>
          </p:cNvPr>
          <p:cNvSpPr>
            <a:spLocks noGrp="1"/>
          </p:cNvSpPr>
          <p:nvPr>
            <p:ph type="title"/>
          </p:nvPr>
        </p:nvSpPr>
        <p:spPr/>
        <p:txBody>
          <a:bodyPr>
            <a:normAutofit/>
          </a:bodyPr>
          <a:lstStyle/>
          <a:p>
            <a:r>
              <a:rPr lang="en-US" sz="6000"/>
              <a:t>Adding to the HBCU Cultural Collection in MERLOT</a:t>
            </a:r>
          </a:p>
        </p:txBody>
      </p:sp>
      <p:pic>
        <p:nvPicPr>
          <p:cNvPr id="4" name="Content Placeholder 3" descr="A white and blue text on a white background&#10;&#10;Description automatically generated">
            <a:extLst>
              <a:ext uri="{FF2B5EF4-FFF2-40B4-BE49-F238E27FC236}">
                <a16:creationId xmlns:a16="http://schemas.microsoft.com/office/drawing/2014/main" id="{B1419806-A2B2-5203-3F7E-9DD85DFF10B7}"/>
              </a:ext>
            </a:extLst>
          </p:cNvPr>
          <p:cNvPicPr>
            <a:picLocks noGrp="1" noChangeAspect="1"/>
          </p:cNvPicPr>
          <p:nvPr>
            <p:ph idx="1"/>
          </p:nvPr>
        </p:nvPicPr>
        <p:blipFill>
          <a:blip r:embed="rId4"/>
          <a:stretch>
            <a:fillRect/>
          </a:stretch>
        </p:blipFill>
        <p:spPr>
          <a:xfrm>
            <a:off x="607732" y="1714154"/>
            <a:ext cx="6096000" cy="3130378"/>
          </a:xfrm>
        </p:spPr>
      </p:pic>
      <p:pic>
        <p:nvPicPr>
          <p:cNvPr id="5" name="Online Media 4" title="Add a Material to MERLOT">
            <a:hlinkClick r:id="" action="ppaction://media"/>
            <a:extLst>
              <a:ext uri="{FF2B5EF4-FFF2-40B4-BE49-F238E27FC236}">
                <a16:creationId xmlns:a16="http://schemas.microsoft.com/office/drawing/2014/main" id="{DB93F7F3-1103-43E1-BA3C-1BDD79DF0131}"/>
              </a:ext>
            </a:extLst>
          </p:cNvPr>
          <p:cNvPicPr>
            <a:picLocks noRot="1" noChangeAspect="1"/>
          </p:cNvPicPr>
          <p:nvPr>
            <a:videoFile r:link="rId1"/>
          </p:nvPr>
        </p:nvPicPr>
        <p:blipFill>
          <a:blip r:embed="rId5"/>
          <a:stretch>
            <a:fillRect/>
          </a:stretch>
        </p:blipFill>
        <p:spPr>
          <a:xfrm>
            <a:off x="5588573" y="2934324"/>
            <a:ext cx="5838279" cy="3212892"/>
          </a:xfrm>
          <a:prstGeom prst="rect">
            <a:avLst/>
          </a:prstGeom>
        </p:spPr>
      </p:pic>
    </p:spTree>
    <p:extLst>
      <p:ext uri="{BB962C8B-B14F-4D97-AF65-F5344CB8AC3E}">
        <p14:creationId xmlns:p14="http://schemas.microsoft.com/office/powerpoint/2010/main" val="19635721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1F5EA-5F97-F549-A6FC-8C1834B07AE7}"/>
              </a:ext>
            </a:extLst>
          </p:cNvPr>
          <p:cNvSpPr>
            <a:spLocks noGrp="1"/>
          </p:cNvSpPr>
          <p:nvPr>
            <p:ph type="title"/>
          </p:nvPr>
        </p:nvSpPr>
        <p:spPr>
          <a:xfrm>
            <a:off x="607149" y="355964"/>
            <a:ext cx="10728322" cy="1477328"/>
          </a:xfrm>
        </p:spPr>
        <p:txBody>
          <a:bodyPr/>
          <a:lstStyle/>
          <a:p>
            <a:r>
              <a:rPr lang="en-US" dirty="0"/>
              <a:t>SkillsCommons: The World’s Largest Repository of Open Workforce Development Materials</a:t>
            </a:r>
          </a:p>
        </p:txBody>
      </p:sp>
      <p:pic>
        <p:nvPicPr>
          <p:cNvPr id="6" name="Content Placeholder 5" descr="A screenshot of a web page&#10;&#10;Description automatically generated">
            <a:extLst>
              <a:ext uri="{FF2B5EF4-FFF2-40B4-BE49-F238E27FC236}">
                <a16:creationId xmlns:a16="http://schemas.microsoft.com/office/drawing/2014/main" id="{6E236C7B-8D95-F055-4EB8-996CE27FAA64}"/>
              </a:ext>
            </a:extLst>
          </p:cNvPr>
          <p:cNvPicPr>
            <a:picLocks noGrp="1" noChangeAspect="1"/>
          </p:cNvPicPr>
          <p:nvPr>
            <p:ph idx="1"/>
          </p:nvPr>
        </p:nvPicPr>
        <p:blipFill>
          <a:blip r:embed="rId3"/>
          <a:stretch>
            <a:fillRect/>
          </a:stretch>
        </p:blipFill>
        <p:spPr>
          <a:xfrm>
            <a:off x="1787236" y="1575346"/>
            <a:ext cx="8118764" cy="5145112"/>
          </a:xfrm>
        </p:spPr>
      </p:pic>
    </p:spTree>
    <p:extLst>
      <p:ext uri="{BB962C8B-B14F-4D97-AF65-F5344CB8AC3E}">
        <p14:creationId xmlns:p14="http://schemas.microsoft.com/office/powerpoint/2010/main" val="10948460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1F5EA-5F97-F549-A6FC-8C1834B07AE7}"/>
              </a:ext>
            </a:extLst>
          </p:cNvPr>
          <p:cNvSpPr>
            <a:spLocks noGrp="1"/>
          </p:cNvSpPr>
          <p:nvPr>
            <p:ph type="title"/>
          </p:nvPr>
        </p:nvSpPr>
        <p:spPr>
          <a:xfrm>
            <a:off x="607149" y="355964"/>
            <a:ext cx="10728322" cy="1477328"/>
          </a:xfrm>
        </p:spPr>
        <p:txBody>
          <a:bodyPr/>
          <a:lstStyle/>
          <a:p>
            <a:r>
              <a:rPr lang="en-US" dirty="0"/>
              <a:t>SkillsCommons: The World’s Largest Repository of Open Workforce Development Materials</a:t>
            </a:r>
          </a:p>
        </p:txBody>
      </p:sp>
      <p:pic>
        <p:nvPicPr>
          <p:cNvPr id="7" name="Content Placeholder 6" descr="A screenshot of a website&#10;&#10;Description automatically generated">
            <a:extLst>
              <a:ext uri="{FF2B5EF4-FFF2-40B4-BE49-F238E27FC236}">
                <a16:creationId xmlns:a16="http://schemas.microsoft.com/office/drawing/2014/main" id="{02BFECB7-631A-77D5-725F-DF0C4BCCDE17}"/>
              </a:ext>
            </a:extLst>
          </p:cNvPr>
          <p:cNvPicPr>
            <a:picLocks noGrp="1" noChangeAspect="1"/>
          </p:cNvPicPr>
          <p:nvPr>
            <p:ph idx="1"/>
          </p:nvPr>
        </p:nvPicPr>
        <p:blipFill>
          <a:blip r:embed="rId3"/>
          <a:stretch>
            <a:fillRect/>
          </a:stretch>
        </p:blipFill>
        <p:spPr>
          <a:xfrm rot="21140663">
            <a:off x="423183" y="1797322"/>
            <a:ext cx="5205197" cy="4007733"/>
          </a:xfrm>
        </p:spPr>
      </p:pic>
      <p:pic>
        <p:nvPicPr>
          <p:cNvPr id="11" name="Picture 10" descr="A screenshot of a website&#10;&#10;Description automatically generated">
            <a:extLst>
              <a:ext uri="{FF2B5EF4-FFF2-40B4-BE49-F238E27FC236}">
                <a16:creationId xmlns:a16="http://schemas.microsoft.com/office/drawing/2014/main" id="{79742C6E-CC8C-A0B9-A91C-CB72F0EF662F}"/>
              </a:ext>
            </a:extLst>
          </p:cNvPr>
          <p:cNvPicPr>
            <a:picLocks noChangeAspect="1"/>
          </p:cNvPicPr>
          <p:nvPr/>
        </p:nvPicPr>
        <p:blipFill>
          <a:blip r:embed="rId4"/>
          <a:stretch>
            <a:fillRect/>
          </a:stretch>
        </p:blipFill>
        <p:spPr>
          <a:xfrm rot="495433">
            <a:off x="6350870" y="1792026"/>
            <a:ext cx="5455357" cy="4070832"/>
          </a:xfrm>
          <a:prstGeom prst="rect">
            <a:avLst/>
          </a:prstGeom>
        </p:spPr>
      </p:pic>
    </p:spTree>
    <p:extLst>
      <p:ext uri="{BB962C8B-B14F-4D97-AF65-F5344CB8AC3E}">
        <p14:creationId xmlns:p14="http://schemas.microsoft.com/office/powerpoint/2010/main" val="21964986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9646535-AEF6-4883-A4F9-EEC1F8B43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335243F2-87BD-4C47-8358-ACFE608D3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5B33439-EC96-4835-9DF2-CFA3336E0E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7C5E20-05A1-2401-03EE-E08CDFAFFFEE}"/>
              </a:ext>
            </a:extLst>
          </p:cNvPr>
          <p:cNvSpPr>
            <a:spLocks noGrp="1"/>
          </p:cNvSpPr>
          <p:nvPr>
            <p:ph type="title"/>
          </p:nvPr>
        </p:nvSpPr>
        <p:spPr>
          <a:xfrm>
            <a:off x="351306" y="1155633"/>
            <a:ext cx="5451737" cy="4762987"/>
          </a:xfrm>
        </p:spPr>
        <p:txBody>
          <a:bodyPr vert="horz" wrap="square" lIns="0" tIns="0" rIns="0" bIns="0" rtlCol="0" anchor="b" anchorCtr="0">
            <a:normAutofit/>
          </a:bodyPr>
          <a:lstStyle/>
          <a:p>
            <a:pPr algn="ctr">
              <a:lnSpc>
                <a:spcPct val="100000"/>
              </a:lnSpc>
            </a:pPr>
            <a:r>
              <a:rPr lang="en-US" sz="5600" spc="-100" dirty="0"/>
              <a:t>Next Workshop: July 6</a:t>
            </a:r>
            <a:r>
              <a:rPr lang="en-US" sz="5600" spc="-100" baseline="30000" dirty="0"/>
              <a:t>th</a:t>
            </a:r>
            <a:r>
              <a:rPr lang="en-US" sz="5600" spc="-100" dirty="0"/>
              <a:t>, 2024</a:t>
            </a:r>
            <a:br>
              <a:rPr lang="en-US" sz="5600" spc="-100" dirty="0"/>
            </a:br>
            <a:r>
              <a:rPr lang="en-US" sz="5600" spc="-100" dirty="0"/>
              <a:t>3:00 – 4:00 pm CT </a:t>
            </a:r>
            <a:br>
              <a:rPr lang="en-US" sz="5600" spc="-100" dirty="0"/>
            </a:br>
            <a:r>
              <a:rPr lang="en-US" sz="5600" spc="-100" dirty="0"/>
              <a:t>Register Here!</a:t>
            </a:r>
            <a:br>
              <a:rPr lang="en-US" sz="5600" spc="-100" dirty="0"/>
            </a:br>
            <a:r>
              <a:rPr lang="en-US" sz="3200" spc="-100" dirty="0">
                <a:ea typeface="+mj-lt"/>
                <a:cs typeface="+mj-lt"/>
              </a:rPr>
              <a:t>https://</a:t>
            </a:r>
            <a:r>
              <a:rPr lang="en-US" sz="3200" spc="-100" dirty="0" err="1">
                <a:ea typeface="+mj-lt"/>
                <a:cs typeface="+mj-lt"/>
              </a:rPr>
              <a:t>www.merlot.org</a:t>
            </a:r>
            <a:r>
              <a:rPr lang="en-US" sz="3200" spc="-100" dirty="0">
                <a:ea typeface="+mj-lt"/>
                <a:cs typeface="+mj-lt"/>
              </a:rPr>
              <a:t>/merlot/</a:t>
            </a:r>
            <a:r>
              <a:rPr lang="en-US" sz="3200" spc="-100" dirty="0" err="1">
                <a:ea typeface="+mj-lt"/>
                <a:cs typeface="+mj-lt"/>
              </a:rPr>
              <a:t>viewSite.htm?id</a:t>
            </a:r>
            <a:r>
              <a:rPr lang="en-US" sz="3200" spc="-100" dirty="0">
                <a:ea typeface="+mj-lt"/>
                <a:cs typeface="+mj-lt"/>
              </a:rPr>
              <a:t>=9162632&amp;pageid=9185394</a:t>
            </a:r>
            <a:br>
              <a:rPr lang="en-US" sz="5600" spc="-100" dirty="0"/>
            </a:br>
            <a:endParaRPr lang="en-US" sz="5600" spc="-100" dirty="0"/>
          </a:p>
        </p:txBody>
      </p:sp>
      <p:grpSp>
        <p:nvGrpSpPr>
          <p:cNvPr id="15" name="Group 14">
            <a:extLst>
              <a:ext uri="{FF2B5EF4-FFF2-40B4-BE49-F238E27FC236}">
                <a16:creationId xmlns:a16="http://schemas.microsoft.com/office/drawing/2014/main" id="{F2FD01A0-E6FF-41CD-AEBD-279232B90D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965602" y="317452"/>
            <a:ext cx="2088038" cy="719230"/>
            <a:chOff x="4532666" y="505937"/>
            <a:chExt cx="2981730" cy="1027064"/>
          </a:xfrm>
        </p:grpSpPr>
        <p:sp>
          <p:nvSpPr>
            <p:cNvPr id="16" name="Freeform 78">
              <a:extLst>
                <a:ext uri="{FF2B5EF4-FFF2-40B4-BE49-F238E27FC236}">
                  <a16:creationId xmlns:a16="http://schemas.microsoft.com/office/drawing/2014/main" id="{811C6308-5554-4129-8881-A95AF512C5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00114">
              <a:off x="4532666" y="754398"/>
              <a:ext cx="694205" cy="713383"/>
            </a:xfrm>
            <a:custGeom>
              <a:avLst/>
              <a:gdLst>
                <a:gd name="T0" fmla="*/ 32 w 58"/>
                <a:gd name="T1" fmla="*/ 56 h 60"/>
                <a:gd name="T2" fmla="*/ 24 w 58"/>
                <a:gd name="T3" fmla="*/ 48 h 60"/>
                <a:gd name="T4" fmla="*/ 14 w 58"/>
                <a:gd name="T5" fmla="*/ 36 h 60"/>
                <a:gd name="T6" fmla="*/ 7 w 58"/>
                <a:gd name="T7" fmla="*/ 29 h 60"/>
                <a:gd name="T8" fmla="*/ 1 w 58"/>
                <a:gd name="T9" fmla="*/ 17 h 60"/>
                <a:gd name="T10" fmla="*/ 7 w 58"/>
                <a:gd name="T11" fmla="*/ 4 h 60"/>
                <a:gd name="T12" fmla="*/ 17 w 58"/>
                <a:gd name="T13" fmla="*/ 1 h 60"/>
                <a:gd name="T14" fmla="*/ 29 w 58"/>
                <a:gd name="T15" fmla="*/ 6 h 60"/>
                <a:gd name="T16" fmla="*/ 31 w 58"/>
                <a:gd name="T17" fmla="*/ 8 h 60"/>
                <a:gd name="T18" fmla="*/ 38 w 58"/>
                <a:gd name="T19" fmla="*/ 15 h 60"/>
                <a:gd name="T20" fmla="*/ 44 w 58"/>
                <a:gd name="T21" fmla="*/ 22 h 60"/>
                <a:gd name="T22" fmla="*/ 54 w 58"/>
                <a:gd name="T23" fmla="*/ 33 h 60"/>
                <a:gd name="T24" fmla="*/ 58 w 58"/>
                <a:gd name="T25" fmla="*/ 44 h 60"/>
                <a:gd name="T26" fmla="*/ 53 w 58"/>
                <a:gd name="T27" fmla="*/ 54 h 60"/>
                <a:gd name="T28" fmla="*/ 42 w 58"/>
                <a:gd name="T29" fmla="*/ 60 h 60"/>
                <a:gd name="T30" fmla="*/ 32 w 58"/>
                <a:gd name="T31"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0">
                  <a:moveTo>
                    <a:pt x="32" y="56"/>
                  </a:moveTo>
                  <a:cubicBezTo>
                    <a:pt x="30" y="54"/>
                    <a:pt x="31" y="55"/>
                    <a:pt x="24" y="48"/>
                  </a:cubicBezTo>
                  <a:cubicBezTo>
                    <a:pt x="17" y="40"/>
                    <a:pt x="14" y="36"/>
                    <a:pt x="14" y="36"/>
                  </a:cubicBezTo>
                  <a:cubicBezTo>
                    <a:pt x="8" y="30"/>
                    <a:pt x="14" y="37"/>
                    <a:pt x="7" y="29"/>
                  </a:cubicBezTo>
                  <a:cubicBezTo>
                    <a:pt x="3" y="24"/>
                    <a:pt x="1" y="20"/>
                    <a:pt x="1" y="17"/>
                  </a:cubicBezTo>
                  <a:cubicBezTo>
                    <a:pt x="0" y="13"/>
                    <a:pt x="3" y="9"/>
                    <a:pt x="7" y="4"/>
                  </a:cubicBezTo>
                  <a:cubicBezTo>
                    <a:pt x="10" y="2"/>
                    <a:pt x="13" y="0"/>
                    <a:pt x="17" y="1"/>
                  </a:cubicBezTo>
                  <a:cubicBezTo>
                    <a:pt x="21" y="1"/>
                    <a:pt x="25" y="3"/>
                    <a:pt x="29" y="6"/>
                  </a:cubicBezTo>
                  <a:cubicBezTo>
                    <a:pt x="31" y="8"/>
                    <a:pt x="31" y="8"/>
                    <a:pt x="31" y="8"/>
                  </a:cubicBezTo>
                  <a:cubicBezTo>
                    <a:pt x="33" y="11"/>
                    <a:pt x="37" y="15"/>
                    <a:pt x="38" y="15"/>
                  </a:cubicBezTo>
                  <a:cubicBezTo>
                    <a:pt x="42" y="20"/>
                    <a:pt x="40" y="18"/>
                    <a:pt x="44" y="22"/>
                  </a:cubicBezTo>
                  <a:cubicBezTo>
                    <a:pt x="51" y="29"/>
                    <a:pt x="50" y="29"/>
                    <a:pt x="54" y="33"/>
                  </a:cubicBezTo>
                  <a:cubicBezTo>
                    <a:pt x="57" y="37"/>
                    <a:pt x="58" y="40"/>
                    <a:pt x="58" y="44"/>
                  </a:cubicBezTo>
                  <a:cubicBezTo>
                    <a:pt x="58" y="47"/>
                    <a:pt x="56" y="50"/>
                    <a:pt x="53" y="54"/>
                  </a:cubicBezTo>
                  <a:cubicBezTo>
                    <a:pt x="49" y="58"/>
                    <a:pt x="45" y="60"/>
                    <a:pt x="42" y="60"/>
                  </a:cubicBezTo>
                  <a:cubicBezTo>
                    <a:pt x="39" y="60"/>
                    <a:pt x="36" y="59"/>
                    <a:pt x="32" y="5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17" name="Freeform 79">
              <a:extLst>
                <a:ext uri="{FF2B5EF4-FFF2-40B4-BE49-F238E27FC236}">
                  <a16:creationId xmlns:a16="http://schemas.microsoft.com/office/drawing/2014/main" id="{C28F3A03-B53B-433E-8DF7-6B13336D0A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00114">
              <a:off x="5791465" y="505937"/>
              <a:ext cx="587404" cy="943792"/>
            </a:xfrm>
            <a:custGeom>
              <a:avLst/>
              <a:gdLst>
                <a:gd name="T0" fmla="*/ 15 w 49"/>
                <a:gd name="T1" fmla="*/ 65 h 79"/>
                <a:gd name="T2" fmla="*/ 12 w 49"/>
                <a:gd name="T3" fmla="*/ 54 h 79"/>
                <a:gd name="T4" fmla="*/ 8 w 49"/>
                <a:gd name="T5" fmla="*/ 33 h 79"/>
                <a:gd name="T6" fmla="*/ 38 w 49"/>
                <a:gd name="T7" fmla="*/ 24 h 79"/>
                <a:gd name="T8" fmla="*/ 45 w 49"/>
                <a:gd name="T9" fmla="*/ 70 h 79"/>
                <a:gd name="T10" fmla="*/ 15 w 49"/>
                <a:gd name="T11" fmla="*/ 65 h 79"/>
              </a:gdLst>
              <a:ahLst/>
              <a:cxnLst>
                <a:cxn ang="0">
                  <a:pos x="T0" y="T1"/>
                </a:cxn>
                <a:cxn ang="0">
                  <a:pos x="T2" y="T3"/>
                </a:cxn>
                <a:cxn ang="0">
                  <a:pos x="T4" y="T5"/>
                </a:cxn>
                <a:cxn ang="0">
                  <a:pos x="T6" y="T7"/>
                </a:cxn>
                <a:cxn ang="0">
                  <a:pos x="T8" y="T9"/>
                </a:cxn>
                <a:cxn ang="0">
                  <a:pos x="T10" y="T11"/>
                </a:cxn>
              </a:cxnLst>
              <a:rect l="0" t="0" r="r" b="b"/>
              <a:pathLst>
                <a:path w="49" h="79">
                  <a:moveTo>
                    <a:pt x="15" y="65"/>
                  </a:moveTo>
                  <a:cubicBezTo>
                    <a:pt x="14" y="59"/>
                    <a:pt x="13" y="58"/>
                    <a:pt x="12" y="54"/>
                  </a:cubicBezTo>
                  <a:cubicBezTo>
                    <a:pt x="11" y="45"/>
                    <a:pt x="10" y="40"/>
                    <a:pt x="8" y="33"/>
                  </a:cubicBezTo>
                  <a:cubicBezTo>
                    <a:pt x="0" y="9"/>
                    <a:pt x="34" y="0"/>
                    <a:pt x="38" y="24"/>
                  </a:cubicBezTo>
                  <a:cubicBezTo>
                    <a:pt x="43" y="43"/>
                    <a:pt x="49" y="60"/>
                    <a:pt x="45" y="70"/>
                  </a:cubicBezTo>
                  <a:cubicBezTo>
                    <a:pt x="38" y="77"/>
                    <a:pt x="19" y="79"/>
                    <a:pt x="15" y="6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18" name="Freeform 85">
              <a:extLst>
                <a:ext uri="{FF2B5EF4-FFF2-40B4-BE49-F238E27FC236}">
                  <a16:creationId xmlns:a16="http://schemas.microsoft.com/office/drawing/2014/main" id="{E990BBBC-E616-4D0E-9917-A6CA72AAEA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00114">
              <a:off x="7087193" y="757585"/>
              <a:ext cx="427203" cy="775416"/>
            </a:xfrm>
            <a:custGeom>
              <a:avLst/>
              <a:gdLst>
                <a:gd name="T0" fmla="*/ 36 w 36"/>
                <a:gd name="T1" fmla="*/ 15 h 65"/>
                <a:gd name="T2" fmla="*/ 34 w 36"/>
                <a:gd name="T3" fmla="*/ 5 h 65"/>
                <a:gd name="T4" fmla="*/ 28 w 36"/>
                <a:gd name="T5" fmla="*/ 1 h 65"/>
                <a:gd name="T6" fmla="*/ 23 w 36"/>
                <a:gd name="T7" fmla="*/ 0 h 65"/>
                <a:gd name="T8" fmla="*/ 13 w 36"/>
                <a:gd name="T9" fmla="*/ 1 h 65"/>
                <a:gd name="T10" fmla="*/ 7 w 36"/>
                <a:gd name="T11" fmla="*/ 9 h 65"/>
                <a:gd name="T12" fmla="*/ 4 w 36"/>
                <a:gd name="T13" fmla="*/ 19 h 65"/>
                <a:gd name="T14" fmla="*/ 0 w 36"/>
                <a:gd name="T15" fmla="*/ 44 h 65"/>
                <a:gd name="T16" fmla="*/ 1 w 36"/>
                <a:gd name="T17" fmla="*/ 58 h 65"/>
                <a:gd name="T18" fmla="*/ 8 w 36"/>
                <a:gd name="T19" fmla="*/ 64 h 65"/>
                <a:gd name="T20" fmla="*/ 16 w 36"/>
                <a:gd name="T21" fmla="*/ 65 h 65"/>
                <a:gd name="T22" fmla="*/ 25 w 36"/>
                <a:gd name="T23" fmla="*/ 63 h 65"/>
                <a:gd name="T24" fmla="*/ 31 w 36"/>
                <a:gd name="T25" fmla="*/ 55 h 65"/>
                <a:gd name="T26" fmla="*/ 34 w 36"/>
                <a:gd name="T27" fmla="*/ 40 h 65"/>
                <a:gd name="T28" fmla="*/ 36 w 36"/>
                <a:gd name="T29"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5">
                  <a:moveTo>
                    <a:pt x="36" y="15"/>
                  </a:moveTo>
                  <a:cubicBezTo>
                    <a:pt x="36" y="10"/>
                    <a:pt x="35" y="7"/>
                    <a:pt x="34" y="5"/>
                  </a:cubicBezTo>
                  <a:cubicBezTo>
                    <a:pt x="33" y="3"/>
                    <a:pt x="31" y="2"/>
                    <a:pt x="28" y="1"/>
                  </a:cubicBezTo>
                  <a:cubicBezTo>
                    <a:pt x="27" y="1"/>
                    <a:pt x="25" y="1"/>
                    <a:pt x="23" y="0"/>
                  </a:cubicBezTo>
                  <a:cubicBezTo>
                    <a:pt x="19" y="0"/>
                    <a:pt x="16" y="0"/>
                    <a:pt x="13" y="1"/>
                  </a:cubicBezTo>
                  <a:cubicBezTo>
                    <a:pt x="11" y="2"/>
                    <a:pt x="9" y="4"/>
                    <a:pt x="7" y="9"/>
                  </a:cubicBezTo>
                  <a:cubicBezTo>
                    <a:pt x="6" y="13"/>
                    <a:pt x="5" y="17"/>
                    <a:pt x="4" y="19"/>
                  </a:cubicBezTo>
                  <a:cubicBezTo>
                    <a:pt x="2" y="29"/>
                    <a:pt x="0" y="44"/>
                    <a:pt x="0" y="44"/>
                  </a:cubicBezTo>
                  <a:cubicBezTo>
                    <a:pt x="0" y="50"/>
                    <a:pt x="0" y="55"/>
                    <a:pt x="1" y="58"/>
                  </a:cubicBezTo>
                  <a:cubicBezTo>
                    <a:pt x="2" y="61"/>
                    <a:pt x="5" y="63"/>
                    <a:pt x="8" y="64"/>
                  </a:cubicBezTo>
                  <a:cubicBezTo>
                    <a:pt x="11" y="65"/>
                    <a:pt x="13" y="65"/>
                    <a:pt x="16" y="65"/>
                  </a:cubicBezTo>
                  <a:cubicBezTo>
                    <a:pt x="19" y="65"/>
                    <a:pt x="22" y="64"/>
                    <a:pt x="25" y="63"/>
                  </a:cubicBezTo>
                  <a:cubicBezTo>
                    <a:pt x="28" y="61"/>
                    <a:pt x="30" y="59"/>
                    <a:pt x="31" y="55"/>
                  </a:cubicBezTo>
                  <a:cubicBezTo>
                    <a:pt x="32" y="50"/>
                    <a:pt x="31" y="54"/>
                    <a:pt x="34" y="40"/>
                  </a:cubicBezTo>
                  <a:lnTo>
                    <a:pt x="36" y="1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grpSp>
        <p:nvGrpSpPr>
          <p:cNvPr id="20" name="Group 19">
            <a:extLst>
              <a:ext uri="{FF2B5EF4-FFF2-40B4-BE49-F238E27FC236}">
                <a16:creationId xmlns:a16="http://schemas.microsoft.com/office/drawing/2014/main" id="{3C9AA14C-80A4-427C-A911-28CD20C56E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17356" y="5503147"/>
            <a:ext cx="2117174" cy="588806"/>
            <a:chOff x="4549904" y="5078157"/>
            <a:chExt cx="3023338" cy="840818"/>
          </a:xfrm>
        </p:grpSpPr>
        <p:sp>
          <p:nvSpPr>
            <p:cNvPr id="21" name="Freeform 80">
              <a:extLst>
                <a:ext uri="{FF2B5EF4-FFF2-40B4-BE49-F238E27FC236}">
                  <a16:creationId xmlns:a16="http://schemas.microsoft.com/office/drawing/2014/main" id="{EF32CDAF-4619-4949-9516-1E042181EB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690691" y="5352589"/>
              <a:ext cx="749228" cy="383544"/>
            </a:xfrm>
            <a:custGeom>
              <a:avLst/>
              <a:gdLst>
                <a:gd name="T0" fmla="*/ 53 w 66"/>
                <a:gd name="T1" fmla="*/ 33 h 34"/>
                <a:gd name="T2" fmla="*/ 39 w 66"/>
                <a:gd name="T3" fmla="*/ 33 h 34"/>
                <a:gd name="T4" fmla="*/ 21 w 66"/>
                <a:gd name="T5" fmla="*/ 33 h 34"/>
                <a:gd name="T6" fmla="*/ 12 w 66"/>
                <a:gd name="T7" fmla="*/ 32 h 34"/>
                <a:gd name="T8" fmla="*/ 3 w 66"/>
                <a:gd name="T9" fmla="*/ 28 h 34"/>
                <a:gd name="T10" fmla="*/ 0 w 66"/>
                <a:gd name="T11" fmla="*/ 21 h 34"/>
                <a:gd name="T12" fmla="*/ 0 w 66"/>
                <a:gd name="T13" fmla="*/ 16 h 34"/>
                <a:gd name="T14" fmla="*/ 3 w 66"/>
                <a:gd name="T15" fmla="*/ 7 h 34"/>
                <a:gd name="T16" fmla="*/ 11 w 66"/>
                <a:gd name="T17" fmla="*/ 3 h 34"/>
                <a:gd name="T18" fmla="*/ 23 w 66"/>
                <a:gd name="T19" fmla="*/ 2 h 34"/>
                <a:gd name="T20" fmla="*/ 43 w 66"/>
                <a:gd name="T21" fmla="*/ 0 h 34"/>
                <a:gd name="T22" fmla="*/ 48 w 66"/>
                <a:gd name="T23" fmla="*/ 0 h 34"/>
                <a:gd name="T24" fmla="*/ 62 w 66"/>
                <a:gd name="T25" fmla="*/ 4 h 34"/>
                <a:gd name="T26" fmla="*/ 66 w 66"/>
                <a:gd name="T27" fmla="*/ 13 h 34"/>
                <a:gd name="T28" fmla="*/ 66 w 66"/>
                <a:gd name="T29" fmla="*/ 20 h 34"/>
                <a:gd name="T30" fmla="*/ 62 w 66"/>
                <a:gd name="T31" fmla="*/ 29 h 34"/>
                <a:gd name="T32" fmla="*/ 53 w 66"/>
                <a:gd name="T33"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34">
                  <a:moveTo>
                    <a:pt x="53" y="33"/>
                  </a:moveTo>
                  <a:cubicBezTo>
                    <a:pt x="47" y="33"/>
                    <a:pt x="53" y="34"/>
                    <a:pt x="39" y="33"/>
                  </a:cubicBezTo>
                  <a:cubicBezTo>
                    <a:pt x="24" y="33"/>
                    <a:pt x="21" y="33"/>
                    <a:pt x="21" y="33"/>
                  </a:cubicBezTo>
                  <a:cubicBezTo>
                    <a:pt x="12" y="32"/>
                    <a:pt x="12" y="32"/>
                    <a:pt x="12" y="32"/>
                  </a:cubicBezTo>
                  <a:cubicBezTo>
                    <a:pt x="7" y="31"/>
                    <a:pt x="4" y="30"/>
                    <a:pt x="3" y="28"/>
                  </a:cubicBezTo>
                  <a:cubicBezTo>
                    <a:pt x="1" y="26"/>
                    <a:pt x="0" y="24"/>
                    <a:pt x="0" y="21"/>
                  </a:cubicBezTo>
                  <a:cubicBezTo>
                    <a:pt x="0" y="21"/>
                    <a:pt x="0" y="19"/>
                    <a:pt x="0" y="16"/>
                  </a:cubicBezTo>
                  <a:cubicBezTo>
                    <a:pt x="0" y="13"/>
                    <a:pt x="1" y="10"/>
                    <a:pt x="3" y="7"/>
                  </a:cubicBezTo>
                  <a:cubicBezTo>
                    <a:pt x="4" y="5"/>
                    <a:pt x="7" y="3"/>
                    <a:pt x="11" y="3"/>
                  </a:cubicBezTo>
                  <a:cubicBezTo>
                    <a:pt x="16" y="2"/>
                    <a:pt x="20" y="2"/>
                    <a:pt x="23" y="2"/>
                  </a:cubicBezTo>
                  <a:cubicBezTo>
                    <a:pt x="32" y="1"/>
                    <a:pt x="37" y="0"/>
                    <a:pt x="43" y="0"/>
                  </a:cubicBezTo>
                  <a:cubicBezTo>
                    <a:pt x="48" y="0"/>
                    <a:pt x="48" y="0"/>
                    <a:pt x="48" y="0"/>
                  </a:cubicBezTo>
                  <a:cubicBezTo>
                    <a:pt x="54" y="1"/>
                    <a:pt x="59" y="3"/>
                    <a:pt x="62" y="4"/>
                  </a:cubicBezTo>
                  <a:cubicBezTo>
                    <a:pt x="65" y="6"/>
                    <a:pt x="66" y="9"/>
                    <a:pt x="66" y="13"/>
                  </a:cubicBezTo>
                  <a:cubicBezTo>
                    <a:pt x="66" y="15"/>
                    <a:pt x="66" y="17"/>
                    <a:pt x="66" y="20"/>
                  </a:cubicBezTo>
                  <a:cubicBezTo>
                    <a:pt x="65" y="23"/>
                    <a:pt x="64" y="26"/>
                    <a:pt x="62" y="29"/>
                  </a:cubicBezTo>
                  <a:cubicBezTo>
                    <a:pt x="60" y="31"/>
                    <a:pt x="57" y="32"/>
                    <a:pt x="53" y="3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22" name="Freeform 84">
              <a:extLst>
                <a:ext uri="{FF2B5EF4-FFF2-40B4-BE49-F238E27FC236}">
                  <a16:creationId xmlns:a16="http://schemas.microsoft.com/office/drawing/2014/main" id="{270C485D-6BA8-4BF7-B72C-2B14A43A66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274527">
              <a:off x="6910134" y="5062687"/>
              <a:ext cx="647637" cy="678578"/>
            </a:xfrm>
            <a:custGeom>
              <a:avLst/>
              <a:gdLst>
                <a:gd name="T0" fmla="*/ 4 w 57"/>
                <a:gd name="T1" fmla="*/ 34 h 60"/>
                <a:gd name="T2" fmla="*/ 17 w 57"/>
                <a:gd name="T3" fmla="*/ 18 h 60"/>
                <a:gd name="T4" fmla="*/ 26 w 57"/>
                <a:gd name="T5" fmla="*/ 8 h 60"/>
                <a:gd name="T6" fmla="*/ 29 w 57"/>
                <a:gd name="T7" fmla="*/ 5 h 60"/>
                <a:gd name="T8" fmla="*/ 41 w 57"/>
                <a:gd name="T9" fmla="*/ 0 h 60"/>
                <a:gd name="T10" fmla="*/ 51 w 57"/>
                <a:gd name="T11" fmla="*/ 6 h 60"/>
                <a:gd name="T12" fmla="*/ 56 w 57"/>
                <a:gd name="T13" fmla="*/ 16 h 60"/>
                <a:gd name="T14" fmla="*/ 51 w 57"/>
                <a:gd name="T15" fmla="*/ 28 h 60"/>
                <a:gd name="T16" fmla="*/ 29 w 57"/>
                <a:gd name="T17" fmla="*/ 53 h 60"/>
                <a:gd name="T18" fmla="*/ 17 w 57"/>
                <a:gd name="T19" fmla="*/ 59 h 60"/>
                <a:gd name="T20" fmla="*/ 5 w 57"/>
                <a:gd name="T21" fmla="*/ 54 h 60"/>
                <a:gd name="T22" fmla="*/ 0 w 57"/>
                <a:gd name="T23" fmla="*/ 45 h 60"/>
                <a:gd name="T24" fmla="*/ 4 w 57"/>
                <a:gd name="T25"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0">
                  <a:moveTo>
                    <a:pt x="4" y="34"/>
                  </a:moveTo>
                  <a:cubicBezTo>
                    <a:pt x="5" y="33"/>
                    <a:pt x="17" y="18"/>
                    <a:pt x="17" y="18"/>
                  </a:cubicBezTo>
                  <a:cubicBezTo>
                    <a:pt x="21" y="14"/>
                    <a:pt x="24" y="10"/>
                    <a:pt x="26" y="8"/>
                  </a:cubicBezTo>
                  <a:cubicBezTo>
                    <a:pt x="29" y="5"/>
                    <a:pt x="29" y="5"/>
                    <a:pt x="29" y="5"/>
                  </a:cubicBezTo>
                  <a:cubicBezTo>
                    <a:pt x="34" y="2"/>
                    <a:pt x="38" y="0"/>
                    <a:pt x="41" y="0"/>
                  </a:cubicBezTo>
                  <a:cubicBezTo>
                    <a:pt x="44" y="1"/>
                    <a:pt x="47" y="2"/>
                    <a:pt x="51" y="6"/>
                  </a:cubicBezTo>
                  <a:cubicBezTo>
                    <a:pt x="55" y="10"/>
                    <a:pt x="57" y="13"/>
                    <a:pt x="56" y="16"/>
                  </a:cubicBezTo>
                  <a:cubicBezTo>
                    <a:pt x="56" y="19"/>
                    <a:pt x="54" y="23"/>
                    <a:pt x="51" y="28"/>
                  </a:cubicBezTo>
                  <a:cubicBezTo>
                    <a:pt x="51" y="28"/>
                    <a:pt x="33" y="48"/>
                    <a:pt x="29" y="53"/>
                  </a:cubicBezTo>
                  <a:cubicBezTo>
                    <a:pt x="25" y="57"/>
                    <a:pt x="21" y="59"/>
                    <a:pt x="17" y="59"/>
                  </a:cubicBezTo>
                  <a:cubicBezTo>
                    <a:pt x="13" y="60"/>
                    <a:pt x="9" y="58"/>
                    <a:pt x="5" y="54"/>
                  </a:cubicBezTo>
                  <a:cubicBezTo>
                    <a:pt x="2" y="51"/>
                    <a:pt x="0" y="48"/>
                    <a:pt x="0" y="45"/>
                  </a:cubicBezTo>
                  <a:cubicBezTo>
                    <a:pt x="0" y="42"/>
                    <a:pt x="2" y="38"/>
                    <a:pt x="4" y="3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23" name="Freeform 87">
              <a:extLst>
                <a:ext uri="{FF2B5EF4-FFF2-40B4-BE49-F238E27FC236}">
                  <a16:creationId xmlns:a16="http://schemas.microsoft.com/office/drawing/2014/main" id="{79239B91-4327-43B3-AED5-CB9EC1653B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4430858">
              <a:off x="4571743" y="5071596"/>
              <a:ext cx="626472" cy="670149"/>
            </a:xfrm>
            <a:custGeom>
              <a:avLst/>
              <a:gdLst>
                <a:gd name="T0" fmla="*/ 0 w 55"/>
                <a:gd name="T1" fmla="*/ 17 h 59"/>
                <a:gd name="T2" fmla="*/ 1 w 55"/>
                <a:gd name="T3" fmla="*/ 11 h 59"/>
                <a:gd name="T4" fmla="*/ 4 w 55"/>
                <a:gd name="T5" fmla="*/ 6 h 59"/>
                <a:gd name="T6" fmla="*/ 7 w 55"/>
                <a:gd name="T7" fmla="*/ 4 h 59"/>
                <a:gd name="T8" fmla="*/ 14 w 55"/>
                <a:gd name="T9" fmla="*/ 0 h 59"/>
                <a:gd name="T10" fmla="*/ 23 w 55"/>
                <a:gd name="T11" fmla="*/ 3 h 59"/>
                <a:gd name="T12" fmla="*/ 31 w 55"/>
                <a:gd name="T13" fmla="*/ 11 h 59"/>
                <a:gd name="T14" fmla="*/ 38 w 55"/>
                <a:gd name="T15" fmla="*/ 20 h 59"/>
                <a:gd name="T16" fmla="*/ 48 w 55"/>
                <a:gd name="T17" fmla="*/ 31 h 59"/>
                <a:gd name="T18" fmla="*/ 55 w 55"/>
                <a:gd name="T19" fmla="*/ 43 h 59"/>
                <a:gd name="T20" fmla="*/ 49 w 55"/>
                <a:gd name="T21" fmla="*/ 55 h 59"/>
                <a:gd name="T22" fmla="*/ 38 w 55"/>
                <a:gd name="T23" fmla="*/ 59 h 59"/>
                <a:gd name="T24" fmla="*/ 33 w 55"/>
                <a:gd name="T25" fmla="*/ 58 h 59"/>
                <a:gd name="T26" fmla="*/ 26 w 55"/>
                <a:gd name="T27" fmla="*/ 53 h 59"/>
                <a:gd name="T28" fmla="*/ 5 w 55"/>
                <a:gd name="T29" fmla="*/ 27 h 59"/>
                <a:gd name="T30" fmla="*/ 0 w 55"/>
                <a:gd name="T31"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59">
                  <a:moveTo>
                    <a:pt x="0" y="17"/>
                  </a:moveTo>
                  <a:cubicBezTo>
                    <a:pt x="0" y="14"/>
                    <a:pt x="0" y="12"/>
                    <a:pt x="1" y="11"/>
                  </a:cubicBezTo>
                  <a:cubicBezTo>
                    <a:pt x="2" y="9"/>
                    <a:pt x="3" y="8"/>
                    <a:pt x="4" y="6"/>
                  </a:cubicBezTo>
                  <a:cubicBezTo>
                    <a:pt x="6" y="5"/>
                    <a:pt x="7" y="4"/>
                    <a:pt x="7" y="4"/>
                  </a:cubicBezTo>
                  <a:cubicBezTo>
                    <a:pt x="9" y="2"/>
                    <a:pt x="12" y="1"/>
                    <a:pt x="14" y="0"/>
                  </a:cubicBezTo>
                  <a:cubicBezTo>
                    <a:pt x="17" y="0"/>
                    <a:pt x="20" y="1"/>
                    <a:pt x="23" y="3"/>
                  </a:cubicBezTo>
                  <a:cubicBezTo>
                    <a:pt x="26" y="4"/>
                    <a:pt x="29" y="7"/>
                    <a:pt x="31" y="11"/>
                  </a:cubicBezTo>
                  <a:cubicBezTo>
                    <a:pt x="38" y="20"/>
                    <a:pt x="38" y="20"/>
                    <a:pt x="38" y="20"/>
                  </a:cubicBezTo>
                  <a:cubicBezTo>
                    <a:pt x="48" y="31"/>
                    <a:pt x="48" y="31"/>
                    <a:pt x="48" y="31"/>
                  </a:cubicBezTo>
                  <a:cubicBezTo>
                    <a:pt x="52" y="36"/>
                    <a:pt x="54" y="40"/>
                    <a:pt x="55" y="43"/>
                  </a:cubicBezTo>
                  <a:cubicBezTo>
                    <a:pt x="55" y="47"/>
                    <a:pt x="54" y="52"/>
                    <a:pt x="49" y="55"/>
                  </a:cubicBezTo>
                  <a:cubicBezTo>
                    <a:pt x="45" y="58"/>
                    <a:pt x="41" y="59"/>
                    <a:pt x="38" y="59"/>
                  </a:cubicBezTo>
                  <a:cubicBezTo>
                    <a:pt x="37" y="59"/>
                    <a:pt x="35" y="59"/>
                    <a:pt x="33" y="58"/>
                  </a:cubicBezTo>
                  <a:cubicBezTo>
                    <a:pt x="31" y="57"/>
                    <a:pt x="29" y="55"/>
                    <a:pt x="26" y="53"/>
                  </a:cubicBezTo>
                  <a:cubicBezTo>
                    <a:pt x="23" y="50"/>
                    <a:pt x="5" y="27"/>
                    <a:pt x="5" y="27"/>
                  </a:cubicBezTo>
                  <a:cubicBezTo>
                    <a:pt x="2" y="23"/>
                    <a:pt x="0" y="19"/>
                    <a:pt x="0" y="1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pic>
        <p:nvPicPr>
          <p:cNvPr id="4" name="Content Placeholder 3" descr="A white sheet of paper with black text&#10;&#10;Description automatically generated">
            <a:extLst>
              <a:ext uri="{FF2B5EF4-FFF2-40B4-BE49-F238E27FC236}">
                <a16:creationId xmlns:a16="http://schemas.microsoft.com/office/drawing/2014/main" id="{4AE6516D-2F49-09C0-6F9C-BA3ACB2960D8}"/>
              </a:ext>
            </a:extLst>
          </p:cNvPr>
          <p:cNvPicPr>
            <a:picLocks noGrp="1" noChangeAspect="1"/>
          </p:cNvPicPr>
          <p:nvPr>
            <p:ph idx="1"/>
          </p:nvPr>
        </p:nvPicPr>
        <p:blipFill>
          <a:blip r:embed="rId3"/>
          <a:stretch>
            <a:fillRect/>
          </a:stretch>
        </p:blipFill>
        <p:spPr>
          <a:xfrm>
            <a:off x="6851872" y="364540"/>
            <a:ext cx="3280162" cy="6287351"/>
          </a:xfrm>
          <a:custGeom>
            <a:avLst/>
            <a:gdLst/>
            <a:ahLst/>
            <a:cxnLst/>
            <a:rect l="l" t="t" r="r" b="b"/>
            <a:pathLst>
              <a:path w="5014800" h="5409338">
                <a:moveTo>
                  <a:pt x="0" y="0"/>
                </a:moveTo>
                <a:lnTo>
                  <a:pt x="5014800" y="0"/>
                </a:lnTo>
                <a:lnTo>
                  <a:pt x="5014800" y="5409338"/>
                </a:lnTo>
                <a:lnTo>
                  <a:pt x="0" y="5409338"/>
                </a:lnTo>
                <a:close/>
              </a:path>
            </a:pathLst>
          </a:custGeom>
        </p:spPr>
      </p:pic>
    </p:spTree>
    <p:extLst>
      <p:ext uri="{BB962C8B-B14F-4D97-AF65-F5344CB8AC3E}">
        <p14:creationId xmlns:p14="http://schemas.microsoft.com/office/powerpoint/2010/main" val="28776257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411D5-8660-C441-930E-E42D3386F58B}"/>
              </a:ext>
            </a:extLst>
          </p:cNvPr>
          <p:cNvSpPr>
            <a:spLocks noGrp="1"/>
          </p:cNvSpPr>
          <p:nvPr>
            <p:ph type="title"/>
          </p:nvPr>
        </p:nvSpPr>
        <p:spPr/>
        <p:txBody>
          <a:bodyPr/>
          <a:lstStyle/>
          <a:p>
            <a:r>
              <a:rPr lang="en-US"/>
              <a:t>Questions</a:t>
            </a:r>
          </a:p>
        </p:txBody>
      </p:sp>
      <p:pic>
        <p:nvPicPr>
          <p:cNvPr id="4" name="Content Placeholder 3">
            <a:extLst>
              <a:ext uri="{FF2B5EF4-FFF2-40B4-BE49-F238E27FC236}">
                <a16:creationId xmlns:a16="http://schemas.microsoft.com/office/drawing/2014/main" id="{91C1E615-35FE-5D40-8918-937B29730D87}"/>
              </a:ext>
            </a:extLst>
          </p:cNvPr>
          <p:cNvPicPr>
            <a:picLocks noGrp="1" noChangeAspect="1"/>
          </p:cNvPicPr>
          <p:nvPr>
            <p:ph idx="1"/>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230864" y="1981200"/>
            <a:ext cx="5099050" cy="3570944"/>
          </a:xfrm>
          <a:prstGeom prst="rect">
            <a:avLst/>
          </a:prstGeom>
        </p:spPr>
      </p:pic>
    </p:spTree>
    <p:extLst>
      <p:ext uri="{BB962C8B-B14F-4D97-AF65-F5344CB8AC3E}">
        <p14:creationId xmlns:p14="http://schemas.microsoft.com/office/powerpoint/2010/main" val="31783051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8800" b="1"/>
              <a:t>Questions?</a:t>
            </a:r>
            <a:r>
              <a:rPr lang="en-US" b="1"/>
              <a:t> </a:t>
            </a:r>
          </a:p>
        </p:txBody>
      </p:sp>
      <p:sp>
        <p:nvSpPr>
          <p:cNvPr id="3" name="Content Placeholder 2"/>
          <p:cNvSpPr>
            <a:spLocks noGrp="1"/>
          </p:cNvSpPr>
          <p:nvPr>
            <p:ph idx="1"/>
          </p:nvPr>
        </p:nvSpPr>
        <p:spPr>
          <a:xfrm>
            <a:off x="2514600" y="1447800"/>
            <a:ext cx="6705600" cy="1905000"/>
          </a:xfrm>
        </p:spPr>
        <p:txBody>
          <a:bodyPr vert="horz" lIns="0" tIns="0" rIns="0" bIns="0" rtlCol="0" anchor="t">
            <a:normAutofit fontScale="55000" lnSpcReduction="20000"/>
          </a:bodyPr>
          <a:lstStyle/>
          <a:p>
            <a:pPr marL="0" indent="0" algn="ctr">
              <a:buNone/>
            </a:pPr>
            <a:endParaRPr lang="en-US" sz="5100" b="1" dirty="0">
              <a:solidFill>
                <a:srgbClr val="BF3F6C"/>
              </a:solidFill>
              <a:hlinkClick r:id="rId3">
                <a:extLst>
                  <a:ext uri="{A12FA001-AC4F-418D-AE19-62706E023703}">
                    <ahyp:hlinkClr xmlns:ahyp="http://schemas.microsoft.com/office/drawing/2018/hyperlinkcolor" val="tx"/>
                  </a:ext>
                </a:extLst>
              </a:hlinkClick>
            </a:endParaRPr>
          </a:p>
          <a:p>
            <a:pPr marL="0" indent="0" algn="ctr">
              <a:buNone/>
            </a:pPr>
            <a:r>
              <a:rPr lang="en-US" sz="5100" dirty="0" err="1">
                <a:solidFill>
                  <a:schemeClr val="tx1"/>
                </a:solidFill>
              </a:rPr>
              <a:t>WebMaster@MERLOT.org</a:t>
            </a:r>
            <a:endParaRPr lang="en-US" dirty="0">
              <a:solidFill>
                <a:schemeClr val="tx1"/>
              </a:solidFill>
            </a:endParaRPr>
          </a:p>
          <a:p>
            <a:pPr marL="0" indent="0" algn="ctr">
              <a:buNone/>
            </a:pPr>
            <a:r>
              <a:rPr lang="en-US" sz="4400" dirty="0" err="1"/>
              <a:t>Support@SkillsCommons.org</a:t>
            </a:r>
            <a:endParaRPr lang="en-US" sz="4400" dirty="0"/>
          </a:p>
          <a:p>
            <a:pPr marL="0" indent="0" algn="ctr">
              <a:buNone/>
            </a:pPr>
            <a:r>
              <a:rPr lang="en-US" sz="2800" dirty="0"/>
              <a:t> </a:t>
            </a:r>
          </a:p>
        </p:txBody>
      </p:sp>
      <p:sp>
        <p:nvSpPr>
          <p:cNvPr id="4" name="Rectangle 3"/>
          <p:cNvSpPr/>
          <p:nvPr/>
        </p:nvSpPr>
        <p:spPr>
          <a:xfrm>
            <a:off x="168350" y="3430557"/>
            <a:ext cx="11835806" cy="1077218"/>
          </a:xfrm>
          <a:prstGeom prst="rect">
            <a:avLst/>
          </a:prstGeom>
        </p:spPr>
        <p:txBody>
          <a:bodyPr wrap="square" lIns="91440" tIns="45720" rIns="91440" bIns="45720" anchor="t">
            <a:spAutoFit/>
          </a:bodyPr>
          <a:lstStyle/>
          <a:p>
            <a:pPr algn="ctr"/>
            <a:r>
              <a:rPr lang="en-US" sz="3200" dirty="0"/>
              <a:t>Rick Lumadue: Director, MERLOT - SkillsCommons</a:t>
            </a:r>
          </a:p>
          <a:p>
            <a:pPr algn="ctr"/>
            <a:r>
              <a:rPr lang="en-US" sz="3200" dirty="0"/>
              <a:t>Maria Fieth: Director, MERLOT - SkillsCommons</a:t>
            </a:r>
          </a:p>
        </p:txBody>
      </p:sp>
      <p:pic>
        <p:nvPicPr>
          <p:cNvPr id="5" name="Picture 4">
            <a:extLst>
              <a:ext uri="{FF2B5EF4-FFF2-40B4-BE49-F238E27FC236}">
                <a16:creationId xmlns:a16="http://schemas.microsoft.com/office/drawing/2014/main" id="{A9963ECC-9F43-E545-BDD6-CD04028BADCD}"/>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905000" y="5832635"/>
            <a:ext cx="914400" cy="321945"/>
          </a:xfrm>
          <a:prstGeom prst="rect">
            <a:avLst/>
          </a:prstGeom>
          <a:noFill/>
          <a:ln>
            <a:noFill/>
          </a:ln>
        </p:spPr>
      </p:pic>
      <p:sp>
        <p:nvSpPr>
          <p:cNvPr id="6" name="Rectangle 5">
            <a:extLst>
              <a:ext uri="{FF2B5EF4-FFF2-40B4-BE49-F238E27FC236}">
                <a16:creationId xmlns:a16="http://schemas.microsoft.com/office/drawing/2014/main" id="{727B154C-C62B-BD48-8A6F-023F37A12DC0}"/>
              </a:ext>
            </a:extLst>
          </p:cNvPr>
          <p:cNvSpPr/>
          <p:nvPr/>
        </p:nvSpPr>
        <p:spPr>
          <a:xfrm>
            <a:off x="1752600" y="6154580"/>
            <a:ext cx="8229600" cy="246221"/>
          </a:xfrm>
          <a:prstGeom prst="rect">
            <a:avLst/>
          </a:prstGeom>
        </p:spPr>
        <p:txBody>
          <a:bodyPr wrap="square">
            <a:spAutoFit/>
          </a:bodyPr>
          <a:lstStyle/>
          <a:p>
            <a:pPr lvl="0"/>
            <a:r>
              <a:rPr lang="en-US" sz="1000"/>
              <a:t>This work is licensed under a </a:t>
            </a:r>
            <a:r>
              <a:rPr lang="en-US" sz="1000" u="sng">
                <a:hlinkClick r:id="rId5">
                  <a:extLst>
                    <a:ext uri="{A12FA001-AC4F-418D-AE19-62706E023703}">
                      <ahyp:hlinkClr xmlns:ahyp="http://schemas.microsoft.com/office/drawing/2018/hyperlinkcolor" val="tx"/>
                    </a:ext>
                  </a:extLst>
                </a:hlinkClick>
              </a:rPr>
              <a:t>Creative Commons Attribution 4.0 International License</a:t>
            </a:r>
            <a:r>
              <a:rPr lang="en-US" sz="1000"/>
              <a:t>.</a:t>
            </a:r>
          </a:p>
        </p:txBody>
      </p:sp>
    </p:spTree>
    <p:extLst>
      <p:ext uri="{BB962C8B-B14F-4D97-AF65-F5344CB8AC3E}">
        <p14:creationId xmlns:p14="http://schemas.microsoft.com/office/powerpoint/2010/main" val="483732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68DC7FA-55C9-47D5-B8A0-022B4C9AAC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905CBC2-EECC-4468-90C4-C0176E9B0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6B35C1-8FB3-ED4D-BFF1-918AB6050FB1}"/>
              </a:ext>
            </a:extLst>
          </p:cNvPr>
          <p:cNvSpPr>
            <a:spLocks noGrp="1"/>
          </p:cNvSpPr>
          <p:nvPr>
            <p:ph type="title"/>
          </p:nvPr>
        </p:nvSpPr>
        <p:spPr>
          <a:xfrm>
            <a:off x="6083884" y="238806"/>
            <a:ext cx="5878382" cy="1544362"/>
          </a:xfrm>
        </p:spPr>
        <p:txBody>
          <a:bodyPr wrap="square" anchor="ctr">
            <a:normAutofit/>
          </a:bodyPr>
          <a:lstStyle/>
          <a:p>
            <a:pPr algn="ctr"/>
            <a:r>
              <a:rPr lang="en-US" sz="4800" b="1">
                <a:latin typeface="Abadi" panose="020F0502020204030204" pitchFamily="34" charset="0"/>
                <a:cs typeface="Al Nile" pitchFamily="2" charset="-78"/>
              </a:rPr>
              <a:t>Sustaining Open Cultures in HBCUs</a:t>
            </a:r>
          </a:p>
        </p:txBody>
      </p:sp>
      <p:sp useBgFill="1">
        <p:nvSpPr>
          <p:cNvPr id="16" name="Freeform: Shape 15">
            <a:extLst>
              <a:ext uri="{FF2B5EF4-FFF2-40B4-BE49-F238E27FC236}">
                <a16:creationId xmlns:a16="http://schemas.microsoft.com/office/drawing/2014/main" id="{97D0825D-5142-4F4A-A141-3CCD5E99C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H="1">
            <a:off x="-533334" y="533334"/>
            <a:ext cx="6858000" cy="5791331"/>
          </a:xfrm>
          <a:custGeom>
            <a:avLst/>
            <a:gdLst>
              <a:gd name="connsiteX0" fmla="*/ 6858000 w 6858000"/>
              <a:gd name="connsiteY0" fmla="*/ 14535 h 5791331"/>
              <a:gd name="connsiteX1" fmla="*/ 6858000 w 6858000"/>
              <a:gd name="connsiteY1" fmla="*/ 5791331 h 5791331"/>
              <a:gd name="connsiteX2" fmla="*/ 0 w 6858000"/>
              <a:gd name="connsiteY2" fmla="*/ 5791330 h 5791331"/>
              <a:gd name="connsiteX3" fmla="*/ 0 w 6858000"/>
              <a:gd name="connsiteY3" fmla="*/ 0 h 5791331"/>
              <a:gd name="connsiteX4" fmla="*/ 145832 w 6858000"/>
              <a:gd name="connsiteY4" fmla="*/ 1175 h 5791331"/>
              <a:gd name="connsiteX5" fmla="*/ 2611132 w 6858000"/>
              <a:gd name="connsiteY5" fmla="*/ 48625 h 5791331"/>
              <a:gd name="connsiteX6" fmla="*/ 6643031 w 6858000"/>
              <a:gd name="connsiteY6" fmla="*/ 15010 h 5791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00" h="5791331">
                <a:moveTo>
                  <a:pt x="6858000" y="14535"/>
                </a:moveTo>
                <a:lnTo>
                  <a:pt x="6858000" y="5791331"/>
                </a:lnTo>
                <a:lnTo>
                  <a:pt x="0" y="5791330"/>
                </a:lnTo>
                <a:lnTo>
                  <a:pt x="0" y="0"/>
                </a:lnTo>
                <a:lnTo>
                  <a:pt x="145832" y="1175"/>
                </a:lnTo>
                <a:cubicBezTo>
                  <a:pt x="886907" y="14750"/>
                  <a:pt x="2228596" y="125101"/>
                  <a:pt x="2611132" y="48625"/>
                </a:cubicBezTo>
                <a:cubicBezTo>
                  <a:pt x="2933352" y="-3056"/>
                  <a:pt x="5032814" y="16325"/>
                  <a:pt x="6643031" y="15010"/>
                </a:cubicBezTo>
                <a:close/>
              </a:path>
            </a:pathLst>
          </a:cu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lt1"/>
              </a:solidFill>
            </a:endParaRPr>
          </a:p>
        </p:txBody>
      </p:sp>
      <p:pic>
        <p:nvPicPr>
          <p:cNvPr id="5" name="Content Placeholder 4" descr="TSU, MERLOT, and MIT OCW teams pictured at MIT">
            <a:extLst>
              <a:ext uri="{FF2B5EF4-FFF2-40B4-BE49-F238E27FC236}">
                <a16:creationId xmlns:a16="http://schemas.microsoft.com/office/drawing/2014/main" id="{9013D2BB-C88C-CF4E-B089-D4C1B466411E}"/>
              </a:ext>
            </a:extLst>
          </p:cNvPr>
          <p:cNvPicPr>
            <a:picLocks noChangeAspect="1"/>
          </p:cNvPicPr>
          <p:nvPr/>
        </p:nvPicPr>
        <p:blipFill>
          <a:blip r:embed="rId3"/>
          <a:stretch>
            <a:fillRect/>
          </a:stretch>
        </p:blipFill>
        <p:spPr>
          <a:xfrm>
            <a:off x="720000" y="843946"/>
            <a:ext cx="4284000" cy="5161445"/>
          </a:xfrm>
          <a:custGeom>
            <a:avLst/>
            <a:gdLst/>
            <a:ahLst/>
            <a:cxnLst/>
            <a:rect l="l" t="t" r="r" b="b"/>
            <a:pathLst>
              <a:path w="4284000" h="5409338">
                <a:moveTo>
                  <a:pt x="0" y="0"/>
                </a:moveTo>
                <a:lnTo>
                  <a:pt x="4284000" y="0"/>
                </a:lnTo>
                <a:lnTo>
                  <a:pt x="4284000" y="5409338"/>
                </a:lnTo>
                <a:lnTo>
                  <a:pt x="0" y="5409338"/>
                </a:lnTo>
                <a:close/>
              </a:path>
            </a:pathLst>
          </a:custGeom>
        </p:spPr>
      </p:pic>
      <p:pic>
        <p:nvPicPr>
          <p:cNvPr id="7" name="Content Placeholder 6" descr="TSU Logo">
            <a:extLst>
              <a:ext uri="{FF2B5EF4-FFF2-40B4-BE49-F238E27FC236}">
                <a16:creationId xmlns:a16="http://schemas.microsoft.com/office/drawing/2014/main" id="{EC42C812-F130-E446-84AB-6D94BA1280BA}"/>
              </a:ext>
            </a:extLst>
          </p:cNvPr>
          <p:cNvPicPr>
            <a:picLocks noGrp="1" noChangeAspect="1"/>
          </p:cNvPicPr>
          <p:nvPr>
            <p:ph idx="1"/>
          </p:nvPr>
        </p:nvPicPr>
        <p:blipFill>
          <a:blip r:embed="rId4"/>
          <a:stretch>
            <a:fillRect/>
          </a:stretch>
        </p:blipFill>
        <p:spPr>
          <a:xfrm>
            <a:off x="2216214" y="6194534"/>
            <a:ext cx="1670421" cy="472186"/>
          </a:xfrm>
        </p:spPr>
      </p:pic>
      <p:pic>
        <p:nvPicPr>
          <p:cNvPr id="10" name="Picture 9" descr="MERLOT logo">
            <a:extLst>
              <a:ext uri="{FF2B5EF4-FFF2-40B4-BE49-F238E27FC236}">
                <a16:creationId xmlns:a16="http://schemas.microsoft.com/office/drawing/2014/main" id="{63776F69-0EE6-E949-BA31-99DF75F2413B}"/>
              </a:ext>
            </a:extLst>
          </p:cNvPr>
          <p:cNvPicPr>
            <a:picLocks noChangeAspect="1"/>
          </p:cNvPicPr>
          <p:nvPr/>
        </p:nvPicPr>
        <p:blipFill>
          <a:blip r:embed="rId5"/>
          <a:stretch>
            <a:fillRect/>
          </a:stretch>
        </p:blipFill>
        <p:spPr>
          <a:xfrm>
            <a:off x="4182655" y="6193879"/>
            <a:ext cx="1394596" cy="472186"/>
          </a:xfrm>
          <a:prstGeom prst="rect">
            <a:avLst/>
          </a:prstGeom>
        </p:spPr>
      </p:pic>
      <p:pic>
        <p:nvPicPr>
          <p:cNvPr id="11" name="Picture 10" descr="SkillsCommons logo">
            <a:extLst>
              <a:ext uri="{FF2B5EF4-FFF2-40B4-BE49-F238E27FC236}">
                <a16:creationId xmlns:a16="http://schemas.microsoft.com/office/drawing/2014/main" id="{99E6B729-7BC6-E74F-8543-211128F2878B}"/>
              </a:ext>
            </a:extLst>
          </p:cNvPr>
          <p:cNvPicPr>
            <a:picLocks noChangeAspect="1"/>
          </p:cNvPicPr>
          <p:nvPr/>
        </p:nvPicPr>
        <p:blipFill>
          <a:blip r:embed="rId6"/>
          <a:stretch>
            <a:fillRect/>
          </a:stretch>
        </p:blipFill>
        <p:spPr>
          <a:xfrm>
            <a:off x="6086134" y="6248293"/>
            <a:ext cx="1744705" cy="423714"/>
          </a:xfrm>
          <a:prstGeom prst="rect">
            <a:avLst/>
          </a:prstGeom>
        </p:spPr>
      </p:pic>
      <p:pic>
        <p:nvPicPr>
          <p:cNvPr id="13" name="Picture 12" descr="A close-up of Hewlett logo&#10;&#10;">
            <a:extLst>
              <a:ext uri="{FF2B5EF4-FFF2-40B4-BE49-F238E27FC236}">
                <a16:creationId xmlns:a16="http://schemas.microsoft.com/office/drawing/2014/main" id="{B06F6F4D-92FC-CD4B-AA38-B74C125190F8}"/>
              </a:ext>
            </a:extLst>
          </p:cNvPr>
          <p:cNvPicPr>
            <a:picLocks noChangeAspect="1"/>
          </p:cNvPicPr>
          <p:nvPr/>
        </p:nvPicPr>
        <p:blipFill>
          <a:blip r:embed="rId7"/>
          <a:stretch>
            <a:fillRect/>
          </a:stretch>
        </p:blipFill>
        <p:spPr>
          <a:xfrm>
            <a:off x="345945" y="6155779"/>
            <a:ext cx="1329374" cy="593651"/>
          </a:xfrm>
          <a:prstGeom prst="rect">
            <a:avLst/>
          </a:prstGeom>
        </p:spPr>
      </p:pic>
      <p:pic>
        <p:nvPicPr>
          <p:cNvPr id="17" name="Picture 16" descr="MIT OCW logo">
            <a:extLst>
              <a:ext uri="{FF2B5EF4-FFF2-40B4-BE49-F238E27FC236}">
                <a16:creationId xmlns:a16="http://schemas.microsoft.com/office/drawing/2014/main" id="{CE2C8DDE-CF1E-0449-BA93-06D5D7E43BCE}"/>
              </a:ext>
            </a:extLst>
          </p:cNvPr>
          <p:cNvPicPr>
            <a:picLocks noChangeAspect="1"/>
          </p:cNvPicPr>
          <p:nvPr/>
        </p:nvPicPr>
        <p:blipFill>
          <a:blip r:embed="rId8"/>
          <a:stretch>
            <a:fillRect/>
          </a:stretch>
        </p:blipFill>
        <p:spPr>
          <a:xfrm>
            <a:off x="9666655" y="6186006"/>
            <a:ext cx="2295611" cy="471114"/>
          </a:xfrm>
          <a:prstGeom prst="rect">
            <a:avLst/>
          </a:prstGeom>
        </p:spPr>
      </p:pic>
      <p:sp>
        <p:nvSpPr>
          <p:cNvPr id="18" name="TextBox 17">
            <a:extLst>
              <a:ext uri="{FF2B5EF4-FFF2-40B4-BE49-F238E27FC236}">
                <a16:creationId xmlns:a16="http://schemas.microsoft.com/office/drawing/2014/main" id="{8FAF50E9-1D9F-7A40-864F-DCA126817A5C}"/>
              </a:ext>
            </a:extLst>
          </p:cNvPr>
          <p:cNvSpPr txBox="1"/>
          <p:nvPr/>
        </p:nvSpPr>
        <p:spPr>
          <a:xfrm>
            <a:off x="5969878" y="1696519"/>
            <a:ext cx="5992388" cy="4308872"/>
          </a:xfrm>
          <a:prstGeom prst="rect">
            <a:avLst/>
          </a:prstGeom>
          <a:noFill/>
        </p:spPr>
        <p:txBody>
          <a:bodyPr wrap="square" rtlCol="0">
            <a:spAutoFit/>
          </a:bodyPr>
          <a:lstStyle/>
          <a:p>
            <a:pPr algn="l"/>
            <a:r>
              <a:rPr lang="en-US" sz="1600" b="0" i="0">
                <a:effectLst/>
                <a:latin typeface="Helvetica Neue" panose="02000503000000020004" pitchFamily="2" charset="0"/>
              </a:rPr>
              <a:t>Led by Tennessee State University and supported by the California State University Long Beac</a:t>
            </a:r>
            <a:r>
              <a:rPr lang="en-US" sz="1600">
                <a:latin typeface="Helvetica Neue" panose="02000503000000020004" pitchFamily="2" charset="0"/>
              </a:rPr>
              <a:t>h</a:t>
            </a:r>
            <a:r>
              <a:rPr lang="en-US" sz="1600" b="0" i="0">
                <a:effectLst/>
                <a:latin typeface="Helvetica Neue" panose="02000503000000020004" pitchFamily="2" charset="0"/>
              </a:rPr>
              <a:t> MERLOT and SkillsCommon</a:t>
            </a:r>
            <a:r>
              <a:rPr lang="en-US" sz="1600">
                <a:latin typeface="Helvetica Neue" panose="02000503000000020004" pitchFamily="2" charset="0"/>
              </a:rPr>
              <a:t>s</a:t>
            </a:r>
            <a:r>
              <a:rPr lang="en-US" sz="1600" b="0" i="0">
                <a:effectLst/>
                <a:latin typeface="Helvetica Neue" panose="02000503000000020004" pitchFamily="2" charset="0"/>
              </a:rPr>
              <a:t> and MIT </a:t>
            </a:r>
            <a:r>
              <a:rPr lang="en-US" sz="1600" b="0" i="0" err="1">
                <a:effectLst/>
                <a:latin typeface="Helvetica Neue" panose="02000503000000020004" pitchFamily="2" charset="0"/>
              </a:rPr>
              <a:t>OpenCourseWare</a:t>
            </a:r>
            <a:r>
              <a:rPr lang="en-US" sz="1600" b="0" i="0">
                <a:effectLst/>
                <a:latin typeface="Helvetica Neue" panose="02000503000000020004" pitchFamily="2" charset="0"/>
              </a:rPr>
              <a:t> teams, the collaboration and community of Historically Black Colleges and Universities (HBCUs) are designing and deploying strategies making higher education more affordable by reducing the cost of course materials and increasing culturally responsive content.</a:t>
            </a:r>
          </a:p>
          <a:p>
            <a:pPr algn="l"/>
            <a:endParaRPr lang="en-US" sz="1600" b="0" i="0">
              <a:effectLst/>
              <a:latin typeface="Helvetica Neue" panose="02000503000000020004" pitchFamily="2" charset="0"/>
            </a:endParaRPr>
          </a:p>
          <a:p>
            <a:pPr algn="l"/>
            <a:r>
              <a:rPr lang="en-US" sz="1600" b="0" i="0">
                <a:effectLst/>
                <a:latin typeface="Helvetica Neue" panose="02000503000000020004" pitchFamily="2" charset="0"/>
              </a:rPr>
              <a:t>The HBCU Affordable Learning Solutions (AL$) project provides any HBCU free access to the tools, technologies, and some services for them to initiate their own AL$ program and learn from their HBCU colleagues. </a:t>
            </a:r>
          </a:p>
          <a:p>
            <a:pPr algn="l"/>
            <a:endParaRPr lang="en-US" sz="1600">
              <a:latin typeface="Helvetica Neue" panose="02000503000000020004" pitchFamily="2" charset="0"/>
            </a:endParaRPr>
          </a:p>
          <a:p>
            <a:pPr algn="l"/>
            <a:r>
              <a:rPr lang="en-US" sz="1600">
                <a:latin typeface="Helvetica Neue" panose="02000503000000020004" pitchFamily="2" charset="0"/>
              </a:rPr>
              <a:t>This project is made possible through</a:t>
            </a:r>
            <a:r>
              <a:rPr lang="en-US" sz="1600" b="0" i="0">
                <a:effectLst/>
                <a:latin typeface="Helvetica Neue" panose="02000503000000020004" pitchFamily="2" charset="0"/>
              </a:rPr>
              <a:t> the essential support from the William and Flora Hewlett Foundation.</a:t>
            </a:r>
          </a:p>
          <a:p>
            <a:endParaRPr lang="en-US" b="1"/>
          </a:p>
        </p:txBody>
      </p:sp>
      <p:pic>
        <p:nvPicPr>
          <p:cNvPr id="15" name="Picture 14" descr="A logo with white lines on a black background&#10;&#10;Description automatically generated">
            <a:extLst>
              <a:ext uri="{FF2B5EF4-FFF2-40B4-BE49-F238E27FC236}">
                <a16:creationId xmlns:a16="http://schemas.microsoft.com/office/drawing/2014/main" id="{53CC56B1-97C2-A6B8-CA10-0F9C07E647B2}"/>
              </a:ext>
            </a:extLst>
          </p:cNvPr>
          <p:cNvPicPr>
            <a:picLocks noChangeAspect="1"/>
          </p:cNvPicPr>
          <p:nvPr/>
        </p:nvPicPr>
        <p:blipFill>
          <a:blip r:embed="rId9"/>
          <a:stretch>
            <a:fillRect/>
          </a:stretch>
        </p:blipFill>
        <p:spPr>
          <a:xfrm>
            <a:off x="8323906" y="5875699"/>
            <a:ext cx="832921" cy="795198"/>
          </a:xfrm>
          <a:prstGeom prst="rect">
            <a:avLst/>
          </a:prstGeom>
        </p:spPr>
      </p:pic>
    </p:spTree>
    <p:extLst>
      <p:ext uri="{BB962C8B-B14F-4D97-AF65-F5344CB8AC3E}">
        <p14:creationId xmlns:p14="http://schemas.microsoft.com/office/powerpoint/2010/main" val="1900714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9646535-AEF6-4883-A4F9-EEC1F8B43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74E3E963-7ADC-4469-A079-F78B0BC6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864DEA4-D6B8-4DEF-B1D0-6D5672FA8D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DA853B-4454-3445-9FFF-1A11BBF56944}"/>
              </a:ext>
            </a:extLst>
          </p:cNvPr>
          <p:cNvSpPr>
            <a:spLocks noGrp="1"/>
          </p:cNvSpPr>
          <p:nvPr>
            <p:ph type="title"/>
          </p:nvPr>
        </p:nvSpPr>
        <p:spPr>
          <a:xfrm>
            <a:off x="6483131" y="1745164"/>
            <a:ext cx="5015638" cy="2899463"/>
          </a:xfrm>
        </p:spPr>
        <p:txBody>
          <a:bodyPr vert="horz" wrap="square" lIns="0" tIns="0" rIns="0" bIns="0" rtlCol="0" anchor="b" anchorCtr="0">
            <a:normAutofit fontScale="90000"/>
          </a:bodyPr>
          <a:lstStyle/>
          <a:p>
            <a:pPr algn="ctr">
              <a:lnSpc>
                <a:spcPct val="100000"/>
              </a:lnSpc>
            </a:pPr>
            <a:r>
              <a:rPr lang="en-US" sz="5600" b="1" spc="-100" dirty="0"/>
              <a:t>Planning is Critical </a:t>
            </a:r>
            <a:br>
              <a:rPr lang="en-US" sz="5600" b="1" spc="-100" dirty="0"/>
            </a:br>
            <a:r>
              <a:rPr lang="en-US" sz="5600" b="1" spc="-100" dirty="0"/>
              <a:t>for Creating </a:t>
            </a:r>
            <a:br>
              <a:rPr lang="en-US" sz="5600" b="1" spc="-100" dirty="0"/>
            </a:br>
            <a:r>
              <a:rPr lang="en-US" sz="5600" b="1" spc="-100" dirty="0"/>
              <a:t>Campus-Wide Open Culture and </a:t>
            </a:r>
            <a:br>
              <a:rPr lang="en-US" sz="5600" b="1" spc="-100" dirty="0"/>
            </a:br>
            <a:r>
              <a:rPr lang="en-US" sz="5600" b="1" spc="-100" dirty="0"/>
              <a:t>Sustaining Implementation</a:t>
            </a:r>
          </a:p>
        </p:txBody>
      </p:sp>
      <p:pic>
        <p:nvPicPr>
          <p:cNvPr id="4" name="Picture 2">
            <a:extLst>
              <a:ext uri="{FF2B5EF4-FFF2-40B4-BE49-F238E27FC236}">
                <a16:creationId xmlns:a16="http://schemas.microsoft.com/office/drawing/2014/main" id="{0550132E-22AA-F04E-8C40-96F157C13D2E}"/>
              </a:ext>
            </a:extLst>
          </p:cNvPr>
          <p:cNvPicPr>
            <a:picLocks noGrp="1" noChangeAspect="1" noChangeArrowheads="1"/>
          </p:cNvPicPr>
          <p:nvPr>
            <p:ph idx="1"/>
          </p:nvPr>
        </p:nvPicPr>
        <p:blipFill>
          <a:blip r:embed="rId3"/>
          <a:srcRect l="364" r="364"/>
          <a:stretch/>
        </p:blipFill>
        <p:spPr bwMode="auto">
          <a:xfrm>
            <a:off x="720000" y="1317399"/>
            <a:ext cx="5014800" cy="4214540"/>
          </a:xfrm>
          <a:custGeom>
            <a:avLst/>
            <a:gdLst/>
            <a:ahLst/>
            <a:cxnLst/>
            <a:rect l="l" t="t" r="r" b="b"/>
            <a:pathLst>
              <a:path w="5014800" h="5409338">
                <a:moveTo>
                  <a:pt x="0" y="0"/>
                </a:moveTo>
                <a:lnTo>
                  <a:pt x="5014800" y="0"/>
                </a:lnTo>
                <a:lnTo>
                  <a:pt x="5014800" y="5409338"/>
                </a:lnTo>
                <a:lnTo>
                  <a:pt x="0" y="5409338"/>
                </a:lnTo>
                <a:close/>
              </a:path>
            </a:pathLst>
          </a:custGeom>
          <a:noFill/>
          <a:extLst>
            <a:ext uri="{909E8E84-426E-40DD-AFC4-6F175D3DCCD1}">
              <a14:hiddenFill xmlns:a14="http://schemas.microsoft.com/office/drawing/2010/main">
                <a:solidFill>
                  <a:srgbClr val="FFFFFF"/>
                </a:solidFill>
              </a14:hiddenFill>
            </a:ext>
          </a:extLst>
        </p:spPr>
      </p:pic>
      <p:grpSp>
        <p:nvGrpSpPr>
          <p:cNvPr id="15" name="Group 14">
            <a:extLst>
              <a:ext uri="{FF2B5EF4-FFF2-40B4-BE49-F238E27FC236}">
                <a16:creationId xmlns:a16="http://schemas.microsoft.com/office/drawing/2014/main" id="{3C9AA14C-80A4-427C-A911-28CD20C56E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7909203" y="317452"/>
            <a:ext cx="2117174" cy="588806"/>
            <a:chOff x="4549904" y="5078157"/>
            <a:chExt cx="3023338" cy="840818"/>
          </a:xfrm>
        </p:grpSpPr>
        <p:sp>
          <p:nvSpPr>
            <p:cNvPr id="16" name="Freeform 80">
              <a:extLst>
                <a:ext uri="{FF2B5EF4-FFF2-40B4-BE49-F238E27FC236}">
                  <a16:creationId xmlns:a16="http://schemas.microsoft.com/office/drawing/2014/main" id="{EF32CDAF-4619-4949-9516-1E042181EB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690691" y="5352589"/>
              <a:ext cx="749228" cy="383544"/>
            </a:xfrm>
            <a:custGeom>
              <a:avLst/>
              <a:gdLst>
                <a:gd name="T0" fmla="*/ 53 w 66"/>
                <a:gd name="T1" fmla="*/ 33 h 34"/>
                <a:gd name="T2" fmla="*/ 39 w 66"/>
                <a:gd name="T3" fmla="*/ 33 h 34"/>
                <a:gd name="T4" fmla="*/ 21 w 66"/>
                <a:gd name="T5" fmla="*/ 33 h 34"/>
                <a:gd name="T6" fmla="*/ 12 w 66"/>
                <a:gd name="T7" fmla="*/ 32 h 34"/>
                <a:gd name="T8" fmla="*/ 3 w 66"/>
                <a:gd name="T9" fmla="*/ 28 h 34"/>
                <a:gd name="T10" fmla="*/ 0 w 66"/>
                <a:gd name="T11" fmla="*/ 21 h 34"/>
                <a:gd name="T12" fmla="*/ 0 w 66"/>
                <a:gd name="T13" fmla="*/ 16 h 34"/>
                <a:gd name="T14" fmla="*/ 3 w 66"/>
                <a:gd name="T15" fmla="*/ 7 h 34"/>
                <a:gd name="T16" fmla="*/ 11 w 66"/>
                <a:gd name="T17" fmla="*/ 3 h 34"/>
                <a:gd name="T18" fmla="*/ 23 w 66"/>
                <a:gd name="T19" fmla="*/ 2 h 34"/>
                <a:gd name="T20" fmla="*/ 43 w 66"/>
                <a:gd name="T21" fmla="*/ 0 h 34"/>
                <a:gd name="T22" fmla="*/ 48 w 66"/>
                <a:gd name="T23" fmla="*/ 0 h 34"/>
                <a:gd name="T24" fmla="*/ 62 w 66"/>
                <a:gd name="T25" fmla="*/ 4 h 34"/>
                <a:gd name="T26" fmla="*/ 66 w 66"/>
                <a:gd name="T27" fmla="*/ 13 h 34"/>
                <a:gd name="T28" fmla="*/ 66 w 66"/>
                <a:gd name="T29" fmla="*/ 20 h 34"/>
                <a:gd name="T30" fmla="*/ 62 w 66"/>
                <a:gd name="T31" fmla="*/ 29 h 34"/>
                <a:gd name="T32" fmla="*/ 53 w 66"/>
                <a:gd name="T33"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34">
                  <a:moveTo>
                    <a:pt x="53" y="33"/>
                  </a:moveTo>
                  <a:cubicBezTo>
                    <a:pt x="47" y="33"/>
                    <a:pt x="53" y="34"/>
                    <a:pt x="39" y="33"/>
                  </a:cubicBezTo>
                  <a:cubicBezTo>
                    <a:pt x="24" y="33"/>
                    <a:pt x="21" y="33"/>
                    <a:pt x="21" y="33"/>
                  </a:cubicBezTo>
                  <a:cubicBezTo>
                    <a:pt x="12" y="32"/>
                    <a:pt x="12" y="32"/>
                    <a:pt x="12" y="32"/>
                  </a:cubicBezTo>
                  <a:cubicBezTo>
                    <a:pt x="7" y="31"/>
                    <a:pt x="4" y="30"/>
                    <a:pt x="3" y="28"/>
                  </a:cubicBezTo>
                  <a:cubicBezTo>
                    <a:pt x="1" y="26"/>
                    <a:pt x="0" y="24"/>
                    <a:pt x="0" y="21"/>
                  </a:cubicBezTo>
                  <a:cubicBezTo>
                    <a:pt x="0" y="21"/>
                    <a:pt x="0" y="19"/>
                    <a:pt x="0" y="16"/>
                  </a:cubicBezTo>
                  <a:cubicBezTo>
                    <a:pt x="0" y="13"/>
                    <a:pt x="1" y="10"/>
                    <a:pt x="3" y="7"/>
                  </a:cubicBezTo>
                  <a:cubicBezTo>
                    <a:pt x="4" y="5"/>
                    <a:pt x="7" y="3"/>
                    <a:pt x="11" y="3"/>
                  </a:cubicBezTo>
                  <a:cubicBezTo>
                    <a:pt x="16" y="2"/>
                    <a:pt x="20" y="2"/>
                    <a:pt x="23" y="2"/>
                  </a:cubicBezTo>
                  <a:cubicBezTo>
                    <a:pt x="32" y="1"/>
                    <a:pt x="37" y="0"/>
                    <a:pt x="43" y="0"/>
                  </a:cubicBezTo>
                  <a:cubicBezTo>
                    <a:pt x="48" y="0"/>
                    <a:pt x="48" y="0"/>
                    <a:pt x="48" y="0"/>
                  </a:cubicBezTo>
                  <a:cubicBezTo>
                    <a:pt x="54" y="1"/>
                    <a:pt x="59" y="3"/>
                    <a:pt x="62" y="4"/>
                  </a:cubicBezTo>
                  <a:cubicBezTo>
                    <a:pt x="65" y="6"/>
                    <a:pt x="66" y="9"/>
                    <a:pt x="66" y="13"/>
                  </a:cubicBezTo>
                  <a:cubicBezTo>
                    <a:pt x="66" y="15"/>
                    <a:pt x="66" y="17"/>
                    <a:pt x="66" y="20"/>
                  </a:cubicBezTo>
                  <a:cubicBezTo>
                    <a:pt x="65" y="23"/>
                    <a:pt x="64" y="26"/>
                    <a:pt x="62" y="29"/>
                  </a:cubicBezTo>
                  <a:cubicBezTo>
                    <a:pt x="60" y="31"/>
                    <a:pt x="57" y="32"/>
                    <a:pt x="53" y="3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17" name="Freeform 84">
              <a:extLst>
                <a:ext uri="{FF2B5EF4-FFF2-40B4-BE49-F238E27FC236}">
                  <a16:creationId xmlns:a16="http://schemas.microsoft.com/office/drawing/2014/main" id="{270C485D-6BA8-4BF7-B72C-2B14A43A66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274527">
              <a:off x="6910134" y="5062687"/>
              <a:ext cx="647637" cy="678578"/>
            </a:xfrm>
            <a:custGeom>
              <a:avLst/>
              <a:gdLst>
                <a:gd name="T0" fmla="*/ 4 w 57"/>
                <a:gd name="T1" fmla="*/ 34 h 60"/>
                <a:gd name="T2" fmla="*/ 17 w 57"/>
                <a:gd name="T3" fmla="*/ 18 h 60"/>
                <a:gd name="T4" fmla="*/ 26 w 57"/>
                <a:gd name="T5" fmla="*/ 8 h 60"/>
                <a:gd name="T6" fmla="*/ 29 w 57"/>
                <a:gd name="T7" fmla="*/ 5 h 60"/>
                <a:gd name="T8" fmla="*/ 41 w 57"/>
                <a:gd name="T9" fmla="*/ 0 h 60"/>
                <a:gd name="T10" fmla="*/ 51 w 57"/>
                <a:gd name="T11" fmla="*/ 6 h 60"/>
                <a:gd name="T12" fmla="*/ 56 w 57"/>
                <a:gd name="T13" fmla="*/ 16 h 60"/>
                <a:gd name="T14" fmla="*/ 51 w 57"/>
                <a:gd name="T15" fmla="*/ 28 h 60"/>
                <a:gd name="T16" fmla="*/ 29 w 57"/>
                <a:gd name="T17" fmla="*/ 53 h 60"/>
                <a:gd name="T18" fmla="*/ 17 w 57"/>
                <a:gd name="T19" fmla="*/ 59 h 60"/>
                <a:gd name="T20" fmla="*/ 5 w 57"/>
                <a:gd name="T21" fmla="*/ 54 h 60"/>
                <a:gd name="T22" fmla="*/ 0 w 57"/>
                <a:gd name="T23" fmla="*/ 45 h 60"/>
                <a:gd name="T24" fmla="*/ 4 w 57"/>
                <a:gd name="T25"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0">
                  <a:moveTo>
                    <a:pt x="4" y="34"/>
                  </a:moveTo>
                  <a:cubicBezTo>
                    <a:pt x="5" y="33"/>
                    <a:pt x="17" y="18"/>
                    <a:pt x="17" y="18"/>
                  </a:cubicBezTo>
                  <a:cubicBezTo>
                    <a:pt x="21" y="14"/>
                    <a:pt x="24" y="10"/>
                    <a:pt x="26" y="8"/>
                  </a:cubicBezTo>
                  <a:cubicBezTo>
                    <a:pt x="29" y="5"/>
                    <a:pt x="29" y="5"/>
                    <a:pt x="29" y="5"/>
                  </a:cubicBezTo>
                  <a:cubicBezTo>
                    <a:pt x="34" y="2"/>
                    <a:pt x="38" y="0"/>
                    <a:pt x="41" y="0"/>
                  </a:cubicBezTo>
                  <a:cubicBezTo>
                    <a:pt x="44" y="1"/>
                    <a:pt x="47" y="2"/>
                    <a:pt x="51" y="6"/>
                  </a:cubicBezTo>
                  <a:cubicBezTo>
                    <a:pt x="55" y="10"/>
                    <a:pt x="57" y="13"/>
                    <a:pt x="56" y="16"/>
                  </a:cubicBezTo>
                  <a:cubicBezTo>
                    <a:pt x="56" y="19"/>
                    <a:pt x="54" y="23"/>
                    <a:pt x="51" y="28"/>
                  </a:cubicBezTo>
                  <a:cubicBezTo>
                    <a:pt x="51" y="28"/>
                    <a:pt x="33" y="48"/>
                    <a:pt x="29" y="53"/>
                  </a:cubicBezTo>
                  <a:cubicBezTo>
                    <a:pt x="25" y="57"/>
                    <a:pt x="21" y="59"/>
                    <a:pt x="17" y="59"/>
                  </a:cubicBezTo>
                  <a:cubicBezTo>
                    <a:pt x="13" y="60"/>
                    <a:pt x="9" y="58"/>
                    <a:pt x="5" y="54"/>
                  </a:cubicBezTo>
                  <a:cubicBezTo>
                    <a:pt x="2" y="51"/>
                    <a:pt x="0" y="48"/>
                    <a:pt x="0" y="45"/>
                  </a:cubicBezTo>
                  <a:cubicBezTo>
                    <a:pt x="0" y="42"/>
                    <a:pt x="2" y="38"/>
                    <a:pt x="4" y="3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18" name="Freeform 87">
              <a:extLst>
                <a:ext uri="{FF2B5EF4-FFF2-40B4-BE49-F238E27FC236}">
                  <a16:creationId xmlns:a16="http://schemas.microsoft.com/office/drawing/2014/main" id="{79239B91-4327-43B3-AED5-CB9EC1653B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4430858">
              <a:off x="4571743" y="5071596"/>
              <a:ext cx="626472" cy="670149"/>
            </a:xfrm>
            <a:custGeom>
              <a:avLst/>
              <a:gdLst>
                <a:gd name="T0" fmla="*/ 0 w 55"/>
                <a:gd name="T1" fmla="*/ 17 h 59"/>
                <a:gd name="T2" fmla="*/ 1 w 55"/>
                <a:gd name="T3" fmla="*/ 11 h 59"/>
                <a:gd name="T4" fmla="*/ 4 w 55"/>
                <a:gd name="T5" fmla="*/ 6 h 59"/>
                <a:gd name="T6" fmla="*/ 7 w 55"/>
                <a:gd name="T7" fmla="*/ 4 h 59"/>
                <a:gd name="T8" fmla="*/ 14 w 55"/>
                <a:gd name="T9" fmla="*/ 0 h 59"/>
                <a:gd name="T10" fmla="*/ 23 w 55"/>
                <a:gd name="T11" fmla="*/ 3 h 59"/>
                <a:gd name="T12" fmla="*/ 31 w 55"/>
                <a:gd name="T13" fmla="*/ 11 h 59"/>
                <a:gd name="T14" fmla="*/ 38 w 55"/>
                <a:gd name="T15" fmla="*/ 20 h 59"/>
                <a:gd name="T16" fmla="*/ 48 w 55"/>
                <a:gd name="T17" fmla="*/ 31 h 59"/>
                <a:gd name="T18" fmla="*/ 55 w 55"/>
                <a:gd name="T19" fmla="*/ 43 h 59"/>
                <a:gd name="T20" fmla="*/ 49 w 55"/>
                <a:gd name="T21" fmla="*/ 55 h 59"/>
                <a:gd name="T22" fmla="*/ 38 w 55"/>
                <a:gd name="T23" fmla="*/ 59 h 59"/>
                <a:gd name="T24" fmla="*/ 33 w 55"/>
                <a:gd name="T25" fmla="*/ 58 h 59"/>
                <a:gd name="T26" fmla="*/ 26 w 55"/>
                <a:gd name="T27" fmla="*/ 53 h 59"/>
                <a:gd name="T28" fmla="*/ 5 w 55"/>
                <a:gd name="T29" fmla="*/ 27 h 59"/>
                <a:gd name="T30" fmla="*/ 0 w 55"/>
                <a:gd name="T31"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59">
                  <a:moveTo>
                    <a:pt x="0" y="17"/>
                  </a:moveTo>
                  <a:cubicBezTo>
                    <a:pt x="0" y="14"/>
                    <a:pt x="0" y="12"/>
                    <a:pt x="1" y="11"/>
                  </a:cubicBezTo>
                  <a:cubicBezTo>
                    <a:pt x="2" y="9"/>
                    <a:pt x="3" y="8"/>
                    <a:pt x="4" y="6"/>
                  </a:cubicBezTo>
                  <a:cubicBezTo>
                    <a:pt x="6" y="5"/>
                    <a:pt x="7" y="4"/>
                    <a:pt x="7" y="4"/>
                  </a:cubicBezTo>
                  <a:cubicBezTo>
                    <a:pt x="9" y="2"/>
                    <a:pt x="12" y="1"/>
                    <a:pt x="14" y="0"/>
                  </a:cubicBezTo>
                  <a:cubicBezTo>
                    <a:pt x="17" y="0"/>
                    <a:pt x="20" y="1"/>
                    <a:pt x="23" y="3"/>
                  </a:cubicBezTo>
                  <a:cubicBezTo>
                    <a:pt x="26" y="4"/>
                    <a:pt x="29" y="7"/>
                    <a:pt x="31" y="11"/>
                  </a:cubicBezTo>
                  <a:cubicBezTo>
                    <a:pt x="38" y="20"/>
                    <a:pt x="38" y="20"/>
                    <a:pt x="38" y="20"/>
                  </a:cubicBezTo>
                  <a:cubicBezTo>
                    <a:pt x="48" y="31"/>
                    <a:pt x="48" y="31"/>
                    <a:pt x="48" y="31"/>
                  </a:cubicBezTo>
                  <a:cubicBezTo>
                    <a:pt x="52" y="36"/>
                    <a:pt x="54" y="40"/>
                    <a:pt x="55" y="43"/>
                  </a:cubicBezTo>
                  <a:cubicBezTo>
                    <a:pt x="55" y="47"/>
                    <a:pt x="54" y="52"/>
                    <a:pt x="49" y="55"/>
                  </a:cubicBezTo>
                  <a:cubicBezTo>
                    <a:pt x="45" y="58"/>
                    <a:pt x="41" y="59"/>
                    <a:pt x="38" y="59"/>
                  </a:cubicBezTo>
                  <a:cubicBezTo>
                    <a:pt x="37" y="59"/>
                    <a:pt x="35" y="59"/>
                    <a:pt x="33" y="58"/>
                  </a:cubicBezTo>
                  <a:cubicBezTo>
                    <a:pt x="31" y="57"/>
                    <a:pt x="29" y="55"/>
                    <a:pt x="26" y="53"/>
                  </a:cubicBezTo>
                  <a:cubicBezTo>
                    <a:pt x="23" y="50"/>
                    <a:pt x="5" y="27"/>
                    <a:pt x="5" y="27"/>
                  </a:cubicBezTo>
                  <a:cubicBezTo>
                    <a:pt x="2" y="23"/>
                    <a:pt x="0" y="19"/>
                    <a:pt x="0" y="1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grpSp>
        <p:nvGrpSpPr>
          <p:cNvPr id="20" name="Group 19">
            <a:extLst>
              <a:ext uri="{FF2B5EF4-FFF2-40B4-BE49-F238E27FC236}">
                <a16:creationId xmlns:a16="http://schemas.microsoft.com/office/drawing/2014/main" id="{F2FD01A0-E6FF-41CD-AEBD-279232B90D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7990093" y="5372723"/>
            <a:ext cx="2088038" cy="719230"/>
            <a:chOff x="4532666" y="505937"/>
            <a:chExt cx="2981730" cy="1027064"/>
          </a:xfrm>
        </p:grpSpPr>
        <p:sp>
          <p:nvSpPr>
            <p:cNvPr id="21" name="Freeform 78">
              <a:extLst>
                <a:ext uri="{FF2B5EF4-FFF2-40B4-BE49-F238E27FC236}">
                  <a16:creationId xmlns:a16="http://schemas.microsoft.com/office/drawing/2014/main" id="{811C6308-5554-4129-8881-A95AF512C5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00114">
              <a:off x="4532666" y="754398"/>
              <a:ext cx="694205" cy="713383"/>
            </a:xfrm>
            <a:custGeom>
              <a:avLst/>
              <a:gdLst>
                <a:gd name="T0" fmla="*/ 32 w 58"/>
                <a:gd name="T1" fmla="*/ 56 h 60"/>
                <a:gd name="T2" fmla="*/ 24 w 58"/>
                <a:gd name="T3" fmla="*/ 48 h 60"/>
                <a:gd name="T4" fmla="*/ 14 w 58"/>
                <a:gd name="T5" fmla="*/ 36 h 60"/>
                <a:gd name="T6" fmla="*/ 7 w 58"/>
                <a:gd name="T7" fmla="*/ 29 h 60"/>
                <a:gd name="T8" fmla="*/ 1 w 58"/>
                <a:gd name="T9" fmla="*/ 17 h 60"/>
                <a:gd name="T10" fmla="*/ 7 w 58"/>
                <a:gd name="T11" fmla="*/ 4 h 60"/>
                <a:gd name="T12" fmla="*/ 17 w 58"/>
                <a:gd name="T13" fmla="*/ 1 h 60"/>
                <a:gd name="T14" fmla="*/ 29 w 58"/>
                <a:gd name="T15" fmla="*/ 6 h 60"/>
                <a:gd name="T16" fmla="*/ 31 w 58"/>
                <a:gd name="T17" fmla="*/ 8 h 60"/>
                <a:gd name="T18" fmla="*/ 38 w 58"/>
                <a:gd name="T19" fmla="*/ 15 h 60"/>
                <a:gd name="T20" fmla="*/ 44 w 58"/>
                <a:gd name="T21" fmla="*/ 22 h 60"/>
                <a:gd name="T22" fmla="*/ 54 w 58"/>
                <a:gd name="T23" fmla="*/ 33 h 60"/>
                <a:gd name="T24" fmla="*/ 58 w 58"/>
                <a:gd name="T25" fmla="*/ 44 h 60"/>
                <a:gd name="T26" fmla="*/ 53 w 58"/>
                <a:gd name="T27" fmla="*/ 54 h 60"/>
                <a:gd name="T28" fmla="*/ 42 w 58"/>
                <a:gd name="T29" fmla="*/ 60 h 60"/>
                <a:gd name="T30" fmla="*/ 32 w 58"/>
                <a:gd name="T31"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0">
                  <a:moveTo>
                    <a:pt x="32" y="56"/>
                  </a:moveTo>
                  <a:cubicBezTo>
                    <a:pt x="30" y="54"/>
                    <a:pt x="31" y="55"/>
                    <a:pt x="24" y="48"/>
                  </a:cubicBezTo>
                  <a:cubicBezTo>
                    <a:pt x="17" y="40"/>
                    <a:pt x="14" y="36"/>
                    <a:pt x="14" y="36"/>
                  </a:cubicBezTo>
                  <a:cubicBezTo>
                    <a:pt x="8" y="30"/>
                    <a:pt x="14" y="37"/>
                    <a:pt x="7" y="29"/>
                  </a:cubicBezTo>
                  <a:cubicBezTo>
                    <a:pt x="3" y="24"/>
                    <a:pt x="1" y="20"/>
                    <a:pt x="1" y="17"/>
                  </a:cubicBezTo>
                  <a:cubicBezTo>
                    <a:pt x="0" y="13"/>
                    <a:pt x="3" y="9"/>
                    <a:pt x="7" y="4"/>
                  </a:cubicBezTo>
                  <a:cubicBezTo>
                    <a:pt x="10" y="2"/>
                    <a:pt x="13" y="0"/>
                    <a:pt x="17" y="1"/>
                  </a:cubicBezTo>
                  <a:cubicBezTo>
                    <a:pt x="21" y="1"/>
                    <a:pt x="25" y="3"/>
                    <a:pt x="29" y="6"/>
                  </a:cubicBezTo>
                  <a:cubicBezTo>
                    <a:pt x="31" y="8"/>
                    <a:pt x="31" y="8"/>
                    <a:pt x="31" y="8"/>
                  </a:cubicBezTo>
                  <a:cubicBezTo>
                    <a:pt x="33" y="11"/>
                    <a:pt x="37" y="15"/>
                    <a:pt x="38" y="15"/>
                  </a:cubicBezTo>
                  <a:cubicBezTo>
                    <a:pt x="42" y="20"/>
                    <a:pt x="40" y="18"/>
                    <a:pt x="44" y="22"/>
                  </a:cubicBezTo>
                  <a:cubicBezTo>
                    <a:pt x="51" y="29"/>
                    <a:pt x="50" y="29"/>
                    <a:pt x="54" y="33"/>
                  </a:cubicBezTo>
                  <a:cubicBezTo>
                    <a:pt x="57" y="37"/>
                    <a:pt x="58" y="40"/>
                    <a:pt x="58" y="44"/>
                  </a:cubicBezTo>
                  <a:cubicBezTo>
                    <a:pt x="58" y="47"/>
                    <a:pt x="56" y="50"/>
                    <a:pt x="53" y="54"/>
                  </a:cubicBezTo>
                  <a:cubicBezTo>
                    <a:pt x="49" y="58"/>
                    <a:pt x="45" y="60"/>
                    <a:pt x="42" y="60"/>
                  </a:cubicBezTo>
                  <a:cubicBezTo>
                    <a:pt x="39" y="60"/>
                    <a:pt x="36" y="59"/>
                    <a:pt x="32" y="5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22" name="Freeform 79">
              <a:extLst>
                <a:ext uri="{FF2B5EF4-FFF2-40B4-BE49-F238E27FC236}">
                  <a16:creationId xmlns:a16="http://schemas.microsoft.com/office/drawing/2014/main" id="{C28F3A03-B53B-433E-8DF7-6B13336D0A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00114">
              <a:off x="5791465" y="505937"/>
              <a:ext cx="587404" cy="943792"/>
            </a:xfrm>
            <a:custGeom>
              <a:avLst/>
              <a:gdLst>
                <a:gd name="T0" fmla="*/ 15 w 49"/>
                <a:gd name="T1" fmla="*/ 65 h 79"/>
                <a:gd name="T2" fmla="*/ 12 w 49"/>
                <a:gd name="T3" fmla="*/ 54 h 79"/>
                <a:gd name="T4" fmla="*/ 8 w 49"/>
                <a:gd name="T5" fmla="*/ 33 h 79"/>
                <a:gd name="T6" fmla="*/ 38 w 49"/>
                <a:gd name="T7" fmla="*/ 24 h 79"/>
                <a:gd name="T8" fmla="*/ 45 w 49"/>
                <a:gd name="T9" fmla="*/ 70 h 79"/>
                <a:gd name="T10" fmla="*/ 15 w 49"/>
                <a:gd name="T11" fmla="*/ 65 h 79"/>
              </a:gdLst>
              <a:ahLst/>
              <a:cxnLst>
                <a:cxn ang="0">
                  <a:pos x="T0" y="T1"/>
                </a:cxn>
                <a:cxn ang="0">
                  <a:pos x="T2" y="T3"/>
                </a:cxn>
                <a:cxn ang="0">
                  <a:pos x="T4" y="T5"/>
                </a:cxn>
                <a:cxn ang="0">
                  <a:pos x="T6" y="T7"/>
                </a:cxn>
                <a:cxn ang="0">
                  <a:pos x="T8" y="T9"/>
                </a:cxn>
                <a:cxn ang="0">
                  <a:pos x="T10" y="T11"/>
                </a:cxn>
              </a:cxnLst>
              <a:rect l="0" t="0" r="r" b="b"/>
              <a:pathLst>
                <a:path w="49" h="79">
                  <a:moveTo>
                    <a:pt x="15" y="65"/>
                  </a:moveTo>
                  <a:cubicBezTo>
                    <a:pt x="14" y="59"/>
                    <a:pt x="13" y="58"/>
                    <a:pt x="12" y="54"/>
                  </a:cubicBezTo>
                  <a:cubicBezTo>
                    <a:pt x="11" y="45"/>
                    <a:pt x="10" y="40"/>
                    <a:pt x="8" y="33"/>
                  </a:cubicBezTo>
                  <a:cubicBezTo>
                    <a:pt x="0" y="9"/>
                    <a:pt x="34" y="0"/>
                    <a:pt x="38" y="24"/>
                  </a:cubicBezTo>
                  <a:cubicBezTo>
                    <a:pt x="43" y="43"/>
                    <a:pt x="49" y="60"/>
                    <a:pt x="45" y="70"/>
                  </a:cubicBezTo>
                  <a:cubicBezTo>
                    <a:pt x="38" y="77"/>
                    <a:pt x="19" y="79"/>
                    <a:pt x="15" y="6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23" name="Freeform 85">
              <a:extLst>
                <a:ext uri="{FF2B5EF4-FFF2-40B4-BE49-F238E27FC236}">
                  <a16:creationId xmlns:a16="http://schemas.microsoft.com/office/drawing/2014/main" id="{E990BBBC-E616-4D0E-9917-A6CA72AAEA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00114">
              <a:off x="7087193" y="757585"/>
              <a:ext cx="427203" cy="775416"/>
            </a:xfrm>
            <a:custGeom>
              <a:avLst/>
              <a:gdLst>
                <a:gd name="T0" fmla="*/ 36 w 36"/>
                <a:gd name="T1" fmla="*/ 15 h 65"/>
                <a:gd name="T2" fmla="*/ 34 w 36"/>
                <a:gd name="T3" fmla="*/ 5 h 65"/>
                <a:gd name="T4" fmla="*/ 28 w 36"/>
                <a:gd name="T5" fmla="*/ 1 h 65"/>
                <a:gd name="T6" fmla="*/ 23 w 36"/>
                <a:gd name="T7" fmla="*/ 0 h 65"/>
                <a:gd name="T8" fmla="*/ 13 w 36"/>
                <a:gd name="T9" fmla="*/ 1 h 65"/>
                <a:gd name="T10" fmla="*/ 7 w 36"/>
                <a:gd name="T11" fmla="*/ 9 h 65"/>
                <a:gd name="T12" fmla="*/ 4 w 36"/>
                <a:gd name="T13" fmla="*/ 19 h 65"/>
                <a:gd name="T14" fmla="*/ 0 w 36"/>
                <a:gd name="T15" fmla="*/ 44 h 65"/>
                <a:gd name="T16" fmla="*/ 1 w 36"/>
                <a:gd name="T17" fmla="*/ 58 h 65"/>
                <a:gd name="T18" fmla="*/ 8 w 36"/>
                <a:gd name="T19" fmla="*/ 64 h 65"/>
                <a:gd name="T20" fmla="*/ 16 w 36"/>
                <a:gd name="T21" fmla="*/ 65 h 65"/>
                <a:gd name="T22" fmla="*/ 25 w 36"/>
                <a:gd name="T23" fmla="*/ 63 h 65"/>
                <a:gd name="T24" fmla="*/ 31 w 36"/>
                <a:gd name="T25" fmla="*/ 55 h 65"/>
                <a:gd name="T26" fmla="*/ 34 w 36"/>
                <a:gd name="T27" fmla="*/ 40 h 65"/>
                <a:gd name="T28" fmla="*/ 36 w 36"/>
                <a:gd name="T29"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5">
                  <a:moveTo>
                    <a:pt x="36" y="15"/>
                  </a:moveTo>
                  <a:cubicBezTo>
                    <a:pt x="36" y="10"/>
                    <a:pt x="35" y="7"/>
                    <a:pt x="34" y="5"/>
                  </a:cubicBezTo>
                  <a:cubicBezTo>
                    <a:pt x="33" y="3"/>
                    <a:pt x="31" y="2"/>
                    <a:pt x="28" y="1"/>
                  </a:cubicBezTo>
                  <a:cubicBezTo>
                    <a:pt x="27" y="1"/>
                    <a:pt x="25" y="1"/>
                    <a:pt x="23" y="0"/>
                  </a:cubicBezTo>
                  <a:cubicBezTo>
                    <a:pt x="19" y="0"/>
                    <a:pt x="16" y="0"/>
                    <a:pt x="13" y="1"/>
                  </a:cubicBezTo>
                  <a:cubicBezTo>
                    <a:pt x="11" y="2"/>
                    <a:pt x="9" y="4"/>
                    <a:pt x="7" y="9"/>
                  </a:cubicBezTo>
                  <a:cubicBezTo>
                    <a:pt x="6" y="13"/>
                    <a:pt x="5" y="17"/>
                    <a:pt x="4" y="19"/>
                  </a:cubicBezTo>
                  <a:cubicBezTo>
                    <a:pt x="2" y="29"/>
                    <a:pt x="0" y="44"/>
                    <a:pt x="0" y="44"/>
                  </a:cubicBezTo>
                  <a:cubicBezTo>
                    <a:pt x="0" y="50"/>
                    <a:pt x="0" y="55"/>
                    <a:pt x="1" y="58"/>
                  </a:cubicBezTo>
                  <a:cubicBezTo>
                    <a:pt x="2" y="61"/>
                    <a:pt x="5" y="63"/>
                    <a:pt x="8" y="64"/>
                  </a:cubicBezTo>
                  <a:cubicBezTo>
                    <a:pt x="11" y="65"/>
                    <a:pt x="13" y="65"/>
                    <a:pt x="16" y="65"/>
                  </a:cubicBezTo>
                  <a:cubicBezTo>
                    <a:pt x="19" y="65"/>
                    <a:pt x="22" y="64"/>
                    <a:pt x="25" y="63"/>
                  </a:cubicBezTo>
                  <a:cubicBezTo>
                    <a:pt x="28" y="61"/>
                    <a:pt x="30" y="59"/>
                    <a:pt x="31" y="55"/>
                  </a:cubicBezTo>
                  <a:cubicBezTo>
                    <a:pt x="32" y="50"/>
                    <a:pt x="31" y="54"/>
                    <a:pt x="34" y="40"/>
                  </a:cubicBezTo>
                  <a:lnTo>
                    <a:pt x="36" y="1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spTree>
    <p:extLst>
      <p:ext uri="{BB962C8B-B14F-4D97-AF65-F5344CB8AC3E}">
        <p14:creationId xmlns:p14="http://schemas.microsoft.com/office/powerpoint/2010/main" val="2916101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a:t>Agenda</a:t>
            </a:r>
          </a:p>
        </p:txBody>
      </p:sp>
      <p:sp>
        <p:nvSpPr>
          <p:cNvPr id="3" name="Content Placeholder 2"/>
          <p:cNvSpPr>
            <a:spLocks noGrp="1"/>
          </p:cNvSpPr>
          <p:nvPr>
            <p:ph idx="1"/>
          </p:nvPr>
        </p:nvSpPr>
        <p:spPr>
          <a:xfrm>
            <a:off x="1133030" y="2101889"/>
            <a:ext cx="10047005" cy="4036128"/>
          </a:xfrm>
        </p:spPr>
        <p:txBody>
          <a:bodyPr vert="horz" lIns="0" tIns="0" rIns="0" bIns="0" rtlCol="0" anchor="t">
            <a:noAutofit/>
          </a:bodyPr>
          <a:lstStyle/>
          <a:p>
            <a:pPr>
              <a:buClr>
                <a:schemeClr val="tx1"/>
              </a:buClr>
            </a:pPr>
            <a:r>
              <a:rPr lang="en-US" sz="3600" dirty="0">
                <a:solidFill>
                  <a:schemeClr val="tx1"/>
                </a:solidFill>
                <a:cs typeface="Arial"/>
              </a:rPr>
              <a:t>Portal Design and Upkeep</a:t>
            </a:r>
          </a:p>
          <a:p>
            <a:pPr>
              <a:buClr>
                <a:schemeClr val="tx1"/>
              </a:buClr>
            </a:pPr>
            <a:r>
              <a:rPr lang="en-US" sz="3600" dirty="0" err="1">
                <a:solidFill>
                  <a:schemeClr val="tx1"/>
                </a:solidFill>
                <a:cs typeface="Arial"/>
              </a:rPr>
              <a:t>ePortfolios</a:t>
            </a:r>
            <a:endParaRPr lang="en-US" sz="3600" dirty="0">
              <a:solidFill>
                <a:schemeClr val="tx1"/>
              </a:solidFill>
              <a:cs typeface="Arial"/>
            </a:endParaRPr>
          </a:p>
          <a:p>
            <a:pPr>
              <a:buClr>
                <a:schemeClr val="tx1"/>
              </a:buClr>
            </a:pPr>
            <a:r>
              <a:rPr lang="en-US" sz="3600" dirty="0">
                <a:solidFill>
                  <a:schemeClr val="tx1"/>
                </a:solidFill>
                <a:cs typeface="Arial"/>
              </a:rPr>
              <a:t>Expanding the HBCU Cultural Collection</a:t>
            </a:r>
          </a:p>
          <a:p>
            <a:pPr>
              <a:buClr>
                <a:schemeClr val="tx1"/>
              </a:buClr>
            </a:pPr>
            <a:r>
              <a:rPr lang="en-US" sz="3600" dirty="0">
                <a:solidFill>
                  <a:schemeClr val="tx1"/>
                </a:solidFill>
                <a:cs typeface="Arial"/>
              </a:rPr>
              <a:t>SkillsCommons - Workforce Development Tools</a:t>
            </a:r>
          </a:p>
        </p:txBody>
      </p:sp>
      <p:sp>
        <p:nvSpPr>
          <p:cNvPr id="4" name="Slide Number Placeholder 3"/>
          <p:cNvSpPr>
            <a:spLocks noGrp="1"/>
          </p:cNvSpPr>
          <p:nvPr>
            <p:ph type="sldNum" sz="quarter" idx="12"/>
          </p:nvPr>
        </p:nvSpPr>
        <p:spPr/>
        <p:txBody>
          <a:bodyPr/>
          <a:lstStyle/>
          <a:p>
            <a:fld id="{CFB0698B-9354-4BDC-81F6-7B5AFC5C65F7}" type="slidenum">
              <a:rPr lang="en-US" smtClean="0"/>
              <a:t>4</a:t>
            </a:fld>
            <a:endParaRPr lang="en-US"/>
          </a:p>
        </p:txBody>
      </p:sp>
    </p:spTree>
    <p:extLst>
      <p:ext uri="{BB962C8B-B14F-4D97-AF65-F5344CB8AC3E}">
        <p14:creationId xmlns:p14="http://schemas.microsoft.com/office/powerpoint/2010/main" val="2875413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09646535-AEF6-4883-A4F9-EEC1F8B43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1" name="Rectangle 30">
            <a:extLst>
              <a:ext uri="{FF2B5EF4-FFF2-40B4-BE49-F238E27FC236}">
                <a16:creationId xmlns:a16="http://schemas.microsoft.com/office/drawing/2014/main" id="{A20E4EF1-6AA9-4634-A88F-4930378065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DD0558E7-61D4-43D8-ADB8-96DE971186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4E6D7A-08B8-D141-B453-6FAA98BBAD39}"/>
              </a:ext>
            </a:extLst>
          </p:cNvPr>
          <p:cNvSpPr>
            <a:spLocks noGrp="1"/>
          </p:cNvSpPr>
          <p:nvPr>
            <p:ph type="title"/>
          </p:nvPr>
        </p:nvSpPr>
        <p:spPr>
          <a:xfrm>
            <a:off x="1349567" y="619199"/>
            <a:ext cx="9492866" cy="967863"/>
          </a:xfrm>
        </p:spPr>
        <p:txBody>
          <a:bodyPr vert="horz" wrap="square" lIns="0" tIns="0" rIns="0" bIns="0" rtlCol="0" anchor="t" anchorCtr="0">
            <a:noAutofit/>
          </a:bodyPr>
          <a:lstStyle/>
          <a:p>
            <a:pPr algn="ctr">
              <a:lnSpc>
                <a:spcPct val="100000"/>
              </a:lnSpc>
            </a:pPr>
            <a:r>
              <a:rPr lang="en-US" sz="5400" spc="-100" dirty="0"/>
              <a:t>Have You Registered Yet?     </a:t>
            </a:r>
            <a:r>
              <a:rPr lang="en-US" sz="5400" spc="-100" dirty="0" err="1"/>
              <a:t>www.MERLOT.org</a:t>
            </a:r>
            <a:endParaRPr lang="en-US" sz="5400" spc="-100" dirty="0"/>
          </a:p>
        </p:txBody>
      </p:sp>
      <p:grpSp>
        <p:nvGrpSpPr>
          <p:cNvPr id="35" name="Group 34">
            <a:extLst>
              <a:ext uri="{FF2B5EF4-FFF2-40B4-BE49-F238E27FC236}">
                <a16:creationId xmlns:a16="http://schemas.microsoft.com/office/drawing/2014/main" id="{C8F3AECA-1E28-4DB0-901D-747B827596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89400" y="406270"/>
            <a:ext cx="684878" cy="1449344"/>
            <a:chOff x="643527" y="1187494"/>
            <a:chExt cx="1434178" cy="3035022"/>
          </a:xfrm>
        </p:grpSpPr>
        <p:sp>
          <p:nvSpPr>
            <p:cNvPr id="36" name="Freeform 78">
              <a:extLst>
                <a:ext uri="{FF2B5EF4-FFF2-40B4-BE49-F238E27FC236}">
                  <a16:creationId xmlns:a16="http://schemas.microsoft.com/office/drawing/2014/main" id="{F137E6B0-A1AA-47FF-AAB8-9E5D6B701C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1083914" y="3331230"/>
              <a:ext cx="879143" cy="903430"/>
            </a:xfrm>
            <a:custGeom>
              <a:avLst/>
              <a:gdLst>
                <a:gd name="T0" fmla="*/ 32 w 58"/>
                <a:gd name="T1" fmla="*/ 56 h 60"/>
                <a:gd name="T2" fmla="*/ 24 w 58"/>
                <a:gd name="T3" fmla="*/ 48 h 60"/>
                <a:gd name="T4" fmla="*/ 14 w 58"/>
                <a:gd name="T5" fmla="*/ 36 h 60"/>
                <a:gd name="T6" fmla="*/ 7 w 58"/>
                <a:gd name="T7" fmla="*/ 29 h 60"/>
                <a:gd name="T8" fmla="*/ 1 w 58"/>
                <a:gd name="T9" fmla="*/ 17 h 60"/>
                <a:gd name="T10" fmla="*/ 7 w 58"/>
                <a:gd name="T11" fmla="*/ 4 h 60"/>
                <a:gd name="T12" fmla="*/ 17 w 58"/>
                <a:gd name="T13" fmla="*/ 1 h 60"/>
                <a:gd name="T14" fmla="*/ 29 w 58"/>
                <a:gd name="T15" fmla="*/ 6 h 60"/>
                <a:gd name="T16" fmla="*/ 31 w 58"/>
                <a:gd name="T17" fmla="*/ 8 h 60"/>
                <a:gd name="T18" fmla="*/ 38 w 58"/>
                <a:gd name="T19" fmla="*/ 15 h 60"/>
                <a:gd name="T20" fmla="*/ 44 w 58"/>
                <a:gd name="T21" fmla="*/ 22 h 60"/>
                <a:gd name="T22" fmla="*/ 54 w 58"/>
                <a:gd name="T23" fmla="*/ 33 h 60"/>
                <a:gd name="T24" fmla="*/ 58 w 58"/>
                <a:gd name="T25" fmla="*/ 44 h 60"/>
                <a:gd name="T26" fmla="*/ 53 w 58"/>
                <a:gd name="T27" fmla="*/ 54 h 60"/>
                <a:gd name="T28" fmla="*/ 42 w 58"/>
                <a:gd name="T29" fmla="*/ 60 h 60"/>
                <a:gd name="T30" fmla="*/ 32 w 58"/>
                <a:gd name="T31"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0">
                  <a:moveTo>
                    <a:pt x="32" y="56"/>
                  </a:moveTo>
                  <a:cubicBezTo>
                    <a:pt x="30" y="54"/>
                    <a:pt x="31" y="55"/>
                    <a:pt x="24" y="48"/>
                  </a:cubicBezTo>
                  <a:cubicBezTo>
                    <a:pt x="17" y="40"/>
                    <a:pt x="14" y="36"/>
                    <a:pt x="14" y="36"/>
                  </a:cubicBezTo>
                  <a:cubicBezTo>
                    <a:pt x="8" y="30"/>
                    <a:pt x="14" y="37"/>
                    <a:pt x="7" y="29"/>
                  </a:cubicBezTo>
                  <a:cubicBezTo>
                    <a:pt x="3" y="24"/>
                    <a:pt x="1" y="20"/>
                    <a:pt x="1" y="17"/>
                  </a:cubicBezTo>
                  <a:cubicBezTo>
                    <a:pt x="0" y="13"/>
                    <a:pt x="3" y="9"/>
                    <a:pt x="7" y="4"/>
                  </a:cubicBezTo>
                  <a:cubicBezTo>
                    <a:pt x="10" y="2"/>
                    <a:pt x="13" y="0"/>
                    <a:pt x="17" y="1"/>
                  </a:cubicBezTo>
                  <a:cubicBezTo>
                    <a:pt x="21" y="1"/>
                    <a:pt x="25" y="3"/>
                    <a:pt x="29" y="6"/>
                  </a:cubicBezTo>
                  <a:cubicBezTo>
                    <a:pt x="31" y="8"/>
                    <a:pt x="31" y="8"/>
                    <a:pt x="31" y="8"/>
                  </a:cubicBezTo>
                  <a:cubicBezTo>
                    <a:pt x="33" y="11"/>
                    <a:pt x="37" y="15"/>
                    <a:pt x="38" y="15"/>
                  </a:cubicBezTo>
                  <a:cubicBezTo>
                    <a:pt x="42" y="20"/>
                    <a:pt x="40" y="18"/>
                    <a:pt x="44" y="22"/>
                  </a:cubicBezTo>
                  <a:cubicBezTo>
                    <a:pt x="51" y="29"/>
                    <a:pt x="50" y="29"/>
                    <a:pt x="54" y="33"/>
                  </a:cubicBezTo>
                  <a:cubicBezTo>
                    <a:pt x="57" y="37"/>
                    <a:pt x="58" y="40"/>
                    <a:pt x="58" y="44"/>
                  </a:cubicBezTo>
                  <a:cubicBezTo>
                    <a:pt x="58" y="47"/>
                    <a:pt x="56" y="50"/>
                    <a:pt x="53" y="54"/>
                  </a:cubicBezTo>
                  <a:cubicBezTo>
                    <a:pt x="49" y="58"/>
                    <a:pt x="45" y="60"/>
                    <a:pt x="42" y="60"/>
                  </a:cubicBezTo>
                  <a:cubicBezTo>
                    <a:pt x="39" y="60"/>
                    <a:pt x="36" y="59"/>
                    <a:pt x="32" y="5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7" name="Freeform 79">
              <a:extLst>
                <a:ext uri="{FF2B5EF4-FFF2-40B4-BE49-F238E27FC236}">
                  <a16:creationId xmlns:a16="http://schemas.microsoft.com/office/drawing/2014/main" id="{F72FB821-5AF0-4EA1-B84B-D5E12D8333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869193" y="1989904"/>
              <a:ext cx="743890" cy="1195221"/>
            </a:xfrm>
            <a:custGeom>
              <a:avLst/>
              <a:gdLst>
                <a:gd name="T0" fmla="*/ 15 w 49"/>
                <a:gd name="T1" fmla="*/ 65 h 79"/>
                <a:gd name="T2" fmla="*/ 12 w 49"/>
                <a:gd name="T3" fmla="*/ 54 h 79"/>
                <a:gd name="T4" fmla="*/ 8 w 49"/>
                <a:gd name="T5" fmla="*/ 33 h 79"/>
                <a:gd name="T6" fmla="*/ 38 w 49"/>
                <a:gd name="T7" fmla="*/ 24 h 79"/>
                <a:gd name="T8" fmla="*/ 45 w 49"/>
                <a:gd name="T9" fmla="*/ 70 h 79"/>
                <a:gd name="T10" fmla="*/ 15 w 49"/>
                <a:gd name="T11" fmla="*/ 65 h 79"/>
              </a:gdLst>
              <a:ahLst/>
              <a:cxnLst>
                <a:cxn ang="0">
                  <a:pos x="T0" y="T1"/>
                </a:cxn>
                <a:cxn ang="0">
                  <a:pos x="T2" y="T3"/>
                </a:cxn>
                <a:cxn ang="0">
                  <a:pos x="T4" y="T5"/>
                </a:cxn>
                <a:cxn ang="0">
                  <a:pos x="T6" y="T7"/>
                </a:cxn>
                <a:cxn ang="0">
                  <a:pos x="T8" y="T9"/>
                </a:cxn>
                <a:cxn ang="0">
                  <a:pos x="T10" y="T11"/>
                </a:cxn>
              </a:cxnLst>
              <a:rect l="0" t="0" r="r" b="b"/>
              <a:pathLst>
                <a:path w="49" h="79">
                  <a:moveTo>
                    <a:pt x="15" y="65"/>
                  </a:moveTo>
                  <a:cubicBezTo>
                    <a:pt x="14" y="59"/>
                    <a:pt x="13" y="58"/>
                    <a:pt x="12" y="54"/>
                  </a:cubicBezTo>
                  <a:cubicBezTo>
                    <a:pt x="11" y="45"/>
                    <a:pt x="10" y="40"/>
                    <a:pt x="8" y="33"/>
                  </a:cubicBezTo>
                  <a:cubicBezTo>
                    <a:pt x="0" y="9"/>
                    <a:pt x="34" y="0"/>
                    <a:pt x="38" y="24"/>
                  </a:cubicBezTo>
                  <a:cubicBezTo>
                    <a:pt x="43" y="43"/>
                    <a:pt x="49" y="60"/>
                    <a:pt x="45" y="70"/>
                  </a:cubicBezTo>
                  <a:cubicBezTo>
                    <a:pt x="38" y="77"/>
                    <a:pt x="19" y="79"/>
                    <a:pt x="15" y="6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8" name="Freeform 85">
              <a:extLst>
                <a:ext uri="{FF2B5EF4-FFF2-40B4-BE49-F238E27FC236}">
                  <a16:creationId xmlns:a16="http://schemas.microsoft.com/office/drawing/2014/main" id="{DFE0F740-8A45-42B9-BEF6-A75329504FD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1316205" y="967005"/>
              <a:ext cx="541011" cy="981989"/>
            </a:xfrm>
            <a:custGeom>
              <a:avLst/>
              <a:gdLst>
                <a:gd name="T0" fmla="*/ 36 w 36"/>
                <a:gd name="T1" fmla="*/ 15 h 65"/>
                <a:gd name="T2" fmla="*/ 34 w 36"/>
                <a:gd name="T3" fmla="*/ 5 h 65"/>
                <a:gd name="T4" fmla="*/ 28 w 36"/>
                <a:gd name="T5" fmla="*/ 1 h 65"/>
                <a:gd name="T6" fmla="*/ 23 w 36"/>
                <a:gd name="T7" fmla="*/ 0 h 65"/>
                <a:gd name="T8" fmla="*/ 13 w 36"/>
                <a:gd name="T9" fmla="*/ 1 h 65"/>
                <a:gd name="T10" fmla="*/ 7 w 36"/>
                <a:gd name="T11" fmla="*/ 9 h 65"/>
                <a:gd name="T12" fmla="*/ 4 w 36"/>
                <a:gd name="T13" fmla="*/ 19 h 65"/>
                <a:gd name="T14" fmla="*/ 0 w 36"/>
                <a:gd name="T15" fmla="*/ 44 h 65"/>
                <a:gd name="T16" fmla="*/ 1 w 36"/>
                <a:gd name="T17" fmla="*/ 58 h 65"/>
                <a:gd name="T18" fmla="*/ 8 w 36"/>
                <a:gd name="T19" fmla="*/ 64 h 65"/>
                <a:gd name="T20" fmla="*/ 16 w 36"/>
                <a:gd name="T21" fmla="*/ 65 h 65"/>
                <a:gd name="T22" fmla="*/ 25 w 36"/>
                <a:gd name="T23" fmla="*/ 63 h 65"/>
                <a:gd name="T24" fmla="*/ 31 w 36"/>
                <a:gd name="T25" fmla="*/ 55 h 65"/>
                <a:gd name="T26" fmla="*/ 34 w 36"/>
                <a:gd name="T27" fmla="*/ 40 h 65"/>
                <a:gd name="T28" fmla="*/ 36 w 36"/>
                <a:gd name="T29"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5">
                  <a:moveTo>
                    <a:pt x="36" y="15"/>
                  </a:moveTo>
                  <a:cubicBezTo>
                    <a:pt x="36" y="10"/>
                    <a:pt x="35" y="7"/>
                    <a:pt x="34" y="5"/>
                  </a:cubicBezTo>
                  <a:cubicBezTo>
                    <a:pt x="33" y="3"/>
                    <a:pt x="31" y="2"/>
                    <a:pt x="28" y="1"/>
                  </a:cubicBezTo>
                  <a:cubicBezTo>
                    <a:pt x="27" y="1"/>
                    <a:pt x="25" y="1"/>
                    <a:pt x="23" y="0"/>
                  </a:cubicBezTo>
                  <a:cubicBezTo>
                    <a:pt x="19" y="0"/>
                    <a:pt x="16" y="0"/>
                    <a:pt x="13" y="1"/>
                  </a:cubicBezTo>
                  <a:cubicBezTo>
                    <a:pt x="11" y="2"/>
                    <a:pt x="9" y="4"/>
                    <a:pt x="7" y="9"/>
                  </a:cubicBezTo>
                  <a:cubicBezTo>
                    <a:pt x="6" y="13"/>
                    <a:pt x="5" y="17"/>
                    <a:pt x="4" y="19"/>
                  </a:cubicBezTo>
                  <a:cubicBezTo>
                    <a:pt x="2" y="29"/>
                    <a:pt x="0" y="44"/>
                    <a:pt x="0" y="44"/>
                  </a:cubicBezTo>
                  <a:cubicBezTo>
                    <a:pt x="0" y="50"/>
                    <a:pt x="0" y="55"/>
                    <a:pt x="1" y="58"/>
                  </a:cubicBezTo>
                  <a:cubicBezTo>
                    <a:pt x="2" y="61"/>
                    <a:pt x="5" y="63"/>
                    <a:pt x="8" y="64"/>
                  </a:cubicBezTo>
                  <a:cubicBezTo>
                    <a:pt x="11" y="65"/>
                    <a:pt x="13" y="65"/>
                    <a:pt x="16" y="65"/>
                  </a:cubicBezTo>
                  <a:cubicBezTo>
                    <a:pt x="19" y="65"/>
                    <a:pt x="22" y="64"/>
                    <a:pt x="25" y="63"/>
                  </a:cubicBezTo>
                  <a:cubicBezTo>
                    <a:pt x="28" y="61"/>
                    <a:pt x="30" y="59"/>
                    <a:pt x="31" y="55"/>
                  </a:cubicBezTo>
                  <a:cubicBezTo>
                    <a:pt x="32" y="50"/>
                    <a:pt x="31" y="54"/>
                    <a:pt x="34" y="40"/>
                  </a:cubicBezTo>
                  <a:lnTo>
                    <a:pt x="36" y="1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grpSp>
        <p:nvGrpSpPr>
          <p:cNvPr id="40" name="Group 39">
            <a:extLst>
              <a:ext uri="{FF2B5EF4-FFF2-40B4-BE49-F238E27FC236}">
                <a16:creationId xmlns:a16="http://schemas.microsoft.com/office/drawing/2014/main" id="{3214C51D-3B74-4CCB-82B8-A184460FCA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25210" y="268794"/>
            <a:ext cx="632305" cy="1606552"/>
            <a:chOff x="10224385" y="954724"/>
            <a:chExt cx="1324087" cy="3364228"/>
          </a:xfrm>
        </p:grpSpPr>
        <p:sp>
          <p:nvSpPr>
            <p:cNvPr id="41" name="Freeform 80">
              <a:extLst>
                <a:ext uri="{FF2B5EF4-FFF2-40B4-BE49-F238E27FC236}">
                  <a16:creationId xmlns:a16="http://schemas.microsoft.com/office/drawing/2014/main" id="{66CD91DA-BDB8-476E-8111-2918188D6DE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562739" y="2385730"/>
              <a:ext cx="985733" cy="504616"/>
            </a:xfrm>
            <a:custGeom>
              <a:avLst/>
              <a:gdLst>
                <a:gd name="T0" fmla="*/ 53 w 66"/>
                <a:gd name="T1" fmla="*/ 33 h 34"/>
                <a:gd name="T2" fmla="*/ 39 w 66"/>
                <a:gd name="T3" fmla="*/ 33 h 34"/>
                <a:gd name="T4" fmla="*/ 21 w 66"/>
                <a:gd name="T5" fmla="*/ 33 h 34"/>
                <a:gd name="T6" fmla="*/ 12 w 66"/>
                <a:gd name="T7" fmla="*/ 32 h 34"/>
                <a:gd name="T8" fmla="*/ 3 w 66"/>
                <a:gd name="T9" fmla="*/ 28 h 34"/>
                <a:gd name="T10" fmla="*/ 0 w 66"/>
                <a:gd name="T11" fmla="*/ 21 h 34"/>
                <a:gd name="T12" fmla="*/ 0 w 66"/>
                <a:gd name="T13" fmla="*/ 16 h 34"/>
                <a:gd name="T14" fmla="*/ 3 w 66"/>
                <a:gd name="T15" fmla="*/ 7 h 34"/>
                <a:gd name="T16" fmla="*/ 11 w 66"/>
                <a:gd name="T17" fmla="*/ 3 h 34"/>
                <a:gd name="T18" fmla="*/ 23 w 66"/>
                <a:gd name="T19" fmla="*/ 2 h 34"/>
                <a:gd name="T20" fmla="*/ 43 w 66"/>
                <a:gd name="T21" fmla="*/ 0 h 34"/>
                <a:gd name="T22" fmla="*/ 48 w 66"/>
                <a:gd name="T23" fmla="*/ 0 h 34"/>
                <a:gd name="T24" fmla="*/ 62 w 66"/>
                <a:gd name="T25" fmla="*/ 4 h 34"/>
                <a:gd name="T26" fmla="*/ 66 w 66"/>
                <a:gd name="T27" fmla="*/ 13 h 34"/>
                <a:gd name="T28" fmla="*/ 66 w 66"/>
                <a:gd name="T29" fmla="*/ 20 h 34"/>
                <a:gd name="T30" fmla="*/ 62 w 66"/>
                <a:gd name="T31" fmla="*/ 29 h 34"/>
                <a:gd name="T32" fmla="*/ 53 w 66"/>
                <a:gd name="T33"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34">
                  <a:moveTo>
                    <a:pt x="53" y="33"/>
                  </a:moveTo>
                  <a:cubicBezTo>
                    <a:pt x="47" y="33"/>
                    <a:pt x="53" y="34"/>
                    <a:pt x="39" y="33"/>
                  </a:cubicBezTo>
                  <a:cubicBezTo>
                    <a:pt x="24" y="33"/>
                    <a:pt x="21" y="33"/>
                    <a:pt x="21" y="33"/>
                  </a:cubicBezTo>
                  <a:cubicBezTo>
                    <a:pt x="12" y="32"/>
                    <a:pt x="12" y="32"/>
                    <a:pt x="12" y="32"/>
                  </a:cubicBezTo>
                  <a:cubicBezTo>
                    <a:pt x="7" y="31"/>
                    <a:pt x="4" y="30"/>
                    <a:pt x="3" y="28"/>
                  </a:cubicBezTo>
                  <a:cubicBezTo>
                    <a:pt x="1" y="26"/>
                    <a:pt x="0" y="24"/>
                    <a:pt x="0" y="21"/>
                  </a:cubicBezTo>
                  <a:cubicBezTo>
                    <a:pt x="0" y="21"/>
                    <a:pt x="0" y="19"/>
                    <a:pt x="0" y="16"/>
                  </a:cubicBezTo>
                  <a:cubicBezTo>
                    <a:pt x="0" y="13"/>
                    <a:pt x="1" y="10"/>
                    <a:pt x="3" y="7"/>
                  </a:cubicBezTo>
                  <a:cubicBezTo>
                    <a:pt x="4" y="5"/>
                    <a:pt x="7" y="3"/>
                    <a:pt x="11" y="3"/>
                  </a:cubicBezTo>
                  <a:cubicBezTo>
                    <a:pt x="16" y="2"/>
                    <a:pt x="20" y="2"/>
                    <a:pt x="23" y="2"/>
                  </a:cubicBezTo>
                  <a:cubicBezTo>
                    <a:pt x="32" y="1"/>
                    <a:pt x="37" y="0"/>
                    <a:pt x="43" y="0"/>
                  </a:cubicBezTo>
                  <a:cubicBezTo>
                    <a:pt x="48" y="0"/>
                    <a:pt x="48" y="0"/>
                    <a:pt x="48" y="0"/>
                  </a:cubicBezTo>
                  <a:cubicBezTo>
                    <a:pt x="54" y="1"/>
                    <a:pt x="59" y="3"/>
                    <a:pt x="62" y="4"/>
                  </a:cubicBezTo>
                  <a:cubicBezTo>
                    <a:pt x="65" y="6"/>
                    <a:pt x="66" y="9"/>
                    <a:pt x="66" y="13"/>
                  </a:cubicBezTo>
                  <a:cubicBezTo>
                    <a:pt x="66" y="15"/>
                    <a:pt x="66" y="17"/>
                    <a:pt x="66" y="20"/>
                  </a:cubicBezTo>
                  <a:cubicBezTo>
                    <a:pt x="65" y="23"/>
                    <a:pt x="64" y="26"/>
                    <a:pt x="62" y="29"/>
                  </a:cubicBezTo>
                  <a:cubicBezTo>
                    <a:pt x="60" y="31"/>
                    <a:pt x="57" y="32"/>
                    <a:pt x="53" y="3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42" name="Freeform 84">
              <a:extLst>
                <a:ext uri="{FF2B5EF4-FFF2-40B4-BE49-F238E27FC236}">
                  <a16:creationId xmlns:a16="http://schemas.microsoft.com/office/drawing/2014/main" id="{576CF7BA-63E8-47BF-AB8E-E9134BE8EF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874527">
              <a:off x="10288245" y="954724"/>
              <a:ext cx="852074" cy="892781"/>
            </a:xfrm>
            <a:custGeom>
              <a:avLst/>
              <a:gdLst>
                <a:gd name="T0" fmla="*/ 4 w 57"/>
                <a:gd name="T1" fmla="*/ 34 h 60"/>
                <a:gd name="T2" fmla="*/ 17 w 57"/>
                <a:gd name="T3" fmla="*/ 18 h 60"/>
                <a:gd name="T4" fmla="*/ 26 w 57"/>
                <a:gd name="T5" fmla="*/ 8 h 60"/>
                <a:gd name="T6" fmla="*/ 29 w 57"/>
                <a:gd name="T7" fmla="*/ 5 h 60"/>
                <a:gd name="T8" fmla="*/ 41 w 57"/>
                <a:gd name="T9" fmla="*/ 0 h 60"/>
                <a:gd name="T10" fmla="*/ 51 w 57"/>
                <a:gd name="T11" fmla="*/ 6 h 60"/>
                <a:gd name="T12" fmla="*/ 56 w 57"/>
                <a:gd name="T13" fmla="*/ 16 h 60"/>
                <a:gd name="T14" fmla="*/ 51 w 57"/>
                <a:gd name="T15" fmla="*/ 28 h 60"/>
                <a:gd name="T16" fmla="*/ 29 w 57"/>
                <a:gd name="T17" fmla="*/ 53 h 60"/>
                <a:gd name="T18" fmla="*/ 17 w 57"/>
                <a:gd name="T19" fmla="*/ 59 h 60"/>
                <a:gd name="T20" fmla="*/ 5 w 57"/>
                <a:gd name="T21" fmla="*/ 54 h 60"/>
                <a:gd name="T22" fmla="*/ 0 w 57"/>
                <a:gd name="T23" fmla="*/ 45 h 60"/>
                <a:gd name="T24" fmla="*/ 4 w 57"/>
                <a:gd name="T25"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0">
                  <a:moveTo>
                    <a:pt x="4" y="34"/>
                  </a:moveTo>
                  <a:cubicBezTo>
                    <a:pt x="5" y="33"/>
                    <a:pt x="17" y="18"/>
                    <a:pt x="17" y="18"/>
                  </a:cubicBezTo>
                  <a:cubicBezTo>
                    <a:pt x="21" y="14"/>
                    <a:pt x="24" y="10"/>
                    <a:pt x="26" y="8"/>
                  </a:cubicBezTo>
                  <a:cubicBezTo>
                    <a:pt x="29" y="5"/>
                    <a:pt x="29" y="5"/>
                    <a:pt x="29" y="5"/>
                  </a:cubicBezTo>
                  <a:cubicBezTo>
                    <a:pt x="34" y="2"/>
                    <a:pt x="38" y="0"/>
                    <a:pt x="41" y="0"/>
                  </a:cubicBezTo>
                  <a:cubicBezTo>
                    <a:pt x="44" y="1"/>
                    <a:pt x="47" y="2"/>
                    <a:pt x="51" y="6"/>
                  </a:cubicBezTo>
                  <a:cubicBezTo>
                    <a:pt x="55" y="10"/>
                    <a:pt x="57" y="13"/>
                    <a:pt x="56" y="16"/>
                  </a:cubicBezTo>
                  <a:cubicBezTo>
                    <a:pt x="56" y="19"/>
                    <a:pt x="54" y="23"/>
                    <a:pt x="51" y="28"/>
                  </a:cubicBezTo>
                  <a:cubicBezTo>
                    <a:pt x="51" y="28"/>
                    <a:pt x="33" y="48"/>
                    <a:pt x="29" y="53"/>
                  </a:cubicBezTo>
                  <a:cubicBezTo>
                    <a:pt x="25" y="57"/>
                    <a:pt x="21" y="59"/>
                    <a:pt x="17" y="59"/>
                  </a:cubicBezTo>
                  <a:cubicBezTo>
                    <a:pt x="13" y="60"/>
                    <a:pt x="9" y="58"/>
                    <a:pt x="5" y="54"/>
                  </a:cubicBezTo>
                  <a:cubicBezTo>
                    <a:pt x="2" y="51"/>
                    <a:pt x="0" y="48"/>
                    <a:pt x="0" y="45"/>
                  </a:cubicBezTo>
                  <a:cubicBezTo>
                    <a:pt x="0" y="42"/>
                    <a:pt x="2" y="38"/>
                    <a:pt x="4" y="3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43" name="Freeform 87">
              <a:extLst>
                <a:ext uri="{FF2B5EF4-FFF2-40B4-BE49-F238E27FC236}">
                  <a16:creationId xmlns:a16="http://schemas.microsoft.com/office/drawing/2014/main" id="{C0C95E2B-D068-4E18-85DE-266A42E6C69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20630858">
              <a:off x="10224385" y="3437261"/>
              <a:ext cx="824227" cy="881691"/>
            </a:xfrm>
            <a:custGeom>
              <a:avLst/>
              <a:gdLst>
                <a:gd name="T0" fmla="*/ 0 w 55"/>
                <a:gd name="T1" fmla="*/ 17 h 59"/>
                <a:gd name="T2" fmla="*/ 1 w 55"/>
                <a:gd name="T3" fmla="*/ 11 h 59"/>
                <a:gd name="T4" fmla="*/ 4 w 55"/>
                <a:gd name="T5" fmla="*/ 6 h 59"/>
                <a:gd name="T6" fmla="*/ 7 w 55"/>
                <a:gd name="T7" fmla="*/ 4 h 59"/>
                <a:gd name="T8" fmla="*/ 14 w 55"/>
                <a:gd name="T9" fmla="*/ 0 h 59"/>
                <a:gd name="T10" fmla="*/ 23 w 55"/>
                <a:gd name="T11" fmla="*/ 3 h 59"/>
                <a:gd name="T12" fmla="*/ 31 w 55"/>
                <a:gd name="T13" fmla="*/ 11 h 59"/>
                <a:gd name="T14" fmla="*/ 38 w 55"/>
                <a:gd name="T15" fmla="*/ 20 h 59"/>
                <a:gd name="T16" fmla="*/ 48 w 55"/>
                <a:gd name="T17" fmla="*/ 31 h 59"/>
                <a:gd name="T18" fmla="*/ 55 w 55"/>
                <a:gd name="T19" fmla="*/ 43 h 59"/>
                <a:gd name="T20" fmla="*/ 49 w 55"/>
                <a:gd name="T21" fmla="*/ 55 h 59"/>
                <a:gd name="T22" fmla="*/ 38 w 55"/>
                <a:gd name="T23" fmla="*/ 59 h 59"/>
                <a:gd name="T24" fmla="*/ 33 w 55"/>
                <a:gd name="T25" fmla="*/ 58 h 59"/>
                <a:gd name="T26" fmla="*/ 26 w 55"/>
                <a:gd name="T27" fmla="*/ 53 h 59"/>
                <a:gd name="T28" fmla="*/ 5 w 55"/>
                <a:gd name="T29" fmla="*/ 27 h 59"/>
                <a:gd name="T30" fmla="*/ 0 w 55"/>
                <a:gd name="T31"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59">
                  <a:moveTo>
                    <a:pt x="0" y="17"/>
                  </a:moveTo>
                  <a:cubicBezTo>
                    <a:pt x="0" y="14"/>
                    <a:pt x="0" y="12"/>
                    <a:pt x="1" y="11"/>
                  </a:cubicBezTo>
                  <a:cubicBezTo>
                    <a:pt x="2" y="9"/>
                    <a:pt x="3" y="8"/>
                    <a:pt x="4" y="6"/>
                  </a:cubicBezTo>
                  <a:cubicBezTo>
                    <a:pt x="6" y="5"/>
                    <a:pt x="7" y="4"/>
                    <a:pt x="7" y="4"/>
                  </a:cubicBezTo>
                  <a:cubicBezTo>
                    <a:pt x="9" y="2"/>
                    <a:pt x="12" y="1"/>
                    <a:pt x="14" y="0"/>
                  </a:cubicBezTo>
                  <a:cubicBezTo>
                    <a:pt x="17" y="0"/>
                    <a:pt x="20" y="1"/>
                    <a:pt x="23" y="3"/>
                  </a:cubicBezTo>
                  <a:cubicBezTo>
                    <a:pt x="26" y="4"/>
                    <a:pt x="29" y="7"/>
                    <a:pt x="31" y="11"/>
                  </a:cubicBezTo>
                  <a:cubicBezTo>
                    <a:pt x="38" y="20"/>
                    <a:pt x="38" y="20"/>
                    <a:pt x="38" y="20"/>
                  </a:cubicBezTo>
                  <a:cubicBezTo>
                    <a:pt x="48" y="31"/>
                    <a:pt x="48" y="31"/>
                    <a:pt x="48" y="31"/>
                  </a:cubicBezTo>
                  <a:cubicBezTo>
                    <a:pt x="52" y="36"/>
                    <a:pt x="54" y="40"/>
                    <a:pt x="55" y="43"/>
                  </a:cubicBezTo>
                  <a:cubicBezTo>
                    <a:pt x="55" y="47"/>
                    <a:pt x="54" y="52"/>
                    <a:pt x="49" y="55"/>
                  </a:cubicBezTo>
                  <a:cubicBezTo>
                    <a:pt x="45" y="58"/>
                    <a:pt x="41" y="59"/>
                    <a:pt x="38" y="59"/>
                  </a:cubicBezTo>
                  <a:cubicBezTo>
                    <a:pt x="37" y="59"/>
                    <a:pt x="35" y="59"/>
                    <a:pt x="33" y="58"/>
                  </a:cubicBezTo>
                  <a:cubicBezTo>
                    <a:pt x="31" y="57"/>
                    <a:pt x="29" y="55"/>
                    <a:pt x="26" y="53"/>
                  </a:cubicBezTo>
                  <a:cubicBezTo>
                    <a:pt x="23" y="50"/>
                    <a:pt x="5" y="27"/>
                    <a:pt x="5" y="27"/>
                  </a:cubicBezTo>
                  <a:cubicBezTo>
                    <a:pt x="2" y="23"/>
                    <a:pt x="0" y="19"/>
                    <a:pt x="0" y="1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pic>
        <p:nvPicPr>
          <p:cNvPr id="5" name="Content Placeholder 4" descr="A screenshot of a web page&#10;&#10;Description automatically generated">
            <a:extLst>
              <a:ext uri="{FF2B5EF4-FFF2-40B4-BE49-F238E27FC236}">
                <a16:creationId xmlns:a16="http://schemas.microsoft.com/office/drawing/2014/main" id="{BBD584A2-8C55-7744-9135-FE6251DF7E0C}"/>
              </a:ext>
            </a:extLst>
          </p:cNvPr>
          <p:cNvPicPr>
            <a:picLocks noGrp="1" noChangeAspect="1"/>
          </p:cNvPicPr>
          <p:nvPr>
            <p:ph idx="1"/>
          </p:nvPr>
        </p:nvPicPr>
        <p:blipFill rotWithShape="1">
          <a:blip r:embed="rId3"/>
          <a:srcRect t="24208" r="-1" b="3658"/>
          <a:stretch/>
        </p:blipFill>
        <p:spPr>
          <a:xfrm>
            <a:off x="2008489" y="1542870"/>
            <a:ext cx="8015943" cy="4510088"/>
          </a:xfrm>
          <a:custGeom>
            <a:avLst/>
            <a:gdLst/>
            <a:ahLst/>
            <a:cxnLst/>
            <a:rect l="l" t="t" r="r" b="b"/>
            <a:pathLst>
              <a:path w="10728325" h="3132136">
                <a:moveTo>
                  <a:pt x="0" y="0"/>
                </a:moveTo>
                <a:lnTo>
                  <a:pt x="10728325" y="0"/>
                </a:lnTo>
                <a:lnTo>
                  <a:pt x="10728325" y="3132136"/>
                </a:lnTo>
                <a:lnTo>
                  <a:pt x="0" y="3132136"/>
                </a:lnTo>
                <a:close/>
              </a:path>
            </a:pathLst>
          </a:custGeom>
        </p:spPr>
      </p:pic>
      <p:sp useBgFill="1">
        <p:nvSpPr>
          <p:cNvPr id="45" name="Freeform: Shape 44">
            <a:extLst>
              <a:ext uri="{FF2B5EF4-FFF2-40B4-BE49-F238E27FC236}">
                <a16:creationId xmlns:a16="http://schemas.microsoft.com/office/drawing/2014/main" id="{61DBDC3E-EFBF-429B-957B-6C76FFB449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5693480" y="359481"/>
            <a:ext cx="805041" cy="12192001"/>
          </a:xfrm>
          <a:custGeom>
            <a:avLst/>
            <a:gdLst>
              <a:gd name="connsiteX0" fmla="*/ 0 w 805041"/>
              <a:gd name="connsiteY0" fmla="*/ 12192001 h 12192001"/>
              <a:gd name="connsiteX1" fmla="*/ 2268 w 805041"/>
              <a:gd name="connsiteY1" fmla="*/ 11635931 h 12192001"/>
              <a:gd name="connsiteX2" fmla="*/ 39265 w 805041"/>
              <a:gd name="connsiteY2" fmla="*/ 9246579 h 12192001"/>
              <a:gd name="connsiteX3" fmla="*/ 79643 w 805041"/>
              <a:gd name="connsiteY3" fmla="*/ 7976300 h 12192001"/>
              <a:gd name="connsiteX4" fmla="*/ 39265 w 805041"/>
              <a:gd name="connsiteY4" fmla="*/ 7150621 h 12192001"/>
              <a:gd name="connsiteX5" fmla="*/ 39265 w 805041"/>
              <a:gd name="connsiteY5" fmla="*/ 6515481 h 12192001"/>
              <a:gd name="connsiteX6" fmla="*/ 39265 w 805041"/>
              <a:gd name="connsiteY6" fmla="*/ 4864121 h 12192001"/>
              <a:gd name="connsiteX7" fmla="*/ 79645 w 805041"/>
              <a:gd name="connsiteY7" fmla="*/ 2958705 h 12192001"/>
              <a:gd name="connsiteX8" fmla="*/ 54260 w 805041"/>
              <a:gd name="connsiteY8" fmla="*/ 203487 h 12192001"/>
              <a:gd name="connsiteX9" fmla="*/ 52385 w 805041"/>
              <a:gd name="connsiteY9" fmla="*/ 0 h 12192001"/>
              <a:gd name="connsiteX10" fmla="*/ 805041 w 805041"/>
              <a:gd name="connsiteY10" fmla="*/ 0 h 12192001"/>
              <a:gd name="connsiteX11" fmla="*/ 805040 w 805041"/>
              <a:gd name="connsiteY11" fmla="*/ 12192001 h 1219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5041" h="12192001">
                <a:moveTo>
                  <a:pt x="0" y="12192001"/>
                </a:moveTo>
                <a:lnTo>
                  <a:pt x="2268" y="11635931"/>
                </a:lnTo>
                <a:cubicBezTo>
                  <a:pt x="6616" y="10932425"/>
                  <a:pt x="16553" y="10139742"/>
                  <a:pt x="39265" y="9246579"/>
                </a:cubicBezTo>
                <a:cubicBezTo>
                  <a:pt x="79643" y="7976300"/>
                  <a:pt x="79643" y="7976300"/>
                  <a:pt x="79643" y="7976300"/>
                </a:cubicBezTo>
                <a:cubicBezTo>
                  <a:pt x="79643" y="7722245"/>
                  <a:pt x="39265" y="7468190"/>
                  <a:pt x="39265" y="7150621"/>
                </a:cubicBezTo>
                <a:cubicBezTo>
                  <a:pt x="39265" y="6833051"/>
                  <a:pt x="39265" y="6578996"/>
                  <a:pt x="39265" y="6515481"/>
                </a:cubicBezTo>
                <a:cubicBezTo>
                  <a:pt x="39265" y="4864121"/>
                  <a:pt x="39265" y="4864121"/>
                  <a:pt x="39265" y="4864121"/>
                </a:cubicBezTo>
                <a:cubicBezTo>
                  <a:pt x="79645" y="2958705"/>
                  <a:pt x="79645" y="2958705"/>
                  <a:pt x="79645" y="2958705"/>
                </a:cubicBezTo>
                <a:cubicBezTo>
                  <a:pt x="68288" y="1726140"/>
                  <a:pt x="60126" y="840233"/>
                  <a:pt x="54260" y="203487"/>
                </a:cubicBezTo>
                <a:lnTo>
                  <a:pt x="52385" y="0"/>
                </a:lnTo>
                <a:lnTo>
                  <a:pt x="805041" y="0"/>
                </a:lnTo>
                <a:lnTo>
                  <a:pt x="805040" y="12192001"/>
                </a:lnTo>
                <a:close/>
              </a:path>
            </a:pathLst>
          </a:custGeom>
          <a:ln>
            <a:noFill/>
          </a:ln>
        </p:spPr>
        <p:txBody>
          <a:bodyPr vert="horz" wrap="square" lIns="91440" tIns="45720" rIns="91440" bIns="45720" numCol="1" anchor="t" anchorCtr="0" compatLnSpc="1">
            <a:prstTxWarp prst="textNoShape">
              <a:avLst/>
            </a:prstTxWarp>
            <a:noAutofit/>
          </a:bodyPr>
          <a:lstStyle/>
          <a:p>
            <a:endParaRPr lang="en-US"/>
          </a:p>
        </p:txBody>
      </p:sp>
    </p:spTree>
    <p:extLst>
      <p:ext uri="{BB962C8B-B14F-4D97-AF65-F5344CB8AC3E}">
        <p14:creationId xmlns:p14="http://schemas.microsoft.com/office/powerpoint/2010/main" val="35965215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01D3B63D-97A2-43B6-B140-7FADB9C541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99AB3E9-A7F5-451B-8FC3-9BBE53056F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5CC2CE-390D-B741-A543-C1196C2F1740}"/>
              </a:ext>
            </a:extLst>
          </p:cNvPr>
          <p:cNvSpPr>
            <a:spLocks noGrp="1"/>
          </p:cNvSpPr>
          <p:nvPr>
            <p:ph type="title"/>
          </p:nvPr>
        </p:nvSpPr>
        <p:spPr>
          <a:xfrm>
            <a:off x="552841" y="619200"/>
            <a:ext cx="3767917" cy="1477328"/>
          </a:xfrm>
        </p:spPr>
        <p:txBody>
          <a:bodyPr wrap="square" anchor="ctr">
            <a:normAutofit/>
          </a:bodyPr>
          <a:lstStyle/>
          <a:p>
            <a:r>
              <a:rPr lang="en-US" sz="6000" dirty="0"/>
              <a:t>HBCU Portal Design</a:t>
            </a:r>
          </a:p>
        </p:txBody>
      </p:sp>
      <p:sp>
        <p:nvSpPr>
          <p:cNvPr id="9" name="Content Placeholder 8">
            <a:extLst>
              <a:ext uri="{FF2B5EF4-FFF2-40B4-BE49-F238E27FC236}">
                <a16:creationId xmlns:a16="http://schemas.microsoft.com/office/drawing/2014/main" id="{51B97AF6-D8F6-8A2C-1A2A-F7BB7991D291}"/>
              </a:ext>
            </a:extLst>
          </p:cNvPr>
          <p:cNvSpPr>
            <a:spLocks noGrp="1"/>
          </p:cNvSpPr>
          <p:nvPr>
            <p:ph idx="1"/>
          </p:nvPr>
        </p:nvSpPr>
        <p:spPr>
          <a:xfrm>
            <a:off x="301601" y="1986456"/>
            <a:ext cx="4270399" cy="3771418"/>
          </a:xfrm>
        </p:spPr>
        <p:txBody>
          <a:bodyPr>
            <a:noAutofit/>
          </a:bodyPr>
          <a:lstStyle/>
          <a:p>
            <a:pPr marL="0" indent="0">
              <a:buNone/>
            </a:pPr>
            <a:r>
              <a:rPr lang="en-US" sz="3200" dirty="0"/>
              <a:t>All Hubs are required to build and maintain a Hub Portal. </a:t>
            </a:r>
          </a:p>
          <a:p>
            <a:pPr marL="0" indent="0">
              <a:buNone/>
            </a:pPr>
            <a:r>
              <a:rPr lang="en-US" sz="3200" dirty="0"/>
              <a:t>Affiliates may opt in to the Portal adoption process.</a:t>
            </a:r>
          </a:p>
        </p:txBody>
      </p:sp>
      <p:pic>
        <p:nvPicPr>
          <p:cNvPr id="5" name="Content Placeholder 4" descr="A screenshot of a website&#10;&#10;Description automatically generated">
            <a:extLst>
              <a:ext uri="{FF2B5EF4-FFF2-40B4-BE49-F238E27FC236}">
                <a16:creationId xmlns:a16="http://schemas.microsoft.com/office/drawing/2014/main" id="{CC661CE7-F092-C34E-8DE6-542FB57AAE3B}"/>
              </a:ext>
            </a:extLst>
          </p:cNvPr>
          <p:cNvPicPr>
            <a:picLocks noChangeAspect="1"/>
          </p:cNvPicPr>
          <p:nvPr/>
        </p:nvPicPr>
        <p:blipFill>
          <a:blip r:embed="rId3"/>
          <a:stretch>
            <a:fillRect/>
          </a:stretch>
        </p:blipFill>
        <p:spPr>
          <a:xfrm>
            <a:off x="4715692" y="619200"/>
            <a:ext cx="7174707" cy="5040232"/>
          </a:xfrm>
          <a:custGeom>
            <a:avLst/>
            <a:gdLst/>
            <a:ahLst/>
            <a:cxnLst/>
            <a:rect l="l" t="t" r="r" b="b"/>
            <a:pathLst>
              <a:path w="5014800" h="5409338">
                <a:moveTo>
                  <a:pt x="0" y="0"/>
                </a:moveTo>
                <a:lnTo>
                  <a:pt x="5014800" y="0"/>
                </a:lnTo>
                <a:lnTo>
                  <a:pt x="5014800" y="5409338"/>
                </a:lnTo>
                <a:lnTo>
                  <a:pt x="0" y="5409338"/>
                </a:lnTo>
                <a:close/>
              </a:path>
            </a:pathLst>
          </a:custGeom>
        </p:spPr>
      </p:pic>
    </p:spTree>
    <p:extLst>
      <p:ext uri="{BB962C8B-B14F-4D97-AF65-F5344CB8AC3E}">
        <p14:creationId xmlns:p14="http://schemas.microsoft.com/office/powerpoint/2010/main" val="21905378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0C91F-441D-C142-A587-5284005B2495}"/>
              </a:ext>
            </a:extLst>
          </p:cNvPr>
          <p:cNvSpPr>
            <a:spLocks noGrp="1"/>
          </p:cNvSpPr>
          <p:nvPr>
            <p:ph type="title"/>
          </p:nvPr>
        </p:nvSpPr>
        <p:spPr>
          <a:xfrm>
            <a:off x="425497" y="1625038"/>
            <a:ext cx="3242613" cy="3493500"/>
          </a:xfrm>
        </p:spPr>
        <p:txBody>
          <a:bodyPr>
            <a:normAutofit/>
          </a:bodyPr>
          <a:lstStyle/>
          <a:p>
            <a:pPr algn="ctr"/>
            <a:r>
              <a:rPr lang="en-US" sz="7200" dirty="0"/>
              <a:t>MERLOT Content Builder</a:t>
            </a:r>
          </a:p>
        </p:txBody>
      </p:sp>
      <p:pic>
        <p:nvPicPr>
          <p:cNvPr id="5" name="Content Placeholder 4" descr="A screenshot of a website&#10;&#10;Description automatically generated">
            <a:extLst>
              <a:ext uri="{FF2B5EF4-FFF2-40B4-BE49-F238E27FC236}">
                <a16:creationId xmlns:a16="http://schemas.microsoft.com/office/drawing/2014/main" id="{CB21C928-E6E5-5640-9666-423B7D2AE0AF}"/>
              </a:ext>
            </a:extLst>
          </p:cNvPr>
          <p:cNvPicPr>
            <a:picLocks noGrp="1" noChangeAspect="1"/>
          </p:cNvPicPr>
          <p:nvPr>
            <p:ph idx="1"/>
          </p:nvPr>
        </p:nvPicPr>
        <p:blipFill>
          <a:blip r:embed="rId3"/>
          <a:stretch>
            <a:fillRect/>
          </a:stretch>
        </p:blipFill>
        <p:spPr>
          <a:xfrm>
            <a:off x="4794069" y="54934"/>
            <a:ext cx="6593611" cy="6803066"/>
          </a:xfrm>
        </p:spPr>
      </p:pic>
    </p:spTree>
    <p:extLst>
      <p:ext uri="{BB962C8B-B14F-4D97-AF65-F5344CB8AC3E}">
        <p14:creationId xmlns:p14="http://schemas.microsoft.com/office/powerpoint/2010/main" val="3311254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8BA01-BADB-6D45-8BBA-6526D73DC3D5}"/>
              </a:ext>
            </a:extLst>
          </p:cNvPr>
          <p:cNvSpPr>
            <a:spLocks noGrp="1"/>
          </p:cNvSpPr>
          <p:nvPr>
            <p:ph type="title"/>
          </p:nvPr>
        </p:nvSpPr>
        <p:spPr>
          <a:xfrm>
            <a:off x="274716" y="1337312"/>
            <a:ext cx="4234221" cy="4803428"/>
          </a:xfrm>
        </p:spPr>
        <p:txBody>
          <a:bodyPr vert="horz" wrap="square" lIns="68580" tIns="34290" rIns="68580" bIns="34290" rtlCol="0" anchor="ctr" anchorCtr="0">
            <a:normAutofit fontScale="90000"/>
          </a:bodyPr>
          <a:lstStyle/>
          <a:p>
            <a:r>
              <a:rPr lang="en-US" sz="4000" b="1" dirty="0"/>
              <a:t>Portals allow universities to showcase their materials and successful outcomes.</a:t>
            </a:r>
            <a:br>
              <a:rPr lang="en-US" sz="3600" b="1" dirty="0"/>
            </a:br>
            <a:br>
              <a:rPr lang="en-US" sz="3600" b="1" dirty="0"/>
            </a:br>
            <a:r>
              <a:rPr lang="en-US" sz="3600" b="1" dirty="0">
                <a:hlinkClick r:id="rId3">
                  <a:extLst>
                    <a:ext uri="{A12FA001-AC4F-418D-AE19-62706E023703}">
                      <ahyp:hlinkClr xmlns:ahyp="http://schemas.microsoft.com/office/drawing/2018/hyperlinkcolor" val="tx"/>
                    </a:ext>
                  </a:extLst>
                </a:hlinkClick>
              </a:rPr>
              <a:t>Community Portals </a:t>
            </a:r>
            <a:br>
              <a:rPr lang="en-US" sz="3600" b="1" dirty="0">
                <a:solidFill>
                  <a:srgbClr val="FFFFFF"/>
                </a:solidFill>
              </a:rPr>
            </a:br>
            <a:r>
              <a:rPr lang="en-US" sz="2700" dirty="0">
                <a:ea typeface="+mj-lt"/>
                <a:cs typeface="+mj-lt"/>
              </a:rPr>
              <a:t>https://</a:t>
            </a:r>
            <a:r>
              <a:rPr lang="en-US" sz="2700" dirty="0" err="1">
                <a:ea typeface="+mj-lt"/>
                <a:cs typeface="+mj-lt"/>
              </a:rPr>
              <a:t>merlot.org</a:t>
            </a:r>
            <a:r>
              <a:rPr lang="en-US" sz="2700" dirty="0">
                <a:ea typeface="+mj-lt"/>
                <a:cs typeface="+mj-lt"/>
              </a:rPr>
              <a:t>/merlot/</a:t>
            </a:r>
            <a:r>
              <a:rPr lang="en-US" sz="2700" dirty="0" err="1">
                <a:ea typeface="+mj-lt"/>
                <a:cs typeface="+mj-lt"/>
              </a:rPr>
              <a:t>communities.htm?type</a:t>
            </a:r>
            <a:r>
              <a:rPr lang="en-US" sz="2700" dirty="0">
                <a:ea typeface="+mj-lt"/>
                <a:cs typeface="+mj-lt"/>
              </a:rPr>
              <a:t>=1&amp;fromAdvancedSearch=tru</a:t>
            </a:r>
            <a:r>
              <a:rPr lang="en-US" sz="3100" dirty="0">
                <a:ea typeface="+mj-lt"/>
                <a:cs typeface="+mj-lt"/>
              </a:rPr>
              <a:t>e</a:t>
            </a:r>
            <a:br>
              <a:rPr lang="en-US" sz="3600" b="1" dirty="0"/>
            </a:br>
            <a:br>
              <a:rPr lang="en-US" sz="3600" b="1" dirty="0"/>
            </a:br>
            <a:r>
              <a:rPr lang="en-US" b="1" dirty="0"/>
              <a:t>HBCU Hubs</a:t>
            </a:r>
            <a:br>
              <a:rPr lang="en-US" b="1" dirty="0"/>
            </a:br>
            <a:r>
              <a:rPr lang="en-US" sz="3100" dirty="0">
                <a:ea typeface="+mj-lt"/>
                <a:cs typeface="+mj-lt"/>
              </a:rPr>
              <a:t>https://</a:t>
            </a:r>
            <a:r>
              <a:rPr lang="en-US" sz="3100" dirty="0" err="1">
                <a:ea typeface="+mj-lt"/>
                <a:cs typeface="+mj-lt"/>
              </a:rPr>
              <a:t>merlot.org</a:t>
            </a:r>
            <a:r>
              <a:rPr lang="en-US" sz="3100" dirty="0">
                <a:ea typeface="+mj-lt"/>
                <a:cs typeface="+mj-lt"/>
              </a:rPr>
              <a:t>/merlot/</a:t>
            </a:r>
            <a:r>
              <a:rPr lang="en-US" sz="3100" dirty="0" err="1">
                <a:ea typeface="+mj-lt"/>
                <a:cs typeface="+mj-lt"/>
              </a:rPr>
              <a:t>communities.htm?type</a:t>
            </a:r>
            <a:r>
              <a:rPr lang="en-US" sz="3100" dirty="0">
                <a:ea typeface="+mj-lt"/>
                <a:cs typeface="+mj-lt"/>
              </a:rPr>
              <a:t>=2&amp;fromAdvancedSearch=true</a:t>
            </a:r>
            <a:br>
              <a:rPr lang="en-US" sz="2700" b="1" dirty="0"/>
            </a:br>
            <a:endParaRPr lang="en-US" sz="2700" b="1" dirty="0">
              <a:solidFill>
                <a:srgbClr val="2C2C2C"/>
              </a:solidFill>
            </a:endParaRPr>
          </a:p>
        </p:txBody>
      </p:sp>
      <p:pic>
        <p:nvPicPr>
          <p:cNvPr id="6" name="Picture 5" descr="Graphical user interface, website&#10;&#10;Description automatically generated">
            <a:hlinkClick r:id="rId3"/>
            <a:extLst>
              <a:ext uri="{FF2B5EF4-FFF2-40B4-BE49-F238E27FC236}">
                <a16:creationId xmlns:a16="http://schemas.microsoft.com/office/drawing/2014/main" id="{D8F070C4-0D83-3C4E-A666-2231DF5CA978}"/>
              </a:ext>
            </a:extLst>
          </p:cNvPr>
          <p:cNvPicPr>
            <a:picLocks noChangeAspect="1"/>
          </p:cNvPicPr>
          <p:nvPr/>
        </p:nvPicPr>
        <p:blipFill rotWithShape="1">
          <a:blip r:embed="rId4"/>
          <a:srcRect t="2220" b="15669"/>
          <a:stretch/>
        </p:blipFill>
        <p:spPr>
          <a:xfrm>
            <a:off x="4954234" y="688479"/>
            <a:ext cx="6969112" cy="4963692"/>
          </a:xfrm>
          <a:prstGeom prst="rect">
            <a:avLst/>
          </a:prstGeom>
          <a:effectLst/>
        </p:spPr>
      </p:pic>
      <p:sp>
        <p:nvSpPr>
          <p:cNvPr id="15" name="Oval 14">
            <a:extLst>
              <a:ext uri="{FF2B5EF4-FFF2-40B4-BE49-F238E27FC236}">
                <a16:creationId xmlns:a16="http://schemas.microsoft.com/office/drawing/2014/main" id="{A119E9FD-1C06-42F0-ADCB-A7DA83402EFA}"/>
              </a:ext>
            </a:extLst>
          </p:cNvPr>
          <p:cNvSpPr/>
          <p:nvPr/>
        </p:nvSpPr>
        <p:spPr>
          <a:xfrm>
            <a:off x="6052996" y="1688567"/>
            <a:ext cx="1404870" cy="1484321"/>
          </a:xfrm>
          <a:prstGeom prst="ellipse">
            <a:avLst/>
          </a:prstGeom>
          <a:gradFill>
            <a:gsLst>
              <a:gs pos="1000">
                <a:srgbClr val="489CD1">
                  <a:alpha val="5000"/>
                </a:srgbClr>
              </a:gs>
              <a:gs pos="25000">
                <a:srgbClr val="A9D7B2">
                  <a:alpha val="5000"/>
                </a:srgbClr>
              </a:gs>
              <a:gs pos="50000">
                <a:srgbClr val="B92B65">
                  <a:alpha val="5000"/>
                </a:srgbClr>
              </a:gs>
              <a:gs pos="76000">
                <a:srgbClr val="9B2486">
                  <a:alpha val="5000"/>
                </a:srgbClr>
              </a:gs>
              <a:gs pos="100000">
                <a:srgbClr val="244F85">
                  <a:alpha val="5000"/>
                </a:srgbClr>
              </a:gs>
            </a:gsLst>
          </a:gradFill>
          <a:ln w="36000">
            <a:gradFill>
              <a:gsLst>
                <a:gs pos="1000">
                  <a:srgbClr val="489CD1"/>
                </a:gs>
                <a:gs pos="25000">
                  <a:srgbClr val="A9D7B2"/>
                </a:gs>
                <a:gs pos="50000">
                  <a:srgbClr val="B92B65"/>
                </a:gs>
                <a:gs pos="76000">
                  <a:srgbClr val="9B2486"/>
                </a:gs>
                <a:gs pos="100000">
                  <a:srgbClr val="244F85"/>
                </a:gs>
              </a:gsLst>
            </a:gra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en-US" sz="1350">
              <a:gradFill>
                <a:gsLst>
                  <a:gs pos="1000">
                    <a:srgbClr val="489CD1"/>
                  </a:gs>
                  <a:gs pos="25000">
                    <a:srgbClr val="A9D7B2"/>
                  </a:gs>
                  <a:gs pos="50000">
                    <a:srgbClr val="B92B65"/>
                  </a:gs>
                  <a:gs pos="76000">
                    <a:srgbClr val="9B2486"/>
                  </a:gs>
                  <a:gs pos="100000">
                    <a:srgbClr val="244F85"/>
                  </a:gs>
                </a:gsLst>
              </a:gradFill>
            </a:endParaRPr>
          </a:p>
        </p:txBody>
      </p:sp>
      <p:sp>
        <p:nvSpPr>
          <p:cNvPr id="18" name="Oval 17">
            <a:extLst>
              <a:ext uri="{FF2B5EF4-FFF2-40B4-BE49-F238E27FC236}">
                <a16:creationId xmlns:a16="http://schemas.microsoft.com/office/drawing/2014/main" id="{61C6C6AF-CD3E-4542-859B-F327F3FB1F89}"/>
              </a:ext>
            </a:extLst>
          </p:cNvPr>
          <p:cNvSpPr/>
          <p:nvPr/>
        </p:nvSpPr>
        <p:spPr>
          <a:xfrm>
            <a:off x="7463262" y="3171466"/>
            <a:ext cx="1404870" cy="1484321"/>
          </a:xfrm>
          <a:prstGeom prst="ellipse">
            <a:avLst/>
          </a:prstGeom>
          <a:gradFill>
            <a:gsLst>
              <a:gs pos="1000">
                <a:srgbClr val="489CD1">
                  <a:alpha val="5000"/>
                </a:srgbClr>
              </a:gs>
              <a:gs pos="25000">
                <a:srgbClr val="A9D7B2">
                  <a:alpha val="5000"/>
                </a:srgbClr>
              </a:gs>
              <a:gs pos="50000">
                <a:srgbClr val="B92B65">
                  <a:alpha val="5000"/>
                </a:srgbClr>
              </a:gs>
              <a:gs pos="76000">
                <a:srgbClr val="9B2486">
                  <a:alpha val="5000"/>
                </a:srgbClr>
              </a:gs>
              <a:gs pos="100000">
                <a:srgbClr val="244F85">
                  <a:alpha val="5000"/>
                </a:srgbClr>
              </a:gs>
            </a:gsLst>
          </a:gradFill>
          <a:ln w="36000">
            <a:gradFill>
              <a:gsLst>
                <a:gs pos="1000">
                  <a:srgbClr val="489CD1"/>
                </a:gs>
                <a:gs pos="25000">
                  <a:srgbClr val="A9D7B2"/>
                </a:gs>
                <a:gs pos="50000">
                  <a:srgbClr val="B92B65"/>
                </a:gs>
                <a:gs pos="76000">
                  <a:srgbClr val="9B2486"/>
                </a:gs>
                <a:gs pos="100000">
                  <a:srgbClr val="244F85"/>
                </a:gs>
              </a:gsLst>
            </a:gra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en-US" sz="1350">
              <a:gradFill>
                <a:gsLst>
                  <a:gs pos="1000">
                    <a:srgbClr val="489CD1"/>
                  </a:gs>
                  <a:gs pos="25000">
                    <a:srgbClr val="A9D7B2"/>
                  </a:gs>
                  <a:gs pos="50000">
                    <a:srgbClr val="B92B65"/>
                  </a:gs>
                  <a:gs pos="76000">
                    <a:srgbClr val="9B2486"/>
                  </a:gs>
                  <a:gs pos="100000">
                    <a:srgbClr val="244F85"/>
                  </a:gs>
                </a:gsLst>
              </a:gradFill>
            </a:endParaRPr>
          </a:p>
        </p:txBody>
      </p:sp>
      <p:sp>
        <p:nvSpPr>
          <p:cNvPr id="3" name="TextBox 2">
            <a:extLst>
              <a:ext uri="{FF2B5EF4-FFF2-40B4-BE49-F238E27FC236}">
                <a16:creationId xmlns:a16="http://schemas.microsoft.com/office/drawing/2014/main" id="{5C0C66F9-0FE8-1642-8A53-11772F276522}"/>
              </a:ext>
            </a:extLst>
          </p:cNvPr>
          <p:cNvSpPr txBox="1"/>
          <p:nvPr/>
        </p:nvSpPr>
        <p:spPr>
          <a:xfrm>
            <a:off x="86268" y="172860"/>
            <a:ext cx="6312735" cy="1015663"/>
          </a:xfrm>
          <a:prstGeom prst="rect">
            <a:avLst/>
          </a:prstGeom>
          <a:noFill/>
        </p:spPr>
        <p:txBody>
          <a:bodyPr wrap="square" lIns="91440" tIns="45720" rIns="91440" bIns="45720" rtlCol="0" anchor="t">
            <a:spAutoFit/>
          </a:bodyPr>
          <a:lstStyle/>
          <a:p>
            <a:r>
              <a:rPr lang="en-US" sz="6000" b="1">
                <a:latin typeface="+mj-lt"/>
              </a:rPr>
              <a:t>Better Support Features</a:t>
            </a:r>
          </a:p>
        </p:txBody>
      </p:sp>
    </p:spTree>
    <p:extLst>
      <p:ext uri="{BB962C8B-B14F-4D97-AF65-F5344CB8AC3E}">
        <p14:creationId xmlns:p14="http://schemas.microsoft.com/office/powerpoint/2010/main" val="18716818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2A571-372D-8F42-81D7-9353A363C193}"/>
              </a:ext>
            </a:extLst>
          </p:cNvPr>
          <p:cNvSpPr>
            <a:spLocks noGrp="1"/>
          </p:cNvSpPr>
          <p:nvPr>
            <p:ph type="title"/>
          </p:nvPr>
        </p:nvSpPr>
        <p:spPr>
          <a:xfrm>
            <a:off x="294290" y="619199"/>
            <a:ext cx="2963917" cy="5676498"/>
          </a:xfrm>
        </p:spPr>
        <p:txBody>
          <a:bodyPr>
            <a:normAutofit/>
          </a:bodyPr>
          <a:lstStyle/>
          <a:p>
            <a:r>
              <a:rPr lang="en-US" dirty="0"/>
              <a:t>Log into MERLOT.</a:t>
            </a:r>
            <a:br>
              <a:rPr lang="en-US" dirty="0"/>
            </a:br>
            <a:br>
              <a:rPr lang="en-US" dirty="0"/>
            </a:br>
            <a:r>
              <a:rPr lang="en-US" dirty="0"/>
              <a:t>Go to “My Content Builder” in upper right corner.</a:t>
            </a:r>
            <a:br>
              <a:rPr lang="en-US" dirty="0"/>
            </a:br>
            <a:br>
              <a:rPr lang="en-US" dirty="0"/>
            </a:br>
            <a:r>
              <a:rPr lang="en-US" dirty="0"/>
              <a:t>Create a new site or edit an existing site.</a:t>
            </a:r>
          </a:p>
        </p:txBody>
      </p:sp>
      <p:pic>
        <p:nvPicPr>
          <p:cNvPr id="5" name="Content Placeholder 4" descr="A screenshot of a website&#10;&#10;Description automatically generated">
            <a:extLst>
              <a:ext uri="{FF2B5EF4-FFF2-40B4-BE49-F238E27FC236}">
                <a16:creationId xmlns:a16="http://schemas.microsoft.com/office/drawing/2014/main" id="{FB192DA7-F9B1-7C47-9E84-F7884EF8DA8F}"/>
              </a:ext>
            </a:extLst>
          </p:cNvPr>
          <p:cNvPicPr>
            <a:picLocks noGrp="1" noChangeAspect="1"/>
          </p:cNvPicPr>
          <p:nvPr>
            <p:ph idx="1"/>
          </p:nvPr>
        </p:nvPicPr>
        <p:blipFill>
          <a:blip r:embed="rId2"/>
          <a:stretch>
            <a:fillRect/>
          </a:stretch>
        </p:blipFill>
        <p:spPr>
          <a:xfrm>
            <a:off x="3809084" y="122637"/>
            <a:ext cx="7904654" cy="6612725"/>
          </a:xfrm>
        </p:spPr>
      </p:pic>
    </p:spTree>
    <p:extLst>
      <p:ext uri="{BB962C8B-B14F-4D97-AF65-F5344CB8AC3E}">
        <p14:creationId xmlns:p14="http://schemas.microsoft.com/office/powerpoint/2010/main" val="1972930457"/>
      </p:ext>
    </p:extLst>
  </p:cSld>
  <p:clrMapOvr>
    <a:masterClrMapping/>
  </p:clrMapOvr>
</p:sld>
</file>

<file path=ppt/theme/theme1.xml><?xml version="1.0" encoding="utf-8"?>
<a:theme xmlns:a="http://schemas.openxmlformats.org/drawingml/2006/main" name="BlobVTI">
  <a:themeElements>
    <a:clrScheme name="AnalogousFromRegularSeedRightStep">
      <a:dk1>
        <a:srgbClr val="000000"/>
      </a:dk1>
      <a:lt1>
        <a:srgbClr val="FFFFFF"/>
      </a:lt1>
      <a:dk2>
        <a:srgbClr val="1C2732"/>
      </a:dk2>
      <a:lt2>
        <a:srgbClr val="F3F0F1"/>
      </a:lt2>
      <a:accent1>
        <a:srgbClr val="21B782"/>
      </a:accent1>
      <a:accent2>
        <a:srgbClr val="14B1BC"/>
      </a:accent2>
      <a:accent3>
        <a:srgbClr val="298CE7"/>
      </a:accent3>
      <a:accent4>
        <a:srgbClr val="2E40D9"/>
      </a:accent4>
      <a:accent5>
        <a:srgbClr val="6529E7"/>
      </a:accent5>
      <a:accent6>
        <a:srgbClr val="A217D5"/>
      </a:accent6>
      <a:hlink>
        <a:srgbClr val="BF3F6C"/>
      </a:hlink>
      <a:folHlink>
        <a:srgbClr val="7F7F7F"/>
      </a:folHlink>
    </a:clrScheme>
    <a:fontScheme name="Blob">
      <a:majorFont>
        <a:latin typeface="The Hand Extrablack"/>
        <a:ea typeface=""/>
        <a:cs typeface=""/>
      </a:majorFont>
      <a:minorFont>
        <a:latin typeface="Sagona Book"/>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obVTI" id="{06D3AACF-B619-4265-899F-5E2FB3A445D5}" vid="{F5918863-BA1A-4735-81A8-3E7BFBDA847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TotalTime>
  <Words>756</Words>
  <Application>Microsoft Macintosh PowerPoint</Application>
  <PresentationFormat>Widescreen</PresentationFormat>
  <Paragraphs>78</Paragraphs>
  <Slides>18</Slides>
  <Notes>15</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18</vt:i4>
      </vt:variant>
    </vt:vector>
  </HeadingPairs>
  <TitlesOfParts>
    <vt:vector size="29" baseType="lpstr">
      <vt:lpstr>Abadi</vt:lpstr>
      <vt:lpstr>Arial</vt:lpstr>
      <vt:lpstr>Arial  </vt:lpstr>
      <vt:lpstr>Arial Nova</vt:lpstr>
      <vt:lpstr>Calibri</vt:lpstr>
      <vt:lpstr>Courier New</vt:lpstr>
      <vt:lpstr>Helvetica Neue</vt:lpstr>
      <vt:lpstr>Sagona Book</vt:lpstr>
      <vt:lpstr>Segoe UI Web (West European)</vt:lpstr>
      <vt:lpstr>The Hand Extrablack</vt:lpstr>
      <vt:lpstr>BlobVTI</vt:lpstr>
      <vt:lpstr>Integrating Open Culture. Practices into Existing Institutional Structures</vt:lpstr>
      <vt:lpstr>Sustaining Open Cultures in HBCUs</vt:lpstr>
      <vt:lpstr>Planning is Critical  for Creating  Campus-Wide Open Culture and  Sustaining Implementation</vt:lpstr>
      <vt:lpstr>Agenda</vt:lpstr>
      <vt:lpstr>Have You Registered Yet?     www.MERLOT.org</vt:lpstr>
      <vt:lpstr>HBCU Portal Design</vt:lpstr>
      <vt:lpstr>MERLOT Content Builder</vt:lpstr>
      <vt:lpstr>Portals allow universities to showcase their materials and successful outcomes.  Community Portals  https://merlot.org/merlot/communities.htm?type=1&amp;fromAdvancedSearch=true  HBCU Hubs https://merlot.org/merlot/communities.htm?type=2&amp;fromAdvancedSearch=true </vt:lpstr>
      <vt:lpstr>Log into MERLOT.  Go to “My Content Builder” in upper right corner.  Create a new site or edit an existing site.</vt:lpstr>
      <vt:lpstr>MERLOT Content Builder Tutorials</vt:lpstr>
      <vt:lpstr>Open Educational Practices Portal: Giving You the “Know-How” for Adopting OER</vt:lpstr>
      <vt:lpstr>HBCU ePortfolio Examples</vt:lpstr>
      <vt:lpstr>Adding to the HBCU Cultural Collection in MERLOT</vt:lpstr>
      <vt:lpstr>SkillsCommons: The World’s Largest Repository of Open Workforce Development Materials</vt:lpstr>
      <vt:lpstr>SkillsCommons: The World’s Largest Repository of Open Workforce Development Materials</vt:lpstr>
      <vt:lpstr>Next Workshop: July 6th, 2024 3:00 – 4:00 pm CT  Register Here! https://www.merlot.org/merlot/viewSite.htm?id=9162632&amp;pageid=9185394 </vt:lpstr>
      <vt:lpstr>Questions</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Integrating Open Culture. Practices into Existing Institutional Structures</dc:title>
  <dc:creator>maria fieth</dc:creator>
  <cp:lastModifiedBy>maria fieth</cp:lastModifiedBy>
  <cp:revision>1</cp:revision>
  <dcterms:created xsi:type="dcterms:W3CDTF">2024-06-25T18:01:23Z</dcterms:created>
  <dcterms:modified xsi:type="dcterms:W3CDTF">2024-06-25T19:08:31Z</dcterms:modified>
</cp:coreProperties>
</file>