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8"/>
  </p:notesMasterIdLst>
  <p:sldIdLst>
    <p:sldId id="256" r:id="rId2"/>
    <p:sldId id="265" r:id="rId3"/>
    <p:sldId id="267" r:id="rId4"/>
    <p:sldId id="268" r:id="rId5"/>
    <p:sldId id="276" r:id="rId6"/>
    <p:sldId id="257" r:id="rId7"/>
    <p:sldId id="262" r:id="rId8"/>
    <p:sldId id="259" r:id="rId9"/>
    <p:sldId id="273" r:id="rId10"/>
    <p:sldId id="258" r:id="rId11"/>
    <p:sldId id="274" r:id="rId12"/>
    <p:sldId id="275" r:id="rId13"/>
    <p:sldId id="278" r:id="rId14"/>
    <p:sldId id="260" r:id="rId15"/>
    <p:sldId id="261" r:id="rId16"/>
    <p:sldId id="263" r:id="rId17"/>
    <p:sldId id="264" r:id="rId18"/>
    <p:sldId id="266" r:id="rId19"/>
    <p:sldId id="277" r:id="rId20"/>
    <p:sldId id="282" r:id="rId21"/>
    <p:sldId id="269" r:id="rId22"/>
    <p:sldId id="279" r:id="rId23"/>
    <p:sldId id="280" r:id="rId24"/>
    <p:sldId id="283" r:id="rId25"/>
    <p:sldId id="284"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44"/>
    <p:restoredTop sz="71268"/>
  </p:normalViewPr>
  <p:slideViewPr>
    <p:cSldViewPr snapToGrid="0">
      <p:cViewPr varScale="1">
        <p:scale>
          <a:sx n="47" d="100"/>
          <a:sy n="47" d="100"/>
        </p:scale>
        <p:origin x="12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0BF72-E41D-5947-9AA3-E89D1689A671}" type="datetimeFigureOut">
              <a:rPr lang="en-US" smtClean="0"/>
              <a:t>6/19/2023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5EEE-AAE5-4E4D-A0F3-CFDBC8265544}" type="slidenum">
              <a:rPr lang="en-US" smtClean="0"/>
              <a:t>‹#›</a:t>
            </a:fld>
            <a:endParaRPr lang="en-US"/>
          </a:p>
        </p:txBody>
      </p:sp>
    </p:spTree>
    <p:extLst>
      <p:ext uri="{BB962C8B-B14F-4D97-AF65-F5344CB8AC3E}">
        <p14:creationId xmlns:p14="http://schemas.microsoft.com/office/powerpoint/2010/main" val="332481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Dr. Kristina </a:t>
            </a:r>
            <a:r>
              <a:rPr lang="en-US" dirty="0" err="1"/>
              <a:t>Buszta</a:t>
            </a:r>
            <a:r>
              <a:rPr lang="en-US" dirty="0"/>
              <a:t> CRNA, this is the third lecture in a three part series. Here I will review acid and base balance.</a:t>
            </a:r>
          </a:p>
        </p:txBody>
      </p:sp>
      <p:sp>
        <p:nvSpPr>
          <p:cNvPr id="4" name="Slide Number Placeholder 3"/>
          <p:cNvSpPr>
            <a:spLocks noGrp="1"/>
          </p:cNvSpPr>
          <p:nvPr>
            <p:ph type="sldNum" sz="quarter" idx="5"/>
          </p:nvPr>
        </p:nvSpPr>
        <p:spPr/>
        <p:txBody>
          <a:bodyPr/>
          <a:lstStyle/>
          <a:p>
            <a:fld id="{F3635EEE-AAE5-4E4D-A0F3-CFDBC8265544}" type="slidenum">
              <a:rPr lang="en-US" smtClean="0"/>
              <a:t>1</a:t>
            </a:fld>
            <a:endParaRPr lang="en-US"/>
          </a:p>
        </p:txBody>
      </p:sp>
    </p:spTree>
    <p:extLst>
      <p:ext uri="{BB962C8B-B14F-4D97-AF65-F5344CB8AC3E}">
        <p14:creationId xmlns:p14="http://schemas.microsoft.com/office/powerpoint/2010/main" val="512001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person's explanation of the buffer system</a:t>
            </a:r>
          </a:p>
          <a:p>
            <a:endParaRPr lang="en-US" dirty="0"/>
          </a:p>
          <a:p>
            <a:r>
              <a:rPr lang="en-US" dirty="0"/>
              <a:t>https://</a:t>
            </a:r>
            <a:r>
              <a:rPr lang="en-US" dirty="0" err="1"/>
              <a:t>www.youtube.com</a:t>
            </a:r>
            <a:r>
              <a:rPr lang="en-US" dirty="0"/>
              <a:t>/</a:t>
            </a:r>
            <a:r>
              <a:rPr lang="en-US" dirty="0" err="1"/>
              <a:t>watch?v</a:t>
            </a:r>
            <a:r>
              <a:rPr lang="en-US" dirty="0"/>
              <a:t>=jmHpXh3ZeCw</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3635EEE-AAE5-4E4D-A0F3-CFDBC8265544}" type="slidenum">
              <a:rPr lang="en-US" smtClean="0"/>
              <a:t>10</a:t>
            </a:fld>
            <a:endParaRPr lang="en-US"/>
          </a:p>
        </p:txBody>
      </p:sp>
    </p:spTree>
    <p:extLst>
      <p:ext uri="{BB962C8B-B14F-4D97-AF65-F5344CB8AC3E}">
        <p14:creationId xmlns:p14="http://schemas.microsoft.com/office/powerpoint/2010/main" val="2003061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discussed that carbon dioxide acts as an acid, retaining more in the body by slowed respiratory rate seen as seen in head injuries, lung diseases, or narcotic use, will increase the amount of carbon dioxide and decrease the </a:t>
            </a:r>
            <a:r>
              <a:rPr lang="en-US" dirty="0" err="1"/>
              <a:t>pH.</a:t>
            </a:r>
            <a:endParaRPr lang="en-US" dirty="0"/>
          </a:p>
          <a:p>
            <a:r>
              <a:rPr lang="en-US" dirty="0"/>
              <a:t>Carbon dioxide is lipid soluble so changing carbon dioxide concentrations affects the pH in all fluid compartments. </a:t>
            </a:r>
          </a:p>
          <a:p>
            <a:r>
              <a:rPr lang="en-US" dirty="0"/>
              <a:t>When ventilation decreases it causes an increase in carbon dioxide due to poor respiratory excretion of CO2, and a resulting increase in acidosis which is a decrease on the pH scale.</a:t>
            </a:r>
          </a:p>
          <a:p>
            <a:r>
              <a:rPr lang="en-US" dirty="0"/>
              <a:t>Therefore, the opposite is true, an increase in ventilation will decrease carbon dioxide levels and cause a decrease in acid, which is seen as an increase on the pH scale. </a:t>
            </a:r>
          </a:p>
          <a:p>
            <a:endParaRPr lang="en-US" dirty="0"/>
          </a:p>
        </p:txBody>
      </p:sp>
      <p:sp>
        <p:nvSpPr>
          <p:cNvPr id="4" name="Slide Number Placeholder 3"/>
          <p:cNvSpPr>
            <a:spLocks noGrp="1"/>
          </p:cNvSpPr>
          <p:nvPr>
            <p:ph type="sldNum" sz="quarter" idx="5"/>
          </p:nvPr>
        </p:nvSpPr>
        <p:spPr/>
        <p:txBody>
          <a:bodyPr/>
          <a:lstStyle/>
          <a:p>
            <a:fld id="{F3635EEE-AAE5-4E4D-A0F3-CFDBC8265544}" type="slidenum">
              <a:rPr lang="en-US" smtClean="0"/>
              <a:t>11</a:t>
            </a:fld>
            <a:endParaRPr lang="en-US"/>
          </a:p>
        </p:txBody>
      </p:sp>
    </p:spTree>
    <p:extLst>
      <p:ext uri="{BB962C8B-B14F-4D97-AF65-F5344CB8AC3E}">
        <p14:creationId xmlns:p14="http://schemas.microsoft.com/office/powerpoint/2010/main" val="832114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Kidney's act as a buffer by eliminating acids or retain base in the form of bicarbonate.  This is a very in-depth topic, more information can be found using the link provided. </a:t>
            </a:r>
          </a:p>
        </p:txBody>
      </p:sp>
      <p:sp>
        <p:nvSpPr>
          <p:cNvPr id="4" name="Slide Number Placeholder 3"/>
          <p:cNvSpPr>
            <a:spLocks noGrp="1"/>
          </p:cNvSpPr>
          <p:nvPr>
            <p:ph type="sldNum" sz="quarter" idx="5"/>
          </p:nvPr>
        </p:nvSpPr>
        <p:spPr/>
        <p:txBody>
          <a:bodyPr/>
          <a:lstStyle/>
          <a:p>
            <a:fld id="{F3635EEE-AAE5-4E4D-A0F3-CFDBC8265544}" type="slidenum">
              <a:rPr lang="en-US" smtClean="0"/>
              <a:t>12</a:t>
            </a:fld>
            <a:endParaRPr lang="en-US"/>
          </a:p>
        </p:txBody>
      </p:sp>
    </p:spTree>
    <p:extLst>
      <p:ext uri="{BB962C8B-B14F-4D97-AF65-F5344CB8AC3E}">
        <p14:creationId xmlns:p14="http://schemas.microsoft.com/office/powerpoint/2010/main" val="390163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types of acid- bae disorders</a:t>
            </a:r>
          </a:p>
          <a:p>
            <a:r>
              <a:rPr lang="en-US" dirty="0"/>
              <a:t>Respiratory acidosis, metabolic acidosis, respiratory alkalosis and metabolic alkalosis</a:t>
            </a:r>
          </a:p>
        </p:txBody>
      </p:sp>
      <p:sp>
        <p:nvSpPr>
          <p:cNvPr id="4" name="Slide Number Placeholder 3"/>
          <p:cNvSpPr>
            <a:spLocks noGrp="1"/>
          </p:cNvSpPr>
          <p:nvPr>
            <p:ph type="sldNum" sz="quarter" idx="5"/>
          </p:nvPr>
        </p:nvSpPr>
        <p:spPr/>
        <p:txBody>
          <a:bodyPr/>
          <a:lstStyle/>
          <a:p>
            <a:fld id="{F3635EEE-AAE5-4E4D-A0F3-CFDBC8265544}" type="slidenum">
              <a:rPr lang="en-US" smtClean="0"/>
              <a:t>13</a:t>
            </a:fld>
            <a:endParaRPr lang="en-US"/>
          </a:p>
        </p:txBody>
      </p:sp>
    </p:spTree>
    <p:extLst>
      <p:ext uri="{BB962C8B-B14F-4D97-AF65-F5344CB8AC3E}">
        <p14:creationId xmlns:p14="http://schemas.microsoft.com/office/powerpoint/2010/main" val="399457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Respiratory acidosis is due to alterations in pCO2 levels, meaning the partial pressure of CO2 in the arterial blood. Partial pressure is referred to the pressure coefficient of CO2 in the arterial blood, partial pressure refers to the pressure exerts by the gas.  This can be seen in hypoventilation from narcotics, obesity, head injuries, lung diseases or various nerve or muscle diseases.</a:t>
            </a:r>
          </a:p>
          <a:p>
            <a:endParaRPr lang="en-US" dirty="0"/>
          </a:p>
          <a:p>
            <a:r>
              <a:rPr lang="en-US" dirty="0"/>
              <a:t>You will see an acidotic pH, below 7.35</a:t>
            </a:r>
          </a:p>
          <a:p>
            <a:r>
              <a:rPr lang="en-US" dirty="0"/>
              <a:t>And because CO2 is the acid that is being built up due to poor respiratory excretion, the partial pressure of CO2 will climb above 45.</a:t>
            </a:r>
          </a:p>
          <a:p>
            <a:r>
              <a:rPr lang="en-US" dirty="0"/>
              <a:t>Initially a rise in CO2 is a respiratory stimulant however an extremely high rise in CO2 is a respiratory depressant.</a:t>
            </a:r>
          </a:p>
          <a:p>
            <a:r>
              <a:rPr lang="en-US" dirty="0"/>
              <a:t>To compensate the body retains bicarbonate, the base. This is buffered acutely by the respiratory system and over a longer period of time, because it is a slower process, the renal system. </a:t>
            </a:r>
          </a:p>
        </p:txBody>
      </p:sp>
      <p:sp>
        <p:nvSpPr>
          <p:cNvPr id="4" name="Slide Number Placeholder 3"/>
          <p:cNvSpPr>
            <a:spLocks noGrp="1"/>
          </p:cNvSpPr>
          <p:nvPr>
            <p:ph type="sldNum" sz="quarter" idx="5"/>
          </p:nvPr>
        </p:nvSpPr>
        <p:spPr/>
        <p:txBody>
          <a:bodyPr/>
          <a:lstStyle/>
          <a:p>
            <a:fld id="{F3635EEE-AAE5-4E4D-A0F3-CFDBC8265544}" type="slidenum">
              <a:rPr lang="en-US" smtClean="0"/>
              <a:t>14</a:t>
            </a:fld>
            <a:endParaRPr lang="en-US"/>
          </a:p>
        </p:txBody>
      </p:sp>
    </p:spTree>
    <p:extLst>
      <p:ext uri="{BB962C8B-B14F-4D97-AF65-F5344CB8AC3E}">
        <p14:creationId xmlns:p14="http://schemas.microsoft.com/office/powerpoint/2010/main" val="81872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Metabolic acidosis is commonly seen in the intensive care unit.</a:t>
            </a:r>
          </a:p>
          <a:p>
            <a:r>
              <a:rPr lang="en-US" dirty="0"/>
              <a:t>It can be caused by diarrhea (think c. </a:t>
            </a:r>
            <a:r>
              <a:rPr lang="en-US" dirty="0" err="1"/>
              <a:t>defficile</a:t>
            </a:r>
            <a:r>
              <a:rPr lang="en-US" dirty="0"/>
              <a:t>), GI suctioning, lactic acidosis, or diabetic ketoacidosis.</a:t>
            </a:r>
          </a:p>
          <a:p>
            <a:r>
              <a:rPr lang="en-US" dirty="0"/>
              <a:t>I want to add a quick piece on lactic acidosis, it is a metabolic by product of cells with low oxygen perfusion, it can be seen in sepsis or even extreme exercise or weightlifting. </a:t>
            </a:r>
          </a:p>
          <a:p>
            <a:r>
              <a:rPr lang="en-US" dirty="0"/>
              <a:t>The pH will also be below 7.35 on the pH scale, the bicarbonate, the base that is a metabolic byproduct, is low, so too little base pushes the equation to the acidic state. </a:t>
            </a:r>
          </a:p>
          <a:p>
            <a:r>
              <a:rPr lang="en-US" dirty="0"/>
              <a:t>The body will try to eliminate this high level of acid by breathing off CO2. </a:t>
            </a:r>
          </a:p>
        </p:txBody>
      </p:sp>
      <p:sp>
        <p:nvSpPr>
          <p:cNvPr id="4" name="Slide Number Placeholder 3"/>
          <p:cNvSpPr>
            <a:spLocks noGrp="1"/>
          </p:cNvSpPr>
          <p:nvPr>
            <p:ph type="sldNum" sz="quarter" idx="5"/>
          </p:nvPr>
        </p:nvSpPr>
        <p:spPr/>
        <p:txBody>
          <a:bodyPr/>
          <a:lstStyle/>
          <a:p>
            <a:fld id="{F3635EEE-AAE5-4E4D-A0F3-CFDBC8265544}" type="slidenum">
              <a:rPr lang="en-US" smtClean="0"/>
              <a:t>15</a:t>
            </a:fld>
            <a:endParaRPr lang="en-US"/>
          </a:p>
        </p:txBody>
      </p:sp>
    </p:spTree>
    <p:extLst>
      <p:ext uri="{BB962C8B-B14F-4D97-AF65-F5344CB8AC3E}">
        <p14:creationId xmlns:p14="http://schemas.microsoft.com/office/powerpoint/2010/main" val="591159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Respiratory alkalosis can be caused by hyperventilating that can be seen in panic attacks or even high respiratory rate on a ventilator setting. </a:t>
            </a:r>
          </a:p>
          <a:p>
            <a:r>
              <a:rPr lang="en-US" dirty="0"/>
              <a:t>It is characterized by a pH greater than 7.45</a:t>
            </a:r>
          </a:p>
          <a:p>
            <a:r>
              <a:rPr lang="en-US" dirty="0"/>
              <a:t>CO2 is normal</a:t>
            </a:r>
          </a:p>
          <a:p>
            <a:r>
              <a:rPr lang="en-US" dirty="0"/>
              <a:t>And bicarbonate is high, signaling too much base, levels are above 26 </a:t>
            </a:r>
            <a:r>
              <a:rPr lang="en-US" dirty="0" err="1"/>
              <a:t>mEq</a:t>
            </a:r>
            <a:r>
              <a:rPr lang="en-US" dirty="0"/>
              <a:t>/L</a:t>
            </a:r>
          </a:p>
        </p:txBody>
      </p:sp>
      <p:sp>
        <p:nvSpPr>
          <p:cNvPr id="4" name="Slide Number Placeholder 3"/>
          <p:cNvSpPr>
            <a:spLocks noGrp="1"/>
          </p:cNvSpPr>
          <p:nvPr>
            <p:ph type="sldNum" sz="quarter" idx="5"/>
          </p:nvPr>
        </p:nvSpPr>
        <p:spPr/>
        <p:txBody>
          <a:bodyPr/>
          <a:lstStyle/>
          <a:p>
            <a:fld id="{F3635EEE-AAE5-4E4D-A0F3-CFDBC8265544}" type="slidenum">
              <a:rPr lang="en-US" smtClean="0"/>
              <a:t>16</a:t>
            </a:fld>
            <a:endParaRPr lang="en-US"/>
          </a:p>
        </p:txBody>
      </p:sp>
    </p:spTree>
    <p:extLst>
      <p:ext uri="{BB962C8B-B14F-4D97-AF65-F5344CB8AC3E}">
        <p14:creationId xmlns:p14="http://schemas.microsoft.com/office/powerpoint/2010/main" val="3382619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Metabolic disorders are derangements in bicarbonate that alter </a:t>
            </a:r>
            <a:r>
              <a:rPr lang="en-US" dirty="0" err="1"/>
              <a:t>pH.</a:t>
            </a:r>
            <a:r>
              <a:rPr lang="en-US" dirty="0"/>
              <a:t> This can be seen in vomiting.  Metabolic alkalosis is characterized by a pH higher than 7.45, a normal CO2, and a low bicarbonate level.</a:t>
            </a:r>
          </a:p>
          <a:p>
            <a:endParaRPr lang="en-US" dirty="0"/>
          </a:p>
          <a:p>
            <a:endParaRPr lang="en-US" dirty="0"/>
          </a:p>
        </p:txBody>
      </p:sp>
      <p:sp>
        <p:nvSpPr>
          <p:cNvPr id="4" name="Slide Number Placeholder 3"/>
          <p:cNvSpPr>
            <a:spLocks noGrp="1"/>
          </p:cNvSpPr>
          <p:nvPr>
            <p:ph type="sldNum" sz="quarter" idx="5"/>
          </p:nvPr>
        </p:nvSpPr>
        <p:spPr/>
        <p:txBody>
          <a:bodyPr/>
          <a:lstStyle/>
          <a:p>
            <a:fld id="{F3635EEE-AAE5-4E4D-A0F3-CFDBC8265544}" type="slidenum">
              <a:rPr lang="en-US" smtClean="0"/>
              <a:t>17</a:t>
            </a:fld>
            <a:endParaRPr lang="en-US"/>
          </a:p>
        </p:txBody>
      </p:sp>
    </p:spTree>
    <p:extLst>
      <p:ext uri="{BB962C8B-B14F-4D97-AF65-F5344CB8AC3E}">
        <p14:creationId xmlns:p14="http://schemas.microsoft.com/office/powerpoint/2010/main" val="3527248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test acid base status using an arterial sample, because an intracellular sample is impossible, therefore we are looking from the outside in!</a:t>
            </a:r>
          </a:p>
          <a:p>
            <a:endParaRPr lang="en-US" dirty="0"/>
          </a:p>
          <a:p>
            <a:r>
              <a:rPr lang="en-US" dirty="0"/>
              <a:t>First you look at the pH if it is below 7.35 it is acidotic, if it above 7.45 it is alkalotic, if it falls between those values, it is normal</a:t>
            </a:r>
          </a:p>
          <a:p>
            <a:r>
              <a:rPr lang="en-US" dirty="0"/>
              <a:t>Then look at the CO2 is it low or high it is remember this is respiratory in nature</a:t>
            </a:r>
          </a:p>
          <a:p>
            <a:r>
              <a:rPr lang="en-US" dirty="0"/>
              <a:t>If the HCO3 is low or normal it is remember this is metabolic in nature</a:t>
            </a:r>
          </a:p>
          <a:p>
            <a:r>
              <a:rPr lang="en-US" dirty="0"/>
              <a:t>An easy way to remember normal values of pH and CO2 is they both contain 35 - 45</a:t>
            </a:r>
          </a:p>
          <a:p>
            <a:r>
              <a:rPr lang="en-US" dirty="0"/>
              <a:t>Study and understand the chart to the right, this is crucial to understanding acid-base disorders and how to interpret arterial blood gas results. </a:t>
            </a:r>
          </a:p>
          <a:p>
            <a:r>
              <a:rPr lang="en-US" dirty="0"/>
              <a:t>Lets go through one of them, if the pH is low, the CO2 (remember this is the acid) is high then you have respiratory acidosis. </a:t>
            </a:r>
          </a:p>
          <a:p>
            <a:r>
              <a:rPr lang="en-US" dirty="0"/>
              <a:t>Often times you have a clinical picture to aid in your judgement as well as previous ABG tests.</a:t>
            </a:r>
          </a:p>
          <a:p>
            <a:endParaRPr lang="en-US" dirty="0"/>
          </a:p>
          <a:p>
            <a:r>
              <a:rPr lang="en-US" dirty="0"/>
              <a:t>https://</a:t>
            </a:r>
            <a:r>
              <a:rPr lang="en-US" dirty="0" err="1"/>
              <a:t>medschool.co</a:t>
            </a:r>
            <a:r>
              <a:rPr lang="en-US" dirty="0"/>
              <a:t>/tests/arterial-blood-gas</a:t>
            </a:r>
          </a:p>
        </p:txBody>
      </p:sp>
      <p:sp>
        <p:nvSpPr>
          <p:cNvPr id="4" name="Slide Number Placeholder 3"/>
          <p:cNvSpPr>
            <a:spLocks noGrp="1"/>
          </p:cNvSpPr>
          <p:nvPr>
            <p:ph type="sldNum" sz="quarter" idx="5"/>
          </p:nvPr>
        </p:nvSpPr>
        <p:spPr/>
        <p:txBody>
          <a:bodyPr/>
          <a:lstStyle/>
          <a:p>
            <a:fld id="{F3635EEE-AAE5-4E4D-A0F3-CFDBC8265544}" type="slidenum">
              <a:rPr lang="en-US" smtClean="0"/>
              <a:t>18</a:t>
            </a:fld>
            <a:endParaRPr lang="en-US"/>
          </a:p>
        </p:txBody>
      </p:sp>
    </p:spTree>
    <p:extLst>
      <p:ext uri="{BB962C8B-B14F-4D97-AF65-F5344CB8AC3E}">
        <p14:creationId xmlns:p14="http://schemas.microsoft.com/office/powerpoint/2010/main" val="4241340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5EEE-AAE5-4E4D-A0F3-CFDBC8265544}" type="slidenum">
              <a:rPr lang="en-US" smtClean="0"/>
              <a:t>19</a:t>
            </a:fld>
            <a:endParaRPr lang="en-US"/>
          </a:p>
        </p:txBody>
      </p:sp>
    </p:spTree>
    <p:extLst>
      <p:ext uri="{BB962C8B-B14F-4D97-AF65-F5344CB8AC3E}">
        <p14:creationId xmlns:p14="http://schemas.microsoft.com/office/powerpoint/2010/main" val="171862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will cover, what pH is and why do we care, what is an acid and base, that balancing system, the buffer system, and each type of acidosis and alkalosis and finally a quiz.</a:t>
            </a:r>
          </a:p>
        </p:txBody>
      </p:sp>
      <p:sp>
        <p:nvSpPr>
          <p:cNvPr id="4" name="Slide Number Placeholder 3"/>
          <p:cNvSpPr>
            <a:spLocks noGrp="1"/>
          </p:cNvSpPr>
          <p:nvPr>
            <p:ph type="sldNum" sz="quarter" idx="5"/>
          </p:nvPr>
        </p:nvSpPr>
        <p:spPr/>
        <p:txBody>
          <a:bodyPr/>
          <a:lstStyle/>
          <a:p>
            <a:fld id="{F3635EEE-AAE5-4E4D-A0F3-CFDBC8265544}" type="slidenum">
              <a:rPr lang="en-US" smtClean="0"/>
              <a:t>2</a:t>
            </a:fld>
            <a:endParaRPr lang="en-US"/>
          </a:p>
        </p:txBody>
      </p:sp>
    </p:spTree>
    <p:extLst>
      <p:ext uri="{BB962C8B-B14F-4D97-AF65-F5344CB8AC3E}">
        <p14:creationId xmlns:p14="http://schemas.microsoft.com/office/powerpoint/2010/main" val="1913684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Compensation is the body's way to alter the pH back to normal, it is going to adjust respiratory rate or kidney retention or excretion to get back to homeostasis.</a:t>
            </a:r>
          </a:p>
          <a:p>
            <a:r>
              <a:rPr lang="en-US" dirty="0"/>
              <a:t>It can be uncompensated, partially or fully compensated.</a:t>
            </a:r>
          </a:p>
          <a:p>
            <a:r>
              <a:rPr lang="en-US" dirty="0"/>
              <a:t>Uncompensated is when the pH is out of normal values and one of the other lab values (CO2 or bicarbonate) is out of range</a:t>
            </a:r>
          </a:p>
          <a:p>
            <a:r>
              <a:rPr lang="en-US" dirty="0"/>
              <a:t>Partially compensated is when you now have all three values out of normal range</a:t>
            </a:r>
          </a:p>
          <a:p>
            <a:endParaRPr lang="en-US" dirty="0"/>
          </a:p>
          <a:p>
            <a:r>
              <a:rPr lang="en-US" dirty="0"/>
              <a:t>To find who the problem child is CO</a:t>
            </a:r>
            <a:r>
              <a:rPr lang="en-US" baseline="-25000" dirty="0"/>
              <a:t>2</a:t>
            </a:r>
            <a:r>
              <a:rPr lang="en-US" dirty="0"/>
              <a:t> or HCO</a:t>
            </a:r>
            <a:r>
              <a:rPr lang="en-US" baseline="-25000" dirty="0"/>
              <a:t>3 </a:t>
            </a:r>
            <a:r>
              <a:rPr lang="en-US" baseline="0" dirty="0"/>
              <a:t> you have to look at who is abnormal value falls in line with the pH</a:t>
            </a:r>
          </a:p>
          <a:p>
            <a:r>
              <a:rPr lang="en-US" baseline="0" dirty="0"/>
              <a:t>Lets look at an example</a:t>
            </a:r>
            <a:endParaRPr lang="en-US" dirty="0"/>
          </a:p>
        </p:txBody>
      </p:sp>
      <p:sp>
        <p:nvSpPr>
          <p:cNvPr id="4" name="Slide Number Placeholder 3"/>
          <p:cNvSpPr>
            <a:spLocks noGrp="1"/>
          </p:cNvSpPr>
          <p:nvPr>
            <p:ph type="sldNum" sz="quarter" idx="5"/>
          </p:nvPr>
        </p:nvSpPr>
        <p:spPr/>
        <p:txBody>
          <a:bodyPr/>
          <a:lstStyle/>
          <a:p>
            <a:fld id="{F3635EEE-AAE5-4E4D-A0F3-CFDBC8265544}" type="slidenum">
              <a:rPr lang="en-US" smtClean="0"/>
              <a:t>20</a:t>
            </a:fld>
            <a:endParaRPr lang="en-US"/>
          </a:p>
        </p:txBody>
      </p:sp>
    </p:spTree>
    <p:extLst>
      <p:ext uri="{BB962C8B-B14F-4D97-AF65-F5344CB8AC3E}">
        <p14:creationId xmlns:p14="http://schemas.microsoft.com/office/powerpoint/2010/main" val="3129422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uncompensated example if we approach it in the three steps, we look at pH of 7.31, which is outside of the normal 7.35 – 7.45 so it is </a:t>
            </a:r>
            <a:r>
              <a:rPr lang="en-US" dirty="0" err="1"/>
              <a:t>acididc</a:t>
            </a:r>
            <a:endParaRPr lang="en-US" dirty="0"/>
          </a:p>
          <a:p>
            <a:r>
              <a:rPr lang="en-US" dirty="0"/>
              <a:t>Remember you can have acidemia from too little base, in the form of too little bicarbonate, or too much acid in the form of carbon dioxide.</a:t>
            </a:r>
          </a:p>
          <a:p>
            <a:r>
              <a:rPr lang="en-US" dirty="0"/>
              <a:t>Here the CO2 is outside of the normal range of 35 – 45 mmHg so it is also acidic </a:t>
            </a:r>
          </a:p>
          <a:p>
            <a:r>
              <a:rPr lang="en-US" dirty="0"/>
              <a:t>The bicarbonate is 24, within the normal range of 22 -26 </a:t>
            </a:r>
            <a:r>
              <a:rPr lang="en-US" dirty="0" err="1"/>
              <a:t>meQ</a:t>
            </a:r>
            <a:r>
              <a:rPr lang="en-US" dirty="0"/>
              <a:t>/L </a:t>
            </a:r>
          </a:p>
          <a:p>
            <a:r>
              <a:rPr lang="en-US" dirty="0"/>
              <a:t>So this is respiratory acidosis</a:t>
            </a:r>
          </a:p>
          <a:p>
            <a:r>
              <a:rPr lang="en-US" dirty="0"/>
              <a:t>Respiratory because it the CO2, remember the respiratory component, is too high</a:t>
            </a:r>
          </a:p>
          <a:p>
            <a:endParaRPr lang="en-US" dirty="0"/>
          </a:p>
          <a:p>
            <a:r>
              <a:rPr lang="en-US" dirty="0"/>
              <a:t>In the purple chart, pH is alkalotic, the CO2 is normal, and the bicarbonate is too high, meaning too much base causing a metabolic alkalosis.</a:t>
            </a:r>
          </a:p>
        </p:txBody>
      </p:sp>
      <p:sp>
        <p:nvSpPr>
          <p:cNvPr id="4" name="Slide Number Placeholder 3"/>
          <p:cNvSpPr>
            <a:spLocks noGrp="1"/>
          </p:cNvSpPr>
          <p:nvPr>
            <p:ph type="sldNum" sz="quarter" idx="5"/>
          </p:nvPr>
        </p:nvSpPr>
        <p:spPr/>
        <p:txBody>
          <a:bodyPr/>
          <a:lstStyle/>
          <a:p>
            <a:fld id="{F3635EEE-AAE5-4E4D-A0F3-CFDBC8265544}" type="slidenum">
              <a:rPr lang="en-US" smtClean="0"/>
              <a:t>21</a:t>
            </a:fld>
            <a:endParaRPr lang="en-US"/>
          </a:p>
        </p:txBody>
      </p:sp>
    </p:spTree>
    <p:extLst>
      <p:ext uri="{BB962C8B-B14F-4D97-AF65-F5344CB8AC3E}">
        <p14:creationId xmlns:p14="http://schemas.microsoft.com/office/powerpoint/2010/main" val="928585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an ABG result and all three values are off, how do you know if the CO2 (the lungs) or the bicarbonate (the kidneys) are the problem that is altering the </a:t>
            </a:r>
            <a:r>
              <a:rPr lang="en-US" dirty="0" err="1"/>
              <a:t>pH.</a:t>
            </a:r>
            <a:endParaRPr lang="en-US" dirty="0"/>
          </a:p>
          <a:p>
            <a:r>
              <a:rPr lang="en-US" dirty="0"/>
              <a:t>Answer: look to see what the pH is doing!</a:t>
            </a:r>
          </a:p>
          <a:p>
            <a:r>
              <a:rPr lang="en-US" dirty="0"/>
              <a:t>In this example the pH is acidic</a:t>
            </a:r>
          </a:p>
          <a:p>
            <a:r>
              <a:rPr lang="en-US" dirty="0"/>
              <a:t>The co2 is lower than normal, so it is not causing the acidemia</a:t>
            </a:r>
          </a:p>
          <a:p>
            <a:r>
              <a:rPr lang="en-US" dirty="0"/>
              <a:t>The bicarbonate is lower than normal and since this is the base, and you are too low in base, it is acidic, so the culprit is the bicarbonate which is the metabolic component so this is partially compensated metabolic acidosis</a:t>
            </a:r>
          </a:p>
          <a:p>
            <a:r>
              <a:rPr lang="en-US" dirty="0"/>
              <a:t>The CO 2 is trying to get the pH back to normal by getting rid of the acid</a:t>
            </a:r>
          </a:p>
          <a:p>
            <a:r>
              <a:rPr lang="en-US" dirty="0"/>
              <a:t>This would be considered fully compensated if the pH was normal</a:t>
            </a:r>
          </a:p>
        </p:txBody>
      </p:sp>
      <p:sp>
        <p:nvSpPr>
          <p:cNvPr id="4" name="Slide Number Placeholder 3"/>
          <p:cNvSpPr>
            <a:spLocks noGrp="1"/>
          </p:cNvSpPr>
          <p:nvPr>
            <p:ph type="sldNum" sz="quarter" idx="5"/>
          </p:nvPr>
        </p:nvSpPr>
        <p:spPr/>
        <p:txBody>
          <a:bodyPr/>
          <a:lstStyle/>
          <a:p>
            <a:fld id="{F3635EEE-AAE5-4E4D-A0F3-CFDBC8265544}" type="slidenum">
              <a:rPr lang="en-US" smtClean="0"/>
              <a:t>22</a:t>
            </a:fld>
            <a:endParaRPr lang="en-US"/>
          </a:p>
        </p:txBody>
      </p:sp>
    </p:spTree>
    <p:extLst>
      <p:ext uri="{BB962C8B-B14F-4D97-AF65-F5344CB8AC3E}">
        <p14:creationId xmlns:p14="http://schemas.microsoft.com/office/powerpoint/2010/main" val="3738866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 is normal </a:t>
            </a:r>
          </a:p>
          <a:p>
            <a:r>
              <a:rPr lang="en-US" dirty="0"/>
              <a:t>CO2 is lower than normal which is alkalotic</a:t>
            </a:r>
          </a:p>
          <a:p>
            <a:r>
              <a:rPr lang="en-US" dirty="0"/>
              <a:t>Bicarbonate is acidotic</a:t>
            </a:r>
          </a:p>
          <a:p>
            <a:r>
              <a:rPr lang="en-US" dirty="0"/>
              <a:t>To determine if this respiratory or metabolic in nature we then go back and take a closer look at the pH, given the standard pH of blood is 7.4, where does this value fall?</a:t>
            </a:r>
          </a:p>
          <a:p>
            <a:r>
              <a:rPr lang="en-US" dirty="0"/>
              <a:t>On the alkalotic side, so the culprit is the CO2, and the bicarbonate is trying to help so this is a fully compensated respiratory alkalosis.</a:t>
            </a:r>
          </a:p>
        </p:txBody>
      </p:sp>
      <p:sp>
        <p:nvSpPr>
          <p:cNvPr id="4" name="Slide Number Placeholder 3"/>
          <p:cNvSpPr>
            <a:spLocks noGrp="1"/>
          </p:cNvSpPr>
          <p:nvPr>
            <p:ph type="sldNum" sz="quarter" idx="5"/>
          </p:nvPr>
        </p:nvSpPr>
        <p:spPr/>
        <p:txBody>
          <a:bodyPr/>
          <a:lstStyle/>
          <a:p>
            <a:fld id="{F3635EEE-AAE5-4E4D-A0F3-CFDBC8265544}" type="slidenum">
              <a:rPr lang="en-US" smtClean="0"/>
              <a:t>23</a:t>
            </a:fld>
            <a:endParaRPr lang="en-US"/>
          </a:p>
        </p:txBody>
      </p:sp>
    </p:spTree>
    <p:extLst>
      <p:ext uri="{BB962C8B-B14F-4D97-AF65-F5344CB8AC3E}">
        <p14:creationId xmlns:p14="http://schemas.microsoft.com/office/powerpoint/2010/main" val="525077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this is an acute onset of respiratory stridor which signals an obstruction, it would be hard to compensate so this is an uncompensated respiratory acidosis</a:t>
            </a:r>
          </a:p>
        </p:txBody>
      </p:sp>
      <p:sp>
        <p:nvSpPr>
          <p:cNvPr id="4" name="Slide Number Placeholder 3"/>
          <p:cNvSpPr>
            <a:spLocks noGrp="1"/>
          </p:cNvSpPr>
          <p:nvPr>
            <p:ph type="sldNum" sz="quarter" idx="5"/>
          </p:nvPr>
        </p:nvSpPr>
        <p:spPr/>
        <p:txBody>
          <a:bodyPr/>
          <a:lstStyle/>
          <a:p>
            <a:fld id="{F3635EEE-AAE5-4E4D-A0F3-CFDBC8265544}" type="slidenum">
              <a:rPr lang="en-US" smtClean="0"/>
              <a:t>25</a:t>
            </a:fld>
            <a:endParaRPr lang="en-US"/>
          </a:p>
        </p:txBody>
      </p:sp>
    </p:spTree>
    <p:extLst>
      <p:ext uri="{BB962C8B-B14F-4D97-AF65-F5344CB8AC3E}">
        <p14:creationId xmlns:p14="http://schemas.microsoft.com/office/powerpoint/2010/main" val="372767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tacomacc.libguides.com</a:t>
            </a:r>
            <a:r>
              <a:rPr lang="en-US" dirty="0"/>
              <a:t>/</a:t>
            </a:r>
            <a:r>
              <a:rPr lang="en-US" dirty="0" err="1"/>
              <a:t>oer</a:t>
            </a:r>
            <a:r>
              <a:rPr lang="en-US" dirty="0"/>
              <a:t>/attribution#:~:text=To%20%22attribute%22%20something%2C%20you,%3A%20Title%2C%20Author%2C%20License.</a:t>
            </a:r>
          </a:p>
          <a:p>
            <a:endParaRPr lang="en-US" dirty="0"/>
          </a:p>
        </p:txBody>
      </p:sp>
      <p:sp>
        <p:nvSpPr>
          <p:cNvPr id="4" name="Slide Number Placeholder 3"/>
          <p:cNvSpPr>
            <a:spLocks noGrp="1"/>
          </p:cNvSpPr>
          <p:nvPr>
            <p:ph type="sldNum" sz="quarter" idx="5"/>
          </p:nvPr>
        </p:nvSpPr>
        <p:spPr/>
        <p:txBody>
          <a:bodyPr/>
          <a:lstStyle/>
          <a:p>
            <a:fld id="{F3635EEE-AAE5-4E4D-A0F3-CFDBC8265544}" type="slidenum">
              <a:rPr lang="en-US" smtClean="0"/>
              <a:t>26</a:t>
            </a:fld>
            <a:endParaRPr lang="en-US"/>
          </a:p>
        </p:txBody>
      </p:sp>
    </p:spTree>
    <p:extLst>
      <p:ext uri="{BB962C8B-B14F-4D97-AF65-F5344CB8AC3E}">
        <p14:creationId xmlns:p14="http://schemas.microsoft.com/office/powerpoint/2010/main" val="201361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 stands for Potential Hydrogen, it uses a scale 0 – 14 to quantify how much hydrogen a solution has.  Hydrogen is an acid so this scale shows how acidic or how alkalotic (another way to say Basic) a solution is. </a:t>
            </a:r>
          </a:p>
          <a:p>
            <a:r>
              <a:rPr lang="en-US" dirty="0"/>
              <a:t>This pH scale is helpful to reference since it uses everyday examples we are familiar with.  Drain cleaner is highly toxic because it has a high pH and is alkalotic.  Battery acid is toxic because it is extremely acidic. Black coffee, the kind that occasionally will burn a hole in your stomach is acidic and baking soda, why we use it in baking, is alkalotic.  In this lecture we will focus on blood at a pH of 7.4.  The body always strives to maintain this pH in order to function properly. </a:t>
            </a:r>
          </a:p>
          <a:p>
            <a:endParaRPr lang="en-US" dirty="0"/>
          </a:p>
          <a:p>
            <a:r>
              <a:rPr lang="en-US" dirty="0"/>
              <a:t>https://</a:t>
            </a:r>
            <a:r>
              <a:rPr lang="en-US" dirty="0" err="1"/>
              <a:t>commons.wikimedia.org</a:t>
            </a:r>
            <a:r>
              <a:rPr lang="en-US" dirty="0"/>
              <a:t>/wiki/File:216_pH_Scale-01.jpg</a:t>
            </a:r>
          </a:p>
        </p:txBody>
      </p:sp>
      <p:sp>
        <p:nvSpPr>
          <p:cNvPr id="4" name="Slide Number Placeholder 3"/>
          <p:cNvSpPr>
            <a:spLocks noGrp="1"/>
          </p:cNvSpPr>
          <p:nvPr>
            <p:ph type="sldNum" sz="quarter" idx="5"/>
          </p:nvPr>
        </p:nvSpPr>
        <p:spPr/>
        <p:txBody>
          <a:bodyPr/>
          <a:lstStyle/>
          <a:p>
            <a:fld id="{F3635EEE-AAE5-4E4D-A0F3-CFDBC8265544}" type="slidenum">
              <a:rPr lang="en-US" smtClean="0"/>
              <a:t>3</a:t>
            </a:fld>
            <a:endParaRPr lang="en-US"/>
          </a:p>
        </p:txBody>
      </p:sp>
    </p:spTree>
    <p:extLst>
      <p:ext uri="{BB962C8B-B14F-4D97-AF65-F5344CB8AC3E}">
        <p14:creationId xmlns:p14="http://schemas.microsoft.com/office/powerpoint/2010/main" val="46032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care about pH as nurses? </a:t>
            </a:r>
          </a:p>
          <a:p>
            <a:r>
              <a:rPr lang="en-US" dirty="0"/>
              <a:t>pH is vital for maintaining homeostasis.  Normal pH around 7 is crucial for things like blood clothing, for drugs to work in the bod as well as preventing cell death and release of free radicals. </a:t>
            </a:r>
          </a:p>
          <a:p>
            <a:endParaRPr lang="en-US" dirty="0"/>
          </a:p>
          <a:p>
            <a:endParaRPr lang="en-US" dirty="0"/>
          </a:p>
          <a:p>
            <a:endParaRPr lang="en-US" dirty="0"/>
          </a:p>
          <a:p>
            <a:r>
              <a:rPr lang="en-US" dirty="0"/>
              <a:t>https://</a:t>
            </a:r>
            <a:r>
              <a:rPr lang="en-US" dirty="0" err="1"/>
              <a:t>medschool.co</a:t>
            </a:r>
            <a:r>
              <a:rPr lang="en-US" dirty="0"/>
              <a:t>/tests/arterial-blood-gas</a:t>
            </a:r>
          </a:p>
        </p:txBody>
      </p:sp>
      <p:sp>
        <p:nvSpPr>
          <p:cNvPr id="4" name="Slide Number Placeholder 3"/>
          <p:cNvSpPr>
            <a:spLocks noGrp="1"/>
          </p:cNvSpPr>
          <p:nvPr>
            <p:ph type="sldNum" sz="quarter" idx="5"/>
          </p:nvPr>
        </p:nvSpPr>
        <p:spPr/>
        <p:txBody>
          <a:bodyPr/>
          <a:lstStyle/>
          <a:p>
            <a:fld id="{F3635EEE-AAE5-4E4D-A0F3-CFDBC8265544}" type="slidenum">
              <a:rPr lang="en-US" smtClean="0"/>
              <a:t>4</a:t>
            </a:fld>
            <a:endParaRPr lang="en-US"/>
          </a:p>
        </p:txBody>
      </p:sp>
    </p:spTree>
    <p:extLst>
      <p:ext uri="{BB962C8B-B14F-4D97-AF65-F5344CB8AC3E}">
        <p14:creationId xmlns:p14="http://schemas.microsoft.com/office/powerpoint/2010/main" val="142480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hearing about pH you will often hear about Henderson-</a:t>
            </a:r>
            <a:r>
              <a:rPr lang="en-US" dirty="0" err="1"/>
              <a:t>hasslebach</a:t>
            </a:r>
            <a:r>
              <a:rPr lang="en-US" dirty="0"/>
              <a:t> equation.  It is a way to calculate a substances pH, that is all we really need to know.  In a clinical setting pH is calculated in the lab using a machine. Since we don’t ever use it I’m not even going to show you the complicated equation. </a:t>
            </a:r>
          </a:p>
        </p:txBody>
      </p:sp>
      <p:sp>
        <p:nvSpPr>
          <p:cNvPr id="4" name="Slide Number Placeholder 3"/>
          <p:cNvSpPr>
            <a:spLocks noGrp="1"/>
          </p:cNvSpPr>
          <p:nvPr>
            <p:ph type="sldNum" sz="quarter" idx="5"/>
          </p:nvPr>
        </p:nvSpPr>
        <p:spPr/>
        <p:txBody>
          <a:bodyPr/>
          <a:lstStyle/>
          <a:p>
            <a:fld id="{F3635EEE-AAE5-4E4D-A0F3-CFDBC8265544}" type="slidenum">
              <a:rPr lang="en-US" smtClean="0"/>
              <a:t>5</a:t>
            </a:fld>
            <a:endParaRPr lang="en-US"/>
          </a:p>
        </p:txBody>
      </p:sp>
    </p:spTree>
    <p:extLst>
      <p:ext uri="{BB962C8B-B14F-4D97-AF65-F5344CB8AC3E}">
        <p14:creationId xmlns:p14="http://schemas.microsoft.com/office/powerpoint/2010/main" val="294008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acid is something that donates a cation, remember that is a positive ion, in the form of a hydrogen ion. </a:t>
            </a:r>
          </a:p>
          <a:p>
            <a:r>
              <a:rPr lang="en-US" dirty="0"/>
              <a:t>It causes the pH of a solution to decrease, that is go below 7.35 on the scale.  In the body we refer to Carbon dioxide as an acid. It combines with hydrogen to become carbonic acid and is excreted in the lungs through exhalation. Other acids in the body are metabolic acids and are excreted through the kidneys. </a:t>
            </a:r>
          </a:p>
          <a:p>
            <a:r>
              <a:rPr lang="en-US" dirty="0"/>
              <a:t>Acidemia is the term used when blood pH is less than 7. 35</a:t>
            </a:r>
          </a:p>
          <a:p>
            <a:r>
              <a:rPr lang="en-US" dirty="0"/>
              <a:t>The normal range for this acid is 35 – 45mm Hg</a:t>
            </a:r>
          </a:p>
          <a:p>
            <a:endParaRPr lang="en-US" dirty="0"/>
          </a:p>
          <a:p>
            <a:r>
              <a:rPr lang="en-US" dirty="0"/>
              <a:t>https://</a:t>
            </a:r>
            <a:r>
              <a:rPr lang="en-US" dirty="0" err="1"/>
              <a:t>med.libretexts.org</a:t>
            </a:r>
            <a:r>
              <a:rPr lang="en-US" dirty="0"/>
              <a:t>/Bookshelves/</a:t>
            </a:r>
            <a:r>
              <a:rPr lang="en-US" dirty="0" err="1"/>
              <a:t>Anatomy_and_Physiology</a:t>
            </a:r>
            <a:r>
              <a:rPr lang="en-US" dirty="0"/>
              <a:t>/Book%3A_Acid-base_Physiology_(Brandis)</a:t>
            </a:r>
          </a:p>
          <a:p>
            <a:endParaRPr lang="en-US" dirty="0"/>
          </a:p>
        </p:txBody>
      </p:sp>
      <p:sp>
        <p:nvSpPr>
          <p:cNvPr id="4" name="Slide Number Placeholder 3"/>
          <p:cNvSpPr>
            <a:spLocks noGrp="1"/>
          </p:cNvSpPr>
          <p:nvPr>
            <p:ph type="sldNum" sz="quarter" idx="5"/>
          </p:nvPr>
        </p:nvSpPr>
        <p:spPr/>
        <p:txBody>
          <a:bodyPr/>
          <a:lstStyle/>
          <a:p>
            <a:fld id="{F3635EEE-AAE5-4E4D-A0F3-CFDBC8265544}" type="slidenum">
              <a:rPr lang="en-US" smtClean="0"/>
              <a:t>6</a:t>
            </a:fld>
            <a:endParaRPr lang="en-US"/>
          </a:p>
        </p:txBody>
      </p:sp>
    </p:spTree>
    <p:extLst>
      <p:ext uri="{BB962C8B-B14F-4D97-AF65-F5344CB8AC3E}">
        <p14:creationId xmlns:p14="http://schemas.microsoft.com/office/powerpoint/2010/main" val="111414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base is the opposite of an acid, is can accept a cation. It causes the pH of a solution to increase, go above 7.45 on the pH scale. In the body some of the basic components are lactate, phosphate or sulphate. You will often hear lactic acid. it is an addition of a hydrogen atom to </a:t>
            </a:r>
            <a:r>
              <a:rPr lang="en-US" dirty="0" err="1"/>
              <a:t>lactacte</a:t>
            </a:r>
            <a:r>
              <a:rPr lang="en-US" dirty="0"/>
              <a:t> to make it acidic.  It is caused by a breakdown of glucose under anerobic conditions, meaning without oxygen. This can be seen in sepsis, from hypoperfusion or decreased oxygenation at the tissue level. We have experience with lactic acid build up after a tougher-than-normal workout when we have sore muscles. </a:t>
            </a:r>
          </a:p>
          <a:p>
            <a:r>
              <a:rPr lang="en-US" dirty="0"/>
              <a:t>Alkalemia is the term used when blood pH exceeds 7.45</a:t>
            </a:r>
          </a:p>
          <a:p>
            <a:r>
              <a:rPr lang="en-US" dirty="0"/>
              <a:t>Normal range for bicarbonate is 22 – 26 milliequivalents per liter</a:t>
            </a:r>
          </a:p>
          <a:p>
            <a:endParaRPr lang="en-US" dirty="0"/>
          </a:p>
          <a:p>
            <a:r>
              <a:rPr lang="en-US" dirty="0"/>
              <a:t>Lippincott </a:t>
            </a:r>
            <a:r>
              <a:rPr lang="en-US" dirty="0" err="1"/>
              <a:t>CoursePoint</a:t>
            </a:r>
            <a:r>
              <a:rPr lang="en-US" dirty="0"/>
              <a:t> Enhanced for Porth's Essentials of Pathophysiology</a:t>
            </a:r>
          </a:p>
          <a:p>
            <a:r>
              <a:rPr lang="en-US" dirty="0"/>
              <a:t>Tommie L. Norris</a:t>
            </a:r>
          </a:p>
          <a:p>
            <a:endParaRPr lang="en-US" dirty="0"/>
          </a:p>
        </p:txBody>
      </p:sp>
      <p:sp>
        <p:nvSpPr>
          <p:cNvPr id="4" name="Slide Number Placeholder 3"/>
          <p:cNvSpPr>
            <a:spLocks noGrp="1"/>
          </p:cNvSpPr>
          <p:nvPr>
            <p:ph type="sldNum" sz="quarter" idx="5"/>
          </p:nvPr>
        </p:nvSpPr>
        <p:spPr/>
        <p:txBody>
          <a:bodyPr/>
          <a:lstStyle/>
          <a:p>
            <a:fld id="{F3635EEE-AAE5-4E4D-A0F3-CFDBC8265544}" type="slidenum">
              <a:rPr lang="en-US" smtClean="0"/>
              <a:t>7</a:t>
            </a:fld>
            <a:endParaRPr lang="en-US"/>
          </a:p>
        </p:txBody>
      </p:sp>
    </p:spTree>
    <p:extLst>
      <p:ext uri="{BB962C8B-B14F-4D97-AF65-F5344CB8AC3E}">
        <p14:creationId xmlns:p14="http://schemas.microsoft.com/office/powerpoint/2010/main" val="326351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body has buffers to maintain that normal </a:t>
            </a:r>
            <a:r>
              <a:rPr lang="en-US" dirty="0" err="1"/>
              <a:t>pH.</a:t>
            </a:r>
            <a:r>
              <a:rPr lang="en-US" dirty="0"/>
              <a:t> The respiratory and renal systems are the main buffers.  The respiratory system acts the quickest in acute changes and then the metabolic buffers is the kidneys.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med.libretexts.org</a:t>
            </a:r>
            <a:r>
              <a:rPr lang="en-US" dirty="0"/>
              <a:t>/Bookshelves/</a:t>
            </a:r>
            <a:r>
              <a:rPr lang="en-US" dirty="0" err="1"/>
              <a:t>Anatomy_and_Physiology</a:t>
            </a:r>
            <a:r>
              <a:rPr lang="en-US" dirty="0"/>
              <a:t>/Book%3A_Acid-base_Physiology_(Brandis)</a:t>
            </a:r>
          </a:p>
          <a:p>
            <a:endParaRPr lang="en-US" dirty="0"/>
          </a:p>
          <a:p>
            <a:endParaRPr lang="en-US" dirty="0"/>
          </a:p>
          <a:p>
            <a:r>
              <a:rPr lang="en-US" dirty="0"/>
              <a:t>Lippincott </a:t>
            </a:r>
            <a:r>
              <a:rPr lang="en-US" dirty="0" err="1"/>
              <a:t>CoursePoint</a:t>
            </a:r>
            <a:r>
              <a:rPr lang="en-US" dirty="0"/>
              <a:t> Enhanced for Porth's Essentials of Pathophysiology</a:t>
            </a:r>
          </a:p>
          <a:p>
            <a:r>
              <a:rPr lang="en-US" dirty="0"/>
              <a:t>Tommie L. Norris</a:t>
            </a:r>
          </a:p>
          <a:p>
            <a:endParaRPr lang="en-US" dirty="0"/>
          </a:p>
        </p:txBody>
      </p:sp>
      <p:sp>
        <p:nvSpPr>
          <p:cNvPr id="4" name="Slide Number Placeholder 3"/>
          <p:cNvSpPr>
            <a:spLocks noGrp="1"/>
          </p:cNvSpPr>
          <p:nvPr>
            <p:ph type="sldNum" sz="quarter" idx="5"/>
          </p:nvPr>
        </p:nvSpPr>
        <p:spPr/>
        <p:txBody>
          <a:bodyPr/>
          <a:lstStyle/>
          <a:p>
            <a:fld id="{F3635EEE-AAE5-4E4D-A0F3-CFDBC8265544}" type="slidenum">
              <a:rPr lang="en-US" smtClean="0"/>
              <a:t>8</a:t>
            </a:fld>
            <a:endParaRPr lang="en-US"/>
          </a:p>
        </p:txBody>
      </p:sp>
    </p:spTree>
    <p:extLst>
      <p:ext uri="{BB962C8B-B14F-4D97-AF65-F5344CB8AC3E}">
        <p14:creationId xmlns:p14="http://schemas.microsoft.com/office/powerpoint/2010/main" val="2088736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buffer in the extracellular fluid is CO 2 and bicarbonate for metabolic acids.  It is further enhanced by respiratory changes to control for carbon dioxide. Renal mechanisms also contribute to elimination of acids. </a:t>
            </a:r>
          </a:p>
          <a:p>
            <a:r>
              <a:rPr lang="en-US" dirty="0"/>
              <a:t>Other buffers in the blood are the proteins and phosphate buffer system and are responsible for respiratory acid- base imbalances. Phosphate buffer system is so low it does not provide a large amount of help towards buffering acid-base balance. </a:t>
            </a:r>
          </a:p>
          <a:p>
            <a:r>
              <a:rPr lang="en-US" dirty="0"/>
              <a:t>The chart on the left highlights the buffer system in each fluid space.</a:t>
            </a:r>
          </a:p>
          <a:p>
            <a:r>
              <a:rPr lang="en-US" dirty="0"/>
              <a:t>In the interstitial fluid, the extracellular fluid outside of the blood vessels, the components are bicarbonate, phosphate and proteins and you can see their use.</a:t>
            </a:r>
          </a:p>
          <a:p>
            <a:r>
              <a:rPr lang="en-US" dirty="0"/>
              <a:t>In the blood is bicarbonate, hemoglobin, plasma proteins and phosphate. In the intracellular fluid there is only proteins and phosphates. </a:t>
            </a:r>
          </a:p>
          <a:p>
            <a:r>
              <a:rPr lang="en-US" dirty="0"/>
              <a:t>The chart on the right highlights the major buffers in the extracellular fluid which is bicarbonate and protein and in the intracellular fluid compartment is protein phosphate and bicarbonate. </a:t>
            </a:r>
          </a:p>
          <a:p>
            <a:endParaRPr lang="en-US" dirty="0"/>
          </a:p>
          <a:p>
            <a:r>
              <a:rPr lang="en-US" dirty="0"/>
              <a:t>https://</a:t>
            </a:r>
            <a:r>
              <a:rPr lang="en-US" dirty="0" err="1"/>
              <a:t>med.libretexts.org</a:t>
            </a:r>
            <a:r>
              <a:rPr lang="en-US" dirty="0"/>
              <a:t>/Bookshelves/</a:t>
            </a:r>
            <a:r>
              <a:rPr lang="en-US" dirty="0" err="1"/>
              <a:t>Anatomy_and_Physiology</a:t>
            </a:r>
            <a:r>
              <a:rPr lang="en-US" dirty="0"/>
              <a:t>/Book%3A_Acid-base_Physiology_(Brandis)/02%3A_Control_of_Acid-Base_Balance/2.02%3A_Buffering</a:t>
            </a:r>
          </a:p>
        </p:txBody>
      </p:sp>
      <p:sp>
        <p:nvSpPr>
          <p:cNvPr id="4" name="Slide Number Placeholder 3"/>
          <p:cNvSpPr>
            <a:spLocks noGrp="1"/>
          </p:cNvSpPr>
          <p:nvPr>
            <p:ph type="sldNum" sz="quarter" idx="5"/>
          </p:nvPr>
        </p:nvSpPr>
        <p:spPr/>
        <p:txBody>
          <a:bodyPr/>
          <a:lstStyle/>
          <a:p>
            <a:fld id="{F3635EEE-AAE5-4E4D-A0F3-CFDBC8265544}" type="slidenum">
              <a:rPr lang="en-US" smtClean="0"/>
              <a:t>9</a:t>
            </a:fld>
            <a:endParaRPr lang="en-US"/>
          </a:p>
        </p:txBody>
      </p:sp>
    </p:spTree>
    <p:extLst>
      <p:ext uri="{BB962C8B-B14F-4D97-AF65-F5344CB8AC3E}">
        <p14:creationId xmlns:p14="http://schemas.microsoft.com/office/powerpoint/2010/main" val="4130930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8E072EE-51B3-4C0C-A460-4684AB079301}"/>
              </a:ext>
            </a:extLst>
          </p:cNvPr>
          <p:cNvSpPr>
            <a:spLocks noGrp="1"/>
          </p:cNvSpPr>
          <p:nvPr>
            <p:ph type="dt" sz="half" idx="10"/>
          </p:nvPr>
        </p:nvSpPr>
        <p:spPr/>
        <p:txBody>
          <a:bodyPr/>
          <a:lstStyle/>
          <a:p>
            <a:fld id="{A1E45834-53BD-4C8F-B791-CD5378F4150E}" type="datetimeFigureOut">
              <a:rPr lang="en-US" smtClean="0"/>
              <a:t>6/19/2023</a:t>
            </a:fld>
            <a:endParaRPr lang="en-US"/>
          </a:p>
        </p:txBody>
      </p:sp>
      <p:sp>
        <p:nvSpPr>
          <p:cNvPr id="5" name="Footer Placeholder 4">
            <a:extLst>
              <a:ext uri="{FF2B5EF4-FFF2-40B4-BE49-F238E27FC236}">
                <a16:creationId xmlns:a16="http://schemas.microsoft.com/office/drawing/2014/main"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96907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F5A02-0FC4-41C8-A13C-4C929B28846B}"/>
              </a:ext>
            </a:extLst>
          </p:cNvPr>
          <p:cNvSpPr>
            <a:spLocks noGrp="1"/>
          </p:cNvSpPr>
          <p:nvPr>
            <p:ph type="dt" sz="half" idx="10"/>
          </p:nvPr>
        </p:nvSpPr>
        <p:spPr/>
        <p:txBody>
          <a:bodyPr/>
          <a:lstStyle/>
          <a:p>
            <a:fld id="{A1E45834-53BD-4C8F-B791-CD5378F4150E}" type="datetimeFigureOut">
              <a:rPr lang="en-US" smtClean="0"/>
              <a:t>6/19/2023</a:t>
            </a:fld>
            <a:endParaRPr lang="en-US"/>
          </a:p>
        </p:txBody>
      </p:sp>
      <p:sp>
        <p:nvSpPr>
          <p:cNvPr id="5" name="Footer Placeholder 4">
            <a:extLst>
              <a:ext uri="{FF2B5EF4-FFF2-40B4-BE49-F238E27FC236}">
                <a16:creationId xmlns:a16="http://schemas.microsoft.com/office/drawing/2014/main"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28480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418C15-991C-4C71-8DCD-DB3B3888831F}"/>
              </a:ext>
            </a:extLst>
          </p:cNvPr>
          <p:cNvSpPr>
            <a:spLocks noGrp="1"/>
          </p:cNvSpPr>
          <p:nvPr>
            <p:ph type="dt" sz="half" idx="10"/>
          </p:nvPr>
        </p:nvSpPr>
        <p:spPr/>
        <p:txBody>
          <a:bodyPr/>
          <a:lstStyle/>
          <a:p>
            <a:fld id="{A1E45834-53BD-4C8F-B791-CD5378F4150E}" type="datetimeFigureOut">
              <a:rPr lang="en-US" smtClean="0"/>
              <a:t>6/19/2023</a:t>
            </a:fld>
            <a:endParaRPr lang="en-US"/>
          </a:p>
        </p:txBody>
      </p:sp>
      <p:sp>
        <p:nvSpPr>
          <p:cNvPr id="5" name="Footer Placeholder 4">
            <a:extLst>
              <a:ext uri="{FF2B5EF4-FFF2-40B4-BE49-F238E27FC236}">
                <a16:creationId xmlns:a16="http://schemas.microsoft.com/office/drawing/2014/main"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138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39070-70D2-4DD1-A439-155343FE262E}"/>
              </a:ext>
            </a:extLst>
          </p:cNvPr>
          <p:cNvSpPr>
            <a:spLocks noGrp="1"/>
          </p:cNvSpPr>
          <p:nvPr>
            <p:ph type="dt" sz="half" idx="10"/>
          </p:nvPr>
        </p:nvSpPr>
        <p:spPr/>
        <p:txBody>
          <a:bodyPr/>
          <a:lstStyle/>
          <a:p>
            <a:fld id="{A1E45834-53BD-4C8F-B791-CD5378F4150E}" type="datetimeFigureOut">
              <a:rPr lang="en-US" smtClean="0"/>
              <a:t>6/19/2023</a:t>
            </a:fld>
            <a:endParaRPr lang="en-US"/>
          </a:p>
        </p:txBody>
      </p:sp>
      <p:sp>
        <p:nvSpPr>
          <p:cNvPr id="5" name="Footer Placeholder 4">
            <a:extLst>
              <a:ext uri="{FF2B5EF4-FFF2-40B4-BE49-F238E27FC236}">
                <a16:creationId xmlns:a16="http://schemas.microsoft.com/office/drawing/2014/main"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630347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08851-4DCC-447C-828A-5F7E66F7623D}"/>
              </a:ext>
            </a:extLst>
          </p:cNvPr>
          <p:cNvSpPr>
            <a:spLocks noGrp="1"/>
          </p:cNvSpPr>
          <p:nvPr>
            <p:ph type="dt" sz="half" idx="10"/>
          </p:nvPr>
        </p:nvSpPr>
        <p:spPr/>
        <p:txBody>
          <a:bodyPr/>
          <a:lstStyle/>
          <a:p>
            <a:fld id="{A1E45834-53BD-4C8F-B791-CD5378F4150E}" type="datetimeFigureOut">
              <a:rPr lang="en-US" smtClean="0"/>
              <a:t>6/19/2023</a:t>
            </a:fld>
            <a:endParaRPr lang="en-US"/>
          </a:p>
        </p:txBody>
      </p:sp>
      <p:sp>
        <p:nvSpPr>
          <p:cNvPr id="5" name="Footer Placeholder 4">
            <a:extLst>
              <a:ext uri="{FF2B5EF4-FFF2-40B4-BE49-F238E27FC236}">
                <a16:creationId xmlns:a16="http://schemas.microsoft.com/office/drawing/2014/main"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002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6E2D9F-1FCE-4A1C-996E-DB05777A8994}"/>
              </a:ext>
            </a:extLst>
          </p:cNvPr>
          <p:cNvSpPr>
            <a:spLocks noGrp="1"/>
          </p:cNvSpPr>
          <p:nvPr>
            <p:ph type="dt" sz="half" idx="10"/>
          </p:nvPr>
        </p:nvSpPr>
        <p:spPr/>
        <p:txBody>
          <a:bodyPr/>
          <a:lstStyle/>
          <a:p>
            <a:fld id="{A1E45834-53BD-4C8F-B791-CD5378F4150E}" type="datetimeFigureOut">
              <a:rPr lang="en-US" smtClean="0"/>
              <a:t>6/19/2023</a:t>
            </a:fld>
            <a:endParaRPr lang="en-US"/>
          </a:p>
        </p:txBody>
      </p:sp>
      <p:sp>
        <p:nvSpPr>
          <p:cNvPr id="6" name="Footer Placeholder 5">
            <a:extLst>
              <a:ext uri="{FF2B5EF4-FFF2-40B4-BE49-F238E27FC236}">
                <a16:creationId xmlns:a16="http://schemas.microsoft.com/office/drawing/2014/main"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23502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5AE694-5CA0-48DA-90D3-EC42BD1D86C1}"/>
              </a:ext>
            </a:extLst>
          </p:cNvPr>
          <p:cNvSpPr>
            <a:spLocks noGrp="1"/>
          </p:cNvSpPr>
          <p:nvPr>
            <p:ph type="dt" sz="half" idx="10"/>
          </p:nvPr>
        </p:nvSpPr>
        <p:spPr/>
        <p:txBody>
          <a:bodyPr/>
          <a:lstStyle/>
          <a:p>
            <a:fld id="{A1E45834-53BD-4C8F-B791-CD5378F4150E}" type="datetimeFigureOut">
              <a:rPr lang="en-US" smtClean="0"/>
              <a:t>6/19/2023</a:t>
            </a:fld>
            <a:endParaRPr lang="en-US"/>
          </a:p>
        </p:txBody>
      </p:sp>
      <p:sp>
        <p:nvSpPr>
          <p:cNvPr id="8" name="Footer Placeholder 7">
            <a:extLst>
              <a:ext uri="{FF2B5EF4-FFF2-40B4-BE49-F238E27FC236}">
                <a16:creationId xmlns:a16="http://schemas.microsoft.com/office/drawing/2014/main"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36616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id="{A1B8A8D1-71AD-4F9F-B393-9EED83FEF003}"/>
              </a:ext>
            </a:extLst>
          </p:cNvPr>
          <p:cNvSpPr>
            <a:spLocks noGrp="1"/>
          </p:cNvSpPr>
          <p:nvPr>
            <p:ph type="dt" sz="half" idx="10"/>
          </p:nvPr>
        </p:nvSpPr>
        <p:spPr/>
        <p:txBody>
          <a:bodyPr/>
          <a:lstStyle/>
          <a:p>
            <a:fld id="{A1E45834-53BD-4C8F-B791-CD5378F4150E}" type="datetimeFigureOut">
              <a:rPr lang="en-US" smtClean="0"/>
              <a:t>6/19/2023</a:t>
            </a:fld>
            <a:endParaRPr lang="en-US"/>
          </a:p>
        </p:txBody>
      </p:sp>
      <p:sp>
        <p:nvSpPr>
          <p:cNvPr id="4" name="Footer Placeholder 3">
            <a:extLst>
              <a:ext uri="{FF2B5EF4-FFF2-40B4-BE49-F238E27FC236}">
                <a16:creationId xmlns:a16="http://schemas.microsoft.com/office/drawing/2014/main"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92405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48B02B-A32A-4383-BBC7-0C383390A96F}"/>
              </a:ext>
            </a:extLst>
          </p:cNvPr>
          <p:cNvSpPr>
            <a:spLocks noGrp="1"/>
          </p:cNvSpPr>
          <p:nvPr>
            <p:ph type="dt" sz="half" idx="10"/>
          </p:nvPr>
        </p:nvSpPr>
        <p:spPr/>
        <p:txBody>
          <a:bodyPr/>
          <a:lstStyle/>
          <a:p>
            <a:fld id="{A1E45834-53BD-4C8F-B791-CD5378F4150E}" type="datetimeFigureOut">
              <a:rPr lang="en-US" smtClean="0"/>
              <a:t>6/19/2023</a:t>
            </a:fld>
            <a:endParaRPr lang="en-US"/>
          </a:p>
        </p:txBody>
      </p:sp>
      <p:sp>
        <p:nvSpPr>
          <p:cNvPr id="3" name="Footer Placeholder 2">
            <a:extLst>
              <a:ext uri="{FF2B5EF4-FFF2-40B4-BE49-F238E27FC236}">
                <a16:creationId xmlns:a16="http://schemas.microsoft.com/office/drawing/2014/main"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08660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EFAAA-1B70-42AA-ADCC-F49B58132654}"/>
              </a:ext>
            </a:extLst>
          </p:cNvPr>
          <p:cNvSpPr>
            <a:spLocks noGrp="1"/>
          </p:cNvSpPr>
          <p:nvPr>
            <p:ph type="dt" sz="half" idx="10"/>
          </p:nvPr>
        </p:nvSpPr>
        <p:spPr/>
        <p:txBody>
          <a:bodyPr/>
          <a:lstStyle/>
          <a:p>
            <a:fld id="{A1E45834-53BD-4C8F-B791-CD5378F4150E}" type="datetimeFigureOut">
              <a:rPr lang="en-US" smtClean="0"/>
              <a:t>6/19/2023</a:t>
            </a:fld>
            <a:endParaRPr lang="en-US"/>
          </a:p>
        </p:txBody>
      </p:sp>
      <p:sp>
        <p:nvSpPr>
          <p:cNvPr id="6" name="Footer Placeholder 5">
            <a:extLst>
              <a:ext uri="{FF2B5EF4-FFF2-40B4-BE49-F238E27FC236}">
                <a16:creationId xmlns:a16="http://schemas.microsoft.com/office/drawing/2014/main"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78612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55A58-F085-4500-AF61-045B12C8F41E}"/>
              </a:ext>
            </a:extLst>
          </p:cNvPr>
          <p:cNvSpPr>
            <a:spLocks noGrp="1"/>
          </p:cNvSpPr>
          <p:nvPr>
            <p:ph type="dt" sz="half" idx="10"/>
          </p:nvPr>
        </p:nvSpPr>
        <p:spPr/>
        <p:txBody>
          <a:bodyPr/>
          <a:lstStyle/>
          <a:p>
            <a:fld id="{A1E45834-53BD-4C8F-B791-CD5378F4150E}" type="datetimeFigureOut">
              <a:rPr lang="en-US" smtClean="0"/>
              <a:t>6/19/2023</a:t>
            </a:fld>
            <a:endParaRPr lang="en-US"/>
          </a:p>
        </p:txBody>
      </p:sp>
      <p:sp>
        <p:nvSpPr>
          <p:cNvPr id="6" name="Footer Placeholder 5">
            <a:extLst>
              <a:ext uri="{FF2B5EF4-FFF2-40B4-BE49-F238E27FC236}">
                <a16:creationId xmlns:a16="http://schemas.microsoft.com/office/drawing/2014/main"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60958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6/19/2023</a:t>
            </a:fld>
            <a:endParaRPr lang="en-US"/>
          </a:p>
        </p:txBody>
      </p:sp>
      <p:sp>
        <p:nvSpPr>
          <p:cNvPr id="5" name="Footer Placeholder 4">
            <a:extLst>
              <a:ext uri="{FF2B5EF4-FFF2-40B4-BE49-F238E27FC236}">
                <a16:creationId xmlns:a16="http://schemas.microsoft.com/office/drawing/2014/main"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6215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2.png"/><Relationship Id="rId2" Type="http://schemas.microsoft.com/office/2007/relationships/media" Target="../media/media10.m4a"/><Relationship Id="rId1" Type="http://schemas.openxmlformats.org/officeDocument/2006/relationships/video" Target="https://www.youtube.com/embed/jmHpXh3ZeCw?feature=oembed" TargetMode="External"/><Relationship Id="rId6" Type="http://schemas.openxmlformats.org/officeDocument/2006/relationships/image" Target="../media/image6.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7.png"/><Relationship Id="rId5" Type="http://schemas.openxmlformats.org/officeDocument/2006/relationships/hyperlink" Target="https://med.libretexts.org/Bookshelves/Anatomy_and_Physiology/Book%3A_Acid-base_Physiology_(Brandis)/02%3A_Control_of_Acid-Base_Balance/2.04%3A_Renal_Regulation_of_Acid-Base_Balance"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audio" Target="../media/media19.m4a"/><Relationship Id="rId7" Type="http://schemas.openxmlformats.org/officeDocument/2006/relationships/image" Target="../media/image2.png"/><Relationship Id="rId2" Type="http://schemas.microsoft.com/office/2007/relationships/media" Target="../media/media19.m4a"/><Relationship Id="rId1" Type="http://schemas.openxmlformats.org/officeDocument/2006/relationships/video" Target="https://www.youtube.com/embed/J-laS-3pB78?feature=oembed" TargetMode="External"/><Relationship Id="rId6" Type="http://schemas.openxmlformats.org/officeDocument/2006/relationships/image" Target="../media/image9.jpe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5" Type="http://schemas.openxmlformats.org/officeDocument/2006/relationships/image" Target="../media/image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10.png"/><Relationship Id="rId5" Type="http://schemas.openxmlformats.org/officeDocument/2006/relationships/hyperlink" Target="https://doi.org/10.15766/mep_2374-8265.9038" TargetMode="External"/><Relationship Id="rId4" Type="http://schemas.openxmlformats.org/officeDocument/2006/relationships/hyperlink" Target="https://www.mededportal.org/doi/10.15766/mep_2374-8265.9038"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hyperlink" Target="https://doi.org/10.15766/mep_2374-8265.9038" TargetMode="External"/><Relationship Id="rId5" Type="http://schemas.openxmlformats.org/officeDocument/2006/relationships/hyperlink" Target="https://www.mededportal.org/doi/10.15766/mep_2374-8265.9038" TargetMode="Externa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image" Target="../media/image2.png"/><Relationship Id="rId5" Type="http://schemas.openxmlformats.org/officeDocument/2006/relationships/hyperlink" Target="http://www.m2hnursing.com/ABG/casestudy1.php" TargetMode="External"/><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commons.wikimedia.org/wiki/File:216_pH_Scale-01.jpg" TargetMode="Externa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med.libretexts.org/Bookshelves/Anatomy_and_Physiology/Book%3A_Acid-base_Physiology_"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2D1A37-7C2A-4258-95A8-919D781C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2C4EB-5FA9-1A5D-F758-DBE033F6A4A6}"/>
              </a:ext>
            </a:extLst>
          </p:cNvPr>
          <p:cNvSpPr>
            <a:spLocks noGrp="1"/>
          </p:cNvSpPr>
          <p:nvPr>
            <p:ph type="ctrTitle"/>
          </p:nvPr>
        </p:nvSpPr>
        <p:spPr>
          <a:xfrm>
            <a:off x="1069646" y="1092848"/>
            <a:ext cx="9958753" cy="680144"/>
          </a:xfrm>
        </p:spPr>
        <p:txBody>
          <a:bodyPr anchor="t">
            <a:normAutofit/>
          </a:bodyPr>
          <a:lstStyle/>
          <a:p>
            <a:r>
              <a:rPr lang="en-US" sz="4000" dirty="0"/>
              <a:t>Part 3 Acid- Base balance</a:t>
            </a:r>
          </a:p>
        </p:txBody>
      </p:sp>
      <p:sp>
        <p:nvSpPr>
          <p:cNvPr id="3" name="Subtitle 2">
            <a:extLst>
              <a:ext uri="{FF2B5EF4-FFF2-40B4-BE49-F238E27FC236}">
                <a16:creationId xmlns:a16="http://schemas.microsoft.com/office/drawing/2014/main" id="{F9B76B87-65B4-0828-D780-BEC549EB06D8}"/>
              </a:ext>
            </a:extLst>
          </p:cNvPr>
          <p:cNvSpPr>
            <a:spLocks noGrp="1"/>
          </p:cNvSpPr>
          <p:nvPr>
            <p:ph type="subTitle" idx="1"/>
          </p:nvPr>
        </p:nvSpPr>
        <p:spPr>
          <a:xfrm>
            <a:off x="1094962" y="1772992"/>
            <a:ext cx="9940063" cy="513008"/>
          </a:xfrm>
        </p:spPr>
        <p:txBody>
          <a:bodyPr>
            <a:normAutofit/>
          </a:bodyPr>
          <a:lstStyle/>
          <a:p>
            <a:r>
              <a:rPr lang="en-US" dirty="0"/>
              <a:t>Dr. Kristina </a:t>
            </a:r>
            <a:r>
              <a:rPr lang="en-US" dirty="0" err="1"/>
              <a:t>Buszta</a:t>
            </a:r>
            <a:r>
              <a:rPr lang="en-US" dirty="0"/>
              <a:t> CRNA</a:t>
            </a:r>
          </a:p>
          <a:p>
            <a:endParaRPr lang="en-US" dirty="0"/>
          </a:p>
        </p:txBody>
      </p:sp>
      <p:cxnSp>
        <p:nvCxnSpPr>
          <p:cNvPr id="11" name="Straight Connector 10">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1185999"/>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Colorful paint pigments">
            <a:extLst>
              <a:ext uri="{FF2B5EF4-FFF2-40B4-BE49-F238E27FC236}">
                <a16:creationId xmlns:a16="http://schemas.microsoft.com/office/drawing/2014/main" id="{4DA5CEAF-BCC7-D225-2C06-B9CB9833D829}"/>
              </a:ext>
            </a:extLst>
          </p:cNvPr>
          <p:cNvPicPr>
            <a:picLocks noChangeAspect="1"/>
          </p:cNvPicPr>
          <p:nvPr/>
        </p:nvPicPr>
        <p:blipFill rotWithShape="1">
          <a:blip r:embed="rId5"/>
          <a:srcRect t="45736" r="1" b="1650"/>
          <a:stretch/>
        </p:blipFill>
        <p:spPr>
          <a:xfrm>
            <a:off x="-1" y="2846575"/>
            <a:ext cx="12198627" cy="4011425"/>
          </a:xfrm>
          <a:prstGeom prst="rect">
            <a:avLst/>
          </a:prstGeom>
        </p:spPr>
      </p:pic>
      <p:sp>
        <p:nvSpPr>
          <p:cNvPr id="6" name="TextBox 5">
            <a:extLst>
              <a:ext uri="{FF2B5EF4-FFF2-40B4-BE49-F238E27FC236}">
                <a16:creationId xmlns:a16="http://schemas.microsoft.com/office/drawing/2014/main" id="{F359A413-94E0-E2D3-1AB3-4AB9BEE73FBB}"/>
              </a:ext>
            </a:extLst>
          </p:cNvPr>
          <p:cNvSpPr txBox="1"/>
          <p:nvPr/>
        </p:nvSpPr>
        <p:spPr>
          <a:xfrm>
            <a:off x="5776232" y="5465606"/>
            <a:ext cx="6229350" cy="923330"/>
          </a:xfrm>
          <a:prstGeom prst="rect">
            <a:avLst/>
          </a:prstGeom>
          <a:noFill/>
        </p:spPr>
        <p:txBody>
          <a:bodyPr wrap="square">
            <a:spAutoFit/>
          </a:bodyPr>
          <a:lstStyle/>
          <a:p>
            <a:pPr algn="ctr"/>
            <a:r>
              <a:rPr lang="en-US" b="1" dirty="0">
                <a:solidFill>
                  <a:schemeClr val="bg1"/>
                </a:solidFill>
              </a:rPr>
              <a:t>Part 1: Pathophysiology of Electrolytes</a:t>
            </a:r>
          </a:p>
          <a:p>
            <a:pPr algn="ctr"/>
            <a:r>
              <a:rPr lang="en-US" b="1" dirty="0">
                <a:solidFill>
                  <a:schemeClr val="bg1"/>
                </a:solidFill>
              </a:rPr>
              <a:t>Part 2: Fluids</a:t>
            </a:r>
          </a:p>
          <a:p>
            <a:pPr algn="ctr"/>
            <a:r>
              <a:rPr lang="en-US" b="1" dirty="0">
                <a:solidFill>
                  <a:schemeClr val="bg1"/>
                </a:solidFill>
              </a:rPr>
              <a:t>Part 3: Acid-Base balance</a:t>
            </a:r>
          </a:p>
        </p:txBody>
      </p:sp>
      <p:pic>
        <p:nvPicPr>
          <p:cNvPr id="10" name="Audio 9">
            <a:extLst>
              <a:ext uri="{FF2B5EF4-FFF2-40B4-BE49-F238E27FC236}">
                <a16:creationId xmlns:a16="http://schemas.microsoft.com/office/drawing/2014/main" id="{34975828-0699-84A9-B223-C679178507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687696043"/>
      </p:ext>
    </p:extLst>
  </p:cSld>
  <p:clrMapOvr>
    <a:masterClrMapping/>
  </p:clrMapOvr>
  <mc:AlternateContent xmlns:mc="http://schemas.openxmlformats.org/markup-compatibility/2006" xmlns:p14="http://schemas.microsoft.com/office/powerpoint/2010/main">
    <mc:Choice Requires="p14">
      <p:transition spd="slow" p14:dur="2000" advTm="10208"/>
    </mc:Choice>
    <mc:Fallback xmlns="">
      <p:transition spd="slow" advTm="102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32DE1B6-3F36-458D-8160-8D5CAD3B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A003D7-B650-C344-D636-5D067291487B}"/>
              </a:ext>
            </a:extLst>
          </p:cNvPr>
          <p:cNvSpPr>
            <a:spLocks noGrp="1"/>
          </p:cNvSpPr>
          <p:nvPr>
            <p:ph type="title"/>
          </p:nvPr>
        </p:nvSpPr>
        <p:spPr>
          <a:xfrm>
            <a:off x="911734" y="575970"/>
            <a:ext cx="9910001" cy="1857825"/>
          </a:xfrm>
        </p:spPr>
        <p:txBody>
          <a:bodyPr>
            <a:normAutofit/>
          </a:bodyPr>
          <a:lstStyle/>
          <a:p>
            <a:br>
              <a:rPr lang="en-US" sz="3300" dirty="0"/>
            </a:br>
            <a:r>
              <a:rPr lang="en-US" sz="3300" dirty="0"/>
              <a:t>Buffer system explained	</a:t>
            </a:r>
            <a:br>
              <a:rPr lang="en-US" sz="3300" dirty="0"/>
            </a:br>
            <a:endParaRPr lang="en-US" sz="3300" dirty="0"/>
          </a:p>
        </p:txBody>
      </p:sp>
      <p:cxnSp>
        <p:nvCxnSpPr>
          <p:cNvPr id="18" name="Straight Connector 17">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88" y="1186097"/>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C0FAFF1-0A93-2160-BD07-BFED8A7B11A2}"/>
              </a:ext>
            </a:extLst>
          </p:cNvPr>
          <p:cNvSpPr txBox="1"/>
          <p:nvPr/>
        </p:nvSpPr>
        <p:spPr>
          <a:xfrm>
            <a:off x="2564296" y="1451113"/>
            <a:ext cx="184731" cy="369332"/>
          </a:xfrm>
          <a:prstGeom prst="rect">
            <a:avLst/>
          </a:prstGeom>
          <a:noFill/>
        </p:spPr>
        <p:txBody>
          <a:bodyPr wrap="none" rtlCol="0">
            <a:spAutoFit/>
          </a:bodyPr>
          <a:lstStyle/>
          <a:p>
            <a:endParaRPr lang="en-US" dirty="0"/>
          </a:p>
        </p:txBody>
      </p:sp>
      <p:pic>
        <p:nvPicPr>
          <p:cNvPr id="9" name="Online Media 8" descr="Acid/Base Balance Buffers:  Anatomy and Physiology">
            <a:hlinkClick r:id="" action="ppaction://media"/>
            <a:extLst>
              <a:ext uri="{FF2B5EF4-FFF2-40B4-BE49-F238E27FC236}">
                <a16:creationId xmlns:a16="http://schemas.microsoft.com/office/drawing/2014/main" id="{DFCE74EF-C0E7-7139-80D7-F172E5D2C9BD}"/>
              </a:ext>
            </a:extLst>
          </p:cNvPr>
          <p:cNvPicPr>
            <a:picLocks noGrp="1" noRot="1" noChangeAspect="1"/>
          </p:cNvPicPr>
          <p:nvPr>
            <p:ph idx="1"/>
            <a:videoFile r:link="rId1"/>
          </p:nvPr>
        </p:nvPicPr>
        <p:blipFill>
          <a:blip r:embed="rId6"/>
          <a:stretch>
            <a:fillRect/>
          </a:stretch>
        </p:blipFill>
        <p:spPr>
          <a:xfrm>
            <a:off x="2509553" y="1635779"/>
            <a:ext cx="6714362" cy="3792941"/>
          </a:xfrm>
          <a:prstGeom prst="rect">
            <a:avLst/>
          </a:prstGeom>
        </p:spPr>
      </p:pic>
      <p:sp>
        <p:nvSpPr>
          <p:cNvPr id="10" name="TextBox 9">
            <a:extLst>
              <a:ext uri="{FF2B5EF4-FFF2-40B4-BE49-F238E27FC236}">
                <a16:creationId xmlns:a16="http://schemas.microsoft.com/office/drawing/2014/main" id="{FEDF520D-77E7-84BB-5827-BB072C1A98B3}"/>
              </a:ext>
            </a:extLst>
          </p:cNvPr>
          <p:cNvSpPr txBox="1"/>
          <p:nvPr/>
        </p:nvSpPr>
        <p:spPr>
          <a:xfrm>
            <a:off x="3860008" y="5866530"/>
            <a:ext cx="3531288" cy="830997"/>
          </a:xfrm>
          <a:prstGeom prst="rect">
            <a:avLst/>
          </a:prstGeom>
          <a:noFill/>
        </p:spPr>
        <p:txBody>
          <a:bodyPr wrap="none" rtlCol="0">
            <a:spAutoFit/>
          </a:bodyPr>
          <a:lstStyle/>
          <a:p>
            <a:endParaRPr lang="en-US" sz="1200" dirty="0">
              <a:latin typeface="Times New Roman" panose="02020603050405020304" pitchFamily="18" charset="0"/>
              <a:cs typeface="Times New Roman" panose="02020603050405020304" pitchFamily="18" charset="0"/>
            </a:endParaRPr>
          </a:p>
          <a:p>
            <a:r>
              <a:rPr lang="en-US" sz="1200" i="0" dirty="0">
                <a:solidFill>
                  <a:srgbClr val="0F0F0F"/>
                </a:solidFill>
                <a:effectLst/>
                <a:latin typeface="Times New Roman" panose="02020603050405020304" pitchFamily="18" charset="0"/>
                <a:cs typeface="Times New Roman" panose="02020603050405020304" pitchFamily="18" charset="0"/>
              </a:rPr>
              <a:t>Dr. Frank O'Neill</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t>
            </a:r>
            <a:r>
              <a:rPr lang="en-US" sz="1200" i="0" dirty="0">
                <a:solidFill>
                  <a:srgbClr val="0F0F0F"/>
                </a:solidFill>
                <a:effectLst/>
                <a:latin typeface="Times New Roman" panose="02020603050405020304" pitchFamily="18" charset="0"/>
                <a:cs typeface="Times New Roman" panose="02020603050405020304" pitchFamily="18" charset="0"/>
              </a:rPr>
              <a:t>Acid/Base Balance Buffers: Anatomy and Physiology</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CC by</a:t>
            </a:r>
          </a:p>
        </p:txBody>
      </p:sp>
      <p:pic>
        <p:nvPicPr>
          <p:cNvPr id="5" name="Audio 4">
            <a:extLst>
              <a:ext uri="{FF2B5EF4-FFF2-40B4-BE49-F238E27FC236}">
                <a16:creationId xmlns:a16="http://schemas.microsoft.com/office/drawing/2014/main" id="{6CBD4020-897C-EB93-033C-0630B2CA4E3C}"/>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61073339"/>
      </p:ext>
    </p:extLst>
  </p:cSld>
  <p:clrMapOvr>
    <a:masterClrMapping/>
  </p:clrMapOvr>
  <mc:AlternateContent xmlns:mc="http://schemas.openxmlformats.org/markup-compatibility/2006" xmlns:p14="http://schemas.microsoft.com/office/powerpoint/2010/main">
    <mc:Choice Requires="p14">
      <p:transition spd="slow" p14:dur="2000" advTm="7669"/>
    </mc:Choice>
    <mc:Fallback xmlns="">
      <p:transition spd="slow" advTm="76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F678-22EB-8EB2-2EE0-45F8F2C9AF26}"/>
              </a:ext>
            </a:extLst>
          </p:cNvPr>
          <p:cNvSpPr>
            <a:spLocks noGrp="1"/>
          </p:cNvSpPr>
          <p:nvPr>
            <p:ph type="title"/>
          </p:nvPr>
        </p:nvSpPr>
        <p:spPr/>
        <p:txBody>
          <a:bodyPr/>
          <a:lstStyle/>
          <a:p>
            <a:r>
              <a:rPr lang="en-US" dirty="0"/>
              <a:t>How does the respiratory system function to buffer?</a:t>
            </a:r>
          </a:p>
        </p:txBody>
      </p:sp>
      <p:sp>
        <p:nvSpPr>
          <p:cNvPr id="3" name="Content Placeholder 2">
            <a:extLst>
              <a:ext uri="{FF2B5EF4-FFF2-40B4-BE49-F238E27FC236}">
                <a16:creationId xmlns:a16="http://schemas.microsoft.com/office/drawing/2014/main" id="{3F9E66A1-EB37-C397-66BA-86B20F525151}"/>
              </a:ext>
            </a:extLst>
          </p:cNvPr>
          <p:cNvSpPr>
            <a:spLocks noGrp="1"/>
          </p:cNvSpPr>
          <p:nvPr>
            <p:ph idx="1"/>
          </p:nvPr>
        </p:nvSpPr>
        <p:spPr>
          <a:xfrm>
            <a:off x="503583" y="2384473"/>
            <a:ext cx="11383617" cy="3838722"/>
          </a:xfrm>
        </p:spPr>
        <p:txBody>
          <a:bodyPr/>
          <a:lstStyle/>
          <a:p>
            <a:r>
              <a:rPr lang="en-US" dirty="0"/>
              <a:t>By altering ventilation- respiratory rate</a:t>
            </a:r>
          </a:p>
          <a:p>
            <a:r>
              <a:rPr lang="en-US" dirty="0"/>
              <a:t>     in ventilation causes            in carbon dioxide in the blood and an           in acidosis         in pH</a:t>
            </a:r>
          </a:p>
          <a:p>
            <a:endParaRPr lang="en-US" dirty="0"/>
          </a:p>
          <a:p>
            <a:r>
              <a:rPr lang="en-US" dirty="0"/>
              <a:t>The opposite is true…..</a:t>
            </a:r>
          </a:p>
          <a:p>
            <a:r>
              <a:rPr lang="en-US" dirty="0"/>
              <a:t>        in ventilation causes a           in carbon dioxide levels and a         in acid levels,           in pH</a:t>
            </a:r>
          </a:p>
          <a:p>
            <a:endParaRPr lang="en-US" dirty="0"/>
          </a:p>
          <a:p>
            <a:endParaRPr lang="en-US" dirty="0"/>
          </a:p>
          <a:p>
            <a:endParaRPr lang="en-US" dirty="0"/>
          </a:p>
        </p:txBody>
      </p:sp>
      <p:sp>
        <p:nvSpPr>
          <p:cNvPr id="4" name="Down Arrow 3">
            <a:extLst>
              <a:ext uri="{FF2B5EF4-FFF2-40B4-BE49-F238E27FC236}">
                <a16:creationId xmlns:a16="http://schemas.microsoft.com/office/drawing/2014/main" id="{B7264E40-E81B-1099-F3A0-CD6C80DB9860}"/>
              </a:ext>
            </a:extLst>
          </p:cNvPr>
          <p:cNvSpPr/>
          <p:nvPr/>
        </p:nvSpPr>
        <p:spPr>
          <a:xfrm>
            <a:off x="611058" y="2917927"/>
            <a:ext cx="477078" cy="755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82D5557-9809-CD0A-6820-AFF6E6DFB1D5}"/>
              </a:ext>
            </a:extLst>
          </p:cNvPr>
          <p:cNvSpPr txBox="1"/>
          <p:nvPr/>
        </p:nvSpPr>
        <p:spPr>
          <a:xfrm>
            <a:off x="2007704" y="3498574"/>
            <a:ext cx="184731" cy="369332"/>
          </a:xfrm>
          <a:prstGeom prst="rect">
            <a:avLst/>
          </a:prstGeom>
          <a:noFill/>
        </p:spPr>
        <p:txBody>
          <a:bodyPr wrap="none" rtlCol="0">
            <a:spAutoFit/>
          </a:bodyPr>
          <a:lstStyle/>
          <a:p>
            <a:endParaRPr lang="en-US" dirty="0"/>
          </a:p>
        </p:txBody>
      </p:sp>
      <p:sp>
        <p:nvSpPr>
          <p:cNvPr id="6" name="Down Arrow 5">
            <a:extLst>
              <a:ext uri="{FF2B5EF4-FFF2-40B4-BE49-F238E27FC236}">
                <a16:creationId xmlns:a16="http://schemas.microsoft.com/office/drawing/2014/main" id="{E6E02B9E-283B-5C00-E3F5-7A6A106F4ACF}"/>
              </a:ext>
            </a:extLst>
          </p:cNvPr>
          <p:cNvSpPr/>
          <p:nvPr/>
        </p:nvSpPr>
        <p:spPr>
          <a:xfrm rot="10800000">
            <a:off x="3385931" y="2898049"/>
            <a:ext cx="477078" cy="755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6ADA3B1A-368B-5E46-3340-10FF302FCD4D}"/>
              </a:ext>
            </a:extLst>
          </p:cNvPr>
          <p:cNvSpPr/>
          <p:nvPr/>
        </p:nvSpPr>
        <p:spPr>
          <a:xfrm rot="10800000">
            <a:off x="7877620" y="2878171"/>
            <a:ext cx="477078" cy="755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a:extLst>
              <a:ext uri="{FF2B5EF4-FFF2-40B4-BE49-F238E27FC236}">
                <a16:creationId xmlns:a16="http://schemas.microsoft.com/office/drawing/2014/main" id="{24A15CA9-A825-DE9B-2C55-3E6E7C73531F}"/>
              </a:ext>
            </a:extLst>
          </p:cNvPr>
          <p:cNvSpPr/>
          <p:nvPr/>
        </p:nvSpPr>
        <p:spPr>
          <a:xfrm>
            <a:off x="9723383" y="2837534"/>
            <a:ext cx="477078" cy="755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934ED340-7E36-8338-1E0A-CCEFCBEB8EC4}"/>
              </a:ext>
            </a:extLst>
          </p:cNvPr>
          <p:cNvSpPr/>
          <p:nvPr/>
        </p:nvSpPr>
        <p:spPr>
          <a:xfrm rot="10800000">
            <a:off x="611058" y="4212155"/>
            <a:ext cx="477078" cy="755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B4074F62-287C-2001-3403-2312678AB64B}"/>
              </a:ext>
            </a:extLst>
          </p:cNvPr>
          <p:cNvSpPr/>
          <p:nvPr/>
        </p:nvSpPr>
        <p:spPr>
          <a:xfrm>
            <a:off x="3717137" y="4344678"/>
            <a:ext cx="477078" cy="755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D4775350-D1EC-91A8-A984-11B51280406C}"/>
              </a:ext>
            </a:extLst>
          </p:cNvPr>
          <p:cNvSpPr/>
          <p:nvPr/>
        </p:nvSpPr>
        <p:spPr>
          <a:xfrm>
            <a:off x="7487282" y="4344678"/>
            <a:ext cx="477078" cy="755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12ABC398-5F46-09AE-B651-F076F3F53942}"/>
              </a:ext>
            </a:extLst>
          </p:cNvPr>
          <p:cNvSpPr/>
          <p:nvPr/>
        </p:nvSpPr>
        <p:spPr>
          <a:xfrm rot="10800000">
            <a:off x="9448702" y="4240022"/>
            <a:ext cx="477078" cy="755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Audio 10">
            <a:extLst>
              <a:ext uri="{FF2B5EF4-FFF2-40B4-BE49-F238E27FC236}">
                <a16:creationId xmlns:a16="http://schemas.microsoft.com/office/drawing/2014/main" id="{9DA41E83-335F-E43E-06AE-5002495EC5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2022353"/>
      </p:ext>
    </p:extLst>
  </p:cSld>
  <p:clrMapOvr>
    <a:masterClrMapping/>
  </p:clrMapOvr>
  <mc:AlternateContent xmlns:mc="http://schemas.openxmlformats.org/markup-compatibility/2006" xmlns:p14="http://schemas.microsoft.com/office/powerpoint/2010/main">
    <mc:Choice Requires="p14">
      <p:transition spd="slow" p14:dur="2000" advTm="52149"/>
    </mc:Choice>
    <mc:Fallback xmlns="">
      <p:transition spd="slow" advTm="52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511C99DC-C3C5-4EBE-91DD-345109C3D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83D715-0C50-1C66-D7E2-55EDBBF9763F}"/>
              </a:ext>
            </a:extLst>
          </p:cNvPr>
          <p:cNvSpPr>
            <a:spLocks noGrp="1"/>
          </p:cNvSpPr>
          <p:nvPr>
            <p:ph type="title"/>
          </p:nvPr>
        </p:nvSpPr>
        <p:spPr>
          <a:xfrm>
            <a:off x="1044515" y="1076636"/>
            <a:ext cx="4759699" cy="2352364"/>
          </a:xfrm>
        </p:spPr>
        <p:txBody>
          <a:bodyPr vert="horz" lIns="91440" tIns="45720" rIns="91440" bIns="45720" rtlCol="0" anchor="t">
            <a:normAutofit fontScale="90000"/>
          </a:bodyPr>
          <a:lstStyle/>
          <a:p>
            <a:r>
              <a:rPr lang="en-US" sz="4000" cap="all" dirty="0"/>
              <a:t>How the renal system regulates metabolic acids</a:t>
            </a:r>
          </a:p>
        </p:txBody>
      </p:sp>
      <p:sp>
        <p:nvSpPr>
          <p:cNvPr id="3" name="Content Placeholder 2">
            <a:extLst>
              <a:ext uri="{FF2B5EF4-FFF2-40B4-BE49-F238E27FC236}">
                <a16:creationId xmlns:a16="http://schemas.microsoft.com/office/drawing/2014/main" id="{2A19454F-B678-D099-510E-D378255FA319}"/>
              </a:ext>
            </a:extLst>
          </p:cNvPr>
          <p:cNvSpPr>
            <a:spLocks noGrp="1"/>
          </p:cNvSpPr>
          <p:nvPr>
            <p:ph idx="1"/>
          </p:nvPr>
        </p:nvSpPr>
        <p:spPr>
          <a:xfrm>
            <a:off x="1044516" y="4326056"/>
            <a:ext cx="5051484" cy="1455309"/>
          </a:xfrm>
        </p:spPr>
        <p:txBody>
          <a:bodyPr vert="horz" lIns="91440" tIns="45720" rIns="91440" bIns="45720" rtlCol="0" anchor="b">
            <a:normAutofit fontScale="55000" lnSpcReduction="20000"/>
          </a:bodyPr>
          <a:lstStyle/>
          <a:p>
            <a:pPr marL="0" indent="0">
              <a:lnSpc>
                <a:spcPct val="120000"/>
              </a:lnSpc>
              <a:buNone/>
            </a:pPr>
            <a:r>
              <a:rPr lang="en-US" sz="3300" dirty="0"/>
              <a:t>Kidneys can eliminate acids and retain bicarbonate (base)</a:t>
            </a:r>
          </a:p>
          <a:p>
            <a:pPr marL="0" indent="0">
              <a:lnSpc>
                <a:spcPct val="120000"/>
              </a:lnSpc>
              <a:buNone/>
            </a:pPr>
            <a:r>
              <a:rPr lang="en-US" sz="2000" dirty="0"/>
              <a:t>More information: </a:t>
            </a:r>
            <a:r>
              <a:rPr lang="en-US" sz="2000" dirty="0">
                <a:hlinkClick r:id="rId5"/>
              </a:rPr>
              <a:t>https://med.libretexts.org/Bookshelves/Anatomy_and_Physiology/Book%3A_Acid-base_Physiology_(Brandis)/02%3A_Control_of_Acid-Base_Balance/2.04%3A_Renal_Regulation_of_Acid-Base_Balance</a:t>
            </a:r>
            <a:endParaRPr lang="en-US" sz="2000" dirty="0"/>
          </a:p>
          <a:p>
            <a:pPr marL="0" indent="0">
              <a:lnSpc>
                <a:spcPct val="120000"/>
              </a:lnSpc>
              <a:buNone/>
            </a:pPr>
            <a:endParaRPr lang="en-US" sz="2000" dirty="0"/>
          </a:p>
        </p:txBody>
      </p:sp>
      <p:cxnSp>
        <p:nvCxnSpPr>
          <p:cNvPr id="13" name="Straight Connector 12">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84" y="1186792"/>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1C5F911-8E35-4B68-D0B7-5FD5A11B747A}"/>
              </a:ext>
            </a:extLst>
          </p:cNvPr>
          <p:cNvPicPr>
            <a:picLocks noChangeAspect="1"/>
          </p:cNvPicPr>
          <p:nvPr/>
        </p:nvPicPr>
        <p:blipFill>
          <a:blip r:embed="rId6"/>
          <a:stretch>
            <a:fillRect/>
          </a:stretch>
        </p:blipFill>
        <p:spPr>
          <a:xfrm>
            <a:off x="6044536" y="571499"/>
            <a:ext cx="5029200" cy="5715001"/>
          </a:xfrm>
          <a:prstGeom prst="rect">
            <a:avLst/>
          </a:prstGeom>
        </p:spPr>
      </p:pic>
      <p:pic>
        <p:nvPicPr>
          <p:cNvPr id="7" name="Audio 6">
            <a:extLst>
              <a:ext uri="{FF2B5EF4-FFF2-40B4-BE49-F238E27FC236}">
                <a16:creationId xmlns:a16="http://schemas.microsoft.com/office/drawing/2014/main" id="{87615783-D085-5FFA-0E6B-4E61ECC2CF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04402519"/>
      </p:ext>
    </p:extLst>
  </p:cSld>
  <p:clrMapOvr>
    <a:masterClrMapping/>
  </p:clrMapOvr>
  <mc:AlternateContent xmlns:mc="http://schemas.openxmlformats.org/markup-compatibility/2006" xmlns:p14="http://schemas.microsoft.com/office/powerpoint/2010/main">
    <mc:Choice Requires="p14">
      <p:transition spd="slow" p14:dur="2000" advTm="14229"/>
    </mc:Choice>
    <mc:Fallback xmlns="">
      <p:transition spd="slow" advTm="142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A5AC-FC67-8E42-B07C-781073DFD906}"/>
              </a:ext>
            </a:extLst>
          </p:cNvPr>
          <p:cNvSpPr>
            <a:spLocks noGrp="1"/>
          </p:cNvSpPr>
          <p:nvPr>
            <p:ph type="title"/>
          </p:nvPr>
        </p:nvSpPr>
        <p:spPr/>
        <p:txBody>
          <a:bodyPr/>
          <a:lstStyle/>
          <a:p>
            <a:r>
              <a:rPr lang="en-US" dirty="0"/>
              <a:t>Introduction to acid – base disorders</a:t>
            </a:r>
          </a:p>
        </p:txBody>
      </p:sp>
      <p:sp>
        <p:nvSpPr>
          <p:cNvPr id="3" name="Content Placeholder 2">
            <a:extLst>
              <a:ext uri="{FF2B5EF4-FFF2-40B4-BE49-F238E27FC236}">
                <a16:creationId xmlns:a16="http://schemas.microsoft.com/office/drawing/2014/main" id="{EFF95226-C61C-3954-4A55-BF1B241F0A0A}"/>
              </a:ext>
            </a:extLst>
          </p:cNvPr>
          <p:cNvSpPr>
            <a:spLocks noGrp="1"/>
          </p:cNvSpPr>
          <p:nvPr>
            <p:ph idx="1"/>
          </p:nvPr>
        </p:nvSpPr>
        <p:spPr/>
        <p:txBody>
          <a:bodyPr>
            <a:normAutofit/>
          </a:bodyPr>
          <a:lstStyle/>
          <a:p>
            <a:r>
              <a:rPr lang="en-US" sz="2800" dirty="0"/>
              <a:t>Respiratory acidosis</a:t>
            </a:r>
          </a:p>
          <a:p>
            <a:r>
              <a:rPr lang="en-US" sz="2800" dirty="0"/>
              <a:t>Metabolic acidosis</a:t>
            </a:r>
          </a:p>
          <a:p>
            <a:r>
              <a:rPr lang="en-US" sz="2800" dirty="0"/>
              <a:t>Respiratory alkalosis</a:t>
            </a:r>
          </a:p>
          <a:p>
            <a:r>
              <a:rPr lang="en-US" sz="2800" dirty="0"/>
              <a:t>Metabolic alkalosis</a:t>
            </a:r>
          </a:p>
        </p:txBody>
      </p:sp>
      <p:pic>
        <p:nvPicPr>
          <p:cNvPr id="6" name="Audio 5">
            <a:extLst>
              <a:ext uri="{FF2B5EF4-FFF2-40B4-BE49-F238E27FC236}">
                <a16:creationId xmlns:a16="http://schemas.microsoft.com/office/drawing/2014/main" id="{9F5CA960-44EE-5CCA-2C4F-8B3827DCE0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405062474"/>
      </p:ext>
    </p:extLst>
  </p:cSld>
  <p:clrMapOvr>
    <a:masterClrMapping/>
  </p:clrMapOvr>
  <mc:AlternateContent xmlns:mc="http://schemas.openxmlformats.org/markup-compatibility/2006" xmlns:p14="http://schemas.microsoft.com/office/powerpoint/2010/main">
    <mc:Choice Requires="p14">
      <p:transition spd="slow" p14:dur="2000" advTm="12757"/>
    </mc:Choice>
    <mc:Fallback xmlns="">
      <p:transition spd="slow" advTm="12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B54B-F81F-F13C-5142-B4D5AE56CEAC}"/>
              </a:ext>
            </a:extLst>
          </p:cNvPr>
          <p:cNvSpPr>
            <a:spLocks noGrp="1"/>
          </p:cNvSpPr>
          <p:nvPr>
            <p:ph type="title"/>
          </p:nvPr>
        </p:nvSpPr>
        <p:spPr/>
        <p:txBody>
          <a:bodyPr/>
          <a:lstStyle/>
          <a:p>
            <a:r>
              <a:rPr lang="en-US" dirty="0"/>
              <a:t>Respiratory acidosis</a:t>
            </a:r>
          </a:p>
        </p:txBody>
      </p:sp>
      <p:sp>
        <p:nvSpPr>
          <p:cNvPr id="3" name="Content Placeholder 2">
            <a:extLst>
              <a:ext uri="{FF2B5EF4-FFF2-40B4-BE49-F238E27FC236}">
                <a16:creationId xmlns:a16="http://schemas.microsoft.com/office/drawing/2014/main" id="{B3B326DC-409E-8ADE-5122-C0DFFC6E0207}"/>
              </a:ext>
            </a:extLst>
          </p:cNvPr>
          <p:cNvSpPr>
            <a:spLocks noGrp="1"/>
          </p:cNvSpPr>
          <p:nvPr>
            <p:ph idx="1"/>
          </p:nvPr>
        </p:nvSpPr>
        <p:spPr/>
        <p:txBody>
          <a:bodyPr/>
          <a:lstStyle/>
          <a:p>
            <a:r>
              <a:rPr lang="en-US" dirty="0"/>
              <a:t>Most seen acid – base imbalance</a:t>
            </a:r>
          </a:p>
          <a:p>
            <a:r>
              <a:rPr lang="en-US" dirty="0"/>
              <a:t>Can be caused by hypoventilation from narcotics, obesity, head injury, congestive heart failure, lung disease or nerve/muscle disease (Guillen-Barre, Amyotrophic lateral sclerosis, C3,4,5 or higher spinal cord damage)</a:t>
            </a:r>
          </a:p>
          <a:p>
            <a:r>
              <a:rPr lang="en-US" dirty="0"/>
              <a:t> Characterized by </a:t>
            </a:r>
          </a:p>
          <a:p>
            <a:pPr lvl="1"/>
            <a:r>
              <a:rPr lang="en-US" dirty="0"/>
              <a:t>pH below 7.35</a:t>
            </a:r>
          </a:p>
          <a:p>
            <a:pPr lvl="1"/>
            <a:r>
              <a:rPr lang="en-US" dirty="0"/>
              <a:t>Partial pressure of carbon dioxide (PaCO</a:t>
            </a:r>
            <a:r>
              <a:rPr lang="en-US" baseline="-25000" dirty="0"/>
              <a:t>2</a:t>
            </a:r>
            <a:r>
              <a:rPr lang="en-US" dirty="0"/>
              <a:t>) greater than 45</a:t>
            </a:r>
          </a:p>
        </p:txBody>
      </p:sp>
      <p:pic>
        <p:nvPicPr>
          <p:cNvPr id="14" name="Audio 13">
            <a:extLst>
              <a:ext uri="{FF2B5EF4-FFF2-40B4-BE49-F238E27FC236}">
                <a16:creationId xmlns:a16="http://schemas.microsoft.com/office/drawing/2014/main" id="{A56FA354-F51A-C70A-E5F6-940C896CDC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
        <p:nvSpPr>
          <p:cNvPr id="15" name="Right Arrow 14">
            <a:extLst>
              <a:ext uri="{FF2B5EF4-FFF2-40B4-BE49-F238E27FC236}">
                <a16:creationId xmlns:a16="http://schemas.microsoft.com/office/drawing/2014/main" id="{7A4F4012-EE11-1F3F-A847-9BB8A48B7C9B}"/>
              </a:ext>
            </a:extLst>
          </p:cNvPr>
          <p:cNvSpPr/>
          <p:nvPr/>
        </p:nvSpPr>
        <p:spPr>
          <a:xfrm rot="18339089">
            <a:off x="3981881" y="5646083"/>
            <a:ext cx="1082693" cy="2694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40A5890-1E41-3BDB-CF99-AC551CDF752C}"/>
              </a:ext>
            </a:extLst>
          </p:cNvPr>
          <p:cNvSpPr txBox="1"/>
          <p:nvPr/>
        </p:nvSpPr>
        <p:spPr>
          <a:xfrm>
            <a:off x="4122259" y="6248717"/>
            <a:ext cx="1867819" cy="369332"/>
          </a:xfrm>
          <a:prstGeom prst="rect">
            <a:avLst/>
          </a:prstGeom>
          <a:noFill/>
        </p:spPr>
        <p:txBody>
          <a:bodyPr wrap="none" rtlCol="0">
            <a:spAutoFit/>
          </a:bodyPr>
          <a:lstStyle/>
          <a:p>
            <a:r>
              <a:rPr lang="en-US" dirty="0"/>
              <a:t>The body’s acid</a:t>
            </a:r>
          </a:p>
        </p:txBody>
      </p:sp>
    </p:spTree>
    <p:extLst>
      <p:ext uri="{BB962C8B-B14F-4D97-AF65-F5344CB8AC3E}">
        <p14:creationId xmlns:p14="http://schemas.microsoft.com/office/powerpoint/2010/main" val="2407685664"/>
      </p:ext>
    </p:extLst>
  </p:cSld>
  <p:clrMapOvr>
    <a:masterClrMapping/>
  </p:clrMapOvr>
  <mc:AlternateContent xmlns:mc="http://schemas.openxmlformats.org/markup-compatibility/2006" xmlns:p14="http://schemas.microsoft.com/office/powerpoint/2010/main">
    <mc:Choice Requires="p14">
      <p:transition spd="slow" p14:dur="2000" advTm="60970"/>
    </mc:Choice>
    <mc:Fallback xmlns="">
      <p:transition spd="slow" advTm="609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CA84-A308-AA83-8FE6-44A0F7AD6ECD}"/>
              </a:ext>
            </a:extLst>
          </p:cNvPr>
          <p:cNvSpPr>
            <a:spLocks noGrp="1"/>
          </p:cNvSpPr>
          <p:nvPr>
            <p:ph type="title"/>
          </p:nvPr>
        </p:nvSpPr>
        <p:spPr/>
        <p:txBody>
          <a:bodyPr/>
          <a:lstStyle/>
          <a:p>
            <a:r>
              <a:rPr lang="en-US" dirty="0"/>
              <a:t>Metabolic acidosis</a:t>
            </a:r>
          </a:p>
        </p:txBody>
      </p:sp>
      <p:sp>
        <p:nvSpPr>
          <p:cNvPr id="3" name="Content Placeholder 2">
            <a:extLst>
              <a:ext uri="{FF2B5EF4-FFF2-40B4-BE49-F238E27FC236}">
                <a16:creationId xmlns:a16="http://schemas.microsoft.com/office/drawing/2014/main" id="{F5749CCF-FB33-27EF-A85E-909849E8ABB4}"/>
              </a:ext>
            </a:extLst>
          </p:cNvPr>
          <p:cNvSpPr>
            <a:spLocks noGrp="1"/>
          </p:cNvSpPr>
          <p:nvPr>
            <p:ph idx="1"/>
          </p:nvPr>
        </p:nvSpPr>
        <p:spPr>
          <a:xfrm>
            <a:off x="1088136" y="1929033"/>
            <a:ext cx="9922764" cy="3838722"/>
          </a:xfrm>
        </p:spPr>
        <p:txBody>
          <a:bodyPr/>
          <a:lstStyle/>
          <a:p>
            <a:pPr marL="0" indent="0">
              <a:buNone/>
            </a:pPr>
            <a:endParaRPr lang="en-US" dirty="0"/>
          </a:p>
          <a:p>
            <a:r>
              <a:rPr lang="en-US" dirty="0"/>
              <a:t>Can be caused by: diarrhea, lactic acidosis, diabetic ketoacidosis</a:t>
            </a:r>
          </a:p>
          <a:p>
            <a:r>
              <a:rPr lang="en-US" dirty="0"/>
              <a:t>Characterized by:</a:t>
            </a:r>
          </a:p>
          <a:p>
            <a:pPr lvl="1"/>
            <a:r>
              <a:rPr lang="en-US" dirty="0"/>
              <a:t>pH below 7.35</a:t>
            </a:r>
          </a:p>
          <a:p>
            <a:pPr lvl="1"/>
            <a:r>
              <a:rPr lang="en-US" dirty="0"/>
              <a:t>HCO</a:t>
            </a:r>
            <a:r>
              <a:rPr lang="en-US" baseline="-25000" dirty="0"/>
              <a:t>3</a:t>
            </a:r>
            <a:r>
              <a:rPr lang="en-US" dirty="0"/>
              <a:t> below 22</a:t>
            </a:r>
          </a:p>
          <a:p>
            <a:endParaRPr lang="en-US" dirty="0"/>
          </a:p>
        </p:txBody>
      </p:sp>
      <p:pic>
        <p:nvPicPr>
          <p:cNvPr id="14" name="Audio 13">
            <a:extLst>
              <a:ext uri="{FF2B5EF4-FFF2-40B4-BE49-F238E27FC236}">
                <a16:creationId xmlns:a16="http://schemas.microsoft.com/office/drawing/2014/main" id="{7C24DEF0-2FFD-C6EF-0E6C-9033857717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21124278"/>
      </p:ext>
    </p:extLst>
  </p:cSld>
  <p:clrMapOvr>
    <a:masterClrMapping/>
  </p:clrMapOvr>
  <mc:AlternateContent xmlns:mc="http://schemas.openxmlformats.org/markup-compatibility/2006" xmlns:p14="http://schemas.microsoft.com/office/powerpoint/2010/main">
    <mc:Choice Requires="p14">
      <p:transition spd="slow" p14:dur="2000" advTm="42602"/>
    </mc:Choice>
    <mc:Fallback xmlns="">
      <p:transition spd="slow" advTm="426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0E3E5-05F2-99AE-B672-493C7733AF2A}"/>
              </a:ext>
            </a:extLst>
          </p:cNvPr>
          <p:cNvSpPr>
            <a:spLocks noGrp="1"/>
          </p:cNvSpPr>
          <p:nvPr>
            <p:ph type="title"/>
          </p:nvPr>
        </p:nvSpPr>
        <p:spPr/>
        <p:txBody>
          <a:bodyPr/>
          <a:lstStyle/>
          <a:p>
            <a:r>
              <a:rPr lang="en-US" dirty="0"/>
              <a:t>Respiratory alkalosis</a:t>
            </a:r>
          </a:p>
        </p:txBody>
      </p:sp>
      <p:sp>
        <p:nvSpPr>
          <p:cNvPr id="3" name="Content Placeholder 2">
            <a:extLst>
              <a:ext uri="{FF2B5EF4-FFF2-40B4-BE49-F238E27FC236}">
                <a16:creationId xmlns:a16="http://schemas.microsoft.com/office/drawing/2014/main" id="{7FB238AF-79C5-2262-8CED-5FD52C9D433D}"/>
              </a:ext>
            </a:extLst>
          </p:cNvPr>
          <p:cNvSpPr>
            <a:spLocks noGrp="1"/>
          </p:cNvSpPr>
          <p:nvPr>
            <p:ph idx="1"/>
          </p:nvPr>
        </p:nvSpPr>
        <p:spPr/>
        <p:txBody>
          <a:bodyPr/>
          <a:lstStyle/>
          <a:p>
            <a:r>
              <a:rPr lang="en-US" dirty="0"/>
              <a:t>Can be caused by: hyperventilation (panic attacks, high respiratory rate on ventilator settings) or fever</a:t>
            </a:r>
          </a:p>
          <a:p>
            <a:r>
              <a:rPr lang="en-US" dirty="0"/>
              <a:t>Characterized by</a:t>
            </a:r>
          </a:p>
          <a:p>
            <a:pPr lvl="1"/>
            <a:r>
              <a:rPr lang="en-US" dirty="0"/>
              <a:t>pH greater than 7.45</a:t>
            </a:r>
          </a:p>
          <a:p>
            <a:pPr lvl="1"/>
            <a:r>
              <a:rPr lang="en-US" dirty="0"/>
              <a:t>CO</a:t>
            </a:r>
            <a:r>
              <a:rPr lang="en-US" baseline="-25000" dirty="0"/>
              <a:t>2</a:t>
            </a:r>
            <a:r>
              <a:rPr lang="en-US" dirty="0"/>
              <a:t> normal</a:t>
            </a:r>
          </a:p>
          <a:p>
            <a:pPr lvl="1"/>
            <a:r>
              <a:rPr lang="en-US" dirty="0"/>
              <a:t>HCO</a:t>
            </a:r>
            <a:r>
              <a:rPr lang="en-US" baseline="-25000" dirty="0"/>
              <a:t>3</a:t>
            </a:r>
            <a:r>
              <a:rPr lang="en-US" dirty="0"/>
              <a:t> high, greater than 26 </a:t>
            </a:r>
            <a:r>
              <a:rPr lang="en-US" dirty="0" err="1"/>
              <a:t>mEq</a:t>
            </a:r>
            <a:r>
              <a:rPr lang="en-US" dirty="0"/>
              <a:t>/L</a:t>
            </a:r>
          </a:p>
        </p:txBody>
      </p:sp>
      <p:pic>
        <p:nvPicPr>
          <p:cNvPr id="9" name="Audio 8">
            <a:extLst>
              <a:ext uri="{FF2B5EF4-FFF2-40B4-BE49-F238E27FC236}">
                <a16:creationId xmlns:a16="http://schemas.microsoft.com/office/drawing/2014/main" id="{BA14A2AD-C1F6-5420-55CC-1233303E00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0987251"/>
      </p:ext>
    </p:extLst>
  </p:cSld>
  <p:clrMapOvr>
    <a:masterClrMapping/>
  </p:clrMapOvr>
  <mc:AlternateContent xmlns:mc="http://schemas.openxmlformats.org/markup-compatibility/2006" xmlns:p14="http://schemas.microsoft.com/office/powerpoint/2010/main">
    <mc:Choice Requires="p14">
      <p:transition spd="slow" p14:dur="2000" advTm="29045"/>
    </mc:Choice>
    <mc:Fallback xmlns="">
      <p:transition spd="slow" advTm="290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DFE2-9FF4-40E1-FA48-06EA5EBA0D29}"/>
              </a:ext>
            </a:extLst>
          </p:cNvPr>
          <p:cNvSpPr>
            <a:spLocks noGrp="1"/>
          </p:cNvSpPr>
          <p:nvPr>
            <p:ph type="title"/>
          </p:nvPr>
        </p:nvSpPr>
        <p:spPr/>
        <p:txBody>
          <a:bodyPr/>
          <a:lstStyle/>
          <a:p>
            <a:r>
              <a:rPr lang="en-US" dirty="0"/>
              <a:t>Metabolic alkalosis</a:t>
            </a:r>
          </a:p>
        </p:txBody>
      </p:sp>
      <p:sp>
        <p:nvSpPr>
          <p:cNvPr id="3" name="Content Placeholder 2">
            <a:extLst>
              <a:ext uri="{FF2B5EF4-FFF2-40B4-BE49-F238E27FC236}">
                <a16:creationId xmlns:a16="http://schemas.microsoft.com/office/drawing/2014/main" id="{096A4E00-096F-5097-F42A-B1D9FD176DA4}"/>
              </a:ext>
            </a:extLst>
          </p:cNvPr>
          <p:cNvSpPr>
            <a:spLocks noGrp="1"/>
          </p:cNvSpPr>
          <p:nvPr>
            <p:ph idx="1"/>
          </p:nvPr>
        </p:nvSpPr>
        <p:spPr/>
        <p:txBody>
          <a:bodyPr/>
          <a:lstStyle/>
          <a:p>
            <a:r>
              <a:rPr lang="en-US" dirty="0"/>
              <a:t>Caused by: vomiting (eliminating stomach acid)</a:t>
            </a:r>
          </a:p>
          <a:p>
            <a:r>
              <a:rPr lang="en-US" dirty="0"/>
              <a:t>Characterized by</a:t>
            </a:r>
          </a:p>
          <a:p>
            <a:pPr lvl="1"/>
            <a:r>
              <a:rPr lang="en-US" dirty="0"/>
              <a:t>Higher than normal pH &gt; 7.45</a:t>
            </a:r>
          </a:p>
          <a:p>
            <a:pPr lvl="1"/>
            <a:r>
              <a:rPr lang="en-US" dirty="0"/>
              <a:t>CO</a:t>
            </a:r>
            <a:r>
              <a:rPr lang="en-US" baseline="-25000" dirty="0"/>
              <a:t>2</a:t>
            </a:r>
            <a:r>
              <a:rPr lang="en-US" dirty="0"/>
              <a:t> normal</a:t>
            </a:r>
          </a:p>
          <a:p>
            <a:pPr lvl="1"/>
            <a:r>
              <a:rPr lang="en-US" dirty="0"/>
              <a:t>HCO</a:t>
            </a:r>
            <a:r>
              <a:rPr lang="en-US" baseline="-25000" dirty="0"/>
              <a:t>3</a:t>
            </a:r>
            <a:r>
              <a:rPr lang="en-US" dirty="0"/>
              <a:t> low</a:t>
            </a:r>
          </a:p>
          <a:p>
            <a:pPr lvl="1"/>
            <a:endParaRPr lang="en-US" dirty="0"/>
          </a:p>
        </p:txBody>
      </p:sp>
      <p:pic>
        <p:nvPicPr>
          <p:cNvPr id="19" name="Audio 18">
            <a:extLst>
              <a:ext uri="{FF2B5EF4-FFF2-40B4-BE49-F238E27FC236}">
                <a16:creationId xmlns:a16="http://schemas.microsoft.com/office/drawing/2014/main" id="{F9BBC363-196D-8B2A-40C8-8D18D25F7C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777968385"/>
      </p:ext>
    </p:extLst>
  </p:cSld>
  <p:clrMapOvr>
    <a:masterClrMapping/>
  </p:clrMapOvr>
  <mc:AlternateContent xmlns:mc="http://schemas.openxmlformats.org/markup-compatibility/2006" xmlns:p14="http://schemas.microsoft.com/office/powerpoint/2010/main">
    <mc:Choice Requires="p14">
      <p:transition spd="slow" p14:dur="2000" advTm="17788"/>
    </mc:Choice>
    <mc:Fallback xmlns="">
      <p:transition spd="slow" advTm="17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BC9F9-91B9-D4EB-885D-646EF6F375B6}"/>
              </a:ext>
            </a:extLst>
          </p:cNvPr>
          <p:cNvSpPr>
            <a:spLocks noGrp="1"/>
          </p:cNvSpPr>
          <p:nvPr>
            <p:ph type="title"/>
          </p:nvPr>
        </p:nvSpPr>
        <p:spPr>
          <a:xfrm>
            <a:off x="1091204" y="1091868"/>
            <a:ext cx="4147804" cy="2042160"/>
          </a:xfrm>
        </p:spPr>
        <p:txBody>
          <a:bodyPr>
            <a:normAutofit/>
          </a:bodyPr>
          <a:lstStyle/>
          <a:p>
            <a:r>
              <a:rPr lang="en-US" sz="4000" dirty="0"/>
              <a:t>Analyzing acid-base balance</a:t>
            </a:r>
          </a:p>
        </p:txBody>
      </p:sp>
      <p:cxnSp>
        <p:nvCxnSpPr>
          <p:cNvPr id="18" name="Straight Connector 17">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80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592F70-BA6B-2E87-B172-602F3203C8CD}"/>
              </a:ext>
            </a:extLst>
          </p:cNvPr>
          <p:cNvSpPr>
            <a:spLocks noGrp="1"/>
          </p:cNvSpPr>
          <p:nvPr>
            <p:ph idx="1"/>
          </p:nvPr>
        </p:nvSpPr>
        <p:spPr>
          <a:xfrm>
            <a:off x="603623" y="2473377"/>
            <a:ext cx="5332481" cy="3697421"/>
          </a:xfrm>
        </p:spPr>
        <p:txBody>
          <a:bodyPr>
            <a:normAutofit/>
          </a:bodyPr>
          <a:lstStyle/>
          <a:p>
            <a:pPr>
              <a:lnSpc>
                <a:spcPct val="120000"/>
              </a:lnSpc>
            </a:pPr>
            <a:r>
              <a:rPr lang="en-US" sz="1400" dirty="0"/>
              <a:t>Arterial blood gas</a:t>
            </a:r>
          </a:p>
          <a:p>
            <a:pPr lvl="1">
              <a:lnSpc>
                <a:spcPct val="120000"/>
              </a:lnSpc>
            </a:pPr>
            <a:r>
              <a:rPr lang="en-US" sz="1400" dirty="0"/>
              <a:t>Why?</a:t>
            </a:r>
          </a:p>
          <a:p>
            <a:pPr lvl="1">
              <a:lnSpc>
                <a:spcPct val="120000"/>
              </a:lnSpc>
            </a:pPr>
            <a:r>
              <a:rPr lang="en-US" sz="1400" dirty="0"/>
              <a:t>Analyze 3 labs </a:t>
            </a:r>
            <a:r>
              <a:rPr lang="en-US" sz="1400" b="1" dirty="0"/>
              <a:t>pH, CO</a:t>
            </a:r>
            <a:r>
              <a:rPr lang="en-US" sz="1400" b="1" baseline="-25000" dirty="0"/>
              <a:t>2</a:t>
            </a:r>
            <a:r>
              <a:rPr lang="en-US" sz="1400" b="1" dirty="0"/>
              <a:t>, HCO</a:t>
            </a:r>
            <a:r>
              <a:rPr lang="en-US" sz="1400" b="1" baseline="-25000" dirty="0"/>
              <a:t>3</a:t>
            </a:r>
          </a:p>
          <a:p>
            <a:pPr lvl="1">
              <a:lnSpc>
                <a:spcPct val="120000"/>
              </a:lnSpc>
            </a:pPr>
            <a:endParaRPr lang="en-US" sz="1400" dirty="0"/>
          </a:p>
          <a:p>
            <a:pPr marL="274320" lvl="1" indent="0">
              <a:lnSpc>
                <a:spcPct val="120000"/>
              </a:lnSpc>
              <a:buNone/>
            </a:pPr>
            <a:r>
              <a:rPr lang="en-US" sz="1400" u="sng" dirty="0"/>
              <a:t>Steps to interpreting arterial blood gas (ABG) results</a:t>
            </a:r>
          </a:p>
          <a:p>
            <a:pPr marL="274320" lvl="1" indent="0">
              <a:lnSpc>
                <a:spcPct val="120000"/>
              </a:lnSpc>
              <a:buNone/>
            </a:pPr>
            <a:r>
              <a:rPr lang="en-US" sz="1400" dirty="0"/>
              <a:t>1. Decide if </a:t>
            </a:r>
            <a:r>
              <a:rPr lang="en-US" sz="1400" b="1" dirty="0"/>
              <a:t>pH </a:t>
            </a:r>
            <a:r>
              <a:rPr lang="en-US" sz="1400" dirty="0"/>
              <a:t>is acidotic, normal or alkalotic</a:t>
            </a:r>
          </a:p>
          <a:p>
            <a:pPr marL="274320" lvl="1" indent="0">
              <a:lnSpc>
                <a:spcPct val="120000"/>
              </a:lnSpc>
              <a:buNone/>
            </a:pPr>
            <a:r>
              <a:rPr lang="en-US" sz="1400" dirty="0"/>
              <a:t>2. Asses respiratory component: Is the </a:t>
            </a:r>
            <a:r>
              <a:rPr lang="en-US" sz="1400" b="1" dirty="0"/>
              <a:t>CO</a:t>
            </a:r>
            <a:r>
              <a:rPr lang="en-US" sz="1400" b="1" baseline="-25000" dirty="0"/>
              <a:t>2</a:t>
            </a:r>
            <a:r>
              <a:rPr lang="en-US" sz="1400" b="1" dirty="0"/>
              <a:t> </a:t>
            </a:r>
            <a:r>
              <a:rPr lang="en-US" sz="1400" dirty="0"/>
              <a:t>low, normal or high</a:t>
            </a:r>
          </a:p>
          <a:p>
            <a:pPr marL="274320" lvl="1" indent="0">
              <a:lnSpc>
                <a:spcPct val="120000"/>
              </a:lnSpc>
              <a:buNone/>
            </a:pPr>
            <a:r>
              <a:rPr lang="en-US" sz="1400" dirty="0"/>
              <a:t>3. Asses metabolic component:  Is the </a:t>
            </a:r>
            <a:r>
              <a:rPr lang="en-US" sz="1400" b="1" dirty="0"/>
              <a:t>HCO</a:t>
            </a:r>
            <a:r>
              <a:rPr lang="en-US" sz="1400" b="1" baseline="-25000" dirty="0"/>
              <a:t>3</a:t>
            </a:r>
            <a:r>
              <a:rPr lang="en-US" sz="1400" b="1" dirty="0"/>
              <a:t> </a:t>
            </a:r>
            <a:r>
              <a:rPr lang="en-US" sz="1400" dirty="0"/>
              <a:t>low, normal or high</a:t>
            </a:r>
          </a:p>
          <a:p>
            <a:pPr marL="274320" lvl="1" indent="0">
              <a:lnSpc>
                <a:spcPct val="120000"/>
              </a:lnSpc>
              <a:buNone/>
            </a:pPr>
            <a:endParaRPr lang="en-US" sz="1400" dirty="0"/>
          </a:p>
          <a:p>
            <a:pPr marL="274320" lvl="1" indent="0">
              <a:lnSpc>
                <a:spcPct val="120000"/>
              </a:lnSpc>
              <a:buNone/>
            </a:pPr>
            <a:r>
              <a:rPr lang="en-US" sz="1100" dirty="0"/>
              <a:t>https://</a:t>
            </a:r>
            <a:r>
              <a:rPr lang="en-US" sz="1100" dirty="0" err="1"/>
              <a:t>www.acidbase.org</a:t>
            </a:r>
            <a:r>
              <a:rPr lang="en-US" sz="1100" dirty="0"/>
              <a:t>/</a:t>
            </a:r>
            <a:r>
              <a:rPr lang="en-US" sz="1100" dirty="0" err="1"/>
              <a:t>indextest.php</a:t>
            </a:r>
            <a:endParaRPr lang="en-US" sz="1100" dirty="0"/>
          </a:p>
        </p:txBody>
      </p:sp>
      <p:pic>
        <p:nvPicPr>
          <p:cNvPr id="5" name="Picture 4">
            <a:extLst>
              <a:ext uri="{FF2B5EF4-FFF2-40B4-BE49-F238E27FC236}">
                <a16:creationId xmlns:a16="http://schemas.microsoft.com/office/drawing/2014/main" id="{8BAB8827-DDA9-0B62-E0E6-9BA16A1E693A}"/>
              </a:ext>
            </a:extLst>
          </p:cNvPr>
          <p:cNvPicPr>
            <a:picLocks noChangeAspect="1"/>
          </p:cNvPicPr>
          <p:nvPr/>
        </p:nvPicPr>
        <p:blipFill>
          <a:blip r:embed="rId5"/>
          <a:stretch>
            <a:fillRect/>
          </a:stretch>
        </p:blipFill>
        <p:spPr>
          <a:xfrm>
            <a:off x="6096000" y="1143000"/>
            <a:ext cx="5492377" cy="3226771"/>
          </a:xfrm>
          <a:prstGeom prst="rect">
            <a:avLst/>
          </a:prstGeom>
        </p:spPr>
      </p:pic>
      <p:graphicFrame>
        <p:nvGraphicFramePr>
          <p:cNvPr id="4" name="Table 5">
            <a:extLst>
              <a:ext uri="{FF2B5EF4-FFF2-40B4-BE49-F238E27FC236}">
                <a16:creationId xmlns:a16="http://schemas.microsoft.com/office/drawing/2014/main" id="{53E187AC-B94E-D044-9BF7-9683BBF3E035}"/>
              </a:ext>
            </a:extLst>
          </p:cNvPr>
          <p:cNvGraphicFramePr>
            <a:graphicFrameLocks noGrp="1"/>
          </p:cNvGraphicFramePr>
          <p:nvPr>
            <p:extLst>
              <p:ext uri="{D42A27DB-BD31-4B8C-83A1-F6EECF244321}">
                <p14:modId xmlns:p14="http://schemas.microsoft.com/office/powerpoint/2010/main" val="339297457"/>
              </p:ext>
            </p:extLst>
          </p:nvPr>
        </p:nvGraphicFramePr>
        <p:xfrm>
          <a:off x="6255898" y="4643120"/>
          <a:ext cx="5492378" cy="1097280"/>
        </p:xfrm>
        <a:graphic>
          <a:graphicData uri="http://schemas.openxmlformats.org/drawingml/2006/table">
            <a:tbl>
              <a:tblPr firstRow="1" bandRow="1">
                <a:tableStyleId>{5C22544A-7EE6-4342-B048-85BDC9FD1C3A}</a:tableStyleId>
              </a:tblPr>
              <a:tblGrid>
                <a:gridCol w="2746189">
                  <a:extLst>
                    <a:ext uri="{9D8B030D-6E8A-4147-A177-3AD203B41FA5}">
                      <a16:colId xmlns:a16="http://schemas.microsoft.com/office/drawing/2014/main" val="1633885941"/>
                    </a:ext>
                  </a:extLst>
                </a:gridCol>
                <a:gridCol w="2746189">
                  <a:extLst>
                    <a:ext uri="{9D8B030D-6E8A-4147-A177-3AD203B41FA5}">
                      <a16:colId xmlns:a16="http://schemas.microsoft.com/office/drawing/2014/main" val="2601090636"/>
                    </a:ext>
                  </a:extLst>
                </a:gridCol>
              </a:tblGrid>
              <a:tr h="322719">
                <a:tc>
                  <a:txBody>
                    <a:bodyPr/>
                    <a:lstStyle/>
                    <a:p>
                      <a:r>
                        <a:rPr lang="en-US" dirty="0"/>
                        <a:t>pH</a:t>
                      </a:r>
                    </a:p>
                  </a:txBody>
                  <a:tcPr/>
                </a:tc>
                <a:tc>
                  <a:txBody>
                    <a:bodyPr/>
                    <a:lstStyle/>
                    <a:p>
                      <a:r>
                        <a:rPr lang="en-US" dirty="0"/>
                        <a:t>7.35 – 7.45</a:t>
                      </a:r>
                    </a:p>
                  </a:txBody>
                  <a:tcPr/>
                </a:tc>
                <a:extLst>
                  <a:ext uri="{0D108BD9-81ED-4DB2-BD59-A6C34878D82A}">
                    <a16:rowId xmlns:a16="http://schemas.microsoft.com/office/drawing/2014/main" val="1855396716"/>
                  </a:ext>
                </a:extLst>
              </a:tr>
              <a:tr h="322719">
                <a:tc>
                  <a:txBody>
                    <a:bodyPr/>
                    <a:lstStyle/>
                    <a:p>
                      <a:r>
                        <a:rPr lang="en-US" dirty="0"/>
                        <a:t>pCO</a:t>
                      </a:r>
                      <a:r>
                        <a:rPr lang="en-US" baseline="-25000" dirty="0"/>
                        <a:t>2</a:t>
                      </a:r>
                    </a:p>
                  </a:txBody>
                  <a:tcPr/>
                </a:tc>
                <a:tc>
                  <a:txBody>
                    <a:bodyPr/>
                    <a:lstStyle/>
                    <a:p>
                      <a:r>
                        <a:rPr lang="en-US" dirty="0"/>
                        <a:t>35 – 45 </a:t>
                      </a:r>
                      <a:r>
                        <a:rPr lang="en-US" dirty="0" err="1"/>
                        <a:t>mmHG</a:t>
                      </a:r>
                      <a:endParaRPr lang="en-US" dirty="0"/>
                    </a:p>
                  </a:txBody>
                  <a:tcPr/>
                </a:tc>
                <a:extLst>
                  <a:ext uri="{0D108BD9-81ED-4DB2-BD59-A6C34878D82A}">
                    <a16:rowId xmlns:a16="http://schemas.microsoft.com/office/drawing/2014/main" val="3746926308"/>
                  </a:ext>
                </a:extLst>
              </a:tr>
              <a:tr h="322719">
                <a:tc>
                  <a:txBody>
                    <a:bodyPr/>
                    <a:lstStyle/>
                    <a:p>
                      <a:r>
                        <a:rPr lang="en-US" dirty="0"/>
                        <a:t>HCO</a:t>
                      </a:r>
                      <a:r>
                        <a:rPr lang="en-US" baseline="-25000" dirty="0"/>
                        <a:t>3</a:t>
                      </a:r>
                    </a:p>
                  </a:txBody>
                  <a:tcPr/>
                </a:tc>
                <a:tc>
                  <a:txBody>
                    <a:bodyPr/>
                    <a:lstStyle/>
                    <a:p>
                      <a:r>
                        <a:rPr lang="en-US" dirty="0"/>
                        <a:t>22 – 26 </a:t>
                      </a:r>
                      <a:r>
                        <a:rPr lang="en-US" dirty="0" err="1"/>
                        <a:t>meQ</a:t>
                      </a:r>
                      <a:r>
                        <a:rPr lang="en-US" dirty="0"/>
                        <a:t>/L</a:t>
                      </a:r>
                    </a:p>
                  </a:txBody>
                  <a:tcPr/>
                </a:tc>
                <a:extLst>
                  <a:ext uri="{0D108BD9-81ED-4DB2-BD59-A6C34878D82A}">
                    <a16:rowId xmlns:a16="http://schemas.microsoft.com/office/drawing/2014/main" val="293132731"/>
                  </a:ext>
                </a:extLst>
              </a:tr>
            </a:tbl>
          </a:graphicData>
        </a:graphic>
      </p:graphicFrame>
      <p:pic>
        <p:nvPicPr>
          <p:cNvPr id="9" name="Audio 8">
            <a:extLst>
              <a:ext uri="{FF2B5EF4-FFF2-40B4-BE49-F238E27FC236}">
                <a16:creationId xmlns:a16="http://schemas.microsoft.com/office/drawing/2014/main" id="{617A4CDB-FCC8-4430-8827-3BB84758B1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493900540"/>
      </p:ext>
    </p:extLst>
  </p:cSld>
  <p:clrMapOvr>
    <a:masterClrMapping/>
  </p:clrMapOvr>
  <mc:AlternateContent xmlns:mc="http://schemas.openxmlformats.org/markup-compatibility/2006" xmlns:p14="http://schemas.microsoft.com/office/powerpoint/2010/main">
    <mc:Choice Requires="p14">
      <p:transition spd="slow" p14:dur="2000" advTm="80330"/>
    </mc:Choice>
    <mc:Fallback xmlns="">
      <p:transition spd="slow" advTm="803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E2B43-8E3A-8F81-26FC-E640E615AEE6}"/>
              </a:ext>
            </a:extLst>
          </p:cNvPr>
          <p:cNvSpPr>
            <a:spLocks noGrp="1"/>
          </p:cNvSpPr>
          <p:nvPr>
            <p:ph type="title"/>
          </p:nvPr>
        </p:nvSpPr>
        <p:spPr/>
        <p:txBody>
          <a:bodyPr/>
          <a:lstStyle/>
          <a:p>
            <a:r>
              <a:rPr lang="en-US" dirty="0"/>
              <a:t>Acid-base disorders</a:t>
            </a:r>
          </a:p>
        </p:txBody>
      </p:sp>
      <p:pic>
        <p:nvPicPr>
          <p:cNvPr id="4" name="Online Media 3" descr="Acid/Base Disorders:  Anatomy and Physiology">
            <a:hlinkClick r:id="" action="ppaction://media"/>
            <a:extLst>
              <a:ext uri="{FF2B5EF4-FFF2-40B4-BE49-F238E27FC236}">
                <a16:creationId xmlns:a16="http://schemas.microsoft.com/office/drawing/2014/main" id="{CD46D9F9-8D57-C85B-BE57-FC1BBDCDAE59}"/>
              </a:ext>
            </a:extLst>
          </p:cNvPr>
          <p:cNvPicPr>
            <a:picLocks noRot="1" noChangeAspect="1"/>
          </p:cNvPicPr>
          <p:nvPr>
            <a:videoFile r:link="rId1"/>
          </p:nvPr>
        </p:nvPicPr>
        <p:blipFill>
          <a:blip r:embed="rId6"/>
          <a:stretch>
            <a:fillRect/>
          </a:stretch>
        </p:blipFill>
        <p:spPr>
          <a:xfrm>
            <a:off x="2259291" y="1737359"/>
            <a:ext cx="7133444" cy="4030396"/>
          </a:xfrm>
          <a:prstGeom prst="rect">
            <a:avLst/>
          </a:prstGeom>
        </p:spPr>
      </p:pic>
      <p:sp>
        <p:nvSpPr>
          <p:cNvPr id="5" name="TextBox 4">
            <a:extLst>
              <a:ext uri="{FF2B5EF4-FFF2-40B4-BE49-F238E27FC236}">
                <a16:creationId xmlns:a16="http://schemas.microsoft.com/office/drawing/2014/main" id="{FDA6BAB9-8A23-58F6-2F52-04FA3A7A33A2}"/>
              </a:ext>
            </a:extLst>
          </p:cNvPr>
          <p:cNvSpPr txBox="1"/>
          <p:nvPr/>
        </p:nvSpPr>
        <p:spPr>
          <a:xfrm>
            <a:off x="2898184" y="6132704"/>
            <a:ext cx="7042050" cy="553998"/>
          </a:xfrm>
          <a:prstGeom prst="rect">
            <a:avLst/>
          </a:prstGeom>
          <a:noFill/>
        </p:spPr>
        <p:txBody>
          <a:bodyPr wrap="square" rtlCol="0">
            <a:spAutoFit/>
          </a:bodyPr>
          <a:lstStyle/>
          <a:p>
            <a:r>
              <a:rPr lang="en-US" sz="1000" i="0" dirty="0">
                <a:solidFill>
                  <a:srgbClr val="0F0F0F"/>
                </a:solidFill>
                <a:effectLst/>
                <a:latin typeface="Times New Roman" panose="02020603050405020304" pitchFamily="18" charset="0"/>
                <a:cs typeface="Times New Roman" panose="02020603050405020304" pitchFamily="18" charset="0"/>
              </a:rPr>
              <a:t>Dr. Frank O'Neill</a:t>
            </a:r>
            <a:endParaRPr lang="en-US" sz="1000" dirty="0">
              <a:latin typeface="Times New Roman" panose="02020603050405020304" pitchFamily="18" charset="0"/>
              <a:cs typeface="Times New Roman" panose="02020603050405020304" pitchFamily="18" charset="0"/>
            </a:endParaRPr>
          </a:p>
          <a:p>
            <a:r>
              <a:rPr lang="en-US" sz="1000" i="0" dirty="0">
                <a:solidFill>
                  <a:srgbClr val="0F0F0F"/>
                </a:solidFill>
                <a:effectLst/>
                <a:latin typeface="Times New Roman" panose="02020603050405020304" pitchFamily="18" charset="0"/>
                <a:cs typeface="Times New Roman" panose="02020603050405020304" pitchFamily="18" charset="0"/>
              </a:rPr>
              <a:t>Acid – Base Anatomy: Anatomy and Physiology</a:t>
            </a:r>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CC by</a:t>
            </a:r>
          </a:p>
        </p:txBody>
      </p:sp>
      <p:pic>
        <p:nvPicPr>
          <p:cNvPr id="8" name="Audio 7">
            <a:extLst>
              <a:ext uri="{FF2B5EF4-FFF2-40B4-BE49-F238E27FC236}">
                <a16:creationId xmlns:a16="http://schemas.microsoft.com/office/drawing/2014/main" id="{81A171CF-0590-4052-E608-4CBB608ECCC8}"/>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41763702"/>
      </p:ext>
    </p:extLst>
  </p:cSld>
  <p:clrMapOvr>
    <a:masterClrMapping/>
  </p:clrMapOvr>
  <mc:AlternateContent xmlns:mc="http://schemas.openxmlformats.org/markup-compatibility/2006" xmlns:p14="http://schemas.microsoft.com/office/powerpoint/2010/main">
    <mc:Choice Requires="p14">
      <p:transition spd="slow" p14:dur="2000" advTm="6176"/>
    </mc:Choice>
    <mc:Fallback xmlns="">
      <p:transition spd="slow" advTm="61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audio isNarration="1">
              <p:cMediaNode vol="80000" showWhenStopped="0">
                <p:cTn id="13"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B3AE-5F36-9EDB-5BBA-5D2F3E8ED32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ABBEDB2-4074-643D-0E3F-EB860CFB42BD}"/>
              </a:ext>
            </a:extLst>
          </p:cNvPr>
          <p:cNvSpPr>
            <a:spLocks noGrp="1"/>
          </p:cNvSpPr>
          <p:nvPr>
            <p:ph idx="1"/>
          </p:nvPr>
        </p:nvSpPr>
        <p:spPr>
          <a:xfrm>
            <a:off x="3635611" y="1737359"/>
            <a:ext cx="4920778" cy="4532812"/>
          </a:xfrm>
        </p:spPr>
        <p:txBody>
          <a:bodyPr>
            <a:normAutofit lnSpcReduction="10000"/>
          </a:bodyPr>
          <a:lstStyle/>
          <a:p>
            <a:pPr marL="342900" indent="-342900">
              <a:buFont typeface="+mj-lt"/>
              <a:buAutoNum type="alphaUcPeriod"/>
            </a:pPr>
            <a:r>
              <a:rPr lang="en-US" dirty="0"/>
              <a:t>What is pH and why do we care?</a:t>
            </a:r>
          </a:p>
          <a:p>
            <a:pPr marL="342900" indent="-342900">
              <a:buFont typeface="+mj-lt"/>
              <a:buAutoNum type="alphaUcPeriod"/>
            </a:pPr>
            <a:r>
              <a:rPr lang="en-US" dirty="0"/>
              <a:t>Acid</a:t>
            </a:r>
          </a:p>
          <a:p>
            <a:pPr marL="342900" indent="-342900">
              <a:buFont typeface="+mj-lt"/>
              <a:buAutoNum type="alphaUcPeriod"/>
            </a:pPr>
            <a:r>
              <a:rPr lang="en-US" dirty="0"/>
              <a:t>Base</a:t>
            </a:r>
          </a:p>
          <a:p>
            <a:pPr marL="342900" indent="-342900">
              <a:buFont typeface="+mj-lt"/>
              <a:buAutoNum type="alphaUcPeriod"/>
            </a:pPr>
            <a:r>
              <a:rPr lang="en-US" dirty="0"/>
              <a:t>Acid-base balance</a:t>
            </a:r>
          </a:p>
          <a:p>
            <a:pPr marL="342900" indent="-342900">
              <a:buFont typeface="+mj-lt"/>
              <a:buAutoNum type="alphaUcPeriod"/>
            </a:pPr>
            <a:r>
              <a:rPr lang="en-US" dirty="0"/>
              <a:t>Buffer system</a:t>
            </a:r>
          </a:p>
          <a:p>
            <a:pPr marL="342900" indent="-342900">
              <a:buFont typeface="+mj-lt"/>
              <a:buAutoNum type="alphaUcPeriod"/>
            </a:pPr>
            <a:r>
              <a:rPr lang="en-US" dirty="0"/>
              <a:t>Respiratory acidosis</a:t>
            </a:r>
          </a:p>
          <a:p>
            <a:pPr marL="342900" indent="-342900">
              <a:buFont typeface="+mj-lt"/>
              <a:buAutoNum type="alphaUcPeriod"/>
            </a:pPr>
            <a:r>
              <a:rPr lang="en-US" dirty="0"/>
              <a:t>Metabolic acidosis</a:t>
            </a:r>
          </a:p>
          <a:p>
            <a:pPr marL="342900" indent="-342900">
              <a:buFont typeface="+mj-lt"/>
              <a:buAutoNum type="alphaUcPeriod"/>
            </a:pPr>
            <a:r>
              <a:rPr lang="en-US" dirty="0"/>
              <a:t>Respiratory alkalosis</a:t>
            </a:r>
          </a:p>
          <a:p>
            <a:pPr marL="342900" indent="-342900">
              <a:buFont typeface="+mj-lt"/>
              <a:buAutoNum type="alphaUcPeriod"/>
            </a:pPr>
            <a:r>
              <a:rPr lang="en-US" dirty="0"/>
              <a:t>Metabolic alkalosis</a:t>
            </a:r>
          </a:p>
          <a:p>
            <a:pPr marL="342900" indent="-342900">
              <a:buFont typeface="+mj-lt"/>
              <a:buAutoNum type="alphaUcPeriod"/>
            </a:pPr>
            <a:r>
              <a:rPr lang="en-US" dirty="0"/>
              <a:t>Testing acid-base balance</a:t>
            </a:r>
          </a:p>
        </p:txBody>
      </p:sp>
      <p:pic>
        <p:nvPicPr>
          <p:cNvPr id="7" name="Audio 6">
            <a:extLst>
              <a:ext uri="{FF2B5EF4-FFF2-40B4-BE49-F238E27FC236}">
                <a16:creationId xmlns:a16="http://schemas.microsoft.com/office/drawing/2014/main" id="{A63BC643-AB20-F393-C65B-670FC73B0C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524337174"/>
      </p:ext>
    </p:extLst>
  </p:cSld>
  <p:clrMapOvr>
    <a:masterClrMapping/>
  </p:clrMapOvr>
  <mc:AlternateContent xmlns:mc="http://schemas.openxmlformats.org/markup-compatibility/2006" xmlns:p14="http://schemas.microsoft.com/office/powerpoint/2010/main">
    <mc:Choice Requires="p14">
      <p:transition spd="slow" p14:dur="2000" advTm="13642"/>
    </mc:Choice>
    <mc:Fallback xmlns="">
      <p:transition spd="slow" advTm="13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326D-6F78-AB9B-2FC8-3C8A5DD79650}"/>
              </a:ext>
            </a:extLst>
          </p:cNvPr>
          <p:cNvSpPr>
            <a:spLocks noGrp="1"/>
          </p:cNvSpPr>
          <p:nvPr>
            <p:ph type="title"/>
          </p:nvPr>
        </p:nvSpPr>
        <p:spPr/>
        <p:txBody>
          <a:bodyPr/>
          <a:lstStyle/>
          <a:p>
            <a:r>
              <a:rPr lang="en-US" dirty="0"/>
              <a:t>What is compensation?	</a:t>
            </a:r>
          </a:p>
        </p:txBody>
      </p:sp>
      <p:sp>
        <p:nvSpPr>
          <p:cNvPr id="3" name="Content Placeholder 2">
            <a:extLst>
              <a:ext uri="{FF2B5EF4-FFF2-40B4-BE49-F238E27FC236}">
                <a16:creationId xmlns:a16="http://schemas.microsoft.com/office/drawing/2014/main" id="{7B5A4648-17F0-8FEB-35E7-7FFF38B007F9}"/>
              </a:ext>
            </a:extLst>
          </p:cNvPr>
          <p:cNvSpPr>
            <a:spLocks noGrp="1"/>
          </p:cNvSpPr>
          <p:nvPr>
            <p:ph idx="1"/>
          </p:nvPr>
        </p:nvSpPr>
        <p:spPr/>
        <p:txBody>
          <a:bodyPr/>
          <a:lstStyle/>
          <a:p>
            <a:r>
              <a:rPr lang="en-US" dirty="0"/>
              <a:t>The body’s way to alter the pH </a:t>
            </a:r>
          </a:p>
          <a:p>
            <a:r>
              <a:rPr lang="en-US" dirty="0"/>
              <a:t>Can be uncompensated, partially or fully compensated</a:t>
            </a:r>
          </a:p>
          <a:p>
            <a:r>
              <a:rPr lang="en-US" dirty="0"/>
              <a:t>Three options</a:t>
            </a:r>
          </a:p>
          <a:p>
            <a:pPr lvl="1"/>
            <a:r>
              <a:rPr lang="en-US" dirty="0"/>
              <a:t>Uncompensated: pH is out of normal range and either CO</a:t>
            </a:r>
            <a:r>
              <a:rPr lang="en-US" baseline="-25000" dirty="0"/>
              <a:t>2</a:t>
            </a:r>
            <a:r>
              <a:rPr lang="en-US" dirty="0"/>
              <a:t> or HCO</a:t>
            </a:r>
            <a:r>
              <a:rPr lang="en-US" baseline="-25000" dirty="0"/>
              <a:t>3 </a:t>
            </a:r>
            <a:r>
              <a:rPr lang="en-US" dirty="0"/>
              <a:t>is out of range</a:t>
            </a:r>
          </a:p>
          <a:p>
            <a:pPr lvl="1"/>
            <a:r>
              <a:rPr lang="en-US" dirty="0"/>
              <a:t>Partially compensated: All values will be out of normal range</a:t>
            </a:r>
          </a:p>
          <a:p>
            <a:pPr lvl="1"/>
            <a:r>
              <a:rPr lang="en-US" dirty="0"/>
              <a:t>Fully compensated: when the pH is normal, but the other values are out of range</a:t>
            </a:r>
          </a:p>
        </p:txBody>
      </p:sp>
      <p:pic>
        <p:nvPicPr>
          <p:cNvPr id="6" name="Audio 5">
            <a:extLst>
              <a:ext uri="{FF2B5EF4-FFF2-40B4-BE49-F238E27FC236}">
                <a16:creationId xmlns:a16="http://schemas.microsoft.com/office/drawing/2014/main" id="{A841AD1D-A5D1-3F68-5CC8-E945E852A1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88811588"/>
      </p:ext>
    </p:extLst>
  </p:cSld>
  <p:clrMapOvr>
    <a:masterClrMapping/>
  </p:clrMapOvr>
  <mc:AlternateContent xmlns:mc="http://schemas.openxmlformats.org/markup-compatibility/2006" xmlns:p14="http://schemas.microsoft.com/office/powerpoint/2010/main">
    <mc:Choice Requires="p14">
      <p:transition spd="slow" p14:dur="2000" advTm="64160"/>
    </mc:Choice>
    <mc:Fallback xmlns="">
      <p:transition spd="slow" advTm="64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2342-E6A2-8F8C-DFF0-FD02B8E5F766}"/>
              </a:ext>
            </a:extLst>
          </p:cNvPr>
          <p:cNvSpPr>
            <a:spLocks noGrp="1"/>
          </p:cNvSpPr>
          <p:nvPr>
            <p:ph type="title"/>
          </p:nvPr>
        </p:nvSpPr>
        <p:spPr/>
        <p:txBody>
          <a:bodyPr/>
          <a:lstStyle/>
          <a:p>
            <a:r>
              <a:rPr lang="en-US" dirty="0"/>
              <a:t>Uncompensated example</a:t>
            </a:r>
          </a:p>
        </p:txBody>
      </p:sp>
      <p:graphicFrame>
        <p:nvGraphicFramePr>
          <p:cNvPr id="5" name="Table 5">
            <a:extLst>
              <a:ext uri="{FF2B5EF4-FFF2-40B4-BE49-F238E27FC236}">
                <a16:creationId xmlns:a16="http://schemas.microsoft.com/office/drawing/2014/main" id="{B18FC747-848D-ED13-77D5-7A1C0646F226}"/>
              </a:ext>
            </a:extLst>
          </p:cNvPr>
          <p:cNvGraphicFramePr>
            <a:graphicFrameLocks noGrp="1"/>
          </p:cNvGraphicFramePr>
          <p:nvPr>
            <p:ph idx="1"/>
            <p:extLst>
              <p:ext uri="{D42A27DB-BD31-4B8C-83A1-F6EECF244321}">
                <p14:modId xmlns:p14="http://schemas.microsoft.com/office/powerpoint/2010/main" val="292723284"/>
              </p:ext>
            </p:extLst>
          </p:nvPr>
        </p:nvGraphicFramePr>
        <p:xfrm>
          <a:off x="1087438" y="2447925"/>
          <a:ext cx="5008562" cy="1112520"/>
        </p:xfrm>
        <a:graphic>
          <a:graphicData uri="http://schemas.openxmlformats.org/drawingml/2006/table">
            <a:tbl>
              <a:tblPr firstRow="1" bandRow="1">
                <a:tableStyleId>{F5AB1C69-6EDB-4FF4-983F-18BD219EF322}</a:tableStyleId>
              </a:tblPr>
              <a:tblGrid>
                <a:gridCol w="1009709">
                  <a:extLst>
                    <a:ext uri="{9D8B030D-6E8A-4147-A177-3AD203B41FA5}">
                      <a16:colId xmlns:a16="http://schemas.microsoft.com/office/drawing/2014/main" val="1865123572"/>
                    </a:ext>
                  </a:extLst>
                </a:gridCol>
                <a:gridCol w="1230669">
                  <a:extLst>
                    <a:ext uri="{9D8B030D-6E8A-4147-A177-3AD203B41FA5}">
                      <a16:colId xmlns:a16="http://schemas.microsoft.com/office/drawing/2014/main" val="1438944007"/>
                    </a:ext>
                  </a:extLst>
                </a:gridCol>
                <a:gridCol w="2768184">
                  <a:extLst>
                    <a:ext uri="{9D8B030D-6E8A-4147-A177-3AD203B41FA5}">
                      <a16:colId xmlns:a16="http://schemas.microsoft.com/office/drawing/2014/main" val="208931188"/>
                    </a:ext>
                  </a:extLst>
                </a:gridCol>
              </a:tblGrid>
              <a:tr h="370840">
                <a:tc>
                  <a:txBody>
                    <a:bodyPr/>
                    <a:lstStyle/>
                    <a:p>
                      <a:r>
                        <a:rPr lang="en-US" dirty="0"/>
                        <a:t>pH</a:t>
                      </a:r>
                    </a:p>
                  </a:txBody>
                  <a:tcPr/>
                </a:tc>
                <a:tc>
                  <a:txBody>
                    <a:bodyPr/>
                    <a:lstStyle/>
                    <a:p>
                      <a:r>
                        <a:rPr lang="en-US" dirty="0"/>
                        <a:t>7.31</a:t>
                      </a:r>
                    </a:p>
                  </a:txBody>
                  <a:tcPr/>
                </a:tc>
                <a:tc>
                  <a:txBody>
                    <a:bodyPr/>
                    <a:lstStyle/>
                    <a:p>
                      <a:r>
                        <a:rPr lang="en-US" dirty="0"/>
                        <a:t> acidic</a:t>
                      </a:r>
                    </a:p>
                  </a:txBody>
                  <a:tcPr/>
                </a:tc>
                <a:extLst>
                  <a:ext uri="{0D108BD9-81ED-4DB2-BD59-A6C34878D82A}">
                    <a16:rowId xmlns:a16="http://schemas.microsoft.com/office/drawing/2014/main" val="2640838737"/>
                  </a:ext>
                </a:extLst>
              </a:tr>
              <a:tr h="370840">
                <a:tc>
                  <a:txBody>
                    <a:bodyPr/>
                    <a:lstStyle/>
                    <a:p>
                      <a:r>
                        <a:rPr lang="en-US" dirty="0"/>
                        <a:t>pCO</a:t>
                      </a:r>
                      <a:r>
                        <a:rPr lang="en-US" baseline="-25000" dirty="0"/>
                        <a:t>2</a:t>
                      </a:r>
                    </a:p>
                  </a:txBody>
                  <a:tcPr/>
                </a:tc>
                <a:tc>
                  <a:txBody>
                    <a:bodyPr/>
                    <a:lstStyle/>
                    <a:p>
                      <a:r>
                        <a:rPr lang="en-US" dirty="0"/>
                        <a:t>67</a:t>
                      </a:r>
                    </a:p>
                  </a:txBody>
                  <a:tcPr/>
                </a:tc>
                <a:tc>
                  <a:txBody>
                    <a:bodyPr/>
                    <a:lstStyle/>
                    <a:p>
                      <a:r>
                        <a:rPr lang="en-US" dirty="0"/>
                        <a:t>Too much acid!</a:t>
                      </a:r>
                    </a:p>
                  </a:txBody>
                  <a:tcPr/>
                </a:tc>
                <a:extLst>
                  <a:ext uri="{0D108BD9-81ED-4DB2-BD59-A6C34878D82A}">
                    <a16:rowId xmlns:a16="http://schemas.microsoft.com/office/drawing/2014/main" val="718013337"/>
                  </a:ext>
                </a:extLst>
              </a:tr>
              <a:tr h="370840">
                <a:tc>
                  <a:txBody>
                    <a:bodyPr/>
                    <a:lstStyle/>
                    <a:p>
                      <a:r>
                        <a:rPr lang="en-US" dirty="0"/>
                        <a:t>HCO</a:t>
                      </a:r>
                      <a:r>
                        <a:rPr lang="en-US" baseline="-25000" dirty="0"/>
                        <a:t>3</a:t>
                      </a:r>
                    </a:p>
                  </a:txBody>
                  <a:tcPr/>
                </a:tc>
                <a:tc>
                  <a:txBody>
                    <a:bodyPr/>
                    <a:lstStyle/>
                    <a:p>
                      <a:r>
                        <a:rPr lang="en-US" dirty="0"/>
                        <a:t>24</a:t>
                      </a:r>
                    </a:p>
                  </a:txBody>
                  <a:tcPr/>
                </a:tc>
                <a:tc>
                  <a:txBody>
                    <a:bodyPr/>
                    <a:lstStyle/>
                    <a:p>
                      <a:r>
                        <a:rPr lang="en-US" dirty="0"/>
                        <a:t>normal</a:t>
                      </a:r>
                    </a:p>
                  </a:txBody>
                  <a:tcPr/>
                </a:tc>
                <a:extLst>
                  <a:ext uri="{0D108BD9-81ED-4DB2-BD59-A6C34878D82A}">
                    <a16:rowId xmlns:a16="http://schemas.microsoft.com/office/drawing/2014/main" val="1798722706"/>
                  </a:ext>
                </a:extLst>
              </a:tr>
            </a:tbl>
          </a:graphicData>
        </a:graphic>
      </p:graphicFrame>
      <p:graphicFrame>
        <p:nvGraphicFramePr>
          <p:cNvPr id="8" name="Table 8">
            <a:extLst>
              <a:ext uri="{FF2B5EF4-FFF2-40B4-BE49-F238E27FC236}">
                <a16:creationId xmlns:a16="http://schemas.microsoft.com/office/drawing/2014/main" id="{772FDC43-CAF8-A912-6EF8-98E84FE2FB62}"/>
              </a:ext>
            </a:extLst>
          </p:cNvPr>
          <p:cNvGraphicFramePr>
            <a:graphicFrameLocks noGrp="1"/>
          </p:cNvGraphicFramePr>
          <p:nvPr>
            <p:extLst>
              <p:ext uri="{D42A27DB-BD31-4B8C-83A1-F6EECF244321}">
                <p14:modId xmlns:p14="http://schemas.microsoft.com/office/powerpoint/2010/main" val="4014218392"/>
              </p:ext>
            </p:extLst>
          </p:nvPr>
        </p:nvGraphicFramePr>
        <p:xfrm>
          <a:off x="1087438" y="4655235"/>
          <a:ext cx="5008563" cy="1112520"/>
        </p:xfrm>
        <a:graphic>
          <a:graphicData uri="http://schemas.openxmlformats.org/drawingml/2006/table">
            <a:tbl>
              <a:tblPr firstRow="1" bandRow="1">
                <a:tableStyleId>{93296810-A885-4BE3-A3E7-6D5BEEA58F35}</a:tableStyleId>
              </a:tblPr>
              <a:tblGrid>
                <a:gridCol w="1669521">
                  <a:extLst>
                    <a:ext uri="{9D8B030D-6E8A-4147-A177-3AD203B41FA5}">
                      <a16:colId xmlns:a16="http://schemas.microsoft.com/office/drawing/2014/main" val="1439960456"/>
                    </a:ext>
                  </a:extLst>
                </a:gridCol>
                <a:gridCol w="1669521">
                  <a:extLst>
                    <a:ext uri="{9D8B030D-6E8A-4147-A177-3AD203B41FA5}">
                      <a16:colId xmlns:a16="http://schemas.microsoft.com/office/drawing/2014/main" val="3411567739"/>
                    </a:ext>
                  </a:extLst>
                </a:gridCol>
                <a:gridCol w="1669521">
                  <a:extLst>
                    <a:ext uri="{9D8B030D-6E8A-4147-A177-3AD203B41FA5}">
                      <a16:colId xmlns:a16="http://schemas.microsoft.com/office/drawing/2014/main" val="1834412639"/>
                    </a:ext>
                  </a:extLst>
                </a:gridCol>
              </a:tblGrid>
              <a:tr h="370840">
                <a:tc>
                  <a:txBody>
                    <a:bodyPr/>
                    <a:lstStyle/>
                    <a:p>
                      <a:r>
                        <a:rPr lang="en-US" dirty="0"/>
                        <a:t>pH</a:t>
                      </a:r>
                    </a:p>
                  </a:txBody>
                  <a:tcPr/>
                </a:tc>
                <a:tc>
                  <a:txBody>
                    <a:bodyPr/>
                    <a:lstStyle/>
                    <a:p>
                      <a:r>
                        <a:rPr lang="en-US" dirty="0"/>
                        <a:t>7.49</a:t>
                      </a:r>
                    </a:p>
                  </a:txBody>
                  <a:tcPr/>
                </a:tc>
                <a:tc>
                  <a:txBody>
                    <a:bodyPr/>
                    <a:lstStyle/>
                    <a:p>
                      <a:r>
                        <a:rPr lang="en-US" dirty="0"/>
                        <a:t>alkalotic</a:t>
                      </a:r>
                    </a:p>
                  </a:txBody>
                  <a:tcPr/>
                </a:tc>
                <a:extLst>
                  <a:ext uri="{0D108BD9-81ED-4DB2-BD59-A6C34878D82A}">
                    <a16:rowId xmlns:a16="http://schemas.microsoft.com/office/drawing/2014/main" val="11830971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pCO</a:t>
                      </a:r>
                      <a:r>
                        <a:rPr lang="en-US" baseline="-25000" dirty="0"/>
                        <a:t>2</a:t>
                      </a:r>
                    </a:p>
                  </a:txBody>
                  <a:tcPr/>
                </a:tc>
                <a:tc>
                  <a:txBody>
                    <a:bodyPr/>
                    <a:lstStyle/>
                    <a:p>
                      <a:r>
                        <a:rPr lang="en-US" dirty="0"/>
                        <a:t>38</a:t>
                      </a:r>
                    </a:p>
                  </a:txBody>
                  <a:tcPr/>
                </a:tc>
                <a:tc>
                  <a:txBody>
                    <a:bodyPr/>
                    <a:lstStyle/>
                    <a:p>
                      <a:r>
                        <a:rPr lang="en-US" dirty="0"/>
                        <a:t>normal</a:t>
                      </a:r>
                    </a:p>
                  </a:txBody>
                  <a:tcPr/>
                </a:tc>
                <a:extLst>
                  <a:ext uri="{0D108BD9-81ED-4DB2-BD59-A6C34878D82A}">
                    <a16:rowId xmlns:a16="http://schemas.microsoft.com/office/drawing/2014/main" val="272427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HCO</a:t>
                      </a:r>
                      <a:r>
                        <a:rPr lang="en-US" baseline="-25000" dirty="0"/>
                        <a:t>3</a:t>
                      </a:r>
                    </a:p>
                  </a:txBody>
                  <a:tcPr/>
                </a:tc>
                <a:tc>
                  <a:txBody>
                    <a:bodyPr/>
                    <a:lstStyle/>
                    <a:p>
                      <a:r>
                        <a:rPr lang="en-US" dirty="0"/>
                        <a:t>29</a:t>
                      </a:r>
                    </a:p>
                  </a:txBody>
                  <a:tcPr/>
                </a:tc>
                <a:tc>
                  <a:txBody>
                    <a:bodyPr/>
                    <a:lstStyle/>
                    <a:p>
                      <a:r>
                        <a:rPr lang="en-US" dirty="0" err="1"/>
                        <a:t>alkolotic</a:t>
                      </a:r>
                      <a:endParaRPr lang="en-US" dirty="0"/>
                    </a:p>
                  </a:txBody>
                  <a:tcPr/>
                </a:tc>
                <a:extLst>
                  <a:ext uri="{0D108BD9-81ED-4DB2-BD59-A6C34878D82A}">
                    <a16:rowId xmlns:a16="http://schemas.microsoft.com/office/drawing/2014/main" val="2712680667"/>
                  </a:ext>
                </a:extLst>
              </a:tr>
            </a:tbl>
          </a:graphicData>
        </a:graphic>
      </p:graphicFrame>
      <p:sp>
        <p:nvSpPr>
          <p:cNvPr id="9" name="TextBox 8">
            <a:extLst>
              <a:ext uri="{FF2B5EF4-FFF2-40B4-BE49-F238E27FC236}">
                <a16:creationId xmlns:a16="http://schemas.microsoft.com/office/drawing/2014/main" id="{F5CE19C0-7660-19CF-7E8C-064894E2F42E}"/>
              </a:ext>
            </a:extLst>
          </p:cNvPr>
          <p:cNvSpPr txBox="1"/>
          <p:nvPr/>
        </p:nvSpPr>
        <p:spPr>
          <a:xfrm>
            <a:off x="1473773" y="1769868"/>
            <a:ext cx="9244454" cy="646331"/>
          </a:xfrm>
          <a:prstGeom prst="rect">
            <a:avLst/>
          </a:prstGeom>
          <a:noFill/>
        </p:spPr>
        <p:txBody>
          <a:bodyPr wrap="none" rtlCol="0">
            <a:spAutoFit/>
          </a:bodyPr>
          <a:lstStyle/>
          <a:p>
            <a:r>
              <a:rPr lang="en-US" dirty="0"/>
              <a:t>Definition: pH is out of normal range and either CO</a:t>
            </a:r>
            <a:r>
              <a:rPr lang="en-US" baseline="-25000" dirty="0"/>
              <a:t>2</a:t>
            </a:r>
            <a:r>
              <a:rPr lang="en-US" dirty="0"/>
              <a:t> or HCO</a:t>
            </a:r>
            <a:r>
              <a:rPr lang="en-US" baseline="-25000" dirty="0"/>
              <a:t>3 </a:t>
            </a:r>
            <a:r>
              <a:rPr lang="en-US" dirty="0"/>
              <a:t>is out of range, not both!</a:t>
            </a:r>
          </a:p>
          <a:p>
            <a:endParaRPr lang="en-US" dirty="0"/>
          </a:p>
        </p:txBody>
      </p:sp>
      <p:pic>
        <p:nvPicPr>
          <p:cNvPr id="12" name="Audio 11">
            <a:extLst>
              <a:ext uri="{FF2B5EF4-FFF2-40B4-BE49-F238E27FC236}">
                <a16:creationId xmlns:a16="http://schemas.microsoft.com/office/drawing/2014/main" id="{22888949-FFC5-FEF4-E1DD-7AACAE68DB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
        <p:nvSpPr>
          <p:cNvPr id="14" name="TextBox 13">
            <a:extLst>
              <a:ext uri="{FF2B5EF4-FFF2-40B4-BE49-F238E27FC236}">
                <a16:creationId xmlns:a16="http://schemas.microsoft.com/office/drawing/2014/main" id="{D0067E20-1914-F236-F6B6-4D75C8AA968A}"/>
              </a:ext>
            </a:extLst>
          </p:cNvPr>
          <p:cNvSpPr txBox="1"/>
          <p:nvPr/>
        </p:nvSpPr>
        <p:spPr>
          <a:xfrm>
            <a:off x="8004748" y="3822492"/>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id="{71078810-75F1-6E82-E0B0-A400F40146BB}"/>
              </a:ext>
            </a:extLst>
          </p:cNvPr>
          <p:cNvPicPr>
            <a:picLocks noChangeAspect="1"/>
          </p:cNvPicPr>
          <p:nvPr/>
        </p:nvPicPr>
        <p:blipFill>
          <a:blip r:embed="rId6"/>
          <a:stretch>
            <a:fillRect/>
          </a:stretch>
        </p:blipFill>
        <p:spPr>
          <a:xfrm>
            <a:off x="6782633" y="3533728"/>
            <a:ext cx="4622800" cy="939800"/>
          </a:xfrm>
          <a:prstGeom prst="rect">
            <a:avLst/>
          </a:prstGeom>
        </p:spPr>
      </p:pic>
      <p:sp>
        <p:nvSpPr>
          <p:cNvPr id="3" name="TextBox 2">
            <a:extLst>
              <a:ext uri="{FF2B5EF4-FFF2-40B4-BE49-F238E27FC236}">
                <a16:creationId xmlns:a16="http://schemas.microsoft.com/office/drawing/2014/main" id="{16D1F512-8178-984A-2505-4F87C3B4AD11}"/>
              </a:ext>
            </a:extLst>
          </p:cNvPr>
          <p:cNvSpPr txBox="1"/>
          <p:nvPr/>
        </p:nvSpPr>
        <p:spPr>
          <a:xfrm>
            <a:off x="8076799" y="3119718"/>
            <a:ext cx="2034468" cy="369332"/>
          </a:xfrm>
          <a:prstGeom prst="rect">
            <a:avLst/>
          </a:prstGeom>
          <a:noFill/>
        </p:spPr>
        <p:txBody>
          <a:bodyPr wrap="none" rtlCol="0">
            <a:spAutoFit/>
          </a:bodyPr>
          <a:lstStyle/>
          <a:p>
            <a:r>
              <a:rPr lang="en-US" dirty="0"/>
              <a:t>Reference values</a:t>
            </a:r>
          </a:p>
        </p:txBody>
      </p:sp>
    </p:spTree>
    <p:extLst>
      <p:ext uri="{BB962C8B-B14F-4D97-AF65-F5344CB8AC3E}">
        <p14:creationId xmlns:p14="http://schemas.microsoft.com/office/powerpoint/2010/main" val="3059024726"/>
      </p:ext>
    </p:extLst>
  </p:cSld>
  <p:clrMapOvr>
    <a:masterClrMapping/>
  </p:clrMapOvr>
  <mc:AlternateContent xmlns:mc="http://schemas.openxmlformats.org/markup-compatibility/2006" xmlns:p14="http://schemas.microsoft.com/office/powerpoint/2010/main">
    <mc:Choice Requires="p14">
      <p:transition spd="slow" p14:dur="2000" advTm="64362"/>
    </mc:Choice>
    <mc:Fallback xmlns="">
      <p:transition spd="slow" advTm="64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2E41-8843-FF71-BE20-DE8BB25418A4}"/>
              </a:ext>
            </a:extLst>
          </p:cNvPr>
          <p:cNvSpPr>
            <a:spLocks noGrp="1"/>
          </p:cNvSpPr>
          <p:nvPr>
            <p:ph type="title"/>
          </p:nvPr>
        </p:nvSpPr>
        <p:spPr/>
        <p:txBody>
          <a:bodyPr/>
          <a:lstStyle/>
          <a:p>
            <a:r>
              <a:rPr lang="en-US" dirty="0"/>
              <a:t>Partially compensated example</a:t>
            </a:r>
          </a:p>
        </p:txBody>
      </p:sp>
      <p:sp>
        <p:nvSpPr>
          <p:cNvPr id="3" name="Content Placeholder 2">
            <a:extLst>
              <a:ext uri="{FF2B5EF4-FFF2-40B4-BE49-F238E27FC236}">
                <a16:creationId xmlns:a16="http://schemas.microsoft.com/office/drawing/2014/main" id="{B9C008E2-A163-D534-210C-4B0E9FC3B6D0}"/>
              </a:ext>
            </a:extLst>
          </p:cNvPr>
          <p:cNvSpPr>
            <a:spLocks noGrp="1"/>
          </p:cNvSpPr>
          <p:nvPr>
            <p:ph idx="1"/>
          </p:nvPr>
        </p:nvSpPr>
        <p:spPr/>
        <p:txBody>
          <a:bodyPr/>
          <a:lstStyle/>
          <a:p>
            <a:r>
              <a:rPr lang="en-US" dirty="0"/>
              <a:t>All values will be out of normal range</a:t>
            </a:r>
          </a:p>
          <a:p>
            <a:r>
              <a:rPr lang="en-US" dirty="0"/>
              <a:t>What came first, chicken or egg? Who caused the problem?</a:t>
            </a:r>
          </a:p>
          <a:p>
            <a:endParaRPr lang="en-US" dirty="0"/>
          </a:p>
        </p:txBody>
      </p:sp>
      <p:graphicFrame>
        <p:nvGraphicFramePr>
          <p:cNvPr id="4" name="Table 4">
            <a:extLst>
              <a:ext uri="{FF2B5EF4-FFF2-40B4-BE49-F238E27FC236}">
                <a16:creationId xmlns:a16="http://schemas.microsoft.com/office/drawing/2014/main" id="{5A7E597B-130D-F964-F3D1-90FD6DADA462}"/>
              </a:ext>
            </a:extLst>
          </p:cNvPr>
          <p:cNvGraphicFramePr>
            <a:graphicFrameLocks noGrp="1"/>
          </p:cNvGraphicFramePr>
          <p:nvPr>
            <p:extLst>
              <p:ext uri="{D42A27DB-BD31-4B8C-83A1-F6EECF244321}">
                <p14:modId xmlns:p14="http://schemas.microsoft.com/office/powerpoint/2010/main" val="349595256"/>
              </p:ext>
            </p:extLst>
          </p:nvPr>
        </p:nvGraphicFramePr>
        <p:xfrm>
          <a:off x="2427574" y="4032492"/>
          <a:ext cx="7336851" cy="1097280"/>
        </p:xfrm>
        <a:graphic>
          <a:graphicData uri="http://schemas.openxmlformats.org/drawingml/2006/table">
            <a:tbl>
              <a:tblPr firstRow="1" bandRow="1">
                <a:tableStyleId>{073A0DAA-6AF3-43AB-8588-CEC1D06C72B9}</a:tableStyleId>
              </a:tblPr>
              <a:tblGrid>
                <a:gridCol w="2445617">
                  <a:extLst>
                    <a:ext uri="{9D8B030D-6E8A-4147-A177-3AD203B41FA5}">
                      <a16:colId xmlns:a16="http://schemas.microsoft.com/office/drawing/2014/main" val="1900542252"/>
                    </a:ext>
                  </a:extLst>
                </a:gridCol>
                <a:gridCol w="1887373">
                  <a:extLst>
                    <a:ext uri="{9D8B030D-6E8A-4147-A177-3AD203B41FA5}">
                      <a16:colId xmlns:a16="http://schemas.microsoft.com/office/drawing/2014/main" val="3070913919"/>
                    </a:ext>
                  </a:extLst>
                </a:gridCol>
                <a:gridCol w="3003861">
                  <a:extLst>
                    <a:ext uri="{9D8B030D-6E8A-4147-A177-3AD203B41FA5}">
                      <a16:colId xmlns:a16="http://schemas.microsoft.com/office/drawing/2014/main" val="3856369340"/>
                    </a:ext>
                  </a:extLst>
                </a:gridCol>
              </a:tblGrid>
              <a:tr h="339731">
                <a:tc>
                  <a:txBody>
                    <a:bodyPr/>
                    <a:lstStyle/>
                    <a:p>
                      <a:r>
                        <a:rPr lang="en-US" dirty="0"/>
                        <a:t>pH</a:t>
                      </a:r>
                    </a:p>
                  </a:txBody>
                  <a:tcPr/>
                </a:tc>
                <a:tc>
                  <a:txBody>
                    <a:bodyPr/>
                    <a:lstStyle/>
                    <a:p>
                      <a:r>
                        <a:rPr lang="en-US" dirty="0"/>
                        <a:t>7.31</a:t>
                      </a:r>
                    </a:p>
                  </a:txBody>
                  <a:tcPr/>
                </a:tc>
                <a:tc>
                  <a:txBody>
                    <a:bodyPr/>
                    <a:lstStyle/>
                    <a:p>
                      <a:r>
                        <a:rPr lang="en-US" dirty="0"/>
                        <a:t>acidosis</a:t>
                      </a:r>
                    </a:p>
                  </a:txBody>
                  <a:tcPr/>
                </a:tc>
                <a:extLst>
                  <a:ext uri="{0D108BD9-81ED-4DB2-BD59-A6C34878D82A}">
                    <a16:rowId xmlns:a16="http://schemas.microsoft.com/office/drawing/2014/main" val="1485568038"/>
                  </a:ext>
                </a:extLst>
              </a:tr>
              <a:tr h="339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pCO</a:t>
                      </a:r>
                      <a:r>
                        <a:rPr lang="en-US" baseline="-25000" dirty="0"/>
                        <a:t>2</a:t>
                      </a:r>
                    </a:p>
                  </a:txBody>
                  <a:tcPr/>
                </a:tc>
                <a:tc>
                  <a:txBody>
                    <a:bodyPr/>
                    <a:lstStyle/>
                    <a:p>
                      <a:r>
                        <a:rPr lang="en-US" dirty="0"/>
                        <a:t>31</a:t>
                      </a:r>
                    </a:p>
                  </a:txBody>
                  <a:tcPr/>
                </a:tc>
                <a:tc>
                  <a:txBody>
                    <a:bodyPr/>
                    <a:lstStyle/>
                    <a:p>
                      <a:r>
                        <a:rPr lang="en-US" dirty="0"/>
                        <a:t>alkalotic</a:t>
                      </a:r>
                    </a:p>
                  </a:txBody>
                  <a:tcPr/>
                </a:tc>
                <a:extLst>
                  <a:ext uri="{0D108BD9-81ED-4DB2-BD59-A6C34878D82A}">
                    <a16:rowId xmlns:a16="http://schemas.microsoft.com/office/drawing/2014/main" val="788153562"/>
                  </a:ext>
                </a:extLst>
              </a:tr>
              <a:tr h="339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HCO</a:t>
                      </a:r>
                      <a:r>
                        <a:rPr lang="en-US" baseline="-25000" dirty="0"/>
                        <a:t>3</a:t>
                      </a:r>
                    </a:p>
                  </a:txBody>
                  <a:tcPr/>
                </a:tc>
                <a:tc>
                  <a:txBody>
                    <a:bodyPr/>
                    <a:lstStyle/>
                    <a:p>
                      <a:r>
                        <a:rPr lang="en-US" dirty="0"/>
                        <a:t>16</a:t>
                      </a:r>
                    </a:p>
                  </a:txBody>
                  <a:tcPr/>
                </a:tc>
                <a:tc>
                  <a:txBody>
                    <a:bodyPr/>
                    <a:lstStyle/>
                    <a:p>
                      <a:r>
                        <a:rPr lang="en-US" dirty="0"/>
                        <a:t>Acidotic aka too little base</a:t>
                      </a:r>
                    </a:p>
                  </a:txBody>
                  <a:tcPr/>
                </a:tc>
                <a:extLst>
                  <a:ext uri="{0D108BD9-81ED-4DB2-BD59-A6C34878D82A}">
                    <a16:rowId xmlns:a16="http://schemas.microsoft.com/office/drawing/2014/main" val="4178222698"/>
                  </a:ext>
                </a:extLst>
              </a:tr>
            </a:tbl>
          </a:graphicData>
        </a:graphic>
      </p:graphicFrame>
      <p:sp>
        <p:nvSpPr>
          <p:cNvPr id="13" name="Curved Up Arrow 12">
            <a:extLst>
              <a:ext uri="{FF2B5EF4-FFF2-40B4-BE49-F238E27FC236}">
                <a16:creationId xmlns:a16="http://schemas.microsoft.com/office/drawing/2014/main" id="{6024928C-8571-CA34-38FD-86AB95EDE1E6}"/>
              </a:ext>
            </a:extLst>
          </p:cNvPr>
          <p:cNvSpPr/>
          <p:nvPr/>
        </p:nvSpPr>
        <p:spPr>
          <a:xfrm rot="16200000">
            <a:off x="9460976" y="4261343"/>
            <a:ext cx="1246475" cy="639576"/>
          </a:xfrm>
          <a:prstGeom prst="curved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solidFill>
                <a:sysClr val="windowText" lastClr="000000"/>
              </a:solidFill>
            </a:endParaRPr>
          </a:p>
        </p:txBody>
      </p:sp>
      <p:pic>
        <p:nvPicPr>
          <p:cNvPr id="16" name="Audio 15">
            <a:extLst>
              <a:ext uri="{FF2B5EF4-FFF2-40B4-BE49-F238E27FC236}">
                <a16:creationId xmlns:a16="http://schemas.microsoft.com/office/drawing/2014/main" id="{0ECA51CD-B94E-F9F1-4C71-9DDD900F11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84117553"/>
      </p:ext>
    </p:extLst>
  </p:cSld>
  <p:clrMapOvr>
    <a:masterClrMapping/>
  </p:clrMapOvr>
  <mc:AlternateContent xmlns:mc="http://schemas.openxmlformats.org/markup-compatibility/2006" xmlns:p14="http://schemas.microsoft.com/office/powerpoint/2010/main">
    <mc:Choice Requires="p14">
      <p:transition spd="slow" p14:dur="2000" advTm="55328"/>
    </mc:Choice>
    <mc:Fallback xmlns="">
      <p:transition spd="slow" advTm="553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32967-240A-9943-C698-75B12DE107E5}"/>
              </a:ext>
            </a:extLst>
          </p:cNvPr>
          <p:cNvSpPr>
            <a:spLocks noGrp="1"/>
          </p:cNvSpPr>
          <p:nvPr>
            <p:ph type="title"/>
          </p:nvPr>
        </p:nvSpPr>
        <p:spPr/>
        <p:txBody>
          <a:bodyPr/>
          <a:lstStyle/>
          <a:p>
            <a:r>
              <a:rPr lang="en-US" dirty="0"/>
              <a:t>Fully compensated example</a:t>
            </a:r>
          </a:p>
        </p:txBody>
      </p:sp>
      <p:sp>
        <p:nvSpPr>
          <p:cNvPr id="3" name="Content Placeholder 2">
            <a:extLst>
              <a:ext uri="{FF2B5EF4-FFF2-40B4-BE49-F238E27FC236}">
                <a16:creationId xmlns:a16="http://schemas.microsoft.com/office/drawing/2014/main" id="{E00D92C8-9C8E-44A1-38A1-3559870CBA71}"/>
              </a:ext>
            </a:extLst>
          </p:cNvPr>
          <p:cNvSpPr>
            <a:spLocks noGrp="1"/>
          </p:cNvSpPr>
          <p:nvPr>
            <p:ph idx="1"/>
          </p:nvPr>
        </p:nvSpPr>
        <p:spPr/>
        <p:txBody>
          <a:bodyPr/>
          <a:lstStyle/>
          <a:p>
            <a:pPr marL="0" indent="0">
              <a:buNone/>
            </a:pPr>
            <a:r>
              <a:rPr lang="en-US" dirty="0"/>
              <a:t>when the pH is normal, but the other values are out of range</a:t>
            </a:r>
          </a:p>
        </p:txBody>
      </p:sp>
      <p:graphicFrame>
        <p:nvGraphicFramePr>
          <p:cNvPr id="4" name="Table 4">
            <a:extLst>
              <a:ext uri="{FF2B5EF4-FFF2-40B4-BE49-F238E27FC236}">
                <a16:creationId xmlns:a16="http://schemas.microsoft.com/office/drawing/2014/main" id="{3CE363F5-FC3B-C2FE-C8CE-ECF07CE3B4B4}"/>
              </a:ext>
            </a:extLst>
          </p:cNvPr>
          <p:cNvGraphicFramePr>
            <a:graphicFrameLocks noGrp="1"/>
          </p:cNvGraphicFramePr>
          <p:nvPr>
            <p:extLst>
              <p:ext uri="{D42A27DB-BD31-4B8C-83A1-F6EECF244321}">
                <p14:modId xmlns:p14="http://schemas.microsoft.com/office/powerpoint/2010/main" val="2187012514"/>
              </p:ext>
            </p:extLst>
          </p:nvPr>
        </p:nvGraphicFramePr>
        <p:xfrm>
          <a:off x="1181100" y="3648844"/>
          <a:ext cx="5519502" cy="1118028"/>
        </p:xfrm>
        <a:graphic>
          <a:graphicData uri="http://schemas.openxmlformats.org/drawingml/2006/table">
            <a:tbl>
              <a:tblPr firstRow="1" bandRow="1">
                <a:tableStyleId>{F5AB1C69-6EDB-4FF4-983F-18BD219EF322}</a:tableStyleId>
              </a:tblPr>
              <a:tblGrid>
                <a:gridCol w="1839834">
                  <a:extLst>
                    <a:ext uri="{9D8B030D-6E8A-4147-A177-3AD203B41FA5}">
                      <a16:colId xmlns:a16="http://schemas.microsoft.com/office/drawing/2014/main" val="912648374"/>
                    </a:ext>
                  </a:extLst>
                </a:gridCol>
                <a:gridCol w="1839834">
                  <a:extLst>
                    <a:ext uri="{9D8B030D-6E8A-4147-A177-3AD203B41FA5}">
                      <a16:colId xmlns:a16="http://schemas.microsoft.com/office/drawing/2014/main" val="14119273"/>
                    </a:ext>
                  </a:extLst>
                </a:gridCol>
                <a:gridCol w="1839834">
                  <a:extLst>
                    <a:ext uri="{9D8B030D-6E8A-4147-A177-3AD203B41FA5}">
                      <a16:colId xmlns:a16="http://schemas.microsoft.com/office/drawing/2014/main" val="3657895174"/>
                    </a:ext>
                  </a:extLst>
                </a:gridCol>
              </a:tblGrid>
              <a:tr h="372676">
                <a:tc>
                  <a:txBody>
                    <a:bodyPr/>
                    <a:lstStyle/>
                    <a:p>
                      <a:r>
                        <a:rPr lang="en-US" dirty="0"/>
                        <a:t>pH</a:t>
                      </a:r>
                    </a:p>
                  </a:txBody>
                  <a:tcPr/>
                </a:tc>
                <a:tc>
                  <a:txBody>
                    <a:bodyPr/>
                    <a:lstStyle/>
                    <a:p>
                      <a:r>
                        <a:rPr lang="en-US" dirty="0"/>
                        <a:t>7.41</a:t>
                      </a:r>
                    </a:p>
                  </a:txBody>
                  <a:tcPr/>
                </a:tc>
                <a:tc>
                  <a:txBody>
                    <a:bodyPr/>
                    <a:lstStyle/>
                    <a:p>
                      <a:r>
                        <a:rPr lang="en-US" dirty="0"/>
                        <a:t>Normal</a:t>
                      </a:r>
                    </a:p>
                  </a:txBody>
                  <a:tcPr/>
                </a:tc>
                <a:extLst>
                  <a:ext uri="{0D108BD9-81ED-4DB2-BD59-A6C34878D82A}">
                    <a16:rowId xmlns:a16="http://schemas.microsoft.com/office/drawing/2014/main" val="2005489086"/>
                  </a:ext>
                </a:extLst>
              </a:tr>
              <a:tr h="372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pCO</a:t>
                      </a:r>
                      <a:r>
                        <a:rPr lang="en-US" baseline="-25000" dirty="0"/>
                        <a:t>2</a:t>
                      </a:r>
                    </a:p>
                  </a:txBody>
                  <a:tcPr/>
                </a:tc>
                <a:tc>
                  <a:txBody>
                    <a:bodyPr/>
                    <a:lstStyle/>
                    <a:p>
                      <a:r>
                        <a:rPr lang="en-US" dirty="0"/>
                        <a:t>33</a:t>
                      </a:r>
                    </a:p>
                  </a:txBody>
                  <a:tcPr/>
                </a:tc>
                <a:tc>
                  <a:txBody>
                    <a:bodyPr/>
                    <a:lstStyle/>
                    <a:p>
                      <a:r>
                        <a:rPr lang="en-US" dirty="0"/>
                        <a:t>alkalotic</a:t>
                      </a:r>
                    </a:p>
                  </a:txBody>
                  <a:tcPr/>
                </a:tc>
                <a:extLst>
                  <a:ext uri="{0D108BD9-81ED-4DB2-BD59-A6C34878D82A}">
                    <a16:rowId xmlns:a16="http://schemas.microsoft.com/office/drawing/2014/main" val="1580863792"/>
                  </a:ext>
                </a:extLst>
              </a:tr>
              <a:tr h="372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HCO</a:t>
                      </a:r>
                      <a:r>
                        <a:rPr lang="en-US" baseline="-25000" dirty="0"/>
                        <a:t>3</a:t>
                      </a:r>
                    </a:p>
                  </a:txBody>
                  <a:tcPr/>
                </a:tc>
                <a:tc>
                  <a:txBody>
                    <a:bodyPr/>
                    <a:lstStyle/>
                    <a:p>
                      <a:r>
                        <a:rPr lang="en-US" dirty="0"/>
                        <a:t>17</a:t>
                      </a:r>
                    </a:p>
                  </a:txBody>
                  <a:tcPr/>
                </a:tc>
                <a:tc>
                  <a:txBody>
                    <a:bodyPr/>
                    <a:lstStyle/>
                    <a:p>
                      <a:r>
                        <a:rPr lang="en-US" dirty="0" err="1"/>
                        <a:t>acidodic</a:t>
                      </a:r>
                      <a:endParaRPr lang="en-US" dirty="0"/>
                    </a:p>
                  </a:txBody>
                  <a:tcPr/>
                </a:tc>
                <a:extLst>
                  <a:ext uri="{0D108BD9-81ED-4DB2-BD59-A6C34878D82A}">
                    <a16:rowId xmlns:a16="http://schemas.microsoft.com/office/drawing/2014/main" val="3938545709"/>
                  </a:ext>
                </a:extLst>
              </a:tr>
            </a:tbl>
          </a:graphicData>
        </a:graphic>
      </p:graphicFrame>
      <p:pic>
        <p:nvPicPr>
          <p:cNvPr id="14" name="Audio 13">
            <a:extLst>
              <a:ext uri="{FF2B5EF4-FFF2-40B4-BE49-F238E27FC236}">
                <a16:creationId xmlns:a16="http://schemas.microsoft.com/office/drawing/2014/main" id="{ADD91CC5-36E0-3A43-9CD7-BAE4446B8DB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pic>
        <p:nvPicPr>
          <p:cNvPr id="16" name="Picture 15">
            <a:extLst>
              <a:ext uri="{FF2B5EF4-FFF2-40B4-BE49-F238E27FC236}">
                <a16:creationId xmlns:a16="http://schemas.microsoft.com/office/drawing/2014/main" id="{1FB63593-1011-96C8-C1EE-973B9786A968}"/>
              </a:ext>
            </a:extLst>
          </p:cNvPr>
          <p:cNvPicPr>
            <a:picLocks noChangeAspect="1"/>
          </p:cNvPicPr>
          <p:nvPr/>
        </p:nvPicPr>
        <p:blipFill>
          <a:blip r:embed="rId6"/>
          <a:stretch>
            <a:fillRect/>
          </a:stretch>
        </p:blipFill>
        <p:spPr>
          <a:xfrm>
            <a:off x="7010400" y="3672169"/>
            <a:ext cx="4622800" cy="939800"/>
          </a:xfrm>
          <a:prstGeom prst="rect">
            <a:avLst/>
          </a:prstGeom>
        </p:spPr>
      </p:pic>
      <p:sp>
        <p:nvSpPr>
          <p:cNvPr id="6" name="TextBox 5">
            <a:extLst>
              <a:ext uri="{FF2B5EF4-FFF2-40B4-BE49-F238E27FC236}">
                <a16:creationId xmlns:a16="http://schemas.microsoft.com/office/drawing/2014/main" id="{4ACBA469-C432-ABF0-7ACF-8A0B84C7570C}"/>
              </a:ext>
            </a:extLst>
          </p:cNvPr>
          <p:cNvSpPr txBox="1"/>
          <p:nvPr/>
        </p:nvSpPr>
        <p:spPr>
          <a:xfrm>
            <a:off x="8076799" y="3119718"/>
            <a:ext cx="2034468" cy="369332"/>
          </a:xfrm>
          <a:prstGeom prst="rect">
            <a:avLst/>
          </a:prstGeom>
          <a:noFill/>
        </p:spPr>
        <p:txBody>
          <a:bodyPr wrap="none" rtlCol="0">
            <a:spAutoFit/>
          </a:bodyPr>
          <a:lstStyle/>
          <a:p>
            <a:r>
              <a:rPr lang="en-US" dirty="0"/>
              <a:t>Reference values</a:t>
            </a:r>
          </a:p>
        </p:txBody>
      </p:sp>
    </p:spTree>
    <p:extLst>
      <p:ext uri="{BB962C8B-B14F-4D97-AF65-F5344CB8AC3E}">
        <p14:creationId xmlns:p14="http://schemas.microsoft.com/office/powerpoint/2010/main" val="503030655"/>
      </p:ext>
    </p:extLst>
  </p:cSld>
  <p:clrMapOvr>
    <a:masterClrMapping/>
  </p:clrMapOvr>
  <mc:AlternateContent xmlns:mc="http://schemas.openxmlformats.org/markup-compatibility/2006" xmlns:p14="http://schemas.microsoft.com/office/powerpoint/2010/main">
    <mc:Choice Requires="p14">
      <p:transition spd="slow" p14:dur="2000" advTm="45610"/>
    </mc:Choice>
    <mc:Fallback xmlns="">
      <p:transition spd="slow" advTm="45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BFC1-C4C9-B451-015B-9EB5A665D73C}"/>
              </a:ext>
            </a:extLst>
          </p:cNvPr>
          <p:cNvSpPr>
            <a:spLocks noGrp="1"/>
          </p:cNvSpPr>
          <p:nvPr>
            <p:ph type="title"/>
          </p:nvPr>
        </p:nvSpPr>
        <p:spPr/>
        <p:txBody>
          <a:bodyPr/>
          <a:lstStyle/>
          <a:p>
            <a:r>
              <a:rPr lang="en-US" dirty="0"/>
              <a:t>Clinical scenarios</a:t>
            </a:r>
          </a:p>
        </p:txBody>
      </p:sp>
      <p:sp>
        <p:nvSpPr>
          <p:cNvPr id="3" name="Content Placeholder 2">
            <a:extLst>
              <a:ext uri="{FF2B5EF4-FFF2-40B4-BE49-F238E27FC236}">
                <a16:creationId xmlns:a16="http://schemas.microsoft.com/office/drawing/2014/main" id="{0E271020-932E-5172-BE32-4F30D57595BB}"/>
              </a:ext>
            </a:extLst>
          </p:cNvPr>
          <p:cNvSpPr>
            <a:spLocks noGrp="1"/>
          </p:cNvSpPr>
          <p:nvPr>
            <p:ph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An 18 year old male with ulcerative colitis presents with profuse diarrhea for three days.  In the Emergency department his HCO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13 on his basic metabolic panel. An ABG is obtained, and it is: </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pH 7.28, </a:t>
            </a:r>
            <a:r>
              <a:rPr lang="en-US" dirty="0">
                <a:latin typeface="Calibri" panose="020F0502020204030204" pitchFamily="34" charset="0"/>
                <a:ea typeface="Calibri" panose="020F0502020204030204" pitchFamily="34" charset="0"/>
                <a:cs typeface="Times New Roman" panose="02020603050405020304" pitchFamily="18" charset="0"/>
              </a:rPr>
              <a:t>CO</a:t>
            </a:r>
            <a:r>
              <a:rPr lang="en-US" baseline="-25000" dirty="0">
                <a:latin typeface="Calibri" panose="020F0502020204030204" pitchFamily="34" charset="0"/>
                <a:ea typeface="Calibri" panose="020F0502020204030204" pitchFamily="34" charset="0"/>
                <a:cs typeface="Times New Roman" panose="02020603050405020304" pitchFamily="18" charset="0"/>
              </a:rPr>
              <a:t>2</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27, HCO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dirty="0">
                <a:effectLst/>
                <a:latin typeface="Calibri" panose="020F0502020204030204" pitchFamily="34" charset="0"/>
                <a:ea typeface="Calibri" panose="020F0502020204030204" pitchFamily="34" charset="0"/>
                <a:cs typeface="Times New Roman" panose="02020603050405020304" pitchFamily="18" charset="0"/>
              </a:rPr>
              <a:t>13</a:t>
            </a:r>
          </a:p>
          <a:p>
            <a:r>
              <a:rPr lang="en-US" dirty="0">
                <a:latin typeface="Calibri" panose="020F0502020204030204" pitchFamily="34" charset="0"/>
                <a:cs typeface="Times New Roman" panose="02020603050405020304" pitchFamily="18" charset="0"/>
              </a:rPr>
              <a:t>Step 1: pH is </a:t>
            </a:r>
            <a:r>
              <a:rPr lang="en-US" b="1" dirty="0">
                <a:latin typeface="Calibri" panose="020F0502020204030204" pitchFamily="34" charset="0"/>
                <a:cs typeface="Times New Roman" panose="02020603050405020304" pitchFamily="18" charset="0"/>
              </a:rPr>
              <a:t>acidotic</a:t>
            </a:r>
          </a:p>
          <a:p>
            <a:r>
              <a:rPr lang="en-US" dirty="0">
                <a:latin typeface="Calibri" panose="020F0502020204030204" pitchFamily="34" charset="0"/>
                <a:cs typeface="Times New Roman" panose="02020603050405020304" pitchFamily="18" charset="0"/>
              </a:rPr>
              <a:t>Step 2: CO</a:t>
            </a:r>
            <a:r>
              <a:rPr lang="en-US" baseline="-25000" dirty="0">
                <a:latin typeface="Calibri" panose="020F0502020204030204" pitchFamily="34" charset="0"/>
                <a:cs typeface="Times New Roman" panose="02020603050405020304" pitchFamily="18" charset="0"/>
              </a:rPr>
              <a:t>2</a:t>
            </a:r>
            <a:r>
              <a:rPr lang="en-US" dirty="0">
                <a:latin typeface="Calibri" panose="020F0502020204030204" pitchFamily="34" charset="0"/>
                <a:cs typeface="Times New Roman" panose="02020603050405020304" pitchFamily="18" charset="0"/>
              </a:rPr>
              <a:t> is </a:t>
            </a:r>
            <a:r>
              <a:rPr lang="en-US" i="1" dirty="0">
                <a:latin typeface="Calibri" panose="020F0502020204030204" pitchFamily="34" charset="0"/>
                <a:cs typeface="Times New Roman" panose="02020603050405020304" pitchFamily="18" charset="0"/>
              </a:rPr>
              <a:t>alkalotic</a:t>
            </a:r>
          </a:p>
          <a:p>
            <a:r>
              <a:rPr lang="en-US" dirty="0">
                <a:latin typeface="Calibri" panose="020F0502020204030204" pitchFamily="34" charset="0"/>
                <a:cs typeface="Times New Roman" panose="02020603050405020304" pitchFamily="18" charset="0"/>
              </a:rPr>
              <a:t>Step 3: Bicarbonate is </a:t>
            </a:r>
            <a:r>
              <a:rPr lang="en-US" b="1" dirty="0">
                <a:latin typeface="Calibri" panose="020F0502020204030204" pitchFamily="34" charset="0"/>
                <a:cs typeface="Times New Roman" panose="02020603050405020304" pitchFamily="18" charset="0"/>
              </a:rPr>
              <a:t>acidotic</a:t>
            </a:r>
          </a:p>
          <a:p>
            <a:r>
              <a:rPr lang="en-US" dirty="0">
                <a:latin typeface="Calibri" panose="020F0502020204030204" pitchFamily="34" charset="0"/>
                <a:cs typeface="Times New Roman" panose="02020603050405020304" pitchFamily="18" charset="0"/>
              </a:rPr>
              <a:t>Because of the diarrhea, you can guess this is metabolic in nature</a:t>
            </a:r>
          </a:p>
          <a:p>
            <a:r>
              <a:rPr lang="en-US" dirty="0">
                <a:latin typeface="Calibri" panose="020F0502020204030204" pitchFamily="34" charset="0"/>
                <a:cs typeface="Times New Roman" panose="02020603050405020304" pitchFamily="18" charset="0"/>
              </a:rPr>
              <a:t>This is </a:t>
            </a:r>
            <a:r>
              <a:rPr lang="en-US" u="sng" dirty="0">
                <a:latin typeface="Calibri" panose="020F0502020204030204" pitchFamily="34" charset="0"/>
                <a:cs typeface="Times New Roman" panose="02020603050405020304" pitchFamily="18" charset="0"/>
              </a:rPr>
              <a:t>Partially compensated metabolic acidosis</a:t>
            </a:r>
            <a:endParaRPr lang="en-US" u="sng" dirty="0"/>
          </a:p>
        </p:txBody>
      </p:sp>
      <p:sp>
        <p:nvSpPr>
          <p:cNvPr id="4" name="TextBox 3">
            <a:extLst>
              <a:ext uri="{FF2B5EF4-FFF2-40B4-BE49-F238E27FC236}">
                <a16:creationId xmlns:a16="http://schemas.microsoft.com/office/drawing/2014/main" id="{F9A4E937-57B9-3593-C090-DD5B7541F7FA}"/>
              </a:ext>
            </a:extLst>
          </p:cNvPr>
          <p:cNvSpPr txBox="1"/>
          <p:nvPr/>
        </p:nvSpPr>
        <p:spPr>
          <a:xfrm>
            <a:off x="6914080" y="5767755"/>
            <a:ext cx="5277920" cy="1015663"/>
          </a:xfrm>
          <a:prstGeom prst="rect">
            <a:avLst/>
          </a:prstGeom>
          <a:noFill/>
        </p:spPr>
        <p:txBody>
          <a:bodyPr wrap="none" rtlCol="0">
            <a:spAutoFit/>
          </a:bodyPr>
          <a:lstStyle/>
          <a:p>
            <a:r>
              <a:rPr lang="en-US" sz="1200" dirty="0"/>
              <a:t>The ABC's of ABGs: Teaching Arterial Blood Gases to Adult Learners</a:t>
            </a:r>
          </a:p>
          <a:p>
            <a:r>
              <a:rPr lang="en-US" sz="1200" dirty="0">
                <a:hlinkClick r:id="rId4" tooltip="Deborah DeWaay, MD"/>
              </a:rPr>
              <a:t>Deborah DeWaay, MD</a:t>
            </a:r>
            <a:r>
              <a:rPr lang="en-US" sz="1200" dirty="0"/>
              <a:t> </a:t>
            </a:r>
          </a:p>
          <a:p>
            <a:r>
              <a:rPr lang="en-US" sz="1200" dirty="0"/>
              <a:t>, </a:t>
            </a:r>
            <a:r>
              <a:rPr lang="en-US" sz="1200" dirty="0">
                <a:hlinkClick r:id="rId4" tooltip="Joel Gordon, MD"/>
              </a:rPr>
              <a:t>Joel Gordon, MD</a:t>
            </a:r>
            <a:r>
              <a:rPr lang="en-US" sz="1200" dirty="0"/>
              <a:t> </a:t>
            </a:r>
          </a:p>
          <a:p>
            <a:r>
              <a:rPr lang="en-US" sz="1200" dirty="0">
                <a:hlinkClick r:id="rId5"/>
              </a:rPr>
              <a:t>https://doi.org/10.15766/mep_2374-8265.9038</a:t>
            </a:r>
            <a:endParaRPr lang="en-US" sz="1200" dirty="0"/>
          </a:p>
          <a:p>
            <a:r>
              <a:rPr lang="en-US" sz="1200" dirty="0"/>
              <a:t>Open access</a:t>
            </a:r>
          </a:p>
        </p:txBody>
      </p:sp>
      <p:pic>
        <p:nvPicPr>
          <p:cNvPr id="12" name="Picture 11">
            <a:extLst>
              <a:ext uri="{FF2B5EF4-FFF2-40B4-BE49-F238E27FC236}">
                <a16:creationId xmlns:a16="http://schemas.microsoft.com/office/drawing/2014/main" id="{37CBE645-3430-C653-5298-66E284864CE1}"/>
              </a:ext>
            </a:extLst>
          </p:cNvPr>
          <p:cNvPicPr>
            <a:picLocks noChangeAspect="1"/>
          </p:cNvPicPr>
          <p:nvPr/>
        </p:nvPicPr>
        <p:blipFill>
          <a:blip r:embed="rId6"/>
          <a:stretch>
            <a:fillRect/>
          </a:stretch>
        </p:blipFill>
        <p:spPr>
          <a:xfrm>
            <a:off x="6604000" y="1012427"/>
            <a:ext cx="4622800" cy="939800"/>
          </a:xfrm>
          <a:prstGeom prst="rect">
            <a:avLst/>
          </a:prstGeom>
        </p:spPr>
      </p:pic>
      <p:pic>
        <p:nvPicPr>
          <p:cNvPr id="14" name="Audio 13">
            <a:extLst>
              <a:ext uri="{FF2B5EF4-FFF2-40B4-BE49-F238E27FC236}">
                <a16:creationId xmlns:a16="http://schemas.microsoft.com/office/drawing/2014/main" id="{B12ED636-358D-6823-91F3-9E7597A8FF6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
        <p:nvSpPr>
          <p:cNvPr id="17" name="TextBox 16">
            <a:extLst>
              <a:ext uri="{FF2B5EF4-FFF2-40B4-BE49-F238E27FC236}">
                <a16:creationId xmlns:a16="http://schemas.microsoft.com/office/drawing/2014/main" id="{9FA7AC7A-347F-7F5F-97C7-5A55AA70D736}"/>
              </a:ext>
            </a:extLst>
          </p:cNvPr>
          <p:cNvSpPr txBox="1"/>
          <p:nvPr/>
        </p:nvSpPr>
        <p:spPr>
          <a:xfrm>
            <a:off x="7841953" y="571471"/>
            <a:ext cx="2034468" cy="369332"/>
          </a:xfrm>
          <a:prstGeom prst="rect">
            <a:avLst/>
          </a:prstGeom>
          <a:noFill/>
        </p:spPr>
        <p:txBody>
          <a:bodyPr wrap="none" rtlCol="0">
            <a:spAutoFit/>
          </a:bodyPr>
          <a:lstStyle/>
          <a:p>
            <a:r>
              <a:rPr lang="en-US" dirty="0"/>
              <a:t>Reference values</a:t>
            </a:r>
          </a:p>
        </p:txBody>
      </p:sp>
    </p:spTree>
    <p:extLst>
      <p:ext uri="{BB962C8B-B14F-4D97-AF65-F5344CB8AC3E}">
        <p14:creationId xmlns:p14="http://schemas.microsoft.com/office/powerpoint/2010/main" val="871998361"/>
      </p:ext>
    </p:extLst>
  </p:cSld>
  <p:clrMapOvr>
    <a:masterClrMapping/>
  </p:clrMapOvr>
  <mc:AlternateContent xmlns:mc="http://schemas.openxmlformats.org/markup-compatibility/2006" xmlns:p14="http://schemas.microsoft.com/office/powerpoint/2010/main">
    <mc:Choice Requires="p14">
      <p:transition spd="slow" p14:dur="2000" advTm="51578"/>
    </mc:Choice>
    <mc:Fallback xmlns="">
      <p:transition spd="slow" advTm="51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D080-443E-661C-73D2-F495BFE9A0E7}"/>
              </a:ext>
            </a:extLst>
          </p:cNvPr>
          <p:cNvSpPr>
            <a:spLocks noGrp="1"/>
          </p:cNvSpPr>
          <p:nvPr>
            <p:ph type="title"/>
          </p:nvPr>
        </p:nvSpPr>
        <p:spPr/>
        <p:txBody>
          <a:bodyPr/>
          <a:lstStyle/>
          <a:p>
            <a:r>
              <a:rPr lang="en-US" dirty="0"/>
              <a:t>Clinical scenario </a:t>
            </a:r>
          </a:p>
        </p:txBody>
      </p:sp>
      <p:sp>
        <p:nvSpPr>
          <p:cNvPr id="3" name="Content Placeholder 2">
            <a:extLst>
              <a:ext uri="{FF2B5EF4-FFF2-40B4-BE49-F238E27FC236}">
                <a16:creationId xmlns:a16="http://schemas.microsoft.com/office/drawing/2014/main" id="{C0A569E2-198C-CDE5-11EE-916CBCE74642}"/>
              </a:ext>
            </a:extLst>
          </p:cNvPr>
          <p:cNvSpPr>
            <a:spLocks noGrp="1"/>
          </p:cNvSpPr>
          <p:nvPr>
            <p:ph idx="1"/>
          </p:nvPr>
        </p:nvSpPr>
        <p:spPr/>
        <p:txBody>
          <a:bodyP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 35 year female physician with a history of asthma and severe allergies to pollen develops urticaria, hypotension and stridor when she puts on a pair of latex gloves.  In the Emergency Department her ABG is pH 7.21, CO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64, HCO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26</a:t>
            </a:r>
          </a:p>
          <a:p>
            <a:r>
              <a:rPr lang="en-US" dirty="0">
                <a:latin typeface="Calibri" panose="020F0502020204030204" pitchFamily="34" charset="0"/>
                <a:cs typeface="Times New Roman" panose="02020603050405020304" pitchFamily="18" charset="0"/>
              </a:rPr>
              <a:t>Step 1: pH is </a:t>
            </a:r>
            <a:r>
              <a:rPr lang="en-US" b="1" dirty="0">
                <a:latin typeface="Calibri" panose="020F0502020204030204" pitchFamily="34" charset="0"/>
                <a:cs typeface="Times New Roman" panose="02020603050405020304" pitchFamily="18" charset="0"/>
              </a:rPr>
              <a:t>acidotic</a:t>
            </a:r>
          </a:p>
          <a:p>
            <a:r>
              <a:rPr lang="en-US" dirty="0">
                <a:latin typeface="Calibri" panose="020F0502020204030204" pitchFamily="34" charset="0"/>
                <a:cs typeface="Times New Roman" panose="02020603050405020304" pitchFamily="18" charset="0"/>
              </a:rPr>
              <a:t>Step 2: CO</a:t>
            </a:r>
            <a:r>
              <a:rPr lang="en-US" baseline="-25000" dirty="0">
                <a:latin typeface="Calibri" panose="020F0502020204030204" pitchFamily="34" charset="0"/>
                <a:cs typeface="Times New Roman" panose="02020603050405020304" pitchFamily="18" charset="0"/>
              </a:rPr>
              <a:t>2</a:t>
            </a:r>
            <a:r>
              <a:rPr lang="en-US" dirty="0">
                <a:latin typeface="Calibri" panose="020F0502020204030204" pitchFamily="34" charset="0"/>
                <a:cs typeface="Times New Roman" panose="02020603050405020304" pitchFamily="18" charset="0"/>
              </a:rPr>
              <a:t> is </a:t>
            </a:r>
            <a:r>
              <a:rPr lang="en-US" b="1" dirty="0">
                <a:latin typeface="Calibri" panose="020F0502020204030204" pitchFamily="34" charset="0"/>
                <a:cs typeface="Times New Roman" panose="02020603050405020304" pitchFamily="18" charset="0"/>
              </a:rPr>
              <a:t>acidotic</a:t>
            </a:r>
          </a:p>
          <a:p>
            <a:r>
              <a:rPr lang="en-US" dirty="0">
                <a:latin typeface="Calibri" panose="020F0502020204030204" pitchFamily="34" charset="0"/>
                <a:cs typeface="Times New Roman" panose="02020603050405020304" pitchFamily="18" charset="0"/>
              </a:rPr>
              <a:t>Step 3: Bicarbonate is </a:t>
            </a:r>
            <a:r>
              <a:rPr lang="en-US" b="1" dirty="0">
                <a:latin typeface="Calibri" panose="020F0502020204030204" pitchFamily="34" charset="0"/>
                <a:cs typeface="Times New Roman" panose="02020603050405020304" pitchFamily="18" charset="0"/>
              </a:rPr>
              <a:t>normal</a:t>
            </a:r>
          </a:p>
          <a:p>
            <a:r>
              <a:rPr lang="en-US" dirty="0">
                <a:latin typeface="Calibri" panose="020F0502020204030204" pitchFamily="34" charset="0"/>
                <a:cs typeface="Times New Roman" panose="02020603050405020304" pitchFamily="18" charset="0"/>
              </a:rPr>
              <a:t>Because of the stridor you can guess this will be respiratory in nature</a:t>
            </a:r>
          </a:p>
          <a:p>
            <a:r>
              <a:rPr lang="en-US" dirty="0">
                <a:latin typeface="Calibri" panose="020F0502020204030204" pitchFamily="34" charset="0"/>
                <a:cs typeface="Times New Roman" panose="02020603050405020304" pitchFamily="18" charset="0"/>
              </a:rPr>
              <a:t>This is </a:t>
            </a:r>
            <a:r>
              <a:rPr lang="en-US" u="sng" dirty="0">
                <a:latin typeface="Calibri" panose="020F0502020204030204" pitchFamily="34" charset="0"/>
                <a:cs typeface="Times New Roman" panose="02020603050405020304" pitchFamily="18" charset="0"/>
              </a:rPr>
              <a:t>uncompensated respiratory acidosis</a:t>
            </a:r>
            <a:endParaRPr lang="en-US" u="sng" dirty="0"/>
          </a:p>
        </p:txBody>
      </p:sp>
      <p:sp>
        <p:nvSpPr>
          <p:cNvPr id="4" name="TextBox 3">
            <a:extLst>
              <a:ext uri="{FF2B5EF4-FFF2-40B4-BE49-F238E27FC236}">
                <a16:creationId xmlns:a16="http://schemas.microsoft.com/office/drawing/2014/main" id="{475AB7EF-345E-F8E2-D426-EE6970C09361}"/>
              </a:ext>
            </a:extLst>
          </p:cNvPr>
          <p:cNvSpPr txBox="1"/>
          <p:nvPr/>
        </p:nvSpPr>
        <p:spPr>
          <a:xfrm>
            <a:off x="7794886" y="5610120"/>
            <a:ext cx="3886000" cy="1061829"/>
          </a:xfrm>
          <a:prstGeom prst="rect">
            <a:avLst/>
          </a:prstGeom>
          <a:noFill/>
        </p:spPr>
        <p:txBody>
          <a:bodyPr wrap="none" rtlCol="0">
            <a:spAutoFit/>
          </a:bodyPr>
          <a:lstStyle/>
          <a:p>
            <a:r>
              <a:rPr lang="en-US" sz="900" dirty="0"/>
              <a:t>The ABC's of ABGs: Teaching Arterial Blood Gases to Adult Learners</a:t>
            </a:r>
          </a:p>
          <a:p>
            <a:r>
              <a:rPr lang="en-US" sz="900" dirty="0">
                <a:hlinkClick r:id="rId5" tooltip="Deborah DeWaay, MD"/>
              </a:rPr>
              <a:t>Deborah DeWaay, MD</a:t>
            </a:r>
            <a:r>
              <a:rPr lang="en-US" sz="900" dirty="0"/>
              <a:t> </a:t>
            </a:r>
          </a:p>
          <a:p>
            <a:r>
              <a:rPr lang="en-US" sz="900" dirty="0"/>
              <a:t>, </a:t>
            </a:r>
            <a:r>
              <a:rPr lang="en-US" sz="900" dirty="0">
                <a:hlinkClick r:id="rId5" tooltip="Joel Gordon, MD"/>
              </a:rPr>
              <a:t>Joel Gordon, MD</a:t>
            </a:r>
            <a:r>
              <a:rPr lang="en-US" sz="900" dirty="0"/>
              <a:t> </a:t>
            </a:r>
          </a:p>
          <a:p>
            <a:r>
              <a:rPr lang="en-US" sz="900" dirty="0">
                <a:hlinkClick r:id="rId6"/>
              </a:rPr>
              <a:t>https://doi.org/10.15766/mep_2374-8265.9038</a:t>
            </a:r>
            <a:endParaRPr lang="en-US" sz="900" dirty="0"/>
          </a:p>
          <a:p>
            <a:r>
              <a:rPr lang="en-US" sz="900" dirty="0"/>
              <a:t>Open access</a:t>
            </a:r>
          </a:p>
          <a:p>
            <a:endParaRPr lang="en-US" b="1" dirty="0"/>
          </a:p>
        </p:txBody>
      </p:sp>
      <p:pic>
        <p:nvPicPr>
          <p:cNvPr id="7" name="Audio 6">
            <a:extLst>
              <a:ext uri="{FF2B5EF4-FFF2-40B4-BE49-F238E27FC236}">
                <a16:creationId xmlns:a16="http://schemas.microsoft.com/office/drawing/2014/main" id="{25CF388E-E630-6223-8B75-9557CEB4A1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pic>
        <p:nvPicPr>
          <p:cNvPr id="8" name="Picture 7">
            <a:extLst>
              <a:ext uri="{FF2B5EF4-FFF2-40B4-BE49-F238E27FC236}">
                <a16:creationId xmlns:a16="http://schemas.microsoft.com/office/drawing/2014/main" id="{9565E69A-7CFA-5806-2DFD-D51EA03D6489}"/>
              </a:ext>
            </a:extLst>
          </p:cNvPr>
          <p:cNvPicPr>
            <a:picLocks noChangeAspect="1"/>
          </p:cNvPicPr>
          <p:nvPr/>
        </p:nvPicPr>
        <p:blipFill>
          <a:blip r:embed="rId8"/>
          <a:stretch>
            <a:fillRect/>
          </a:stretch>
        </p:blipFill>
        <p:spPr>
          <a:xfrm>
            <a:off x="6242987" y="1267459"/>
            <a:ext cx="4622800" cy="939800"/>
          </a:xfrm>
          <a:prstGeom prst="rect">
            <a:avLst/>
          </a:prstGeom>
        </p:spPr>
      </p:pic>
      <p:sp>
        <p:nvSpPr>
          <p:cNvPr id="14" name="TextBox 13">
            <a:extLst>
              <a:ext uri="{FF2B5EF4-FFF2-40B4-BE49-F238E27FC236}">
                <a16:creationId xmlns:a16="http://schemas.microsoft.com/office/drawing/2014/main" id="{B62EDFAF-A5B5-393C-ED36-B0352E8F5565}"/>
              </a:ext>
            </a:extLst>
          </p:cNvPr>
          <p:cNvSpPr txBox="1"/>
          <p:nvPr/>
        </p:nvSpPr>
        <p:spPr>
          <a:xfrm>
            <a:off x="7537153" y="793145"/>
            <a:ext cx="2034468" cy="369332"/>
          </a:xfrm>
          <a:prstGeom prst="rect">
            <a:avLst/>
          </a:prstGeom>
          <a:noFill/>
        </p:spPr>
        <p:txBody>
          <a:bodyPr wrap="none" rtlCol="0">
            <a:spAutoFit/>
          </a:bodyPr>
          <a:lstStyle/>
          <a:p>
            <a:r>
              <a:rPr lang="en-US" dirty="0"/>
              <a:t>Reference values</a:t>
            </a:r>
          </a:p>
        </p:txBody>
      </p:sp>
    </p:spTree>
    <p:extLst>
      <p:ext uri="{BB962C8B-B14F-4D97-AF65-F5344CB8AC3E}">
        <p14:creationId xmlns:p14="http://schemas.microsoft.com/office/powerpoint/2010/main" val="4100502229"/>
      </p:ext>
    </p:extLst>
  </p:cSld>
  <p:clrMapOvr>
    <a:masterClrMapping/>
  </p:clrMapOvr>
  <mc:AlternateContent xmlns:mc="http://schemas.openxmlformats.org/markup-compatibility/2006" xmlns:p14="http://schemas.microsoft.com/office/powerpoint/2010/main">
    <mc:Choice Requires="p14">
      <p:transition spd="slow" p14:dur="2000" advTm="51146"/>
    </mc:Choice>
    <mc:Fallback xmlns="">
      <p:transition spd="slow" advTm="511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AC54-2CEC-EFD0-AED6-16CD6B82A354}"/>
              </a:ext>
            </a:extLst>
          </p:cNvPr>
          <p:cNvSpPr>
            <a:spLocks noGrp="1"/>
          </p:cNvSpPr>
          <p:nvPr>
            <p:ph type="title"/>
          </p:nvPr>
        </p:nvSpPr>
        <p:spPr/>
        <p:txBody>
          <a:bodyPr/>
          <a:lstStyle/>
          <a:p>
            <a:r>
              <a:rPr lang="en-US" dirty="0"/>
              <a:t>Practice, practice, practice</a:t>
            </a:r>
          </a:p>
        </p:txBody>
      </p:sp>
      <p:sp>
        <p:nvSpPr>
          <p:cNvPr id="3" name="Content Placeholder 2">
            <a:extLst>
              <a:ext uri="{FF2B5EF4-FFF2-40B4-BE49-F238E27FC236}">
                <a16:creationId xmlns:a16="http://schemas.microsoft.com/office/drawing/2014/main" id="{1C4267DB-409F-EAD8-2792-4D6B3582CE2B}"/>
              </a:ext>
            </a:extLst>
          </p:cNvPr>
          <p:cNvSpPr>
            <a:spLocks noGrp="1"/>
          </p:cNvSpPr>
          <p:nvPr>
            <p:ph idx="1"/>
          </p:nvPr>
        </p:nvSpPr>
        <p:spPr/>
        <p:txBody>
          <a:bodyPr/>
          <a:lstStyle/>
          <a:p>
            <a:pPr marL="0" indent="0">
              <a:buNone/>
            </a:pPr>
            <a:r>
              <a:rPr lang="en-US" dirty="0">
                <a:hlinkClick r:id="rId5"/>
              </a:rPr>
              <a:t>http://www.m2hnursing.com/ABG/casestudy1.php</a:t>
            </a:r>
            <a:endParaRPr lang="en-US" dirty="0"/>
          </a:p>
          <a:p>
            <a:pPr marL="0" indent="0">
              <a:buNone/>
            </a:pPr>
            <a:endParaRPr lang="en-US" dirty="0"/>
          </a:p>
        </p:txBody>
      </p:sp>
      <p:pic>
        <p:nvPicPr>
          <p:cNvPr id="10" name="Audio 9">
            <a:extLst>
              <a:ext uri="{FF2B5EF4-FFF2-40B4-BE49-F238E27FC236}">
                <a16:creationId xmlns:a16="http://schemas.microsoft.com/office/drawing/2014/main" id="{704B2820-3A03-F426-C139-56D563526F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12722340"/>
      </p:ext>
    </p:extLst>
  </p:cSld>
  <p:clrMapOvr>
    <a:masterClrMapping/>
  </p:clrMapOvr>
  <mc:AlternateContent xmlns:mc="http://schemas.openxmlformats.org/markup-compatibility/2006" xmlns:p14="http://schemas.microsoft.com/office/powerpoint/2010/main">
    <mc:Choice Requires="p14">
      <p:transition spd="slow" p14:dur="2000" advTm="12822"/>
    </mc:Choice>
    <mc:Fallback xmlns="">
      <p:transition spd="slow" advTm="128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1B1731-39D9-4145-8343-C209E1F09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C8B457-F57C-1326-BC97-8F5AB879C844}"/>
              </a:ext>
            </a:extLst>
          </p:cNvPr>
          <p:cNvSpPr>
            <a:spLocks noGrp="1"/>
          </p:cNvSpPr>
          <p:nvPr>
            <p:ph type="title"/>
          </p:nvPr>
        </p:nvSpPr>
        <p:spPr>
          <a:xfrm>
            <a:off x="1091204" y="1095715"/>
            <a:ext cx="5723253" cy="2049620"/>
          </a:xfrm>
        </p:spPr>
        <p:txBody>
          <a:bodyPr>
            <a:normAutofit/>
          </a:bodyPr>
          <a:lstStyle/>
          <a:p>
            <a:r>
              <a:rPr lang="en-US" sz="4000" dirty="0"/>
              <a:t>What is pH</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24" y="118668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6085E0A-EF29-6D0C-C14A-C04E434B055E}"/>
              </a:ext>
            </a:extLst>
          </p:cNvPr>
          <p:cNvSpPr>
            <a:spLocks noGrp="1"/>
          </p:cNvSpPr>
          <p:nvPr>
            <p:ph idx="1"/>
          </p:nvPr>
        </p:nvSpPr>
        <p:spPr>
          <a:xfrm>
            <a:off x="1120232" y="3180522"/>
            <a:ext cx="5694225" cy="3105978"/>
          </a:xfrm>
        </p:spPr>
        <p:txBody>
          <a:bodyPr>
            <a:normAutofit/>
          </a:bodyPr>
          <a:lstStyle/>
          <a:p>
            <a:r>
              <a:rPr lang="en-US" dirty="0"/>
              <a:t>pH stands for Power/Potential of hydrogen</a:t>
            </a:r>
          </a:p>
          <a:p>
            <a:endParaRPr lang="en-US" dirty="0"/>
          </a:p>
        </p:txBody>
      </p:sp>
      <p:pic>
        <p:nvPicPr>
          <p:cNvPr id="4" name="Picture 3" descr="Diagram&#10;&#10;Description automatically generated">
            <a:extLst>
              <a:ext uri="{FF2B5EF4-FFF2-40B4-BE49-F238E27FC236}">
                <a16:creationId xmlns:a16="http://schemas.microsoft.com/office/drawing/2014/main" id="{4036D3F9-5635-AC19-BD08-DDE801A2E869}"/>
              </a:ext>
            </a:extLst>
          </p:cNvPr>
          <p:cNvPicPr>
            <a:picLocks noChangeAspect="1"/>
          </p:cNvPicPr>
          <p:nvPr/>
        </p:nvPicPr>
        <p:blipFill>
          <a:blip r:embed="rId5"/>
          <a:stretch>
            <a:fillRect/>
          </a:stretch>
        </p:blipFill>
        <p:spPr>
          <a:xfrm>
            <a:off x="6814458" y="571500"/>
            <a:ext cx="4329392" cy="5715000"/>
          </a:xfrm>
          <a:prstGeom prst="rect">
            <a:avLst/>
          </a:prstGeom>
        </p:spPr>
      </p:pic>
      <p:sp>
        <p:nvSpPr>
          <p:cNvPr id="5" name="TextBox 4">
            <a:extLst>
              <a:ext uri="{FF2B5EF4-FFF2-40B4-BE49-F238E27FC236}">
                <a16:creationId xmlns:a16="http://schemas.microsoft.com/office/drawing/2014/main" id="{4D935133-8193-799C-BC6A-EE530F7669DE}"/>
              </a:ext>
            </a:extLst>
          </p:cNvPr>
          <p:cNvSpPr txBox="1"/>
          <p:nvPr/>
        </p:nvSpPr>
        <p:spPr>
          <a:xfrm>
            <a:off x="3135265" y="5967744"/>
            <a:ext cx="4203267" cy="707886"/>
          </a:xfrm>
          <a:prstGeom prst="rect">
            <a:avLst/>
          </a:prstGeom>
          <a:noFill/>
        </p:spPr>
        <p:txBody>
          <a:bodyPr wrap="square" rtlCol="0">
            <a:spAutoFit/>
          </a:bodyPr>
          <a:lstStyle/>
          <a:p>
            <a:r>
              <a:rPr lang="en-US" sz="1000" dirty="0"/>
              <a:t>216 pH Scale</a:t>
            </a:r>
          </a:p>
          <a:p>
            <a:r>
              <a:rPr lang="en-US" sz="1000" dirty="0"/>
              <a:t>OpenStax College</a:t>
            </a:r>
          </a:p>
          <a:p>
            <a:r>
              <a:rPr lang="en-US" sz="1000" dirty="0">
                <a:hlinkClick r:id="rId6"/>
              </a:rPr>
              <a:t>https://commons.wikimedia.org/wiki/File:216_pH_Scale-01.jpg</a:t>
            </a:r>
            <a:endParaRPr lang="en-US" sz="1000" dirty="0"/>
          </a:p>
          <a:p>
            <a:r>
              <a:rPr lang="en-US" sz="1000" dirty="0"/>
              <a:t>CC by</a:t>
            </a:r>
          </a:p>
        </p:txBody>
      </p:sp>
      <p:pic>
        <p:nvPicPr>
          <p:cNvPr id="8" name="Audio 7">
            <a:extLst>
              <a:ext uri="{FF2B5EF4-FFF2-40B4-BE49-F238E27FC236}">
                <a16:creationId xmlns:a16="http://schemas.microsoft.com/office/drawing/2014/main" id="{3A35C43D-CAC3-DF8F-0ABB-10F27589A9B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82478583"/>
      </p:ext>
    </p:extLst>
  </p:cSld>
  <p:clrMapOvr>
    <a:masterClrMapping/>
  </p:clrMapOvr>
  <mc:AlternateContent xmlns:mc="http://schemas.openxmlformats.org/markup-compatibility/2006" xmlns:p14="http://schemas.microsoft.com/office/powerpoint/2010/main">
    <mc:Choice Requires="p14">
      <p:transition spd="slow" p14:dur="2000" advTm="56448"/>
    </mc:Choice>
    <mc:Fallback xmlns="">
      <p:transition spd="slow" advTm="564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0AC80F-8E82-48C9-A5FA-56D476389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F4E9DE-8F03-EA5F-209B-46B7ECA03723}"/>
              </a:ext>
            </a:extLst>
          </p:cNvPr>
          <p:cNvSpPr>
            <a:spLocks noGrp="1"/>
          </p:cNvSpPr>
          <p:nvPr>
            <p:ph type="title"/>
          </p:nvPr>
        </p:nvSpPr>
        <p:spPr>
          <a:xfrm>
            <a:off x="1088136" y="1097280"/>
            <a:ext cx="9285336" cy="1965657"/>
          </a:xfrm>
        </p:spPr>
        <p:txBody>
          <a:bodyPr>
            <a:normAutofit/>
          </a:bodyPr>
          <a:lstStyle/>
          <a:p>
            <a:r>
              <a:rPr lang="en-US" sz="4000" dirty="0"/>
              <a:t>Why do we care about pH?</a:t>
            </a:r>
            <a:r>
              <a:rPr lang="en-US" sz="6000" dirty="0"/>
              <a:t>	</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2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4142447-7E6B-0055-0C9B-0B6B75FA9040}"/>
              </a:ext>
            </a:extLst>
          </p:cNvPr>
          <p:cNvSpPr>
            <a:spLocks noGrp="1"/>
          </p:cNvSpPr>
          <p:nvPr>
            <p:ph idx="1"/>
          </p:nvPr>
        </p:nvSpPr>
        <p:spPr>
          <a:xfrm>
            <a:off x="585445" y="2781315"/>
            <a:ext cx="5829004" cy="3505186"/>
          </a:xfrm>
        </p:spPr>
        <p:txBody>
          <a:bodyPr>
            <a:normAutofit/>
          </a:bodyPr>
          <a:lstStyle/>
          <a:p>
            <a:r>
              <a:rPr lang="en-US" dirty="0"/>
              <a:t>Body tries to always maintain homeostasis</a:t>
            </a:r>
          </a:p>
          <a:p>
            <a:r>
              <a:rPr lang="en-US" dirty="0"/>
              <a:t>The body must maintain a range of pH in order to function normally 7.35 – 7.45</a:t>
            </a:r>
          </a:p>
          <a:p>
            <a:pPr lvl="1"/>
            <a:r>
              <a:rPr lang="en-US" dirty="0"/>
              <a:t>Normal clotting times</a:t>
            </a:r>
          </a:p>
          <a:p>
            <a:pPr lvl="1"/>
            <a:r>
              <a:rPr lang="en-US" dirty="0"/>
              <a:t>Free radicals, cell death</a:t>
            </a:r>
          </a:p>
          <a:p>
            <a:pPr lvl="1"/>
            <a:endParaRPr lang="en-US" dirty="0"/>
          </a:p>
        </p:txBody>
      </p:sp>
      <p:pic>
        <p:nvPicPr>
          <p:cNvPr id="18" name="Audio 17">
            <a:extLst>
              <a:ext uri="{FF2B5EF4-FFF2-40B4-BE49-F238E27FC236}">
                <a16:creationId xmlns:a16="http://schemas.microsoft.com/office/drawing/2014/main" id="{20A40DD3-DE95-BBF1-49A7-98AF7FB7DC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73956058"/>
      </p:ext>
    </p:extLst>
  </p:cSld>
  <p:clrMapOvr>
    <a:masterClrMapping/>
  </p:clrMapOvr>
  <mc:AlternateContent xmlns:mc="http://schemas.openxmlformats.org/markup-compatibility/2006" xmlns:p14="http://schemas.microsoft.com/office/powerpoint/2010/main">
    <mc:Choice Requires="p14">
      <p:transition spd="slow" p14:dur="2000" advTm="24597"/>
    </mc:Choice>
    <mc:Fallback xmlns="">
      <p:transition spd="slow" advTm="24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2D9A0-3E64-70D4-A941-2BB3E974BE52}"/>
              </a:ext>
            </a:extLst>
          </p:cNvPr>
          <p:cNvSpPr>
            <a:spLocks noGrp="1"/>
          </p:cNvSpPr>
          <p:nvPr>
            <p:ph type="title"/>
          </p:nvPr>
        </p:nvSpPr>
        <p:spPr/>
        <p:txBody>
          <a:bodyPr/>
          <a:lstStyle/>
          <a:p>
            <a:r>
              <a:rPr lang="en-US" sz="4400" dirty="0"/>
              <a:t>Henderson – </a:t>
            </a:r>
            <a:r>
              <a:rPr lang="en-US" sz="4400" dirty="0" err="1"/>
              <a:t>Hasselbach</a:t>
            </a:r>
            <a:r>
              <a:rPr lang="en-US" sz="4400" dirty="0"/>
              <a:t> – what and why?</a:t>
            </a:r>
            <a:endParaRPr lang="en-US" dirty="0"/>
          </a:p>
        </p:txBody>
      </p:sp>
      <p:sp>
        <p:nvSpPr>
          <p:cNvPr id="6" name="TextBox 5">
            <a:extLst>
              <a:ext uri="{FF2B5EF4-FFF2-40B4-BE49-F238E27FC236}">
                <a16:creationId xmlns:a16="http://schemas.microsoft.com/office/drawing/2014/main" id="{C93E0C47-2E3A-514F-9B1C-F642BFA218FA}"/>
              </a:ext>
            </a:extLst>
          </p:cNvPr>
          <p:cNvSpPr txBox="1"/>
          <p:nvPr/>
        </p:nvSpPr>
        <p:spPr>
          <a:xfrm>
            <a:off x="749808" y="2670048"/>
            <a:ext cx="10972800" cy="923330"/>
          </a:xfrm>
          <a:prstGeom prst="rect">
            <a:avLst/>
          </a:prstGeom>
          <a:noFill/>
        </p:spPr>
        <p:txBody>
          <a:bodyPr wrap="square" rtlCol="0">
            <a:spAutoFit/>
          </a:bodyPr>
          <a:lstStyle/>
          <a:p>
            <a:pPr marL="285750" indent="-285750">
              <a:buFontTx/>
              <a:buChar char="-"/>
            </a:pPr>
            <a:r>
              <a:rPr lang="en-US" dirty="0"/>
              <a:t>What is it?  A way to calculate pH</a:t>
            </a:r>
          </a:p>
          <a:p>
            <a:pPr marL="285750" indent="-285750">
              <a:buFontTx/>
              <a:buChar char="-"/>
            </a:pPr>
            <a:r>
              <a:rPr lang="en-US" dirty="0"/>
              <a:t>Why? </a:t>
            </a:r>
          </a:p>
          <a:p>
            <a:pPr marL="285750" indent="-285750">
              <a:buFontTx/>
              <a:buChar char="-"/>
            </a:pPr>
            <a:r>
              <a:rPr lang="en-US" dirty="0"/>
              <a:t>Not used</a:t>
            </a:r>
          </a:p>
        </p:txBody>
      </p:sp>
      <p:pic>
        <p:nvPicPr>
          <p:cNvPr id="11" name="Audio 10">
            <a:extLst>
              <a:ext uri="{FF2B5EF4-FFF2-40B4-BE49-F238E27FC236}">
                <a16:creationId xmlns:a16="http://schemas.microsoft.com/office/drawing/2014/main" id="{9A7F2BDA-AF05-F26C-57F3-BA5C1237AD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603788181"/>
      </p:ext>
    </p:extLst>
  </p:cSld>
  <p:clrMapOvr>
    <a:masterClrMapping/>
  </p:clrMapOvr>
  <mc:AlternateContent xmlns:mc="http://schemas.openxmlformats.org/markup-compatibility/2006" xmlns:p14="http://schemas.microsoft.com/office/powerpoint/2010/main">
    <mc:Choice Requires="p14">
      <p:transition spd="slow" p14:dur="2000" advTm="19594"/>
    </mc:Choice>
    <mc:Fallback xmlns="">
      <p:transition spd="slow" advTm="195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0AC80F-8E82-48C9-A5FA-56D476389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7661EE-B575-E637-85D5-1EBEF7379269}"/>
              </a:ext>
            </a:extLst>
          </p:cNvPr>
          <p:cNvSpPr>
            <a:spLocks noGrp="1"/>
          </p:cNvSpPr>
          <p:nvPr>
            <p:ph type="title"/>
          </p:nvPr>
        </p:nvSpPr>
        <p:spPr>
          <a:xfrm>
            <a:off x="1088136" y="1097280"/>
            <a:ext cx="9285336" cy="1965657"/>
          </a:xfrm>
        </p:spPr>
        <p:txBody>
          <a:bodyPr>
            <a:normAutofit/>
          </a:bodyPr>
          <a:lstStyle/>
          <a:p>
            <a:r>
              <a:rPr lang="en-US" sz="6000"/>
              <a:t>What is an acid?</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6623"/>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4F90184-C524-EAE3-9D40-5B8467E16CD0}"/>
              </a:ext>
            </a:extLst>
          </p:cNvPr>
          <p:cNvSpPr>
            <a:spLocks noGrp="1"/>
          </p:cNvSpPr>
          <p:nvPr>
            <p:ph idx="1"/>
          </p:nvPr>
        </p:nvSpPr>
        <p:spPr>
          <a:xfrm>
            <a:off x="1009441" y="2104340"/>
            <a:ext cx="9723516" cy="3801160"/>
          </a:xfrm>
        </p:spPr>
        <p:txBody>
          <a:bodyPr>
            <a:normAutofit/>
          </a:bodyPr>
          <a:lstStyle/>
          <a:p>
            <a:pPr>
              <a:lnSpc>
                <a:spcPct val="120000"/>
              </a:lnSpc>
            </a:pPr>
            <a:r>
              <a:rPr lang="en-US" dirty="0"/>
              <a:t>An acid is something that donates a cation, in interpreting acid- base balance the CO2 is the acid</a:t>
            </a:r>
          </a:p>
          <a:p>
            <a:pPr>
              <a:lnSpc>
                <a:spcPct val="120000"/>
              </a:lnSpc>
            </a:pPr>
            <a:r>
              <a:rPr lang="en-US" dirty="0"/>
              <a:t>It causes the pH of solution to decrease, also known on the pH scale of less than 7.35</a:t>
            </a:r>
          </a:p>
          <a:p>
            <a:pPr>
              <a:lnSpc>
                <a:spcPct val="120000"/>
              </a:lnSpc>
            </a:pPr>
            <a:r>
              <a:rPr lang="en-US" dirty="0"/>
              <a:t>Carbon dioxide is an acid, in the form of carbonic acid (H</a:t>
            </a:r>
            <a:r>
              <a:rPr lang="en-US" baseline="-25000" dirty="0"/>
              <a:t>2</a:t>
            </a:r>
            <a:r>
              <a:rPr lang="en-US" dirty="0"/>
              <a:t>CO</a:t>
            </a:r>
            <a:r>
              <a:rPr lang="en-US" baseline="-25000" dirty="0"/>
              <a:t>3</a:t>
            </a:r>
            <a:r>
              <a:rPr lang="en-US" dirty="0"/>
              <a:t> ) when it combines with a hydrogen ion</a:t>
            </a:r>
          </a:p>
          <a:p>
            <a:pPr lvl="1">
              <a:lnSpc>
                <a:spcPct val="120000"/>
              </a:lnSpc>
            </a:pPr>
            <a:r>
              <a:rPr lang="en-US" dirty="0"/>
              <a:t>Excreted through the lungs during exhalation</a:t>
            </a:r>
          </a:p>
          <a:p>
            <a:pPr>
              <a:lnSpc>
                <a:spcPct val="120000"/>
              </a:lnSpc>
            </a:pPr>
            <a:r>
              <a:rPr lang="en-US" dirty="0"/>
              <a:t>We use Carbon dioxide values in arterial blood gases to assess acid- base balance</a:t>
            </a:r>
          </a:p>
          <a:p>
            <a:pPr>
              <a:lnSpc>
                <a:spcPct val="120000"/>
              </a:lnSpc>
            </a:pPr>
            <a:r>
              <a:rPr lang="en-US" b="1" dirty="0"/>
              <a:t>Normal range for pCO</a:t>
            </a:r>
            <a:r>
              <a:rPr lang="en-US" b="1" baseline="-25000" dirty="0"/>
              <a:t>2</a:t>
            </a:r>
            <a:r>
              <a:rPr lang="en-US" b="1" dirty="0"/>
              <a:t> is 35 – 45 mmHg</a:t>
            </a:r>
          </a:p>
          <a:p>
            <a:pPr marL="274320" lvl="1" indent="0">
              <a:lnSpc>
                <a:spcPct val="120000"/>
              </a:lnSpc>
              <a:buNone/>
            </a:pPr>
            <a:endParaRPr lang="en-US" sz="1400" dirty="0"/>
          </a:p>
        </p:txBody>
      </p:sp>
      <p:pic>
        <p:nvPicPr>
          <p:cNvPr id="7" name="Audio 6">
            <a:extLst>
              <a:ext uri="{FF2B5EF4-FFF2-40B4-BE49-F238E27FC236}">
                <a16:creationId xmlns:a16="http://schemas.microsoft.com/office/drawing/2014/main" id="{0A3E87E6-8F6F-4E26-58C2-05C3ED97B6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27097482"/>
      </p:ext>
    </p:extLst>
  </p:cSld>
  <p:clrMapOvr>
    <a:masterClrMapping/>
  </p:clrMapOvr>
  <mc:AlternateContent xmlns:mc="http://schemas.openxmlformats.org/markup-compatibility/2006" xmlns:p14="http://schemas.microsoft.com/office/powerpoint/2010/main">
    <mc:Choice Requires="p14">
      <p:transition spd="slow" p14:dur="2000" advTm="44128"/>
    </mc:Choice>
    <mc:Fallback xmlns="">
      <p:transition spd="slow" advTm="441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B168A7-66FE-4359-9866-CBB841A7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B0B3F-A620-F4CB-7842-5510854ADF95}"/>
              </a:ext>
            </a:extLst>
          </p:cNvPr>
          <p:cNvSpPr>
            <a:spLocks noGrp="1"/>
          </p:cNvSpPr>
          <p:nvPr>
            <p:ph type="title"/>
          </p:nvPr>
        </p:nvSpPr>
        <p:spPr>
          <a:xfrm>
            <a:off x="1091204" y="1091868"/>
            <a:ext cx="4147804" cy="2042160"/>
          </a:xfrm>
        </p:spPr>
        <p:txBody>
          <a:bodyPr>
            <a:normAutofit/>
          </a:bodyPr>
          <a:lstStyle/>
          <a:p>
            <a:r>
              <a:rPr lang="en-US" sz="4000"/>
              <a:t>What is a base?</a:t>
            </a:r>
          </a:p>
        </p:txBody>
      </p:sp>
      <p:cxnSp>
        <p:nvCxnSpPr>
          <p:cNvPr id="11" name="Straight Connector 10">
            <a:extLst>
              <a:ext uri="{FF2B5EF4-FFF2-40B4-BE49-F238E27FC236}">
                <a16:creationId xmlns:a16="http://schemas.microsoft.com/office/drawing/2014/main" id="{F0748755-DDBC-46D0-91EC-1212A8EE2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800" y="1186344"/>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D72F2AC-E36E-7303-E156-02F3DFFB7F79}"/>
              </a:ext>
            </a:extLst>
          </p:cNvPr>
          <p:cNvSpPr>
            <a:spLocks noGrp="1"/>
          </p:cNvSpPr>
          <p:nvPr>
            <p:ph idx="1"/>
          </p:nvPr>
        </p:nvSpPr>
        <p:spPr>
          <a:xfrm>
            <a:off x="1120231" y="2095501"/>
            <a:ext cx="9777617" cy="4075298"/>
          </a:xfrm>
        </p:spPr>
        <p:txBody>
          <a:bodyPr>
            <a:normAutofit/>
          </a:bodyPr>
          <a:lstStyle/>
          <a:p>
            <a:r>
              <a:rPr lang="en-US" sz="2000" dirty="0"/>
              <a:t>Something that accepts a cation also called alkaline</a:t>
            </a:r>
          </a:p>
          <a:p>
            <a:r>
              <a:rPr lang="en-US" sz="2000" dirty="0"/>
              <a:t>It causes the pH of a solution to increase, also known on the pH scale as above 7.45</a:t>
            </a:r>
          </a:p>
          <a:p>
            <a:r>
              <a:rPr lang="en-US" sz="2000" dirty="0"/>
              <a:t>Examples: bicarbonate (HCO</a:t>
            </a:r>
            <a:r>
              <a:rPr lang="en-US" sz="2000" baseline="-25000" dirty="0"/>
              <a:t>3</a:t>
            </a:r>
            <a:r>
              <a:rPr lang="en-US" sz="2000" dirty="0"/>
              <a:t>) lactate, phosphate, or sulphate</a:t>
            </a:r>
          </a:p>
          <a:p>
            <a:r>
              <a:rPr lang="en-US" sz="2000" dirty="0"/>
              <a:t>We use bicarbonate values in arterial blood gases to assess acid-base balance</a:t>
            </a:r>
          </a:p>
          <a:p>
            <a:r>
              <a:rPr lang="en-US" sz="2000" b="1" dirty="0"/>
              <a:t>Normal range 22 -26 </a:t>
            </a:r>
            <a:r>
              <a:rPr lang="en-US" sz="2000" b="1" dirty="0" err="1"/>
              <a:t>mEq</a:t>
            </a:r>
            <a:r>
              <a:rPr lang="en-US" sz="2000" b="1" dirty="0"/>
              <a:t>/L</a:t>
            </a:r>
          </a:p>
        </p:txBody>
      </p:sp>
      <p:pic>
        <p:nvPicPr>
          <p:cNvPr id="7" name="Audio 6">
            <a:extLst>
              <a:ext uri="{FF2B5EF4-FFF2-40B4-BE49-F238E27FC236}">
                <a16:creationId xmlns:a16="http://schemas.microsoft.com/office/drawing/2014/main" id="{78E873DA-62A1-CB39-A9FC-DD3A2C66DD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088367442"/>
      </p:ext>
    </p:extLst>
  </p:cSld>
  <p:clrMapOvr>
    <a:masterClrMapping/>
  </p:clrMapOvr>
  <mc:AlternateContent xmlns:mc="http://schemas.openxmlformats.org/markup-compatibility/2006" xmlns:p14="http://schemas.microsoft.com/office/powerpoint/2010/main">
    <mc:Choice Requires="p14">
      <p:transition spd="slow" p14:dur="2000" advTm="59413"/>
    </mc:Choice>
    <mc:Fallback xmlns="">
      <p:transition spd="slow" advTm="59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4980-84EC-44B3-BD08-4AAFCCCC277A}"/>
              </a:ext>
            </a:extLst>
          </p:cNvPr>
          <p:cNvSpPr>
            <a:spLocks noGrp="1"/>
          </p:cNvSpPr>
          <p:nvPr>
            <p:ph type="title"/>
          </p:nvPr>
        </p:nvSpPr>
        <p:spPr/>
        <p:txBody>
          <a:bodyPr/>
          <a:lstStyle/>
          <a:p>
            <a:r>
              <a:rPr lang="en-US" dirty="0"/>
              <a:t>What is acid/base balance</a:t>
            </a:r>
          </a:p>
        </p:txBody>
      </p:sp>
      <p:sp>
        <p:nvSpPr>
          <p:cNvPr id="3" name="Content Placeholder 2">
            <a:extLst>
              <a:ext uri="{FF2B5EF4-FFF2-40B4-BE49-F238E27FC236}">
                <a16:creationId xmlns:a16="http://schemas.microsoft.com/office/drawing/2014/main" id="{50876E58-146E-774B-152A-F93E86F9BF32}"/>
              </a:ext>
            </a:extLst>
          </p:cNvPr>
          <p:cNvSpPr>
            <a:spLocks noGrp="1"/>
          </p:cNvSpPr>
          <p:nvPr>
            <p:ph idx="1"/>
          </p:nvPr>
        </p:nvSpPr>
        <p:spPr/>
        <p:txBody>
          <a:bodyPr/>
          <a:lstStyle/>
          <a:p>
            <a:pPr lvl="1"/>
            <a:r>
              <a:rPr lang="en-US" dirty="0"/>
              <a:t>The body’s metabolism produces acids, to maintain pH balance, those acids must be eliminated or metabolized.</a:t>
            </a:r>
          </a:p>
          <a:p>
            <a:pPr lvl="1"/>
            <a:r>
              <a:rPr lang="en-US" dirty="0"/>
              <a:t>Acids produced by the body are either respiratory acids or metabolic acids</a:t>
            </a:r>
          </a:p>
          <a:p>
            <a:pPr lvl="1"/>
            <a:r>
              <a:rPr lang="en-US" dirty="0"/>
              <a:t>Respiratory acids (carbonic acid H</a:t>
            </a:r>
            <a:r>
              <a:rPr lang="en-US" baseline="-25000" dirty="0"/>
              <a:t>2</a:t>
            </a:r>
            <a:r>
              <a:rPr lang="en-US" dirty="0"/>
              <a:t>CO</a:t>
            </a:r>
            <a:r>
              <a:rPr lang="en-US" baseline="-25000" dirty="0"/>
              <a:t>3</a:t>
            </a:r>
            <a:r>
              <a:rPr lang="en-US" dirty="0"/>
              <a:t>) are eliminated by the lungs</a:t>
            </a:r>
          </a:p>
          <a:p>
            <a:pPr lvl="1"/>
            <a:r>
              <a:rPr lang="en-US" dirty="0"/>
              <a:t>Metabolic acids are eliminated by the kidneys</a:t>
            </a:r>
          </a:p>
          <a:p>
            <a:pPr lvl="1"/>
            <a:r>
              <a:rPr lang="en-US" dirty="0"/>
              <a:t>pH is maintained through eliminating acids and bases via buffering, using first respiratory and then metabolic methods using the kidneys</a:t>
            </a:r>
          </a:p>
          <a:p>
            <a:pPr marL="274320" lvl="1" indent="0">
              <a:buNone/>
            </a:pPr>
            <a:endParaRPr lang="en-US" dirty="0"/>
          </a:p>
        </p:txBody>
      </p:sp>
      <p:pic>
        <p:nvPicPr>
          <p:cNvPr id="6" name="Audio 5">
            <a:extLst>
              <a:ext uri="{FF2B5EF4-FFF2-40B4-BE49-F238E27FC236}">
                <a16:creationId xmlns:a16="http://schemas.microsoft.com/office/drawing/2014/main" id="{19FBF58A-4BAA-198F-79CC-4DD3A8D898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64585881"/>
      </p:ext>
    </p:extLst>
  </p:cSld>
  <p:clrMapOvr>
    <a:masterClrMapping/>
  </p:clrMapOvr>
  <mc:AlternateContent xmlns:mc="http://schemas.openxmlformats.org/markup-compatibility/2006" xmlns:p14="http://schemas.microsoft.com/office/powerpoint/2010/main">
    <mc:Choice Requires="p14">
      <p:transition spd="slow" p14:dur="2000" advTm="17301"/>
    </mc:Choice>
    <mc:Fallback xmlns="">
      <p:transition spd="slow" advTm="17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8689CE0-64D2-447C-9C1F-872D111D8A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902D1A37-7C2A-4258-95A8-919D781C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00E150-61E2-175B-176A-00D3B66C4027}"/>
              </a:ext>
            </a:extLst>
          </p:cNvPr>
          <p:cNvSpPr>
            <a:spLocks noGrp="1"/>
          </p:cNvSpPr>
          <p:nvPr>
            <p:ph type="title"/>
          </p:nvPr>
        </p:nvSpPr>
        <p:spPr>
          <a:xfrm>
            <a:off x="1069646" y="1092848"/>
            <a:ext cx="9958753" cy="680144"/>
          </a:xfrm>
        </p:spPr>
        <p:txBody>
          <a:bodyPr vert="horz" lIns="91440" tIns="45720" rIns="91440" bIns="45720" rtlCol="0" anchor="t">
            <a:normAutofit fontScale="90000"/>
          </a:bodyPr>
          <a:lstStyle/>
          <a:p>
            <a:r>
              <a:rPr lang="en-US" sz="4000" dirty="0"/>
              <a:t>Buffers –  First line of defense in balancing acid/base</a:t>
            </a:r>
            <a:endParaRPr lang="en-US" sz="4000" cap="all" dirty="0"/>
          </a:p>
        </p:txBody>
      </p:sp>
      <p:cxnSp>
        <p:nvCxnSpPr>
          <p:cNvPr id="15" name="Straight Connector 14">
            <a:extLst>
              <a:ext uri="{FF2B5EF4-FFF2-40B4-BE49-F238E27FC236}">
                <a16:creationId xmlns:a16="http://schemas.microsoft.com/office/drawing/2014/main" id="{B0AA360F-DECB-4836-8FB6-22C4BC3FB0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26" y="1185999"/>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87D0483-B6A8-1925-9073-A5897F0EAE18}"/>
              </a:ext>
            </a:extLst>
          </p:cNvPr>
          <p:cNvPicPr>
            <a:picLocks noChangeAspect="1"/>
          </p:cNvPicPr>
          <p:nvPr/>
        </p:nvPicPr>
        <p:blipFill>
          <a:blip r:embed="rId5"/>
          <a:stretch>
            <a:fillRect/>
          </a:stretch>
        </p:blipFill>
        <p:spPr>
          <a:xfrm>
            <a:off x="600545" y="2361222"/>
            <a:ext cx="4733455" cy="4200941"/>
          </a:xfrm>
          <a:prstGeom prst="rect">
            <a:avLst/>
          </a:prstGeom>
        </p:spPr>
      </p:pic>
      <p:pic>
        <p:nvPicPr>
          <p:cNvPr id="4" name="Content Placeholder 3">
            <a:extLst>
              <a:ext uri="{FF2B5EF4-FFF2-40B4-BE49-F238E27FC236}">
                <a16:creationId xmlns:a16="http://schemas.microsoft.com/office/drawing/2014/main" id="{8E12E44D-2812-7D1A-121F-F8165BFC40B0}"/>
              </a:ext>
            </a:extLst>
          </p:cNvPr>
          <p:cNvPicPr>
            <a:picLocks noGrp="1" noChangeAspect="1"/>
          </p:cNvPicPr>
          <p:nvPr>
            <p:ph idx="1"/>
          </p:nvPr>
        </p:nvPicPr>
        <p:blipFill>
          <a:blip r:embed="rId6"/>
          <a:stretch>
            <a:fillRect/>
          </a:stretch>
        </p:blipFill>
        <p:spPr>
          <a:xfrm>
            <a:off x="6182358" y="2846575"/>
            <a:ext cx="4733455" cy="2023552"/>
          </a:xfrm>
          <a:prstGeom prst="rect">
            <a:avLst/>
          </a:prstGeom>
        </p:spPr>
      </p:pic>
      <p:sp>
        <p:nvSpPr>
          <p:cNvPr id="3" name="TextBox 2">
            <a:extLst>
              <a:ext uri="{FF2B5EF4-FFF2-40B4-BE49-F238E27FC236}">
                <a16:creationId xmlns:a16="http://schemas.microsoft.com/office/drawing/2014/main" id="{B53B1747-5EB9-6026-5135-C6C4F923F030}"/>
              </a:ext>
            </a:extLst>
          </p:cNvPr>
          <p:cNvSpPr txBox="1"/>
          <p:nvPr/>
        </p:nvSpPr>
        <p:spPr>
          <a:xfrm>
            <a:off x="5469556" y="5803362"/>
            <a:ext cx="6159058" cy="984885"/>
          </a:xfrm>
          <a:prstGeom prst="rect">
            <a:avLst/>
          </a:prstGeom>
          <a:noFill/>
        </p:spPr>
        <p:txBody>
          <a:bodyPr wrap="none" rtlCol="0">
            <a:spAutoFit/>
          </a:bodyPr>
          <a:lstStyle/>
          <a:p>
            <a:r>
              <a:rPr lang="en-US" sz="1000" dirty="0" err="1"/>
              <a:t>Atrribution</a:t>
            </a:r>
            <a:r>
              <a:rPr lang="en-US" sz="1000" dirty="0"/>
              <a:t>: Buffering</a:t>
            </a:r>
          </a:p>
          <a:p>
            <a:r>
              <a:rPr lang="en-US" sz="1000" dirty="0"/>
              <a:t>Kerry Brandis</a:t>
            </a:r>
          </a:p>
          <a:p>
            <a:r>
              <a:rPr lang="en-US" sz="1000" dirty="0">
                <a:hlinkClick r:id="rId7"/>
              </a:rPr>
              <a:t>https://med.libretexts.org/Bookshelves/Anatomy_and_Physiology/Book%3A_Acid-base_Physiology_</a:t>
            </a:r>
            <a:endParaRPr lang="en-US" sz="1000" dirty="0"/>
          </a:p>
          <a:p>
            <a:r>
              <a:rPr lang="en-US" sz="1000" dirty="0"/>
              <a:t>(Brandis)/02%3A_Control_of_Acid-Base_Balance/2.02%3A_Buffering</a:t>
            </a:r>
          </a:p>
          <a:p>
            <a:endParaRPr lang="en-US" dirty="0"/>
          </a:p>
        </p:txBody>
      </p:sp>
      <p:pic>
        <p:nvPicPr>
          <p:cNvPr id="8" name="Audio 7">
            <a:extLst>
              <a:ext uri="{FF2B5EF4-FFF2-40B4-BE49-F238E27FC236}">
                <a16:creationId xmlns:a16="http://schemas.microsoft.com/office/drawing/2014/main" id="{F2DA36D8-FD88-698B-030E-36AFA02686A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130181475"/>
      </p:ext>
    </p:extLst>
  </p:cSld>
  <p:clrMapOvr>
    <a:masterClrMapping/>
  </p:clrMapOvr>
  <mc:AlternateContent xmlns:mc="http://schemas.openxmlformats.org/markup-compatibility/2006" xmlns:p14="http://schemas.microsoft.com/office/powerpoint/2010/main">
    <mc:Choice Requires="p14">
      <p:transition spd="slow" p14:dur="2000" advTm="68554"/>
    </mc:Choice>
    <mc:Fallback xmlns="">
      <p:transition spd="slow" advTm="685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BjornVTI">
  <a:themeElements>
    <a:clrScheme name="AnalogousFromRegularSeedLeftStep">
      <a:dk1>
        <a:srgbClr val="000000"/>
      </a:dk1>
      <a:lt1>
        <a:srgbClr val="FFFFFF"/>
      </a:lt1>
      <a:dk2>
        <a:srgbClr val="311C20"/>
      </a:dk2>
      <a:lt2>
        <a:srgbClr val="F0F1F3"/>
      </a:lt2>
      <a:accent1>
        <a:srgbClr val="CF972C"/>
      </a:accent1>
      <a:accent2>
        <a:srgbClr val="CE481E"/>
      </a:accent2>
      <a:accent3>
        <a:srgbClr val="E0304F"/>
      </a:accent3>
      <a:accent4>
        <a:srgbClr val="CE1E87"/>
      </a:accent4>
      <a:accent5>
        <a:srgbClr val="DE30E0"/>
      </a:accent5>
      <a:accent6>
        <a:srgbClr val="831ECE"/>
      </a:accent6>
      <a:hlink>
        <a:srgbClr val="436EC0"/>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ornVTI" id="{D01443FD-65CF-4AEF-9B9D-4466C96F9785}" vid="{36EF4262-385E-40E6-B073-FB18FD98B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18477</TotalTime>
  <Words>3575</Words>
  <Application>Microsoft Office PowerPoint</Application>
  <PresentationFormat>Widescreen</PresentationFormat>
  <Paragraphs>334</Paragraphs>
  <Slides>26</Slides>
  <Notes>25</Notes>
  <HiddenSlides>0</HiddenSlides>
  <MMClips>28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Neue Haas Grotesk Text Pro</vt:lpstr>
      <vt:lpstr>Times New Roman</vt:lpstr>
      <vt:lpstr>BjornVTI</vt:lpstr>
      <vt:lpstr>Part 3 Acid- Base balance</vt:lpstr>
      <vt:lpstr>Overview</vt:lpstr>
      <vt:lpstr>What is pH</vt:lpstr>
      <vt:lpstr>Why do we care about pH? </vt:lpstr>
      <vt:lpstr>Henderson – Hasselbach – what and why?</vt:lpstr>
      <vt:lpstr>What is an acid?</vt:lpstr>
      <vt:lpstr>What is a base?</vt:lpstr>
      <vt:lpstr>What is acid/base balance</vt:lpstr>
      <vt:lpstr>Buffers –  First line of defense in balancing acid/base</vt:lpstr>
      <vt:lpstr> Buffer system explained  </vt:lpstr>
      <vt:lpstr>How does the respiratory system function to buffer?</vt:lpstr>
      <vt:lpstr>How the renal system regulates metabolic acids</vt:lpstr>
      <vt:lpstr>Introduction to acid – base disorders</vt:lpstr>
      <vt:lpstr>Respiratory acidosis</vt:lpstr>
      <vt:lpstr>Metabolic acidosis</vt:lpstr>
      <vt:lpstr>Respiratory alkalosis</vt:lpstr>
      <vt:lpstr>Metabolic alkalosis</vt:lpstr>
      <vt:lpstr>Analyzing acid-base balance</vt:lpstr>
      <vt:lpstr>Acid-base disorders</vt:lpstr>
      <vt:lpstr>What is compensation? </vt:lpstr>
      <vt:lpstr>Uncompensated example</vt:lpstr>
      <vt:lpstr>Partially compensated example</vt:lpstr>
      <vt:lpstr>Fully compensated example</vt:lpstr>
      <vt:lpstr>Clinical scenarios</vt:lpstr>
      <vt:lpstr>Clinical scenario </vt:lpstr>
      <vt:lpstr>Practice, practice,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3 Acid- Base balance</dc:title>
  <dc:creator>Buszta, Kristina</dc:creator>
  <cp:lastModifiedBy>Connolly, Teresa</cp:lastModifiedBy>
  <cp:revision>63</cp:revision>
  <dcterms:created xsi:type="dcterms:W3CDTF">2023-02-28T21:32:12Z</dcterms:created>
  <dcterms:modified xsi:type="dcterms:W3CDTF">2023-06-19T18:41:01Z</dcterms:modified>
</cp:coreProperties>
</file>