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74" r:id="rId2"/>
    <p:sldId id="277" r:id="rId3"/>
    <p:sldId id="283" r:id="rId4"/>
    <p:sldId id="280" r:id="rId5"/>
    <p:sldId id="287" r:id="rId6"/>
    <p:sldId id="282" r:id="rId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haOzIi9WmRHJorNzUwNjRlq+jn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2"/>
    <p:restoredTop sz="94696"/>
  </p:normalViewPr>
  <p:slideViewPr>
    <p:cSldViewPr snapToGrid="0" showGuides="1">
      <p:cViewPr varScale="1">
        <p:scale>
          <a:sx n="61" d="100"/>
          <a:sy n="61" d="100"/>
        </p:scale>
        <p:origin x="232" y="104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32" Type="http://customschemas.google.com/relationships/presentationmetadata" Target="metadata"/><Relationship Id="rId5" Type="http://schemas.openxmlformats.org/officeDocument/2006/relationships/slide" Target="slides/slide4.xml"/><Relationship Id="rId36" Type="http://schemas.openxmlformats.org/officeDocument/2006/relationships/tableStyles" Target="tableStyles.xml"/><Relationship Id="rId4" Type="http://schemas.openxmlformats.org/officeDocument/2006/relationships/slide" Target="slides/slide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53" name="Google Shape;25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0" name="Google Shape;29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299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7" name="Google Shape;307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08" name="Google Shape;30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90" name="Google Shape;29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2009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3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3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3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3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6" name="Google Shape;7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food, plate, snack food, sandwich&#10;&#10;Description automatically generated">
            <a:extLst>
              <a:ext uri="{FF2B5EF4-FFF2-40B4-BE49-F238E27FC236}">
                <a16:creationId xmlns:a16="http://schemas.microsoft.com/office/drawing/2014/main" id="{BCDA676F-375C-3BD7-31B7-6E24374A5C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8265" b="73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7" name="Google Shape;257;p19"/>
          <p:cNvSpPr txBox="1"/>
          <p:nvPr/>
        </p:nvSpPr>
        <p:spPr>
          <a:xfrm>
            <a:off x="1339175" y="2638035"/>
            <a:ext cx="9513651" cy="158193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endParaRPr lang="en-US"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Week’s Experiment: Crazy Sandwich!</a:t>
            </a:r>
            <a:endParaRPr lang="en-US" sz="4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endParaRPr lang="en-US"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326;p27">
            <a:extLst>
              <a:ext uri="{FF2B5EF4-FFF2-40B4-BE49-F238E27FC236}">
                <a16:creationId xmlns:a16="http://schemas.microsoft.com/office/drawing/2014/main" id="{C9521C5F-052D-3A91-3C63-404A325729D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74094" y="241493"/>
            <a:ext cx="3627299" cy="22731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8868CAB3-47EA-1028-5D37-8B9D53A724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702761"/>
            <a:ext cx="286134455" cy="115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5" name="Picture 1" descr="Creative Commons License">
            <a:hlinkClick r:id="rId5"/>
            <a:extLst>
              <a:ext uri="{FF2B5EF4-FFF2-40B4-BE49-F238E27FC236}">
                <a16:creationId xmlns:a16="http://schemas.microsoft.com/office/drawing/2014/main" id="{97AA0C17-C5B8-FB3D-6713-166EC06A3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6927" y="5866361"/>
            <a:ext cx="1014153" cy="35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EF92626C-302C-B071-73EC-93E37338E087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-1" y="612149"/>
            <a:ext cx="28613445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46464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1400" b="0" i="0" u="none" strike="noStrike" cap="none" normalizeH="0" baseline="0">
                <a:ln>
                  <a:noFill/>
                </a:ln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Commons Attribution-NonCommercial-ShareAlike 4.0 International License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99B524-B5BD-A50C-AA89-A1948DB6E228}"/>
              </a:ext>
            </a:extLst>
          </p:cNvPr>
          <p:cNvSpPr txBox="1"/>
          <p:nvPr/>
        </p:nvSpPr>
        <p:spPr>
          <a:xfrm>
            <a:off x="9382298" y="6211669"/>
            <a:ext cx="2809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rgbClr val="464646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work is licensed under a </a:t>
            </a:r>
            <a:r>
              <a:rPr lang="en-US" sz="1200" u="sng" dirty="0">
                <a:solidFill>
                  <a:srgbClr val="049CCF"/>
                </a:solidFill>
                <a:effectLst/>
                <a:latin typeface="Source Sans Pro" panose="020B05030304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Creative Commons Attribution-NonCommercial-ShareAlike 4.0 International License</a:t>
            </a:r>
            <a:r>
              <a:rPr lang="en-US" sz="1050" dirty="0">
                <a:effectLst/>
              </a:rPr>
              <a:t> </a:t>
            </a:r>
            <a:endParaRPr lang="en-US" sz="10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1" name="Rectangle 310">
            <a:extLst>
              <a:ext uri="{FF2B5EF4-FFF2-40B4-BE49-F238E27FC236}">
                <a16:creationId xmlns:a16="http://schemas.microsoft.com/office/drawing/2014/main" id="{79477870-C64A-4E35-8F2F-05B7114F3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Google Shape;283;p22"/>
          <p:cNvSpPr txBox="1">
            <a:spLocks noGrp="1"/>
          </p:cNvSpPr>
          <p:nvPr>
            <p:ph type="title"/>
          </p:nvPr>
        </p:nvSpPr>
        <p:spPr>
          <a:xfrm>
            <a:off x="612648" y="1078992"/>
            <a:ext cx="6268770" cy="153619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3600"/>
            </a:pP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Calibri"/>
              </a:rPr>
              <a:t>This Week’s Experiment: Crazy Sandwich!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13" name="!!accent">
            <a:extLst>
              <a:ext uri="{FF2B5EF4-FFF2-40B4-BE49-F238E27FC236}">
                <a16:creationId xmlns:a16="http://schemas.microsoft.com/office/drawing/2014/main" id="{8AEA628B-C8FF-4D0B-B111-F101F580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320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42663BD0-064C-40FC-A331-F49FCA953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850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6" name="Google Shape;286;p22"/>
          <p:cNvSpPr txBox="1"/>
          <p:nvPr/>
        </p:nvSpPr>
        <p:spPr>
          <a:xfrm>
            <a:off x="615458" y="3355848"/>
            <a:ext cx="6268770" cy="282549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Listen carefully as the volunteer scientists read the directions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Follow the instructions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Volunteer scientists will ask for your observations and thoughts at the end</a:t>
            </a:r>
          </a:p>
          <a:p>
            <a:pPr marL="514350" marR="0" lvl="0" indent="-2286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3200"/>
              <a:buFont typeface="Arial" panose="020B0604020202020204" pitchFamily="34" charset="0"/>
              <a:buChar char="•"/>
            </a:pP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Have </a:t>
            </a:r>
            <a:r>
              <a:rPr lang="en-US" sz="2200" b="1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fun</a:t>
            </a:r>
            <a:r>
              <a:rPr lang="en-US" sz="2200" kern="1200">
                <a:solidFill>
                  <a:schemeClr val="tx1"/>
                </a:solidFill>
                <a:latin typeface="+mn-lt"/>
                <a:ea typeface="+mn-ea"/>
                <a:cs typeface="+mn-cs"/>
                <a:sym typeface="Calibri"/>
              </a:rPr>
              <a:t>!</a:t>
            </a:r>
          </a:p>
        </p:txBody>
      </p:sp>
      <p:pic>
        <p:nvPicPr>
          <p:cNvPr id="3" name="Picture 2" descr="A picture containing food, plate, snack food, sandwich&#10;&#10;Description automatically generated">
            <a:extLst>
              <a:ext uri="{FF2B5EF4-FFF2-40B4-BE49-F238E27FC236}">
                <a16:creationId xmlns:a16="http://schemas.microsoft.com/office/drawing/2014/main" id="{AD3E278C-5CAE-5F88-2581-9292EDC448E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436" r="35686" b="-1"/>
          <a:stretch/>
        </p:blipFill>
        <p:spPr>
          <a:xfrm>
            <a:off x="7684006" y="10"/>
            <a:ext cx="4507993" cy="68579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ood, plate, snack food, sandwich&#10;&#10;Description automatically generated">
            <a:extLst>
              <a:ext uri="{FF2B5EF4-FFF2-40B4-BE49-F238E27FC236}">
                <a16:creationId xmlns:a16="http://schemas.microsoft.com/office/drawing/2014/main" id="{E8003B2B-4A6B-E84A-BE6C-D22F62B369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8265" b="73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600" dirty="0"/>
              <a:t>Let’s try to write a reproducible procedure…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66;p20">
            <a:extLst>
              <a:ext uri="{FF2B5EF4-FFF2-40B4-BE49-F238E27FC236}">
                <a16:creationId xmlns:a16="http://schemas.microsoft.com/office/drawing/2014/main" id="{C1365501-E855-956B-1CF6-60E315533443}"/>
              </a:ext>
            </a:extLst>
          </p:cNvPr>
          <p:cNvSpPr txBox="1"/>
          <p:nvPr/>
        </p:nvSpPr>
        <p:spPr>
          <a:xfrm>
            <a:off x="550100" y="1613649"/>
            <a:ext cx="10803600" cy="4441161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rtl="0">
              <a:spcBef>
                <a:spcPts val="0"/>
              </a:spcBef>
              <a:spcAft>
                <a:spcPts val="0"/>
              </a:spcAft>
            </a:pPr>
            <a:r>
              <a:rPr lang="en-US" sz="3200" b="1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Instructions:</a:t>
            </a:r>
            <a:endParaRPr lang="en-US" sz="3200" b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 fontAlgn="base">
              <a:spcBef>
                <a:spcPts val="600"/>
              </a:spcBef>
              <a:spcAft>
                <a:spcPts val="0"/>
              </a:spcAft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Work with your a partner at your table to write instructions to make a gummy worm and jelly sandwich!</a:t>
            </a:r>
          </a:p>
          <a:p>
            <a:pPr marL="457200" indent="-45720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Volunteer scientists can help with spelling/grammar, but </a:t>
            </a:r>
            <a:r>
              <a:rPr lang="en-US" sz="3200" b="0" i="0" u="sng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the steps…</a:t>
            </a:r>
          </a:p>
          <a:p>
            <a:pPr marL="457200" indent="-457200" rtl="0" fontAlgn="base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 minutes to complete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 time is up, give the volunteers the instructions. </a:t>
            </a:r>
            <a:r>
              <a:rPr lang="en-US" sz="3200" b="0" i="0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They cannot ask questions, and students cannot help!</a:t>
            </a:r>
            <a:endParaRPr sz="32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894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food, plate, snack food, sandwich&#10;&#10;Description automatically generated">
            <a:extLst>
              <a:ext uri="{FF2B5EF4-FFF2-40B4-BE49-F238E27FC236}">
                <a16:creationId xmlns:a16="http://schemas.microsoft.com/office/drawing/2014/main" id="{5B9BC120-ECCB-24FD-A453-F12D472ED4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8265" b="73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17" name="Rectangle 3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12" name="Google Shape;312;p25"/>
          <p:cNvSpPr txBox="1"/>
          <p:nvPr/>
        </p:nvSpPr>
        <p:spPr>
          <a:xfrm>
            <a:off x="694200" y="1457850"/>
            <a:ext cx="10803600" cy="394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did we find out?</a:t>
            </a:r>
            <a:endParaRPr lang="en-US"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food, plate, snack food, sandwich&#10;&#10;Description automatically generated">
            <a:extLst>
              <a:ext uri="{FF2B5EF4-FFF2-40B4-BE49-F238E27FC236}">
                <a16:creationId xmlns:a16="http://schemas.microsoft.com/office/drawing/2014/main" id="{1F7344CD-7620-3EEF-B819-CD34FA872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8265" b="73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0" name="Rectangle 29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Google Shape;292;p23"/>
          <p:cNvSpPr txBox="1"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lvl="0" indent="0" algn="ctr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4400"/>
            </a:pPr>
            <a:r>
              <a:rPr lang="en-US" sz="3600" dirty="0"/>
              <a:t>What did we find out?</a:t>
            </a:r>
            <a:endParaRPr lang="en-US" sz="3600" kern="1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302" name="Straight Connector 30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Google Shape;321;p26">
            <a:extLst>
              <a:ext uri="{FF2B5EF4-FFF2-40B4-BE49-F238E27FC236}">
                <a16:creationId xmlns:a16="http://schemas.microsoft.com/office/drawing/2014/main" id="{50122743-4AB1-74CC-157D-7128665CB77A}"/>
              </a:ext>
            </a:extLst>
          </p:cNvPr>
          <p:cNvSpPr txBox="1"/>
          <p:nvPr/>
        </p:nvSpPr>
        <p:spPr>
          <a:xfrm>
            <a:off x="694200" y="1912589"/>
            <a:ext cx="10803600" cy="39423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Writing a protocol (recipe) that results in a perfect sandwich is hard to do!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lang="en-US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have to write down every single detail for your partner to understand exactly how to make the perfect (crazy) jelly and gummy worm sandwich!</a:t>
            </a:r>
          </a:p>
        </p:txBody>
      </p:sp>
    </p:spTree>
    <p:extLst>
      <p:ext uri="{BB962C8B-B14F-4D97-AF65-F5344CB8AC3E}">
        <p14:creationId xmlns:p14="http://schemas.microsoft.com/office/powerpoint/2010/main" val="3068453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5510" y="244344"/>
            <a:ext cx="5830490" cy="3653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27"/>
          <p:cNvSpPr txBox="1"/>
          <p:nvPr/>
        </p:nvSpPr>
        <p:spPr>
          <a:xfrm>
            <a:off x="492180" y="5780471"/>
            <a:ext cx="11049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http://www.tlasprogram.wordpress.com</a:t>
            </a:r>
            <a:endParaRPr sz="4400" b="1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7"/>
          <p:cNvSpPr txBox="1"/>
          <p:nvPr/>
        </p:nvSpPr>
        <p:spPr>
          <a:xfrm>
            <a:off x="0" y="4140962"/>
            <a:ext cx="12192000" cy="1569660"/>
          </a:xfrm>
          <a:prstGeom prst="rect">
            <a:avLst/>
          </a:prstGeom>
          <a:gradFill>
            <a:gsLst>
              <a:gs pos="0">
                <a:srgbClr val="7030A0"/>
              </a:gs>
              <a:gs pos="47000">
                <a:srgbClr val="A9BEE4"/>
              </a:gs>
              <a:gs pos="85000">
                <a:srgbClr val="A9BEE4"/>
              </a:gs>
              <a:gs pos="100000">
                <a:srgbClr val="C5D3ED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Please visit our website for videos, experiment ideas and resources!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A qr code with black squares&#10;&#10;Description automatically generated with low confidence">
            <a:extLst>
              <a:ext uri="{FF2B5EF4-FFF2-40B4-BE49-F238E27FC236}">
                <a16:creationId xmlns:a16="http://schemas.microsoft.com/office/drawing/2014/main" id="{952A584B-27A6-35A6-D0A9-A03FE9BCFB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3766" y="243702"/>
            <a:ext cx="3135627" cy="31471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315187E-F301-4FBF-9BBD-146E4F7FF215}"/>
              </a:ext>
            </a:extLst>
          </p:cNvPr>
          <p:cNvSpPr txBox="1"/>
          <p:nvPr/>
        </p:nvSpPr>
        <p:spPr>
          <a:xfrm>
            <a:off x="7142206" y="3390900"/>
            <a:ext cx="4108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Scan the QR code above to visit our YouTube </a:t>
            </a:r>
          </a:p>
          <a:p>
            <a:pPr algn="ctr"/>
            <a:r>
              <a:rPr lang="en-US" b="1" dirty="0"/>
              <a:t>channel for more great experiments!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231</Words>
  <Application>Microsoft Macintosh PowerPoint</Application>
  <PresentationFormat>Widescreen</PresentationFormat>
  <Paragraphs>28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Source Sans Pro</vt:lpstr>
      <vt:lpstr>Office Theme</vt:lpstr>
      <vt:lpstr>PowerPoint Presentation</vt:lpstr>
      <vt:lpstr>This Week’s Experiment: Crazy Sandwich!</vt:lpstr>
      <vt:lpstr>Let’s try to write a reproducible procedure…</vt:lpstr>
      <vt:lpstr>PowerPoint Presentation</vt:lpstr>
      <vt:lpstr>What did we find out?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Bernard, Aimee</dc:creator>
  <cp:lastModifiedBy>Amin, Reema</cp:lastModifiedBy>
  <cp:revision>3</cp:revision>
  <dcterms:created xsi:type="dcterms:W3CDTF">2020-03-08T12:06:12Z</dcterms:created>
  <dcterms:modified xsi:type="dcterms:W3CDTF">2023-06-12T18:23:27Z</dcterms:modified>
</cp:coreProperties>
</file>