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6"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38BA"/>
    <a:srgbClr val="D1B2E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43CAB4-5B94-4D13-953E-28939BFB9D5F}" v="47" dt="2021-11-30T21:10:51.80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61" d="100"/>
          <a:sy n="61" d="100"/>
        </p:scale>
        <p:origin x="884" y="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FAC35-F287-41A3-8E82-4615A124F0D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2D38F9C-C58D-415A-963B-82EC25573C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FA81CBF-F991-48E3-BF7A-C359AB668CEE}"/>
              </a:ext>
            </a:extLst>
          </p:cNvPr>
          <p:cNvSpPr>
            <a:spLocks noGrp="1"/>
          </p:cNvSpPr>
          <p:nvPr>
            <p:ph type="dt" sz="half" idx="10"/>
          </p:nvPr>
        </p:nvSpPr>
        <p:spPr/>
        <p:txBody>
          <a:bodyPr/>
          <a:lstStyle/>
          <a:p>
            <a:fld id="{B3E6F769-1197-46E1-A6E8-494D6221271B}" type="datetimeFigureOut">
              <a:rPr lang="en-US" smtClean="0"/>
              <a:t>4/24/2022</a:t>
            </a:fld>
            <a:endParaRPr lang="en-US"/>
          </a:p>
        </p:txBody>
      </p:sp>
      <p:sp>
        <p:nvSpPr>
          <p:cNvPr id="5" name="Footer Placeholder 4">
            <a:extLst>
              <a:ext uri="{FF2B5EF4-FFF2-40B4-BE49-F238E27FC236}">
                <a16:creationId xmlns:a16="http://schemas.microsoft.com/office/drawing/2014/main" id="{C7E1E143-092F-48C7-B47E-8CF84F89F6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D523FB-8484-4DF0-B042-28AF138DEADE}"/>
              </a:ext>
            </a:extLst>
          </p:cNvPr>
          <p:cNvSpPr>
            <a:spLocks noGrp="1"/>
          </p:cNvSpPr>
          <p:nvPr>
            <p:ph type="sldNum" sz="quarter" idx="12"/>
          </p:nvPr>
        </p:nvSpPr>
        <p:spPr/>
        <p:txBody>
          <a:bodyPr/>
          <a:lstStyle/>
          <a:p>
            <a:fld id="{ADFB70C9-45A8-4190-AC97-B1F1BC7076D0}" type="slidenum">
              <a:rPr lang="en-US" smtClean="0"/>
              <a:t>‹#›</a:t>
            </a:fld>
            <a:endParaRPr lang="en-US"/>
          </a:p>
        </p:txBody>
      </p:sp>
    </p:spTree>
    <p:extLst>
      <p:ext uri="{BB962C8B-B14F-4D97-AF65-F5344CB8AC3E}">
        <p14:creationId xmlns:p14="http://schemas.microsoft.com/office/powerpoint/2010/main" val="74072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EEFB2-CBC1-4315-9BE3-52CA14B6621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3455AE7-CFBC-48EB-A3A5-56B88F28F39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7B5E12-C1E9-4105-9336-AF7C13997D72}"/>
              </a:ext>
            </a:extLst>
          </p:cNvPr>
          <p:cNvSpPr>
            <a:spLocks noGrp="1"/>
          </p:cNvSpPr>
          <p:nvPr>
            <p:ph type="dt" sz="half" idx="10"/>
          </p:nvPr>
        </p:nvSpPr>
        <p:spPr/>
        <p:txBody>
          <a:bodyPr/>
          <a:lstStyle/>
          <a:p>
            <a:fld id="{B3E6F769-1197-46E1-A6E8-494D6221271B}" type="datetimeFigureOut">
              <a:rPr lang="en-US" smtClean="0"/>
              <a:t>4/24/2022</a:t>
            </a:fld>
            <a:endParaRPr lang="en-US"/>
          </a:p>
        </p:txBody>
      </p:sp>
      <p:sp>
        <p:nvSpPr>
          <p:cNvPr id="5" name="Footer Placeholder 4">
            <a:extLst>
              <a:ext uri="{FF2B5EF4-FFF2-40B4-BE49-F238E27FC236}">
                <a16:creationId xmlns:a16="http://schemas.microsoft.com/office/drawing/2014/main" id="{A1D6D9D7-58C6-4027-8A87-5D319C9605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2B2CF7-ECDE-4533-95E8-E4F3C3C4E043}"/>
              </a:ext>
            </a:extLst>
          </p:cNvPr>
          <p:cNvSpPr>
            <a:spLocks noGrp="1"/>
          </p:cNvSpPr>
          <p:nvPr>
            <p:ph type="sldNum" sz="quarter" idx="12"/>
          </p:nvPr>
        </p:nvSpPr>
        <p:spPr/>
        <p:txBody>
          <a:bodyPr/>
          <a:lstStyle/>
          <a:p>
            <a:fld id="{ADFB70C9-45A8-4190-AC97-B1F1BC7076D0}" type="slidenum">
              <a:rPr lang="en-US" smtClean="0"/>
              <a:t>‹#›</a:t>
            </a:fld>
            <a:endParaRPr lang="en-US"/>
          </a:p>
        </p:txBody>
      </p:sp>
    </p:spTree>
    <p:extLst>
      <p:ext uri="{BB962C8B-B14F-4D97-AF65-F5344CB8AC3E}">
        <p14:creationId xmlns:p14="http://schemas.microsoft.com/office/powerpoint/2010/main" val="47226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C0DD20F-1DFB-49A9-B2F9-D7974E42073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465E782-C8D4-4466-9EF7-E264D5B392B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EDE388-F480-4FBB-AFEC-687DB785D499}"/>
              </a:ext>
            </a:extLst>
          </p:cNvPr>
          <p:cNvSpPr>
            <a:spLocks noGrp="1"/>
          </p:cNvSpPr>
          <p:nvPr>
            <p:ph type="dt" sz="half" idx="10"/>
          </p:nvPr>
        </p:nvSpPr>
        <p:spPr/>
        <p:txBody>
          <a:bodyPr/>
          <a:lstStyle/>
          <a:p>
            <a:fld id="{B3E6F769-1197-46E1-A6E8-494D6221271B}" type="datetimeFigureOut">
              <a:rPr lang="en-US" smtClean="0"/>
              <a:t>4/24/2022</a:t>
            </a:fld>
            <a:endParaRPr lang="en-US"/>
          </a:p>
        </p:txBody>
      </p:sp>
      <p:sp>
        <p:nvSpPr>
          <p:cNvPr id="5" name="Footer Placeholder 4">
            <a:extLst>
              <a:ext uri="{FF2B5EF4-FFF2-40B4-BE49-F238E27FC236}">
                <a16:creationId xmlns:a16="http://schemas.microsoft.com/office/drawing/2014/main" id="{E8D329D7-352C-435B-B5B6-24882230D8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32B074-5530-4099-86B0-B58F3A4AC743}"/>
              </a:ext>
            </a:extLst>
          </p:cNvPr>
          <p:cNvSpPr>
            <a:spLocks noGrp="1"/>
          </p:cNvSpPr>
          <p:nvPr>
            <p:ph type="sldNum" sz="quarter" idx="12"/>
          </p:nvPr>
        </p:nvSpPr>
        <p:spPr/>
        <p:txBody>
          <a:bodyPr/>
          <a:lstStyle/>
          <a:p>
            <a:fld id="{ADFB70C9-45A8-4190-AC97-B1F1BC7076D0}" type="slidenum">
              <a:rPr lang="en-US" smtClean="0"/>
              <a:t>‹#›</a:t>
            </a:fld>
            <a:endParaRPr lang="en-US"/>
          </a:p>
        </p:txBody>
      </p:sp>
    </p:spTree>
    <p:extLst>
      <p:ext uri="{BB962C8B-B14F-4D97-AF65-F5344CB8AC3E}">
        <p14:creationId xmlns:p14="http://schemas.microsoft.com/office/powerpoint/2010/main" val="4099204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7F188-119D-4F7E-98DE-0430BE4C660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EB6CA6E-9866-467E-9961-7AE0E2B7D33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5B9DEE-45DB-430F-B767-F6CB59F5851C}"/>
              </a:ext>
            </a:extLst>
          </p:cNvPr>
          <p:cNvSpPr>
            <a:spLocks noGrp="1"/>
          </p:cNvSpPr>
          <p:nvPr>
            <p:ph type="dt" sz="half" idx="10"/>
          </p:nvPr>
        </p:nvSpPr>
        <p:spPr/>
        <p:txBody>
          <a:bodyPr/>
          <a:lstStyle/>
          <a:p>
            <a:fld id="{B3E6F769-1197-46E1-A6E8-494D6221271B}" type="datetimeFigureOut">
              <a:rPr lang="en-US" smtClean="0"/>
              <a:t>4/24/2022</a:t>
            </a:fld>
            <a:endParaRPr lang="en-US"/>
          </a:p>
        </p:txBody>
      </p:sp>
      <p:sp>
        <p:nvSpPr>
          <p:cNvPr id="5" name="Footer Placeholder 4">
            <a:extLst>
              <a:ext uri="{FF2B5EF4-FFF2-40B4-BE49-F238E27FC236}">
                <a16:creationId xmlns:a16="http://schemas.microsoft.com/office/drawing/2014/main" id="{32320C41-A1A8-4ED0-8179-C5661115BF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CA9069-FDAB-499B-BDF1-45189E9B052C}"/>
              </a:ext>
            </a:extLst>
          </p:cNvPr>
          <p:cNvSpPr>
            <a:spLocks noGrp="1"/>
          </p:cNvSpPr>
          <p:nvPr>
            <p:ph type="sldNum" sz="quarter" idx="12"/>
          </p:nvPr>
        </p:nvSpPr>
        <p:spPr/>
        <p:txBody>
          <a:bodyPr/>
          <a:lstStyle/>
          <a:p>
            <a:fld id="{ADFB70C9-45A8-4190-AC97-B1F1BC7076D0}" type="slidenum">
              <a:rPr lang="en-US" smtClean="0"/>
              <a:t>‹#›</a:t>
            </a:fld>
            <a:endParaRPr lang="en-US"/>
          </a:p>
        </p:txBody>
      </p:sp>
    </p:spTree>
    <p:extLst>
      <p:ext uri="{BB962C8B-B14F-4D97-AF65-F5344CB8AC3E}">
        <p14:creationId xmlns:p14="http://schemas.microsoft.com/office/powerpoint/2010/main" val="2846526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8825C-AF6E-4717-9360-5D78410B1FE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75F6DED-86F2-43A7-8D9D-090968CEE81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9582F34-BB42-4E59-8ECC-8FE021FB75CA}"/>
              </a:ext>
            </a:extLst>
          </p:cNvPr>
          <p:cNvSpPr>
            <a:spLocks noGrp="1"/>
          </p:cNvSpPr>
          <p:nvPr>
            <p:ph type="dt" sz="half" idx="10"/>
          </p:nvPr>
        </p:nvSpPr>
        <p:spPr/>
        <p:txBody>
          <a:bodyPr/>
          <a:lstStyle/>
          <a:p>
            <a:fld id="{B3E6F769-1197-46E1-A6E8-494D6221271B}" type="datetimeFigureOut">
              <a:rPr lang="en-US" smtClean="0"/>
              <a:t>4/24/2022</a:t>
            </a:fld>
            <a:endParaRPr lang="en-US"/>
          </a:p>
        </p:txBody>
      </p:sp>
      <p:sp>
        <p:nvSpPr>
          <p:cNvPr id="5" name="Footer Placeholder 4">
            <a:extLst>
              <a:ext uri="{FF2B5EF4-FFF2-40B4-BE49-F238E27FC236}">
                <a16:creationId xmlns:a16="http://schemas.microsoft.com/office/drawing/2014/main" id="{2C794751-F33E-41EB-9A9C-A47F9CFCCA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993EBA-D3FF-4798-B147-0F8675C979F2}"/>
              </a:ext>
            </a:extLst>
          </p:cNvPr>
          <p:cNvSpPr>
            <a:spLocks noGrp="1"/>
          </p:cNvSpPr>
          <p:nvPr>
            <p:ph type="sldNum" sz="quarter" idx="12"/>
          </p:nvPr>
        </p:nvSpPr>
        <p:spPr/>
        <p:txBody>
          <a:bodyPr/>
          <a:lstStyle/>
          <a:p>
            <a:fld id="{ADFB70C9-45A8-4190-AC97-B1F1BC7076D0}" type="slidenum">
              <a:rPr lang="en-US" smtClean="0"/>
              <a:t>‹#›</a:t>
            </a:fld>
            <a:endParaRPr lang="en-US"/>
          </a:p>
        </p:txBody>
      </p:sp>
    </p:spTree>
    <p:extLst>
      <p:ext uri="{BB962C8B-B14F-4D97-AF65-F5344CB8AC3E}">
        <p14:creationId xmlns:p14="http://schemas.microsoft.com/office/powerpoint/2010/main" val="1174492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0E17A-4369-426A-B3B1-21A55482FB7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9270E6D-CCF5-43D9-9CC7-D8E9D27652A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DCF9EBC-FE51-4957-B12F-4A8BA5E2482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ADF5199-35D1-4C6B-8D63-83E762198249}"/>
              </a:ext>
            </a:extLst>
          </p:cNvPr>
          <p:cNvSpPr>
            <a:spLocks noGrp="1"/>
          </p:cNvSpPr>
          <p:nvPr>
            <p:ph type="dt" sz="half" idx="10"/>
          </p:nvPr>
        </p:nvSpPr>
        <p:spPr/>
        <p:txBody>
          <a:bodyPr/>
          <a:lstStyle/>
          <a:p>
            <a:fld id="{B3E6F769-1197-46E1-A6E8-494D6221271B}" type="datetimeFigureOut">
              <a:rPr lang="en-US" smtClean="0"/>
              <a:t>4/24/2022</a:t>
            </a:fld>
            <a:endParaRPr lang="en-US"/>
          </a:p>
        </p:txBody>
      </p:sp>
      <p:sp>
        <p:nvSpPr>
          <p:cNvPr id="6" name="Footer Placeholder 5">
            <a:extLst>
              <a:ext uri="{FF2B5EF4-FFF2-40B4-BE49-F238E27FC236}">
                <a16:creationId xmlns:a16="http://schemas.microsoft.com/office/drawing/2014/main" id="{49818D68-4FE5-4D30-8E4C-FFF0F4B593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B7787B-1D8C-4211-A2CD-7DB8383EFD9A}"/>
              </a:ext>
            </a:extLst>
          </p:cNvPr>
          <p:cNvSpPr>
            <a:spLocks noGrp="1"/>
          </p:cNvSpPr>
          <p:nvPr>
            <p:ph type="sldNum" sz="quarter" idx="12"/>
          </p:nvPr>
        </p:nvSpPr>
        <p:spPr/>
        <p:txBody>
          <a:bodyPr/>
          <a:lstStyle/>
          <a:p>
            <a:fld id="{ADFB70C9-45A8-4190-AC97-B1F1BC7076D0}" type="slidenum">
              <a:rPr lang="en-US" smtClean="0"/>
              <a:t>‹#›</a:t>
            </a:fld>
            <a:endParaRPr lang="en-US"/>
          </a:p>
        </p:txBody>
      </p:sp>
    </p:spTree>
    <p:extLst>
      <p:ext uri="{BB962C8B-B14F-4D97-AF65-F5344CB8AC3E}">
        <p14:creationId xmlns:p14="http://schemas.microsoft.com/office/powerpoint/2010/main" val="404120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33387-86AF-418E-8C94-70605C46192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0F2ED4D-C3D1-4E0B-9B4A-F3D400A109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667DB1F-5AAD-4212-8CF6-FAF22AE1369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1738216-1C1E-45E4-8922-8B468B91FE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BA13209-E060-4668-A46E-600AEC476DE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8245109-AB19-4D56-A788-9E7183AB39E2}"/>
              </a:ext>
            </a:extLst>
          </p:cNvPr>
          <p:cNvSpPr>
            <a:spLocks noGrp="1"/>
          </p:cNvSpPr>
          <p:nvPr>
            <p:ph type="dt" sz="half" idx="10"/>
          </p:nvPr>
        </p:nvSpPr>
        <p:spPr/>
        <p:txBody>
          <a:bodyPr/>
          <a:lstStyle/>
          <a:p>
            <a:fld id="{B3E6F769-1197-46E1-A6E8-494D6221271B}" type="datetimeFigureOut">
              <a:rPr lang="en-US" smtClean="0"/>
              <a:t>4/24/2022</a:t>
            </a:fld>
            <a:endParaRPr lang="en-US"/>
          </a:p>
        </p:txBody>
      </p:sp>
      <p:sp>
        <p:nvSpPr>
          <p:cNvPr id="8" name="Footer Placeholder 7">
            <a:extLst>
              <a:ext uri="{FF2B5EF4-FFF2-40B4-BE49-F238E27FC236}">
                <a16:creationId xmlns:a16="http://schemas.microsoft.com/office/drawing/2014/main" id="{8FAFC3F0-29FD-4C83-BC95-FC5A5B28A1E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6D6DA8D-AE59-4BCC-A048-ED8EDF978835}"/>
              </a:ext>
            </a:extLst>
          </p:cNvPr>
          <p:cNvSpPr>
            <a:spLocks noGrp="1"/>
          </p:cNvSpPr>
          <p:nvPr>
            <p:ph type="sldNum" sz="quarter" idx="12"/>
          </p:nvPr>
        </p:nvSpPr>
        <p:spPr/>
        <p:txBody>
          <a:bodyPr/>
          <a:lstStyle/>
          <a:p>
            <a:fld id="{ADFB70C9-45A8-4190-AC97-B1F1BC7076D0}" type="slidenum">
              <a:rPr lang="en-US" smtClean="0"/>
              <a:t>‹#›</a:t>
            </a:fld>
            <a:endParaRPr lang="en-US"/>
          </a:p>
        </p:txBody>
      </p:sp>
    </p:spTree>
    <p:extLst>
      <p:ext uri="{BB962C8B-B14F-4D97-AF65-F5344CB8AC3E}">
        <p14:creationId xmlns:p14="http://schemas.microsoft.com/office/powerpoint/2010/main" val="3223592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E65B8-6A86-440E-BD79-7E030A5C577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89AD1A7-7DF7-4706-8637-C6E50E3ECBB9}"/>
              </a:ext>
            </a:extLst>
          </p:cNvPr>
          <p:cNvSpPr>
            <a:spLocks noGrp="1"/>
          </p:cNvSpPr>
          <p:nvPr>
            <p:ph type="dt" sz="half" idx="10"/>
          </p:nvPr>
        </p:nvSpPr>
        <p:spPr/>
        <p:txBody>
          <a:bodyPr/>
          <a:lstStyle/>
          <a:p>
            <a:fld id="{B3E6F769-1197-46E1-A6E8-494D6221271B}" type="datetimeFigureOut">
              <a:rPr lang="en-US" smtClean="0"/>
              <a:t>4/24/2022</a:t>
            </a:fld>
            <a:endParaRPr lang="en-US"/>
          </a:p>
        </p:txBody>
      </p:sp>
      <p:sp>
        <p:nvSpPr>
          <p:cNvPr id="4" name="Footer Placeholder 3">
            <a:extLst>
              <a:ext uri="{FF2B5EF4-FFF2-40B4-BE49-F238E27FC236}">
                <a16:creationId xmlns:a16="http://schemas.microsoft.com/office/drawing/2014/main" id="{E0061FE9-B51F-4E26-9659-3A91B5474FF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3D8D956-57A8-45BE-88AD-02D044E1E16D}"/>
              </a:ext>
            </a:extLst>
          </p:cNvPr>
          <p:cNvSpPr>
            <a:spLocks noGrp="1"/>
          </p:cNvSpPr>
          <p:nvPr>
            <p:ph type="sldNum" sz="quarter" idx="12"/>
          </p:nvPr>
        </p:nvSpPr>
        <p:spPr/>
        <p:txBody>
          <a:bodyPr/>
          <a:lstStyle/>
          <a:p>
            <a:fld id="{ADFB70C9-45A8-4190-AC97-B1F1BC7076D0}" type="slidenum">
              <a:rPr lang="en-US" smtClean="0"/>
              <a:t>‹#›</a:t>
            </a:fld>
            <a:endParaRPr lang="en-US"/>
          </a:p>
        </p:txBody>
      </p:sp>
    </p:spTree>
    <p:extLst>
      <p:ext uri="{BB962C8B-B14F-4D97-AF65-F5344CB8AC3E}">
        <p14:creationId xmlns:p14="http://schemas.microsoft.com/office/powerpoint/2010/main" val="3579465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6C8792E-A9D4-4090-8788-A7B6473FAAC3}"/>
              </a:ext>
            </a:extLst>
          </p:cNvPr>
          <p:cNvSpPr>
            <a:spLocks noGrp="1"/>
          </p:cNvSpPr>
          <p:nvPr>
            <p:ph type="dt" sz="half" idx="10"/>
          </p:nvPr>
        </p:nvSpPr>
        <p:spPr/>
        <p:txBody>
          <a:bodyPr/>
          <a:lstStyle/>
          <a:p>
            <a:fld id="{B3E6F769-1197-46E1-A6E8-494D6221271B}" type="datetimeFigureOut">
              <a:rPr lang="en-US" smtClean="0"/>
              <a:t>4/24/2022</a:t>
            </a:fld>
            <a:endParaRPr lang="en-US"/>
          </a:p>
        </p:txBody>
      </p:sp>
      <p:sp>
        <p:nvSpPr>
          <p:cNvPr id="3" name="Footer Placeholder 2">
            <a:extLst>
              <a:ext uri="{FF2B5EF4-FFF2-40B4-BE49-F238E27FC236}">
                <a16:creationId xmlns:a16="http://schemas.microsoft.com/office/drawing/2014/main" id="{AE169A15-77BA-4DCD-8B0B-704C7729120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1833913-DE99-4739-A493-545D6C771E29}"/>
              </a:ext>
            </a:extLst>
          </p:cNvPr>
          <p:cNvSpPr>
            <a:spLocks noGrp="1"/>
          </p:cNvSpPr>
          <p:nvPr>
            <p:ph type="sldNum" sz="quarter" idx="12"/>
          </p:nvPr>
        </p:nvSpPr>
        <p:spPr/>
        <p:txBody>
          <a:bodyPr/>
          <a:lstStyle/>
          <a:p>
            <a:fld id="{ADFB70C9-45A8-4190-AC97-B1F1BC7076D0}" type="slidenum">
              <a:rPr lang="en-US" smtClean="0"/>
              <a:t>‹#›</a:t>
            </a:fld>
            <a:endParaRPr lang="en-US"/>
          </a:p>
        </p:txBody>
      </p:sp>
    </p:spTree>
    <p:extLst>
      <p:ext uri="{BB962C8B-B14F-4D97-AF65-F5344CB8AC3E}">
        <p14:creationId xmlns:p14="http://schemas.microsoft.com/office/powerpoint/2010/main" val="2786712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DD7E9-99B8-4AB5-AD4E-F8A32445EE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9134044-F5F9-4E27-9CEB-B9F2F8C506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E450635-09E6-40A4-BF52-FA6AD70E39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DD959F-2D48-4137-B4FC-3ECFD887FA7D}"/>
              </a:ext>
            </a:extLst>
          </p:cNvPr>
          <p:cNvSpPr>
            <a:spLocks noGrp="1"/>
          </p:cNvSpPr>
          <p:nvPr>
            <p:ph type="dt" sz="half" idx="10"/>
          </p:nvPr>
        </p:nvSpPr>
        <p:spPr/>
        <p:txBody>
          <a:bodyPr/>
          <a:lstStyle/>
          <a:p>
            <a:fld id="{B3E6F769-1197-46E1-A6E8-494D6221271B}" type="datetimeFigureOut">
              <a:rPr lang="en-US" smtClean="0"/>
              <a:t>4/24/2022</a:t>
            </a:fld>
            <a:endParaRPr lang="en-US"/>
          </a:p>
        </p:txBody>
      </p:sp>
      <p:sp>
        <p:nvSpPr>
          <p:cNvPr id="6" name="Footer Placeholder 5">
            <a:extLst>
              <a:ext uri="{FF2B5EF4-FFF2-40B4-BE49-F238E27FC236}">
                <a16:creationId xmlns:a16="http://schemas.microsoft.com/office/drawing/2014/main" id="{980B4E44-84FC-4CA2-B18F-0926E88E6D9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231E08-BF64-458A-8DAD-67275FD9CC9B}"/>
              </a:ext>
            </a:extLst>
          </p:cNvPr>
          <p:cNvSpPr>
            <a:spLocks noGrp="1"/>
          </p:cNvSpPr>
          <p:nvPr>
            <p:ph type="sldNum" sz="quarter" idx="12"/>
          </p:nvPr>
        </p:nvSpPr>
        <p:spPr/>
        <p:txBody>
          <a:bodyPr/>
          <a:lstStyle/>
          <a:p>
            <a:fld id="{ADFB70C9-45A8-4190-AC97-B1F1BC7076D0}" type="slidenum">
              <a:rPr lang="en-US" smtClean="0"/>
              <a:t>‹#›</a:t>
            </a:fld>
            <a:endParaRPr lang="en-US"/>
          </a:p>
        </p:txBody>
      </p:sp>
    </p:spTree>
    <p:extLst>
      <p:ext uri="{BB962C8B-B14F-4D97-AF65-F5344CB8AC3E}">
        <p14:creationId xmlns:p14="http://schemas.microsoft.com/office/powerpoint/2010/main" val="336473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92CA9-A3BC-4A2A-9AB7-046E962B54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17ABA4C-11D3-470B-BBD2-E7714114B9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1868351-7C48-4DA4-8CE9-A9392780B7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F3CD37-9630-4A79-B538-137F148C27C6}"/>
              </a:ext>
            </a:extLst>
          </p:cNvPr>
          <p:cNvSpPr>
            <a:spLocks noGrp="1"/>
          </p:cNvSpPr>
          <p:nvPr>
            <p:ph type="dt" sz="half" idx="10"/>
          </p:nvPr>
        </p:nvSpPr>
        <p:spPr/>
        <p:txBody>
          <a:bodyPr/>
          <a:lstStyle/>
          <a:p>
            <a:fld id="{B3E6F769-1197-46E1-A6E8-494D6221271B}" type="datetimeFigureOut">
              <a:rPr lang="en-US" smtClean="0"/>
              <a:t>4/24/2022</a:t>
            </a:fld>
            <a:endParaRPr lang="en-US"/>
          </a:p>
        </p:txBody>
      </p:sp>
      <p:sp>
        <p:nvSpPr>
          <p:cNvPr id="6" name="Footer Placeholder 5">
            <a:extLst>
              <a:ext uri="{FF2B5EF4-FFF2-40B4-BE49-F238E27FC236}">
                <a16:creationId xmlns:a16="http://schemas.microsoft.com/office/drawing/2014/main" id="{94AEB6B4-56FD-47F5-A52E-74D9784F1D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F34F08-8339-4C65-AE24-8179DB864C84}"/>
              </a:ext>
            </a:extLst>
          </p:cNvPr>
          <p:cNvSpPr>
            <a:spLocks noGrp="1"/>
          </p:cNvSpPr>
          <p:nvPr>
            <p:ph type="sldNum" sz="quarter" idx="12"/>
          </p:nvPr>
        </p:nvSpPr>
        <p:spPr/>
        <p:txBody>
          <a:bodyPr/>
          <a:lstStyle/>
          <a:p>
            <a:fld id="{ADFB70C9-45A8-4190-AC97-B1F1BC7076D0}" type="slidenum">
              <a:rPr lang="en-US" smtClean="0"/>
              <a:t>‹#›</a:t>
            </a:fld>
            <a:endParaRPr lang="en-US"/>
          </a:p>
        </p:txBody>
      </p:sp>
    </p:spTree>
    <p:extLst>
      <p:ext uri="{BB962C8B-B14F-4D97-AF65-F5344CB8AC3E}">
        <p14:creationId xmlns:p14="http://schemas.microsoft.com/office/powerpoint/2010/main" val="37591113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CB772D6-6DB3-41BC-BA68-E7E2DBA32A3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AE3E743-A725-4AE8-8AAF-775F5AD644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E7E499-E284-4C12-82AF-9F873F1A4B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E6F769-1197-46E1-A6E8-494D6221271B}" type="datetimeFigureOut">
              <a:rPr lang="en-US" smtClean="0"/>
              <a:t>4/24/2022</a:t>
            </a:fld>
            <a:endParaRPr lang="en-US"/>
          </a:p>
        </p:txBody>
      </p:sp>
      <p:sp>
        <p:nvSpPr>
          <p:cNvPr id="5" name="Footer Placeholder 4">
            <a:extLst>
              <a:ext uri="{FF2B5EF4-FFF2-40B4-BE49-F238E27FC236}">
                <a16:creationId xmlns:a16="http://schemas.microsoft.com/office/drawing/2014/main" id="{E4AD466A-A006-4229-BE5D-96DEBA02E2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ADC1B8C-91F4-433F-9A1E-DEA384200B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FB70C9-45A8-4190-AC97-B1F1BC7076D0}" type="slidenum">
              <a:rPr lang="en-US" smtClean="0"/>
              <a:t>‹#›</a:t>
            </a:fld>
            <a:endParaRPr lang="en-US"/>
          </a:p>
        </p:txBody>
      </p:sp>
    </p:spTree>
    <p:extLst>
      <p:ext uri="{BB962C8B-B14F-4D97-AF65-F5344CB8AC3E}">
        <p14:creationId xmlns:p14="http://schemas.microsoft.com/office/powerpoint/2010/main" val="9489040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hyperlink" Target="https://www.genderinclusivebiology.com/" TargetMode="External"/><Relationship Id="rId3" Type="http://schemas.openxmlformats.org/officeDocument/2006/relationships/hyperlink" Target="https://h5p.org/content-types-and-applications" TargetMode="External"/><Relationship Id="rId7" Type="http://schemas.openxmlformats.org/officeDocument/2006/relationships/hyperlink" Target="https://projectbiodiversify.wpcomstaging.com/" TargetMode="External"/><Relationship Id="rId2" Type="http://schemas.openxmlformats.org/officeDocument/2006/relationships/hyperlink" Target="https://support.microsoft.com/en-us/office/listen-to-your-word-documents-5a2de7f3-1ef4-4795-b24e-64fc2731b001" TargetMode="External"/><Relationship Id="rId1" Type="http://schemas.openxmlformats.org/officeDocument/2006/relationships/slideLayout" Target="../slideLayouts/slideLayout7.xml"/><Relationship Id="rId6" Type="http://schemas.openxmlformats.org/officeDocument/2006/relationships/hyperlink" Target="https://www.colorado.edu/journal/assembly/2019/06/30/growing-gender-inclusive-biology-curriculum-framework-and-reflections-secondary-science" TargetMode="External"/><Relationship Id="rId5" Type="http://schemas.openxmlformats.org/officeDocument/2006/relationships/hyperlink" Target="https://docs.google.com/presentation/d/1hHy2GxewwyUJDukkBsYKDI2aZGv4YObUPiRHfVxGTKY/edit#slide=id.p1" TargetMode="External"/><Relationship Id="rId10" Type="http://schemas.openxmlformats.org/officeDocument/2006/relationships/hyperlink" Target="http://analogyofteachinglevine.weebly.com/chapter-3.html" TargetMode="External"/><Relationship Id="rId4" Type="http://schemas.openxmlformats.org/officeDocument/2006/relationships/hyperlink" Target="https://www.cte.hawaii.edu/resources/handouts/2018/Metacognition2_020818.pdf" TargetMode="External"/><Relationship Id="rId9" Type="http://schemas.openxmlformats.org/officeDocument/2006/relationships/hyperlink" Target="https://nam02.safelinks.protection.outlook.com/?url=https%3A%2F%2Fwww.lifescied.org%2Fdoi%2F10.1187%2Fcbe.19-08-0156&amp;data=04%7C01%7Ccheryl.neudauer%40minneapolis.edu%7C95011d4d08124f94880f08d9b3701d3d%7C5011c7c60ab446ab9ef4fae74a921a7f%7C0%7C0%7C637738116364049776%7CUnknown%7CTWFpbGZsb3d8eyJWIjoiMC4wLjAwMDAiLCJQIjoiV2luMzIiLCJBTiI6Ik1haWwiLCJXVCI6Mn0%3D%7C3000&amp;sdata=qK3xNtBp6b2QXY9tMGvI5qakX40XdlLZ4JtFvY%2B2fjw%3D&amp;reserved=0"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9386BE5-3AF6-433F-8B42-2CC13CD91134}"/>
              </a:ext>
            </a:extLst>
          </p:cNvPr>
          <p:cNvSpPr txBox="1"/>
          <p:nvPr/>
        </p:nvSpPr>
        <p:spPr>
          <a:xfrm>
            <a:off x="593124" y="135923"/>
            <a:ext cx="10663881" cy="7017306"/>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For my project, I worked on making or planning small changes that could be implemented this semester or in spring.  </a:t>
            </a:r>
          </a:p>
          <a:p>
            <a:endParaRPr lang="en-US"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Slide 2</a:t>
            </a:r>
            <a:r>
              <a:rPr lang="en-US" dirty="0">
                <a:latin typeface="Arial" panose="020B0604020202020204" pitchFamily="34" charset="0"/>
                <a:cs typeface="Arial" panose="020B0604020202020204" pitchFamily="34" charset="0"/>
              </a:rPr>
              <a:t>: </a:t>
            </a:r>
          </a:p>
          <a:p>
            <a:r>
              <a:rPr lang="en-US" dirty="0">
                <a:latin typeface="Arial" panose="020B0604020202020204" pitchFamily="34" charset="0"/>
                <a:cs typeface="Arial" panose="020B0604020202020204" pitchFamily="34" charset="0"/>
              </a:rPr>
              <a:t>I found it helpful to replicate the UDL visual and color code checkpoints (slide 2) so I could see where there were gaps in my efforts and try to do more to address more of the boxes.</a:t>
            </a:r>
          </a:p>
          <a:p>
            <a:pPr marL="285750" indent="-285750">
              <a:buFont typeface="Arial" panose="020B0604020202020204" pitchFamily="34" charset="0"/>
              <a:buChar char="•"/>
            </a:pPr>
            <a:r>
              <a:rPr lang="en-US" dirty="0">
                <a:solidFill>
                  <a:srgbClr val="C00000"/>
                </a:solidFill>
                <a:latin typeface="Arial" panose="020B0604020202020204" pitchFamily="34" charset="0"/>
                <a:cs typeface="Arial" panose="020B0604020202020204" pitchFamily="34" charset="0"/>
              </a:rPr>
              <a:t>Red: ongoing work in my course</a:t>
            </a:r>
          </a:p>
          <a:p>
            <a:pPr marL="285750" indent="-285750">
              <a:buFont typeface="Arial" panose="020B0604020202020204" pitchFamily="34" charset="0"/>
              <a:buChar char="•"/>
            </a:pPr>
            <a:r>
              <a:rPr lang="en-US" dirty="0">
                <a:solidFill>
                  <a:srgbClr val="8238BA"/>
                </a:solidFill>
                <a:latin typeface="Arial" panose="020B0604020202020204" pitchFamily="34" charset="0"/>
                <a:cs typeface="Arial" panose="020B0604020202020204" pitchFamily="34" charset="0"/>
              </a:rPr>
              <a:t>Purple: implemented in fall</a:t>
            </a:r>
          </a:p>
          <a:p>
            <a:pPr marL="285750" indent="-285750">
              <a:buFont typeface="Arial" panose="020B0604020202020204" pitchFamily="34" charset="0"/>
              <a:buChar char="•"/>
            </a:pPr>
            <a:r>
              <a:rPr lang="en-US" dirty="0">
                <a:solidFill>
                  <a:schemeClr val="accent6">
                    <a:lumMod val="75000"/>
                  </a:schemeClr>
                </a:solidFill>
                <a:latin typeface="Arial" panose="020B0604020202020204" pitchFamily="34" charset="0"/>
                <a:cs typeface="Arial" panose="020B0604020202020204" pitchFamily="34" charset="0"/>
              </a:rPr>
              <a:t>Green: tried in fall and will expand in spring</a:t>
            </a:r>
          </a:p>
          <a:p>
            <a:pPr marL="285750" indent="-285750">
              <a:buFont typeface="Arial" panose="020B0604020202020204" pitchFamily="34" charset="0"/>
              <a:buChar char="•"/>
            </a:pPr>
            <a:r>
              <a:rPr lang="en-US" dirty="0">
                <a:solidFill>
                  <a:schemeClr val="accent1">
                    <a:lumMod val="75000"/>
                  </a:schemeClr>
                </a:solidFill>
                <a:latin typeface="Arial" panose="020B0604020202020204" pitchFamily="34" charset="0"/>
                <a:cs typeface="Arial" panose="020B0604020202020204" pitchFamily="34" charset="0"/>
              </a:rPr>
              <a:t>Blue: planned for spring</a:t>
            </a:r>
          </a:p>
          <a:p>
            <a:endParaRPr lang="en-US"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Slide 3</a:t>
            </a:r>
            <a:r>
              <a:rPr lang="en-US" dirty="0">
                <a:latin typeface="Arial" panose="020B0604020202020204" pitchFamily="34" charset="0"/>
                <a:cs typeface="Arial" panose="020B0604020202020204" pitchFamily="34" charset="0"/>
              </a:rPr>
              <a:t>: </a:t>
            </a:r>
          </a:p>
          <a:p>
            <a:r>
              <a:rPr lang="en-US" dirty="0">
                <a:latin typeface="Arial" panose="020B0604020202020204" pitchFamily="34" charset="0"/>
                <a:cs typeface="Arial" panose="020B0604020202020204" pitchFamily="34" charset="0"/>
              </a:rPr>
              <a:t>Table of checkpoints and changes I made or plan to make.  I included some links for my own reference and in case they are helpful to others.</a:t>
            </a:r>
          </a:p>
          <a:p>
            <a:endParaRPr lang="en-US"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Slide 4</a:t>
            </a:r>
            <a:r>
              <a:rPr lang="en-US" dirty="0">
                <a:latin typeface="Arial" panose="020B0604020202020204" pitchFamily="34" charset="0"/>
                <a:cs typeface="Arial" panose="020B0604020202020204" pitchFamily="34" charset="0"/>
              </a:rPr>
              <a:t>: </a:t>
            </a:r>
          </a:p>
          <a:p>
            <a:r>
              <a:rPr lang="en-US" dirty="0">
                <a:latin typeface="Arial" panose="020B0604020202020204" pitchFamily="34" charset="0"/>
                <a:cs typeface="Arial" panose="020B0604020202020204" pitchFamily="34" charset="0"/>
              </a:rPr>
              <a:t>Example of how I changed a rubric for a project.  When updating this document, I:</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made the document accessible (1.1)</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combined various communications about the project to make it more clear and decrease threats and distractions (7.3)</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rewrote the goals/purpose at the top of the project document (8.1)</a:t>
            </a:r>
          </a:p>
          <a:p>
            <a:r>
              <a:rPr lang="en-US" dirty="0">
                <a:latin typeface="Arial" panose="020B0604020202020204" pitchFamily="34" charset="0"/>
                <a:cs typeface="Arial" panose="020B0604020202020204" pitchFamily="34" charset="0"/>
              </a:rPr>
              <a:t>In spring, I will also </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add an option for students to collaborate in a group project and/or involve family members (8.3).</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7367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3042211B-EFA9-4BBB-8F0F-FBB9DD2CC54C}"/>
              </a:ext>
            </a:extLst>
          </p:cNvPr>
          <p:cNvSpPr/>
          <p:nvPr/>
        </p:nvSpPr>
        <p:spPr>
          <a:xfrm>
            <a:off x="115841" y="261035"/>
            <a:ext cx="3813604" cy="1171575"/>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atin typeface="Arial" panose="020B0604020202020204" pitchFamily="34" charset="0"/>
                <a:cs typeface="Arial" panose="020B0604020202020204" pitchFamily="34" charset="0"/>
              </a:rPr>
              <a:t>Provide Multiple Means of Engagement</a:t>
            </a:r>
          </a:p>
        </p:txBody>
      </p:sp>
      <p:sp>
        <p:nvSpPr>
          <p:cNvPr id="5" name="Rectangle: Rounded Corners 4">
            <a:extLst>
              <a:ext uri="{FF2B5EF4-FFF2-40B4-BE49-F238E27FC236}">
                <a16:creationId xmlns:a16="http://schemas.microsoft.com/office/drawing/2014/main" id="{96DE0985-C7AB-439B-8233-592D29E324B3}"/>
              </a:ext>
            </a:extLst>
          </p:cNvPr>
          <p:cNvSpPr/>
          <p:nvPr/>
        </p:nvSpPr>
        <p:spPr>
          <a:xfrm>
            <a:off x="115841" y="1631091"/>
            <a:ext cx="3813604" cy="1654712"/>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latin typeface="Arial" panose="020B0604020202020204" pitchFamily="34" charset="0"/>
                <a:cs typeface="Arial" panose="020B0604020202020204" pitchFamily="34" charset="0"/>
              </a:rPr>
              <a:t>Provide options for Recruiting Interest</a:t>
            </a:r>
          </a:p>
          <a:p>
            <a:r>
              <a:rPr lang="en-US" sz="1200" dirty="0">
                <a:solidFill>
                  <a:schemeClr val="tx1"/>
                </a:solidFill>
                <a:latin typeface="Arial" panose="020B0604020202020204" pitchFamily="34" charset="0"/>
                <a:cs typeface="Arial" panose="020B0604020202020204" pitchFamily="34" charset="0"/>
              </a:rPr>
              <a:t>7.1 Optimize individual choice and autonomy</a:t>
            </a:r>
          </a:p>
          <a:p>
            <a:r>
              <a:rPr lang="en-US" sz="1200" dirty="0">
                <a:solidFill>
                  <a:srgbClr val="C00000"/>
                </a:solidFill>
                <a:latin typeface="Arial" panose="020B0604020202020204" pitchFamily="34" charset="0"/>
                <a:cs typeface="Arial" panose="020B0604020202020204" pitchFamily="34" charset="0"/>
              </a:rPr>
              <a:t>7.2 Optimize relevance, value, and authenticity</a:t>
            </a:r>
          </a:p>
          <a:p>
            <a:r>
              <a:rPr lang="en-US" sz="1200" dirty="0">
                <a:solidFill>
                  <a:schemeClr val="tx1"/>
                </a:solidFill>
                <a:latin typeface="Arial" panose="020B0604020202020204" pitchFamily="34" charset="0"/>
                <a:cs typeface="Arial" panose="020B0604020202020204" pitchFamily="34" charset="0"/>
              </a:rPr>
              <a:t>7.3 Minimize threats and distractions</a:t>
            </a:r>
          </a:p>
        </p:txBody>
      </p:sp>
      <p:sp>
        <p:nvSpPr>
          <p:cNvPr id="6" name="Rectangle: Rounded Corners 5">
            <a:extLst>
              <a:ext uri="{FF2B5EF4-FFF2-40B4-BE49-F238E27FC236}">
                <a16:creationId xmlns:a16="http://schemas.microsoft.com/office/drawing/2014/main" id="{4E5B77B1-C858-4683-9A60-4E8B7799ED47}"/>
              </a:ext>
            </a:extLst>
          </p:cNvPr>
          <p:cNvSpPr/>
          <p:nvPr/>
        </p:nvSpPr>
        <p:spPr>
          <a:xfrm>
            <a:off x="115841" y="3339123"/>
            <a:ext cx="3813604" cy="1654712"/>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latin typeface="Arial" panose="020B0604020202020204" pitchFamily="34" charset="0"/>
                <a:cs typeface="Arial" panose="020B0604020202020204" pitchFamily="34" charset="0"/>
              </a:rPr>
              <a:t>Provide options for Sustaining Effort &amp; Persistence</a:t>
            </a:r>
          </a:p>
          <a:p>
            <a:r>
              <a:rPr lang="en-US" sz="1200" dirty="0">
                <a:solidFill>
                  <a:schemeClr val="tx1"/>
                </a:solidFill>
                <a:latin typeface="Arial" panose="020B0604020202020204" pitchFamily="34" charset="0"/>
                <a:cs typeface="Arial" panose="020B0604020202020204" pitchFamily="34" charset="0"/>
              </a:rPr>
              <a:t>8.1 Heighten salience of goals and objectives</a:t>
            </a:r>
          </a:p>
          <a:p>
            <a:r>
              <a:rPr lang="en-US" sz="1200" dirty="0">
                <a:solidFill>
                  <a:schemeClr val="tx1"/>
                </a:solidFill>
                <a:latin typeface="Arial" panose="020B0604020202020204" pitchFamily="34" charset="0"/>
                <a:cs typeface="Arial" panose="020B0604020202020204" pitchFamily="34" charset="0"/>
              </a:rPr>
              <a:t>8.2 Vary demands and resources to optimize challenge</a:t>
            </a:r>
          </a:p>
          <a:p>
            <a:r>
              <a:rPr lang="en-US" sz="1200" dirty="0">
                <a:solidFill>
                  <a:schemeClr val="accent1">
                    <a:lumMod val="75000"/>
                  </a:schemeClr>
                </a:solidFill>
                <a:latin typeface="Arial" panose="020B0604020202020204" pitchFamily="34" charset="0"/>
                <a:cs typeface="Arial" panose="020B0604020202020204" pitchFamily="34" charset="0"/>
              </a:rPr>
              <a:t>8.3 Foster collaboration and community</a:t>
            </a:r>
          </a:p>
          <a:p>
            <a:r>
              <a:rPr lang="en-US" sz="1200" dirty="0">
                <a:solidFill>
                  <a:schemeClr val="tx1"/>
                </a:solidFill>
                <a:latin typeface="Arial" panose="020B0604020202020204" pitchFamily="34" charset="0"/>
                <a:cs typeface="Arial" panose="020B0604020202020204" pitchFamily="34" charset="0"/>
              </a:rPr>
              <a:t>8.4 Increase mastery-oriented feedback</a:t>
            </a:r>
          </a:p>
        </p:txBody>
      </p:sp>
      <p:sp>
        <p:nvSpPr>
          <p:cNvPr id="7" name="Rectangle: Rounded Corners 6">
            <a:extLst>
              <a:ext uri="{FF2B5EF4-FFF2-40B4-BE49-F238E27FC236}">
                <a16:creationId xmlns:a16="http://schemas.microsoft.com/office/drawing/2014/main" id="{3C1FCA32-4A64-44C6-8330-2857A834C913}"/>
              </a:ext>
            </a:extLst>
          </p:cNvPr>
          <p:cNvSpPr/>
          <p:nvPr/>
        </p:nvSpPr>
        <p:spPr>
          <a:xfrm>
            <a:off x="115841" y="5047156"/>
            <a:ext cx="3813604" cy="1654712"/>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latin typeface="Arial" panose="020B0604020202020204" pitchFamily="34" charset="0"/>
                <a:cs typeface="Arial" panose="020B0604020202020204" pitchFamily="34" charset="0"/>
              </a:rPr>
              <a:t>Provide options for Self Regulation</a:t>
            </a:r>
          </a:p>
          <a:p>
            <a:r>
              <a:rPr lang="en-US" sz="1200" dirty="0">
                <a:solidFill>
                  <a:schemeClr val="accent1">
                    <a:lumMod val="75000"/>
                  </a:schemeClr>
                </a:solidFill>
                <a:latin typeface="Arial" panose="020B0604020202020204" pitchFamily="34" charset="0"/>
                <a:cs typeface="Arial" panose="020B0604020202020204" pitchFamily="34" charset="0"/>
              </a:rPr>
              <a:t>9.1 Promote expectations and beliefs that optimize motivation </a:t>
            </a:r>
          </a:p>
          <a:p>
            <a:r>
              <a:rPr lang="en-US" sz="1200" dirty="0">
                <a:solidFill>
                  <a:schemeClr val="tx1"/>
                </a:solidFill>
                <a:latin typeface="Arial" panose="020B0604020202020204" pitchFamily="34" charset="0"/>
                <a:cs typeface="Arial" panose="020B0604020202020204" pitchFamily="34" charset="0"/>
              </a:rPr>
              <a:t>9.2 Facilitate personal coping skills and strategies</a:t>
            </a:r>
          </a:p>
          <a:p>
            <a:r>
              <a:rPr lang="en-US" sz="1200" dirty="0">
                <a:solidFill>
                  <a:schemeClr val="tx1"/>
                </a:solidFill>
                <a:latin typeface="Arial" panose="020B0604020202020204" pitchFamily="34" charset="0"/>
                <a:cs typeface="Arial" panose="020B0604020202020204" pitchFamily="34" charset="0"/>
              </a:rPr>
              <a:t>9.3 Develop self-assessment and reflection</a:t>
            </a:r>
          </a:p>
        </p:txBody>
      </p:sp>
      <p:sp>
        <p:nvSpPr>
          <p:cNvPr id="8" name="Rectangle: Rounded Corners 7">
            <a:extLst>
              <a:ext uri="{FF2B5EF4-FFF2-40B4-BE49-F238E27FC236}">
                <a16:creationId xmlns:a16="http://schemas.microsoft.com/office/drawing/2014/main" id="{F635C5D0-759C-49E8-9191-C77DD599F44D}"/>
              </a:ext>
            </a:extLst>
          </p:cNvPr>
          <p:cNvSpPr/>
          <p:nvPr/>
        </p:nvSpPr>
        <p:spPr>
          <a:xfrm>
            <a:off x="4197688" y="261035"/>
            <a:ext cx="3813604" cy="1171575"/>
          </a:xfrm>
          <a:prstGeom prst="roundRect">
            <a:avLst/>
          </a:prstGeom>
          <a:solidFill>
            <a:srgbClr val="8238B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atin typeface="Arial" panose="020B0604020202020204" pitchFamily="34" charset="0"/>
                <a:cs typeface="Arial" panose="020B0604020202020204" pitchFamily="34" charset="0"/>
              </a:rPr>
              <a:t>Provide Multiple Means of Representation</a:t>
            </a:r>
          </a:p>
        </p:txBody>
      </p:sp>
      <p:sp>
        <p:nvSpPr>
          <p:cNvPr id="9" name="Rectangle: Rounded Corners 8">
            <a:extLst>
              <a:ext uri="{FF2B5EF4-FFF2-40B4-BE49-F238E27FC236}">
                <a16:creationId xmlns:a16="http://schemas.microsoft.com/office/drawing/2014/main" id="{8532D1AC-6FB3-491D-8BA2-EB4FB502EB23}"/>
              </a:ext>
            </a:extLst>
          </p:cNvPr>
          <p:cNvSpPr/>
          <p:nvPr/>
        </p:nvSpPr>
        <p:spPr>
          <a:xfrm>
            <a:off x="4197688" y="1631091"/>
            <a:ext cx="3813604" cy="1654712"/>
          </a:xfrm>
          <a:prstGeom prst="roundRect">
            <a:avLst/>
          </a:prstGeom>
          <a:solidFill>
            <a:srgbClr val="D1B2E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latin typeface="Arial" panose="020B0604020202020204" pitchFamily="34" charset="0"/>
                <a:cs typeface="Arial" panose="020B0604020202020204" pitchFamily="34" charset="0"/>
              </a:rPr>
              <a:t>Provide options for Recruiting Interest</a:t>
            </a:r>
          </a:p>
          <a:p>
            <a:r>
              <a:rPr lang="en-US" sz="1200" dirty="0">
                <a:solidFill>
                  <a:srgbClr val="C00000"/>
                </a:solidFill>
                <a:latin typeface="Arial" panose="020B0604020202020204" pitchFamily="34" charset="0"/>
                <a:cs typeface="Arial" panose="020B0604020202020204" pitchFamily="34" charset="0"/>
              </a:rPr>
              <a:t>1.1 Offer ways of customizing the display of information</a:t>
            </a:r>
          </a:p>
          <a:p>
            <a:r>
              <a:rPr lang="en-US" sz="1200" dirty="0">
                <a:solidFill>
                  <a:srgbClr val="C00000"/>
                </a:solidFill>
                <a:latin typeface="Arial" panose="020B0604020202020204" pitchFamily="34" charset="0"/>
                <a:cs typeface="Arial" panose="020B0604020202020204" pitchFamily="34" charset="0"/>
              </a:rPr>
              <a:t>1.2 Offer alternatives for auditory information</a:t>
            </a:r>
          </a:p>
          <a:p>
            <a:r>
              <a:rPr lang="en-US" sz="1200" dirty="0">
                <a:solidFill>
                  <a:schemeClr val="accent1">
                    <a:lumMod val="75000"/>
                  </a:schemeClr>
                </a:solidFill>
                <a:latin typeface="Arial" panose="020B0604020202020204" pitchFamily="34" charset="0"/>
                <a:cs typeface="Arial" panose="020B0604020202020204" pitchFamily="34" charset="0"/>
              </a:rPr>
              <a:t>1.3 Offer alternatives for visual information</a:t>
            </a:r>
          </a:p>
        </p:txBody>
      </p:sp>
      <p:sp>
        <p:nvSpPr>
          <p:cNvPr id="10" name="Rectangle: Rounded Corners 9">
            <a:extLst>
              <a:ext uri="{FF2B5EF4-FFF2-40B4-BE49-F238E27FC236}">
                <a16:creationId xmlns:a16="http://schemas.microsoft.com/office/drawing/2014/main" id="{60BE58BF-05FF-4965-BCCD-9798A6536B55}"/>
              </a:ext>
            </a:extLst>
          </p:cNvPr>
          <p:cNvSpPr/>
          <p:nvPr/>
        </p:nvSpPr>
        <p:spPr>
          <a:xfrm>
            <a:off x="4197688" y="3339123"/>
            <a:ext cx="3813604" cy="1654712"/>
          </a:xfrm>
          <a:prstGeom prst="roundRect">
            <a:avLst/>
          </a:prstGeom>
          <a:solidFill>
            <a:srgbClr val="D1B2E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latin typeface="Arial" panose="020B0604020202020204" pitchFamily="34" charset="0"/>
                <a:cs typeface="Arial" panose="020B0604020202020204" pitchFamily="34" charset="0"/>
              </a:rPr>
              <a:t>Provide options for Language &amp; Symbols</a:t>
            </a:r>
          </a:p>
          <a:p>
            <a:r>
              <a:rPr lang="en-US" sz="1200" dirty="0">
                <a:solidFill>
                  <a:schemeClr val="tx1"/>
                </a:solidFill>
                <a:latin typeface="Arial" panose="020B0604020202020204" pitchFamily="34" charset="0"/>
                <a:cs typeface="Arial" panose="020B0604020202020204" pitchFamily="34" charset="0"/>
              </a:rPr>
              <a:t>2.1 Clarify vocabulary and symbols</a:t>
            </a:r>
          </a:p>
          <a:p>
            <a:r>
              <a:rPr lang="en-US" sz="1200" dirty="0">
                <a:solidFill>
                  <a:schemeClr val="tx1"/>
                </a:solidFill>
                <a:latin typeface="Arial" panose="020B0604020202020204" pitchFamily="34" charset="0"/>
                <a:cs typeface="Arial" panose="020B0604020202020204" pitchFamily="34" charset="0"/>
              </a:rPr>
              <a:t>2.2 Clarify syntax and structure</a:t>
            </a:r>
          </a:p>
          <a:p>
            <a:r>
              <a:rPr lang="en-US" sz="1200" dirty="0">
                <a:solidFill>
                  <a:srgbClr val="C00000"/>
                </a:solidFill>
                <a:latin typeface="Arial" panose="020B0604020202020204" pitchFamily="34" charset="0"/>
                <a:cs typeface="Arial" panose="020B0604020202020204" pitchFamily="34" charset="0"/>
              </a:rPr>
              <a:t>2.3 Support decoding of text, mathematical notation, and symbols</a:t>
            </a:r>
          </a:p>
          <a:p>
            <a:r>
              <a:rPr lang="en-US" sz="1200" dirty="0">
                <a:solidFill>
                  <a:schemeClr val="tx1"/>
                </a:solidFill>
                <a:latin typeface="Arial" panose="020B0604020202020204" pitchFamily="34" charset="0"/>
                <a:cs typeface="Arial" panose="020B0604020202020204" pitchFamily="34" charset="0"/>
              </a:rPr>
              <a:t>2.4 Promote understanding across languages</a:t>
            </a:r>
          </a:p>
          <a:p>
            <a:r>
              <a:rPr lang="en-US" sz="1200" dirty="0">
                <a:solidFill>
                  <a:schemeClr val="accent6">
                    <a:lumMod val="75000"/>
                  </a:schemeClr>
                </a:solidFill>
                <a:latin typeface="Arial" panose="020B0604020202020204" pitchFamily="34" charset="0"/>
                <a:cs typeface="Arial" panose="020B0604020202020204" pitchFamily="34" charset="0"/>
              </a:rPr>
              <a:t>2.5 Illustrate through multiple media</a:t>
            </a:r>
          </a:p>
        </p:txBody>
      </p:sp>
      <p:sp>
        <p:nvSpPr>
          <p:cNvPr id="11" name="Rectangle: Rounded Corners 10">
            <a:extLst>
              <a:ext uri="{FF2B5EF4-FFF2-40B4-BE49-F238E27FC236}">
                <a16:creationId xmlns:a16="http://schemas.microsoft.com/office/drawing/2014/main" id="{C10FDDF5-692B-4D6D-97BA-E81CA03647FF}"/>
              </a:ext>
            </a:extLst>
          </p:cNvPr>
          <p:cNvSpPr/>
          <p:nvPr/>
        </p:nvSpPr>
        <p:spPr>
          <a:xfrm>
            <a:off x="4197688" y="5047156"/>
            <a:ext cx="3813604" cy="1654712"/>
          </a:xfrm>
          <a:prstGeom prst="roundRect">
            <a:avLst/>
          </a:prstGeom>
          <a:solidFill>
            <a:srgbClr val="D1B2E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latin typeface="Arial" panose="020B0604020202020204" pitchFamily="34" charset="0"/>
                <a:cs typeface="Arial" panose="020B0604020202020204" pitchFamily="34" charset="0"/>
              </a:rPr>
              <a:t>Provide options for Comprehension</a:t>
            </a:r>
          </a:p>
          <a:p>
            <a:r>
              <a:rPr lang="en-US" sz="1200" dirty="0">
                <a:solidFill>
                  <a:schemeClr val="tx1"/>
                </a:solidFill>
                <a:latin typeface="Arial" panose="020B0604020202020204" pitchFamily="34" charset="0"/>
                <a:cs typeface="Arial" panose="020B0604020202020204" pitchFamily="34" charset="0"/>
              </a:rPr>
              <a:t>3.1 Activate or supply background knowledge</a:t>
            </a:r>
          </a:p>
          <a:p>
            <a:r>
              <a:rPr lang="en-US" sz="1200" dirty="0">
                <a:solidFill>
                  <a:schemeClr val="tx1"/>
                </a:solidFill>
                <a:latin typeface="Arial" panose="020B0604020202020204" pitchFamily="34" charset="0"/>
                <a:cs typeface="Arial" panose="020B0604020202020204" pitchFamily="34" charset="0"/>
              </a:rPr>
              <a:t>3.2 Highlight patterns, crucial features, big ideas, and relationships</a:t>
            </a:r>
          </a:p>
          <a:p>
            <a:r>
              <a:rPr lang="en-US" sz="1200" dirty="0">
                <a:solidFill>
                  <a:schemeClr val="accent1">
                    <a:lumMod val="75000"/>
                  </a:schemeClr>
                </a:solidFill>
                <a:latin typeface="Arial" panose="020B0604020202020204" pitchFamily="34" charset="0"/>
                <a:cs typeface="Arial" panose="020B0604020202020204" pitchFamily="34" charset="0"/>
              </a:rPr>
              <a:t>3.3 Guide information processing and visualization</a:t>
            </a:r>
          </a:p>
          <a:p>
            <a:r>
              <a:rPr lang="en-US" sz="1200" dirty="0">
                <a:solidFill>
                  <a:schemeClr val="accent1">
                    <a:lumMod val="75000"/>
                  </a:schemeClr>
                </a:solidFill>
                <a:latin typeface="Arial" panose="020B0604020202020204" pitchFamily="34" charset="0"/>
                <a:cs typeface="Arial" panose="020B0604020202020204" pitchFamily="34" charset="0"/>
              </a:rPr>
              <a:t>3.4 Maximize transfer and generalization</a:t>
            </a:r>
          </a:p>
        </p:txBody>
      </p:sp>
      <p:sp>
        <p:nvSpPr>
          <p:cNvPr id="12" name="Rectangle: Rounded Corners 11">
            <a:extLst>
              <a:ext uri="{FF2B5EF4-FFF2-40B4-BE49-F238E27FC236}">
                <a16:creationId xmlns:a16="http://schemas.microsoft.com/office/drawing/2014/main" id="{20B0371B-58E3-4011-AE52-13148844ECA8}"/>
              </a:ext>
            </a:extLst>
          </p:cNvPr>
          <p:cNvSpPr/>
          <p:nvPr/>
        </p:nvSpPr>
        <p:spPr>
          <a:xfrm>
            <a:off x="8262557" y="261035"/>
            <a:ext cx="3813604" cy="11715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atin typeface="Arial" panose="020B0604020202020204" pitchFamily="34" charset="0"/>
                <a:cs typeface="Arial" panose="020B0604020202020204" pitchFamily="34" charset="0"/>
              </a:rPr>
              <a:t>Provide Multiple Means of Expression</a:t>
            </a:r>
          </a:p>
        </p:txBody>
      </p:sp>
      <p:sp>
        <p:nvSpPr>
          <p:cNvPr id="13" name="Rectangle: Rounded Corners 12">
            <a:extLst>
              <a:ext uri="{FF2B5EF4-FFF2-40B4-BE49-F238E27FC236}">
                <a16:creationId xmlns:a16="http://schemas.microsoft.com/office/drawing/2014/main" id="{582E4B43-5711-4787-8EA9-1E117E31089A}"/>
              </a:ext>
            </a:extLst>
          </p:cNvPr>
          <p:cNvSpPr/>
          <p:nvPr/>
        </p:nvSpPr>
        <p:spPr>
          <a:xfrm>
            <a:off x="8262557" y="1631091"/>
            <a:ext cx="3813604" cy="1654712"/>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latin typeface="Arial" panose="020B0604020202020204" pitchFamily="34" charset="0"/>
                <a:cs typeface="Arial" panose="020B0604020202020204" pitchFamily="34" charset="0"/>
              </a:rPr>
              <a:t>Provide options for Physical Action</a:t>
            </a:r>
          </a:p>
          <a:p>
            <a:r>
              <a:rPr lang="en-US" sz="1200" dirty="0">
                <a:solidFill>
                  <a:schemeClr val="tx1"/>
                </a:solidFill>
                <a:latin typeface="Arial" panose="020B0604020202020204" pitchFamily="34" charset="0"/>
                <a:cs typeface="Arial" panose="020B0604020202020204" pitchFamily="34" charset="0"/>
              </a:rPr>
              <a:t>4.1 Vary the methods for response and navigation</a:t>
            </a:r>
          </a:p>
          <a:p>
            <a:r>
              <a:rPr lang="en-US" sz="1200" dirty="0">
                <a:solidFill>
                  <a:schemeClr val="tx1"/>
                </a:solidFill>
                <a:latin typeface="Arial" panose="020B0604020202020204" pitchFamily="34" charset="0"/>
                <a:cs typeface="Arial" panose="020B0604020202020204" pitchFamily="34" charset="0"/>
              </a:rPr>
              <a:t>4.2 Optimize access to tools and assistive technology</a:t>
            </a:r>
          </a:p>
        </p:txBody>
      </p:sp>
      <p:sp>
        <p:nvSpPr>
          <p:cNvPr id="14" name="Rectangle: Rounded Corners 13">
            <a:extLst>
              <a:ext uri="{FF2B5EF4-FFF2-40B4-BE49-F238E27FC236}">
                <a16:creationId xmlns:a16="http://schemas.microsoft.com/office/drawing/2014/main" id="{DEE6D762-7158-4CB0-8005-844E2296B31C}"/>
              </a:ext>
            </a:extLst>
          </p:cNvPr>
          <p:cNvSpPr/>
          <p:nvPr/>
        </p:nvSpPr>
        <p:spPr>
          <a:xfrm>
            <a:off x="8262557" y="3339123"/>
            <a:ext cx="3813604" cy="1654712"/>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latin typeface="Arial" panose="020B0604020202020204" pitchFamily="34" charset="0"/>
                <a:cs typeface="Arial" panose="020B0604020202020204" pitchFamily="34" charset="0"/>
              </a:rPr>
              <a:t>Provide options for Expression &amp; Communication</a:t>
            </a:r>
          </a:p>
          <a:p>
            <a:r>
              <a:rPr lang="en-US" sz="1200" dirty="0">
                <a:solidFill>
                  <a:schemeClr val="accent6">
                    <a:lumMod val="75000"/>
                  </a:schemeClr>
                </a:solidFill>
                <a:latin typeface="Arial" panose="020B0604020202020204" pitchFamily="34" charset="0"/>
                <a:cs typeface="Arial" panose="020B0604020202020204" pitchFamily="34" charset="0"/>
              </a:rPr>
              <a:t>5.1 Use multiple media for communication</a:t>
            </a:r>
          </a:p>
          <a:p>
            <a:r>
              <a:rPr lang="en-US" sz="1200" dirty="0">
                <a:solidFill>
                  <a:schemeClr val="accent1">
                    <a:lumMod val="75000"/>
                  </a:schemeClr>
                </a:solidFill>
                <a:latin typeface="Arial" panose="020B0604020202020204" pitchFamily="34" charset="0"/>
                <a:cs typeface="Arial" panose="020B0604020202020204" pitchFamily="34" charset="0"/>
              </a:rPr>
              <a:t>5.2 Use multiple tools for construction and composition</a:t>
            </a:r>
          </a:p>
          <a:p>
            <a:r>
              <a:rPr lang="en-US" sz="1200" dirty="0">
                <a:solidFill>
                  <a:schemeClr val="accent1">
                    <a:lumMod val="75000"/>
                  </a:schemeClr>
                </a:solidFill>
                <a:latin typeface="Arial" panose="020B0604020202020204" pitchFamily="34" charset="0"/>
                <a:cs typeface="Arial" panose="020B0604020202020204" pitchFamily="34" charset="0"/>
              </a:rPr>
              <a:t>5.3 Build fluencies with graduated levels of support for practice and performance</a:t>
            </a:r>
          </a:p>
        </p:txBody>
      </p:sp>
      <p:sp>
        <p:nvSpPr>
          <p:cNvPr id="15" name="Rectangle: Rounded Corners 14">
            <a:extLst>
              <a:ext uri="{FF2B5EF4-FFF2-40B4-BE49-F238E27FC236}">
                <a16:creationId xmlns:a16="http://schemas.microsoft.com/office/drawing/2014/main" id="{BFE9DAD9-CE12-4037-8D9A-89A385B79A39}"/>
              </a:ext>
            </a:extLst>
          </p:cNvPr>
          <p:cNvSpPr/>
          <p:nvPr/>
        </p:nvSpPr>
        <p:spPr>
          <a:xfrm>
            <a:off x="8262557" y="5047156"/>
            <a:ext cx="3813604" cy="1654712"/>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latin typeface="Arial" panose="020B0604020202020204" pitchFamily="34" charset="0"/>
                <a:cs typeface="Arial" panose="020B0604020202020204" pitchFamily="34" charset="0"/>
              </a:rPr>
              <a:t>Provide options for Executive Function</a:t>
            </a:r>
          </a:p>
          <a:p>
            <a:r>
              <a:rPr lang="en-US" sz="1200" dirty="0">
                <a:solidFill>
                  <a:schemeClr val="tx1"/>
                </a:solidFill>
                <a:latin typeface="Arial" panose="020B0604020202020204" pitchFamily="34" charset="0"/>
                <a:cs typeface="Arial" panose="020B0604020202020204" pitchFamily="34" charset="0"/>
              </a:rPr>
              <a:t>6.1 Guide appropriate goal setting</a:t>
            </a:r>
          </a:p>
          <a:p>
            <a:r>
              <a:rPr lang="en-US" sz="1200" dirty="0">
                <a:solidFill>
                  <a:schemeClr val="tx1"/>
                </a:solidFill>
                <a:latin typeface="Arial" panose="020B0604020202020204" pitchFamily="34" charset="0"/>
                <a:cs typeface="Arial" panose="020B0604020202020204" pitchFamily="34" charset="0"/>
              </a:rPr>
              <a:t>6.2 Support planning and strategy development</a:t>
            </a:r>
          </a:p>
          <a:p>
            <a:r>
              <a:rPr lang="en-US" sz="1200" dirty="0">
                <a:solidFill>
                  <a:schemeClr val="tx1"/>
                </a:solidFill>
                <a:latin typeface="Arial" panose="020B0604020202020204" pitchFamily="34" charset="0"/>
                <a:cs typeface="Arial" panose="020B0604020202020204" pitchFamily="34" charset="0"/>
              </a:rPr>
              <a:t>6.3 Facilitate managing information and resources</a:t>
            </a:r>
          </a:p>
          <a:p>
            <a:r>
              <a:rPr lang="en-US" sz="1200" dirty="0">
                <a:solidFill>
                  <a:srgbClr val="7030A0"/>
                </a:solidFill>
                <a:latin typeface="Arial" panose="020B0604020202020204" pitchFamily="34" charset="0"/>
                <a:cs typeface="Arial" panose="020B0604020202020204" pitchFamily="34" charset="0"/>
              </a:rPr>
              <a:t>6.4 Enhance capacity for monitoring progress</a:t>
            </a:r>
          </a:p>
        </p:txBody>
      </p:sp>
      <p:sp>
        <p:nvSpPr>
          <p:cNvPr id="20" name="TextBox 19">
            <a:extLst>
              <a:ext uri="{FF2B5EF4-FFF2-40B4-BE49-F238E27FC236}">
                <a16:creationId xmlns:a16="http://schemas.microsoft.com/office/drawing/2014/main" id="{210F30DD-90C0-40AE-8A01-EE7C8A2D327A}"/>
              </a:ext>
            </a:extLst>
          </p:cNvPr>
          <p:cNvSpPr txBox="1"/>
          <p:nvPr/>
        </p:nvSpPr>
        <p:spPr>
          <a:xfrm>
            <a:off x="4925645" y="-10814"/>
            <a:ext cx="2172390" cy="276999"/>
          </a:xfrm>
          <a:prstGeom prst="rect">
            <a:avLst/>
          </a:prstGeom>
          <a:noFill/>
        </p:spPr>
        <p:txBody>
          <a:bodyPr wrap="none" rtlCol="0">
            <a:spAutoFit/>
          </a:bodyPr>
          <a:lstStyle/>
          <a:p>
            <a:r>
              <a:rPr lang="en-US" sz="1200" dirty="0">
                <a:latin typeface="Arial" panose="020B0604020202020204" pitchFamily="34" charset="0"/>
                <a:cs typeface="Arial" panose="020B0604020202020204" pitchFamily="34" charset="0"/>
              </a:rPr>
              <a:t>https://udlguidelines.cast.org/</a:t>
            </a:r>
          </a:p>
        </p:txBody>
      </p:sp>
    </p:spTree>
    <p:extLst>
      <p:ext uri="{BB962C8B-B14F-4D97-AF65-F5344CB8AC3E}">
        <p14:creationId xmlns:p14="http://schemas.microsoft.com/office/powerpoint/2010/main" val="387263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AD553622-7103-40A8-88D1-817CC56F05B0}"/>
              </a:ext>
            </a:extLst>
          </p:cNvPr>
          <p:cNvGraphicFramePr>
            <a:graphicFrameLocks noGrp="1"/>
          </p:cNvGraphicFramePr>
          <p:nvPr>
            <p:extLst>
              <p:ext uri="{D42A27DB-BD31-4B8C-83A1-F6EECF244321}">
                <p14:modId xmlns:p14="http://schemas.microsoft.com/office/powerpoint/2010/main" val="1652058535"/>
              </p:ext>
            </p:extLst>
          </p:nvPr>
        </p:nvGraphicFramePr>
        <p:xfrm>
          <a:off x="109150" y="27685"/>
          <a:ext cx="11876904" cy="6765285"/>
        </p:xfrm>
        <a:graphic>
          <a:graphicData uri="http://schemas.openxmlformats.org/drawingml/2006/table">
            <a:tbl>
              <a:tblPr firstRow="1" bandRow="1">
                <a:tableStyleId>{F5AB1C69-6EDB-4FF4-983F-18BD219EF322}</a:tableStyleId>
              </a:tblPr>
              <a:tblGrid>
                <a:gridCol w="3338385">
                  <a:extLst>
                    <a:ext uri="{9D8B030D-6E8A-4147-A177-3AD203B41FA5}">
                      <a16:colId xmlns:a16="http://schemas.microsoft.com/office/drawing/2014/main" val="3949034337"/>
                    </a:ext>
                  </a:extLst>
                </a:gridCol>
                <a:gridCol w="8538519">
                  <a:extLst>
                    <a:ext uri="{9D8B030D-6E8A-4147-A177-3AD203B41FA5}">
                      <a16:colId xmlns:a16="http://schemas.microsoft.com/office/drawing/2014/main" val="2496713532"/>
                    </a:ext>
                  </a:extLst>
                </a:gridCol>
              </a:tblGrid>
              <a:tr h="256518">
                <a:tc>
                  <a:txBody>
                    <a:bodyPr/>
                    <a:lstStyle/>
                    <a:p>
                      <a:r>
                        <a:rPr lang="en-US" sz="1200" dirty="0">
                          <a:latin typeface="Arial" panose="020B0604020202020204" pitchFamily="34" charset="0"/>
                          <a:cs typeface="Arial" panose="020B0604020202020204" pitchFamily="34" charset="0"/>
                        </a:rPr>
                        <a:t>Checkpoints</a:t>
                      </a:r>
                    </a:p>
                  </a:txBody>
                  <a:tcPr/>
                </a:tc>
                <a:tc>
                  <a:txBody>
                    <a:bodyPr/>
                    <a:lstStyle/>
                    <a:p>
                      <a:r>
                        <a:rPr lang="en-US" sz="1200" dirty="0">
                          <a:latin typeface="Arial" panose="020B0604020202020204" pitchFamily="34" charset="0"/>
                          <a:cs typeface="Arial" panose="020B0604020202020204" pitchFamily="34" charset="0"/>
                        </a:rPr>
                        <a:t>Applications in my courses</a:t>
                      </a:r>
                    </a:p>
                  </a:txBody>
                  <a:tcPr/>
                </a:tc>
                <a:extLst>
                  <a:ext uri="{0D108BD9-81ED-4DB2-BD59-A6C34878D82A}">
                    <a16:rowId xmlns:a16="http://schemas.microsoft.com/office/drawing/2014/main" val="225622126"/>
                  </a:ext>
                </a:extLst>
              </a:tr>
              <a:tr h="488201">
                <a:tc>
                  <a:txBody>
                    <a:bodyPr/>
                    <a:lstStyle/>
                    <a:p>
                      <a:r>
                        <a:rPr lang="en-US" sz="1200" dirty="0">
                          <a:latin typeface="Arial" panose="020B0604020202020204" pitchFamily="34" charset="0"/>
                          <a:cs typeface="Arial" panose="020B0604020202020204" pitchFamily="34" charset="0"/>
                        </a:rPr>
                        <a:t>1.1 </a:t>
                      </a:r>
                      <a:r>
                        <a:rPr lang="en-US" sz="1200" dirty="0">
                          <a:solidFill>
                            <a:schemeClr val="tx1"/>
                          </a:solidFill>
                          <a:latin typeface="Arial" panose="020B0604020202020204" pitchFamily="34" charset="0"/>
                          <a:cs typeface="Arial" panose="020B0604020202020204" pitchFamily="34" charset="0"/>
                        </a:rPr>
                        <a:t>Offer ways of customizing the display of information</a:t>
                      </a:r>
                      <a:endParaRPr lang="en-US" sz="1200" dirty="0">
                        <a:latin typeface="Arial" panose="020B0604020202020204" pitchFamily="34" charset="0"/>
                        <a:cs typeface="Arial" panose="020B0604020202020204" pitchFamily="34" charset="0"/>
                      </a:endParaRPr>
                    </a:p>
                  </a:txBody>
                  <a:tcPr/>
                </a:tc>
                <a:tc>
                  <a:txBody>
                    <a:bodyPr/>
                    <a:lstStyle/>
                    <a:p>
                      <a:r>
                        <a:rPr lang="en-US" sz="1200" dirty="0">
                          <a:latin typeface="Arial" panose="020B0604020202020204" pitchFamily="34" charset="0"/>
                          <a:cs typeface="Arial" panose="020B0604020202020204" pitchFamily="34" charset="0"/>
                        </a:rPr>
                        <a:t>Ongoing: Make course documents more accessible with larger font, better color selection, reserving all caps for acronyms, reserving underline for links, using descriptive links, etc. and decreasing the total amount of text</a:t>
                      </a:r>
                    </a:p>
                  </a:txBody>
                  <a:tcPr/>
                </a:tc>
                <a:extLst>
                  <a:ext uri="{0D108BD9-81ED-4DB2-BD59-A6C34878D82A}">
                    <a16:rowId xmlns:a16="http://schemas.microsoft.com/office/drawing/2014/main" val="3676059250"/>
                  </a:ext>
                </a:extLst>
              </a:tr>
              <a:tr h="34661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Arial" panose="020B0604020202020204" pitchFamily="34" charset="0"/>
                          <a:cs typeface="Arial" panose="020B0604020202020204" pitchFamily="34" charset="0"/>
                        </a:rPr>
                        <a:t>1.2 Offer alternatives for auditory information</a:t>
                      </a:r>
                    </a:p>
                  </a:txBody>
                  <a:tcPr/>
                </a:tc>
                <a:tc>
                  <a:txBody>
                    <a:bodyPr/>
                    <a:lstStyle/>
                    <a:p>
                      <a:r>
                        <a:rPr lang="en-US" sz="1200" dirty="0">
                          <a:latin typeface="Arial" panose="020B0604020202020204" pitchFamily="34" charset="0"/>
                          <a:cs typeface="Arial" panose="020B0604020202020204" pitchFamily="34" charset="0"/>
                        </a:rPr>
                        <a:t>Ongoing: Replace auto-captioned videos with fully accessible captions.</a:t>
                      </a:r>
                    </a:p>
                  </a:txBody>
                  <a:tcPr/>
                </a:tc>
                <a:extLst>
                  <a:ext uri="{0D108BD9-81ED-4DB2-BD59-A6C34878D82A}">
                    <a16:rowId xmlns:a16="http://schemas.microsoft.com/office/drawing/2014/main" val="3039828804"/>
                  </a:ext>
                </a:extLst>
              </a:tr>
              <a:tr h="98288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Arial" panose="020B0604020202020204" pitchFamily="34" charset="0"/>
                          <a:cs typeface="Arial" panose="020B0604020202020204" pitchFamily="34" charset="0"/>
                        </a:rPr>
                        <a:t>1.3 Offer alternatives for visual information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Arial" panose="020B0604020202020204" pitchFamily="34" charset="0"/>
                          <a:cs typeface="Arial" panose="020B0604020202020204" pitchFamily="34" charset="0"/>
                        </a:rPr>
                        <a:t>2.3 Support decoding of text, mathematical notation, and symbols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Arial" panose="020B0604020202020204" pitchFamily="34" charset="0"/>
                          <a:cs typeface="Arial" panose="020B0604020202020204" pitchFamily="34" charset="0"/>
                        </a:rPr>
                        <a:t>5.2 Use multiple tools for construction and composition</a:t>
                      </a:r>
                    </a:p>
                  </a:txBody>
                  <a:tcPr/>
                </a:tc>
                <a:tc>
                  <a:txBody>
                    <a:bodyPr/>
                    <a:lstStyle/>
                    <a:p>
                      <a:r>
                        <a:rPr lang="en-US" sz="1200" dirty="0">
                          <a:latin typeface="Arial" panose="020B0604020202020204" pitchFamily="34" charset="0"/>
                          <a:cs typeface="Arial" panose="020B0604020202020204" pitchFamily="34" charset="0"/>
                        </a:rPr>
                        <a:t>Spring: Add instructions for using Office365 for text-to speech: </a:t>
                      </a:r>
                      <a:r>
                        <a:rPr lang="en-US" sz="1200" dirty="0">
                          <a:latin typeface="Arial" panose="020B0604020202020204" pitchFamily="34" charset="0"/>
                          <a:cs typeface="Arial" panose="020B0604020202020204" pitchFamily="34" charset="0"/>
                          <a:hlinkClick r:id="rId2"/>
                        </a:rPr>
                        <a:t>https://support.microsoft.com/en-us/office/listen-to-your-word-documents-5a2de7f3-1ef4-4795-b24e-64fc2731b001</a:t>
                      </a:r>
                      <a:r>
                        <a:rPr lang="en-US" sz="1200" dirty="0">
                          <a:latin typeface="Arial" panose="020B0604020202020204" pitchFamily="34" charset="0"/>
                          <a:cs typeface="Arial" panose="020B0604020202020204" pitchFamily="34" charset="0"/>
                        </a:rPr>
                        <a:t> </a:t>
                      </a:r>
                    </a:p>
                  </a:txBody>
                  <a:tcPr/>
                </a:tc>
                <a:extLst>
                  <a:ext uri="{0D108BD9-81ED-4DB2-BD59-A6C34878D82A}">
                    <a16:rowId xmlns:a16="http://schemas.microsoft.com/office/drawing/2014/main" val="1986097425"/>
                  </a:ext>
                </a:extLst>
              </a:tr>
              <a:tr h="4882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Arial" panose="020B0604020202020204" pitchFamily="34" charset="0"/>
                          <a:cs typeface="Arial" panose="020B0604020202020204" pitchFamily="34" charset="0"/>
                        </a:rPr>
                        <a:t>2.5 Illustrate through multiple media (&amp; 3.3, 3.4, 6.4)</a:t>
                      </a:r>
                    </a:p>
                  </a:txBody>
                  <a:tcPr/>
                </a:tc>
                <a:tc>
                  <a:txBody>
                    <a:bodyPr/>
                    <a:lstStyle/>
                    <a:p>
                      <a:r>
                        <a:rPr lang="en-US" sz="1200" dirty="0">
                          <a:latin typeface="Arial" panose="020B0604020202020204" pitchFamily="34" charset="0"/>
                          <a:cs typeface="Arial" panose="020B0604020202020204" pitchFamily="34" charset="0"/>
                        </a:rPr>
                        <a:t>Fall/Spring: Creating an inventory of the </a:t>
                      </a:r>
                      <a:r>
                        <a:rPr lang="en-US" sz="1200" dirty="0">
                          <a:latin typeface="Arial" panose="020B0604020202020204" pitchFamily="34" charset="0"/>
                          <a:cs typeface="Arial" panose="020B0604020202020204" pitchFamily="34" charset="0"/>
                          <a:hlinkClick r:id="rId3"/>
                        </a:rPr>
                        <a:t>H5P interactives</a:t>
                      </a:r>
                      <a:r>
                        <a:rPr lang="en-US" sz="1200" dirty="0">
                          <a:latin typeface="Arial" panose="020B0604020202020204" pitchFamily="34" charset="0"/>
                          <a:cs typeface="Arial" panose="020B0604020202020204" pitchFamily="34" charset="0"/>
                        </a:rPr>
                        <a:t> I have created know where more need to be added and to share these with colleague.</a:t>
                      </a:r>
                    </a:p>
                  </a:txBody>
                  <a:tcPr/>
                </a:tc>
                <a:extLst>
                  <a:ext uri="{0D108BD9-81ED-4DB2-BD59-A6C34878D82A}">
                    <a16:rowId xmlns:a16="http://schemas.microsoft.com/office/drawing/2014/main" val="3260043721"/>
                  </a:ext>
                </a:extLst>
              </a:tr>
              <a:tr h="1217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Arial" panose="020B0604020202020204" pitchFamily="34" charset="0"/>
                          <a:cs typeface="Arial" panose="020B0604020202020204" pitchFamily="34" charset="0"/>
                        </a:rPr>
                        <a:t>3.3 Guide information processing and visualization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Arial" panose="020B0604020202020204" pitchFamily="34" charset="0"/>
                          <a:cs typeface="Arial" panose="020B0604020202020204" pitchFamily="34" charset="0"/>
                        </a:rPr>
                        <a:t>3.4 Maximize transfer and generalization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Arial" panose="020B0604020202020204" pitchFamily="34" charset="0"/>
                          <a:cs typeface="Arial" panose="020B0604020202020204" pitchFamily="34" charset="0"/>
                        </a:rPr>
                        <a:t>5.3 Build fluencies with graduated levels of support for practice and performance</a:t>
                      </a:r>
                    </a:p>
                  </a:txBody>
                  <a:tcPr/>
                </a:tc>
                <a:tc>
                  <a:txBody>
                    <a:bodyPr/>
                    <a:lstStyle/>
                    <a:p>
                      <a:r>
                        <a:rPr lang="en-US" sz="1200" dirty="0">
                          <a:latin typeface="Arial" panose="020B0604020202020204" pitchFamily="34" charset="0"/>
                          <a:cs typeface="Arial" panose="020B0604020202020204" pitchFamily="34" charset="0"/>
                        </a:rPr>
                        <a:t>Spring: Add scaffolded activities to help students create compare-contrast visuals.  I noticed they list items in random order when creating Venn diagrams, tables, etc. so I plan to scaffold this skill.  I will also change their discussions where they share study guides to not allow writing of exam questions since we do that in other discussions, and they need more practice creating visuals</a:t>
                      </a:r>
                    </a:p>
                  </a:txBody>
                  <a:tcPr/>
                </a:tc>
                <a:extLst>
                  <a:ext uri="{0D108BD9-81ED-4DB2-BD59-A6C34878D82A}">
                    <a16:rowId xmlns:a16="http://schemas.microsoft.com/office/drawing/2014/main" val="798874083"/>
                  </a:ext>
                </a:extLst>
              </a:tr>
              <a:tr h="279263">
                <a:tc>
                  <a:txBody>
                    <a:bodyPr/>
                    <a:lstStyle/>
                    <a:p>
                      <a:r>
                        <a:rPr lang="en-US" sz="1200" dirty="0">
                          <a:solidFill>
                            <a:schemeClr val="tx1"/>
                          </a:solidFill>
                          <a:latin typeface="Arial" panose="020B0604020202020204" pitchFamily="34" charset="0"/>
                          <a:cs typeface="Arial" panose="020B0604020202020204" pitchFamily="34" charset="0"/>
                        </a:rPr>
                        <a:t>5.1 Use multiple media for communication</a:t>
                      </a:r>
                    </a:p>
                  </a:txBody>
                  <a:tcPr/>
                </a:tc>
                <a:tc>
                  <a:txBody>
                    <a:bodyPr/>
                    <a:lstStyle/>
                    <a:p>
                      <a:r>
                        <a:rPr lang="en-US" sz="1200" dirty="0">
                          <a:latin typeface="Arial" panose="020B0604020202020204" pitchFamily="34" charset="0"/>
                          <a:cs typeface="Arial" panose="020B0604020202020204" pitchFamily="34" charset="0"/>
                        </a:rPr>
                        <a:t>Fall/Spring: Allow for discussion replies to be auditory or video (rather than text) and expand this in spring</a:t>
                      </a:r>
                    </a:p>
                  </a:txBody>
                  <a:tcPr/>
                </a:tc>
                <a:extLst>
                  <a:ext uri="{0D108BD9-81ED-4DB2-BD59-A6C34878D82A}">
                    <a16:rowId xmlns:a16="http://schemas.microsoft.com/office/drawing/2014/main" val="2189189917"/>
                  </a:ext>
                </a:extLst>
              </a:tr>
              <a:tr h="8787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Arial" panose="020B0604020202020204" pitchFamily="34" charset="0"/>
                          <a:cs typeface="Arial" panose="020B0604020202020204" pitchFamily="34" charset="0"/>
                        </a:rPr>
                        <a:t>6.4 Enhance capacity for monitoring progress</a:t>
                      </a:r>
                    </a:p>
                  </a:txBody>
                  <a:tcPr/>
                </a:tc>
                <a:tc>
                  <a:txBody>
                    <a:bodyPr/>
                    <a:lstStyle/>
                    <a:p>
                      <a:r>
                        <a:rPr lang="en-US" sz="1200" dirty="0">
                          <a:latin typeface="Arial" panose="020B0604020202020204" pitchFamily="34" charset="0"/>
                          <a:cs typeface="Arial" panose="020B0604020202020204" pitchFamily="34" charset="0"/>
                        </a:rPr>
                        <a:t>Fall: Reformatting a project rubric from a three-column descriptive rubric to a checklist.</a:t>
                      </a:r>
                    </a:p>
                    <a:p>
                      <a:r>
                        <a:rPr lang="en-US" sz="1200" dirty="0">
                          <a:latin typeface="Arial" panose="020B0604020202020204" pitchFamily="34" charset="0"/>
                          <a:cs typeface="Arial" panose="020B0604020202020204" pitchFamily="34" charset="0"/>
                        </a:rPr>
                        <a:t>Fall: Added a survey after the first exam to help students reflect on which course resources they used and will use based on this paper: </a:t>
                      </a:r>
                      <a:r>
                        <a:rPr lang="en-US" sz="1200" dirty="0">
                          <a:latin typeface="Arial" panose="020B0604020202020204" pitchFamily="34" charset="0"/>
                          <a:cs typeface="Arial" panose="020B0604020202020204" pitchFamily="34" charset="0"/>
                          <a:hlinkClick r:id="rId4"/>
                        </a:rPr>
                        <a:t>https://www.cte.hawaii.edu/resources/handouts/2018/Metacognition2_020818.pdf</a:t>
                      </a:r>
                      <a:r>
                        <a:rPr lang="en-US" sz="1200" dirty="0">
                          <a:latin typeface="Arial" panose="020B0604020202020204" pitchFamily="34" charset="0"/>
                          <a:cs typeface="Arial" panose="020B0604020202020204" pitchFamily="34" charset="0"/>
                        </a:rPr>
                        <a:t> (slides to summarize: </a:t>
                      </a:r>
                      <a:r>
                        <a:rPr lang="en-US" sz="1200" dirty="0">
                          <a:latin typeface="Arial" panose="020B0604020202020204" pitchFamily="34" charset="0"/>
                          <a:cs typeface="Arial" panose="020B0604020202020204" pitchFamily="34" charset="0"/>
                          <a:hlinkClick r:id="rId5"/>
                        </a:rPr>
                        <a:t>https://docs.google.com/presentation/d/1hHy2GxewwyUJDukkBsYKDI2aZGv4YObUPiRHfVxGTKY/edit#slide=id.p1</a:t>
                      </a:r>
                      <a:r>
                        <a:rPr lang="en-US" sz="1200" dirty="0">
                          <a:latin typeface="Arial" panose="020B0604020202020204" pitchFamily="34" charset="0"/>
                          <a:cs typeface="Arial" panose="020B0604020202020204" pitchFamily="34" charset="0"/>
                        </a:rPr>
                        <a:t>)</a:t>
                      </a:r>
                    </a:p>
                  </a:txBody>
                  <a:tcPr/>
                </a:tc>
                <a:extLst>
                  <a:ext uri="{0D108BD9-81ED-4DB2-BD59-A6C34878D82A}">
                    <a16:rowId xmlns:a16="http://schemas.microsoft.com/office/drawing/2014/main" val="1370173945"/>
                  </a:ext>
                </a:extLst>
              </a:tr>
              <a:tr h="4882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Arial" panose="020B0604020202020204" pitchFamily="34" charset="0"/>
                          <a:cs typeface="Arial" panose="020B0604020202020204" pitchFamily="34" charset="0"/>
                        </a:rPr>
                        <a:t>7.2 Optimize relevance, value, and authenticity</a:t>
                      </a:r>
                    </a:p>
                  </a:txBody>
                  <a:tcPr/>
                </a:tc>
                <a:tc>
                  <a:txBody>
                    <a:bodyPr/>
                    <a:lstStyle/>
                    <a:p>
                      <a:r>
                        <a:rPr lang="en-US" sz="1200" dirty="0">
                          <a:latin typeface="Arial" panose="020B0604020202020204" pitchFamily="34" charset="0"/>
                          <a:cs typeface="Arial" panose="020B0604020202020204" pitchFamily="34" charset="0"/>
                        </a:rPr>
                        <a:t>Ongoing: Adding COVID Connections to each unit</a:t>
                      </a:r>
                    </a:p>
                    <a:p>
                      <a:r>
                        <a:rPr lang="en-US" sz="1200" dirty="0">
                          <a:latin typeface="Arial" panose="020B0604020202020204" pitchFamily="34" charset="0"/>
                          <a:cs typeface="Arial" panose="020B0604020202020204" pitchFamily="34" charset="0"/>
                        </a:rPr>
                        <a:t>Ongoing: Changing the language about genetics and diseases to decrease heteronormative and ableist language</a:t>
                      </a:r>
                    </a:p>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US" sz="1200" b="0" i="0" kern="1200" dirty="0">
                          <a:solidFill>
                            <a:schemeClr val="dk1"/>
                          </a:solidFill>
                          <a:effectLst/>
                          <a:latin typeface="Arial" panose="020B0604020202020204" pitchFamily="34" charset="0"/>
                          <a:ea typeface="+mn-ea"/>
                          <a:cs typeface="Arial" panose="020B0604020202020204" pitchFamily="34" charset="0"/>
                          <a:hlinkClick r:id="rId6" tooltip="Original URL: https://www.colorado.edu/journal/assembly/2019/06/30/growing-gender-inclusive-biology-curriculum-framework-and-reflections-secondary-science. Click or tap if you trust this link."/>
                        </a:rPr>
                        <a:t>https://www.colorado.edu/journal/assembly/2019/06/30/growing-gender-inclusive-biology-curriculum-framework-and-reflections-secondary-science</a:t>
                      </a:r>
                      <a:r>
                        <a:rPr lang="en-US" sz="1200" b="0" i="0" kern="1200" dirty="0">
                          <a:solidFill>
                            <a:schemeClr val="dk1"/>
                          </a:solidFill>
                          <a:effectLst/>
                          <a:latin typeface="Arial" panose="020B0604020202020204" pitchFamily="34" charset="0"/>
                          <a:ea typeface="+mn-ea"/>
                          <a:cs typeface="Arial" panose="020B0604020202020204" pitchFamily="34" charset="0"/>
                        </a:rPr>
                        <a:t>, </a:t>
                      </a:r>
                      <a:r>
                        <a:rPr lang="en-US" sz="1200" b="0" i="0" kern="1200" dirty="0">
                          <a:solidFill>
                            <a:schemeClr val="dk1"/>
                          </a:solidFill>
                          <a:effectLst/>
                          <a:latin typeface="Arial" panose="020B0604020202020204" pitchFamily="34" charset="0"/>
                          <a:ea typeface="+mn-ea"/>
                          <a:cs typeface="Arial" panose="020B0604020202020204" pitchFamily="34" charset="0"/>
                          <a:hlinkClick r:id="rId7"/>
                        </a:rPr>
                        <a:t>https://projectbiodiversify.wpcomstaging.com/</a:t>
                      </a:r>
                      <a:r>
                        <a:rPr lang="en-US" sz="1200" b="0" i="0" kern="1200" dirty="0">
                          <a:solidFill>
                            <a:schemeClr val="dk1"/>
                          </a:solidFill>
                          <a:effectLst/>
                          <a:latin typeface="Arial" panose="020B0604020202020204" pitchFamily="34" charset="0"/>
                          <a:ea typeface="+mn-ea"/>
                          <a:cs typeface="Arial" panose="020B0604020202020204" pitchFamily="34" charset="0"/>
                        </a:rPr>
                        <a:t>, </a:t>
                      </a:r>
                      <a:r>
                        <a:rPr lang="en-US" sz="1200" b="0" i="0" kern="1200" dirty="0">
                          <a:solidFill>
                            <a:schemeClr val="dk1"/>
                          </a:solidFill>
                          <a:effectLst/>
                          <a:latin typeface="Arial" panose="020B0604020202020204" pitchFamily="34" charset="0"/>
                          <a:ea typeface="+mn-ea"/>
                          <a:cs typeface="Arial" panose="020B0604020202020204" pitchFamily="34" charset="0"/>
                          <a:hlinkClick r:id="rId8"/>
                        </a:rPr>
                        <a:t>https://www.genderinclusivebiology.com/</a:t>
                      </a:r>
                      <a:r>
                        <a:rPr lang="en-US" sz="1200" b="0" i="0" kern="1200" dirty="0">
                          <a:solidFill>
                            <a:schemeClr val="dk1"/>
                          </a:solidFill>
                          <a:effectLst/>
                          <a:latin typeface="Arial" panose="020B0604020202020204" pitchFamily="34" charset="0"/>
                          <a:ea typeface="+mn-ea"/>
                          <a:cs typeface="Arial" panose="020B0604020202020204" pitchFamily="34" charset="0"/>
                        </a:rPr>
                        <a:t>, </a:t>
                      </a:r>
                      <a:r>
                        <a:rPr lang="en-US" sz="1200" b="0" i="0" kern="1200" dirty="0">
                          <a:solidFill>
                            <a:schemeClr val="dk1"/>
                          </a:solidFill>
                          <a:effectLst/>
                          <a:latin typeface="Arial" panose="020B0604020202020204" pitchFamily="34" charset="0"/>
                          <a:ea typeface="+mn-ea"/>
                          <a:cs typeface="Arial" panose="020B0604020202020204" pitchFamily="34" charset="0"/>
                          <a:hlinkClick r:id="rId9" tooltip="Original URL: https://www.lifescied.org/doi/10.1187/cbe.19-08-0156. Click or tap if you trust this link."/>
                        </a:rPr>
                        <a:t>https://www.lifescied.org/doi/10.1187/cbe.19-08-0156</a:t>
                      </a:r>
                      <a:endParaRPr lang="en-US"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186418926"/>
                  </a:ext>
                </a:extLst>
              </a:tr>
              <a:tr h="2930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Arial" panose="020B0604020202020204" pitchFamily="34" charset="0"/>
                          <a:cs typeface="Arial" panose="020B0604020202020204" pitchFamily="34" charset="0"/>
                        </a:rPr>
                        <a:t>8.3 Foster collaboration and community</a:t>
                      </a:r>
                    </a:p>
                  </a:txBody>
                  <a:tcPr/>
                </a:tc>
                <a:tc>
                  <a:txBody>
                    <a:bodyPr/>
                    <a:lstStyle/>
                    <a:p>
                      <a:r>
                        <a:rPr lang="en-US" sz="1200" dirty="0">
                          <a:latin typeface="Arial" panose="020B0604020202020204" pitchFamily="34" charset="0"/>
                          <a:cs typeface="Arial" panose="020B0604020202020204" pitchFamily="34" charset="0"/>
                        </a:rPr>
                        <a:t>Spring: Add an option to the project for students to work with others (with grading criteria) and/or include family members</a:t>
                      </a:r>
                    </a:p>
                  </a:txBody>
                  <a:tcPr/>
                </a:tc>
                <a:extLst>
                  <a:ext uri="{0D108BD9-81ED-4DB2-BD59-A6C34878D82A}">
                    <a16:rowId xmlns:a16="http://schemas.microsoft.com/office/drawing/2014/main" val="313125143"/>
                  </a:ext>
                </a:extLst>
              </a:tr>
              <a:tr h="4882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Arial" panose="020B0604020202020204" pitchFamily="34" charset="0"/>
                          <a:cs typeface="Arial" panose="020B0604020202020204" pitchFamily="34" charset="0"/>
                        </a:rPr>
                        <a:t>9.1 Promote expectations and beliefs that optimize motivation </a:t>
                      </a:r>
                    </a:p>
                  </a:txBody>
                  <a:tcPr/>
                </a:tc>
                <a:tc>
                  <a:txBody>
                    <a:bodyPr/>
                    <a:lstStyle/>
                    <a:p>
                      <a:r>
                        <a:rPr lang="en-US" sz="1200" dirty="0">
                          <a:latin typeface="Arial" panose="020B0604020202020204" pitchFamily="34" charset="0"/>
                          <a:cs typeface="Arial" panose="020B0604020202020204" pitchFamily="34" charset="0"/>
                        </a:rPr>
                        <a:t>Spring: Add starting note addressing the </a:t>
                      </a:r>
                      <a:r>
                        <a:rPr lang="en-US" sz="1200" dirty="0">
                          <a:latin typeface="Arial" panose="020B0604020202020204" pitchFamily="34" charset="0"/>
                          <a:cs typeface="Arial" panose="020B0604020202020204" pitchFamily="34" charset="0"/>
                          <a:hlinkClick r:id="rId10"/>
                        </a:rPr>
                        <a:t>three parts of motivation</a:t>
                      </a:r>
                      <a:r>
                        <a:rPr lang="en-US" sz="1200" dirty="0">
                          <a:latin typeface="Arial" panose="020B0604020202020204" pitchFamily="34" charset="0"/>
                          <a:cs typeface="Arial" panose="020B0604020202020204" pitchFamily="34" charset="0"/>
                        </a:rPr>
                        <a:t>: (1) Value: how this course will be helpful, (2) Self efficacy: my belief they can do this, (3) Supportive Learning Environment – I will be here to help (+ tutors, etc.)</a:t>
                      </a:r>
                    </a:p>
                  </a:txBody>
                  <a:tcPr/>
                </a:tc>
                <a:extLst>
                  <a:ext uri="{0D108BD9-81ED-4DB2-BD59-A6C34878D82A}">
                    <a16:rowId xmlns:a16="http://schemas.microsoft.com/office/drawing/2014/main" val="841252171"/>
                  </a:ext>
                </a:extLst>
              </a:tr>
            </a:tbl>
          </a:graphicData>
        </a:graphic>
      </p:graphicFrame>
    </p:spTree>
    <p:extLst>
      <p:ext uri="{BB962C8B-B14F-4D97-AF65-F5344CB8AC3E}">
        <p14:creationId xmlns:p14="http://schemas.microsoft.com/office/powerpoint/2010/main" val="25717290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02DFCAE7-E249-40F4-AD1C-B2829F42EE9B}"/>
              </a:ext>
            </a:extLst>
          </p:cNvPr>
          <p:cNvGraphicFramePr>
            <a:graphicFrameLocks noGrp="1"/>
          </p:cNvGraphicFramePr>
          <p:nvPr>
            <p:extLst>
              <p:ext uri="{D42A27DB-BD31-4B8C-83A1-F6EECF244321}">
                <p14:modId xmlns:p14="http://schemas.microsoft.com/office/powerpoint/2010/main" val="3797303125"/>
              </p:ext>
            </p:extLst>
          </p:nvPr>
        </p:nvGraphicFramePr>
        <p:xfrm>
          <a:off x="6804450" y="801818"/>
          <a:ext cx="5041557" cy="2926080"/>
        </p:xfrm>
        <a:graphic>
          <a:graphicData uri="http://schemas.openxmlformats.org/drawingml/2006/table">
            <a:tbl>
              <a:tblPr firstRow="1" bandRow="1">
                <a:tableStyleId>{F5AB1C69-6EDB-4FF4-983F-18BD219EF322}</a:tableStyleId>
              </a:tblPr>
              <a:tblGrid>
                <a:gridCol w="5041557">
                  <a:extLst>
                    <a:ext uri="{9D8B030D-6E8A-4147-A177-3AD203B41FA5}">
                      <a16:colId xmlns:a16="http://schemas.microsoft.com/office/drawing/2014/main" val="4026790387"/>
                    </a:ext>
                  </a:extLst>
                </a:gridCol>
              </a:tblGrid>
              <a:tr h="0">
                <a:tc>
                  <a:txBody>
                    <a:bodyPr/>
                    <a:lstStyle/>
                    <a:p>
                      <a:r>
                        <a:rPr lang="en-US" dirty="0"/>
                        <a:t>After</a:t>
                      </a:r>
                    </a:p>
                  </a:txBody>
                  <a:tcPr/>
                </a:tc>
                <a:extLst>
                  <a:ext uri="{0D108BD9-81ED-4DB2-BD59-A6C34878D82A}">
                    <a16:rowId xmlns:a16="http://schemas.microsoft.com/office/drawing/2014/main" val="3676349743"/>
                  </a:ext>
                </a:extLst>
              </a:tr>
              <a:tr h="370840">
                <a:tc>
                  <a:txBody>
                    <a:bodyPr/>
                    <a:lstStyle/>
                    <a:p>
                      <a:r>
                        <a:rPr lang="en-US" sz="1800" kern="1200" dirty="0">
                          <a:solidFill>
                            <a:schemeClr val="dk1"/>
                          </a:solidFill>
                          <a:effectLst/>
                          <a:latin typeface="+mn-lt"/>
                          <a:ea typeface="+mn-ea"/>
                          <a:cs typeface="+mn-cs"/>
                        </a:rPr>
                        <a:t>☐ Focuses on 1-2 parts of a disease or related topic</a:t>
                      </a:r>
                    </a:p>
                    <a:p>
                      <a:r>
                        <a:rPr lang="en-US" sz="1800" kern="1200" dirty="0">
                          <a:solidFill>
                            <a:schemeClr val="dk1"/>
                          </a:solidFill>
                          <a:effectLst/>
                          <a:latin typeface="+mn-lt"/>
                          <a:ea typeface="+mn-ea"/>
                          <a:cs typeface="+mn-cs"/>
                        </a:rPr>
                        <a:t>☐ Demonstrates deep learning about topic</a:t>
                      </a:r>
                    </a:p>
                    <a:p>
                      <a:r>
                        <a:rPr lang="en-US" sz="1800" kern="1200" dirty="0">
                          <a:solidFill>
                            <a:schemeClr val="dk1"/>
                          </a:solidFill>
                          <a:effectLst/>
                          <a:latin typeface="+mn-lt"/>
                          <a:ea typeface="+mn-ea"/>
                          <a:cs typeface="+mn-cs"/>
                        </a:rPr>
                        <a:t>☐ Simplified terms and minimized words so target audience would understand</a:t>
                      </a:r>
                    </a:p>
                    <a:p>
                      <a:r>
                        <a:rPr lang="en-US" sz="1800" kern="1200" dirty="0">
                          <a:solidFill>
                            <a:schemeClr val="dk1"/>
                          </a:solidFill>
                          <a:effectLst/>
                          <a:latin typeface="+mn-lt"/>
                          <a:ea typeface="+mn-ea"/>
                          <a:cs typeface="+mn-cs"/>
                        </a:rPr>
                        <a:t>☐ Target audience would learn a lot about this topic</a:t>
                      </a:r>
                    </a:p>
                    <a:p>
                      <a:r>
                        <a:rPr lang="en-US" sz="1800" kern="1200" dirty="0">
                          <a:solidFill>
                            <a:schemeClr val="dk1"/>
                          </a:solidFill>
                          <a:effectLst/>
                          <a:latin typeface="+mn-lt"/>
                          <a:ea typeface="+mn-ea"/>
                          <a:cs typeface="+mn-cs"/>
                        </a:rPr>
                        <a:t>☐ Creative and attention-grabbing project</a:t>
                      </a:r>
                    </a:p>
                    <a:p>
                      <a:r>
                        <a:rPr lang="en-US" sz="1800" kern="1200" dirty="0">
                          <a:solidFill>
                            <a:schemeClr val="dk1"/>
                          </a:solidFill>
                          <a:effectLst/>
                          <a:latin typeface="+mn-lt"/>
                          <a:ea typeface="+mn-ea"/>
                          <a:cs typeface="+mn-cs"/>
                        </a:rPr>
                        <a:t>☐ Used visuals or created a visual project</a:t>
                      </a:r>
                    </a:p>
                    <a:p>
                      <a:r>
                        <a:rPr lang="en-US" sz="1800" kern="1200" dirty="0">
                          <a:solidFill>
                            <a:schemeClr val="dk1"/>
                          </a:solidFill>
                          <a:effectLst/>
                          <a:latin typeface="+mn-lt"/>
                          <a:ea typeface="+mn-ea"/>
                          <a:cs typeface="+mn-cs"/>
                        </a:rPr>
                        <a:t>☐ Images are not copyrighted and have figure attributions (see instructions in this document)</a:t>
                      </a:r>
                    </a:p>
                  </a:txBody>
                  <a:tcPr/>
                </a:tc>
                <a:extLst>
                  <a:ext uri="{0D108BD9-81ED-4DB2-BD59-A6C34878D82A}">
                    <a16:rowId xmlns:a16="http://schemas.microsoft.com/office/drawing/2014/main" val="1041016153"/>
                  </a:ext>
                </a:extLst>
              </a:tr>
            </a:tbl>
          </a:graphicData>
        </a:graphic>
      </p:graphicFrame>
      <p:graphicFrame>
        <p:nvGraphicFramePr>
          <p:cNvPr id="3" name="Table 2">
            <a:extLst>
              <a:ext uri="{FF2B5EF4-FFF2-40B4-BE49-F238E27FC236}">
                <a16:creationId xmlns:a16="http://schemas.microsoft.com/office/drawing/2014/main" id="{3265D972-E0FB-47DB-9457-E42A9466CE97}"/>
              </a:ext>
            </a:extLst>
          </p:cNvPr>
          <p:cNvGraphicFramePr>
            <a:graphicFrameLocks noGrp="1"/>
          </p:cNvGraphicFramePr>
          <p:nvPr>
            <p:extLst>
              <p:ext uri="{D42A27DB-BD31-4B8C-83A1-F6EECF244321}">
                <p14:modId xmlns:p14="http://schemas.microsoft.com/office/powerpoint/2010/main" val="1631071390"/>
              </p:ext>
            </p:extLst>
          </p:nvPr>
        </p:nvGraphicFramePr>
        <p:xfrm>
          <a:off x="391137" y="1182618"/>
          <a:ext cx="6022024" cy="5596701"/>
        </p:xfrm>
        <a:graphic>
          <a:graphicData uri="http://schemas.openxmlformats.org/drawingml/2006/table">
            <a:tbl>
              <a:tblPr firstRow="1" firstCol="1" lastRow="1" lastCol="1" bandRow="1" bandCol="1">
                <a:tableStyleId>{5C22544A-7EE6-4342-B048-85BDC9FD1C3A}</a:tableStyleId>
              </a:tblPr>
              <a:tblGrid>
                <a:gridCol w="1324156">
                  <a:extLst>
                    <a:ext uri="{9D8B030D-6E8A-4147-A177-3AD203B41FA5}">
                      <a16:colId xmlns:a16="http://schemas.microsoft.com/office/drawing/2014/main" val="2331003924"/>
                    </a:ext>
                  </a:extLst>
                </a:gridCol>
                <a:gridCol w="1565956">
                  <a:extLst>
                    <a:ext uri="{9D8B030D-6E8A-4147-A177-3AD203B41FA5}">
                      <a16:colId xmlns:a16="http://schemas.microsoft.com/office/drawing/2014/main" val="846020441"/>
                    </a:ext>
                  </a:extLst>
                </a:gridCol>
                <a:gridCol w="1565956">
                  <a:extLst>
                    <a:ext uri="{9D8B030D-6E8A-4147-A177-3AD203B41FA5}">
                      <a16:colId xmlns:a16="http://schemas.microsoft.com/office/drawing/2014/main" val="2346794878"/>
                    </a:ext>
                  </a:extLst>
                </a:gridCol>
                <a:gridCol w="1565956">
                  <a:extLst>
                    <a:ext uri="{9D8B030D-6E8A-4147-A177-3AD203B41FA5}">
                      <a16:colId xmlns:a16="http://schemas.microsoft.com/office/drawing/2014/main" val="1918485886"/>
                    </a:ext>
                  </a:extLst>
                </a:gridCol>
              </a:tblGrid>
              <a:tr h="95744">
                <a:tc>
                  <a:txBody>
                    <a:bodyPr/>
                    <a:lstStyle/>
                    <a:p>
                      <a:pPr marL="0" marR="0" algn="ctr">
                        <a:lnSpc>
                          <a:spcPct val="115000"/>
                        </a:lnSpc>
                        <a:spcBef>
                          <a:spcPts val="0"/>
                        </a:spcBef>
                        <a:spcAft>
                          <a:spcPts val="0"/>
                        </a:spcAft>
                      </a:pPr>
                      <a:r>
                        <a:rPr lang="en-US" sz="1400" b="0">
                          <a:solidFill>
                            <a:schemeClr val="tx1"/>
                          </a:solidFill>
                          <a:effectLst/>
                        </a:rPr>
                        <a:t>Project</a:t>
                      </a:r>
                      <a:endParaRPr lang="en-US" sz="1400" b="0">
                        <a:solidFill>
                          <a:schemeClr val="tx1"/>
                        </a:solidFill>
                        <a:effectLst/>
                        <a:latin typeface="Times New Roman" panose="02020603050405020304" pitchFamily="18" charset="0"/>
                        <a:ea typeface="Times New Roman" panose="02020603050405020304" pitchFamily="18" charset="0"/>
                      </a:endParaRPr>
                    </a:p>
                  </a:txBody>
                  <a:tcPr marL="33981" marR="33981" marT="0" marB="0">
                    <a:solidFill>
                      <a:schemeClr val="bg2"/>
                    </a:solidFill>
                  </a:tcPr>
                </a:tc>
                <a:tc>
                  <a:txBody>
                    <a:bodyPr/>
                    <a:lstStyle/>
                    <a:p>
                      <a:pPr marL="0" marR="0" algn="ctr">
                        <a:lnSpc>
                          <a:spcPct val="115000"/>
                        </a:lnSpc>
                        <a:spcBef>
                          <a:spcPts val="0"/>
                        </a:spcBef>
                        <a:spcAft>
                          <a:spcPts val="0"/>
                        </a:spcAft>
                      </a:pPr>
                      <a:r>
                        <a:rPr lang="en-US" sz="1400" b="0">
                          <a:solidFill>
                            <a:schemeClr val="tx1"/>
                          </a:solidFill>
                          <a:effectLst/>
                        </a:rPr>
                        <a:t>10 points</a:t>
                      </a:r>
                      <a:endParaRPr lang="en-US" sz="1400" b="0">
                        <a:solidFill>
                          <a:schemeClr val="tx1"/>
                        </a:solidFill>
                        <a:effectLst/>
                        <a:latin typeface="Times New Roman" panose="02020603050405020304" pitchFamily="18" charset="0"/>
                        <a:ea typeface="Times New Roman" panose="02020603050405020304" pitchFamily="18" charset="0"/>
                      </a:endParaRPr>
                    </a:p>
                  </a:txBody>
                  <a:tcPr marL="33981" marR="33981" marT="0" marB="0">
                    <a:solidFill>
                      <a:schemeClr val="bg2"/>
                    </a:solidFill>
                  </a:tcPr>
                </a:tc>
                <a:tc>
                  <a:txBody>
                    <a:bodyPr/>
                    <a:lstStyle/>
                    <a:p>
                      <a:pPr marL="0" marR="0" algn="ctr">
                        <a:lnSpc>
                          <a:spcPct val="115000"/>
                        </a:lnSpc>
                        <a:spcBef>
                          <a:spcPts val="0"/>
                        </a:spcBef>
                        <a:spcAft>
                          <a:spcPts val="0"/>
                        </a:spcAft>
                      </a:pPr>
                      <a:r>
                        <a:rPr lang="en-US" sz="1400" b="0">
                          <a:solidFill>
                            <a:schemeClr val="tx1"/>
                          </a:solidFill>
                          <a:effectLst/>
                        </a:rPr>
                        <a:t>15 points</a:t>
                      </a:r>
                      <a:endParaRPr lang="en-US" sz="1400" b="0">
                        <a:solidFill>
                          <a:schemeClr val="tx1"/>
                        </a:solidFill>
                        <a:effectLst/>
                        <a:latin typeface="Times New Roman" panose="02020603050405020304" pitchFamily="18" charset="0"/>
                        <a:ea typeface="Times New Roman" panose="02020603050405020304" pitchFamily="18" charset="0"/>
                      </a:endParaRPr>
                    </a:p>
                  </a:txBody>
                  <a:tcPr marL="33981" marR="33981" marT="0" marB="0">
                    <a:solidFill>
                      <a:schemeClr val="bg2"/>
                    </a:solidFill>
                  </a:tcPr>
                </a:tc>
                <a:tc>
                  <a:txBody>
                    <a:bodyPr/>
                    <a:lstStyle/>
                    <a:p>
                      <a:pPr marL="0" marR="0" algn="ctr">
                        <a:lnSpc>
                          <a:spcPct val="115000"/>
                        </a:lnSpc>
                        <a:spcBef>
                          <a:spcPts val="0"/>
                        </a:spcBef>
                        <a:spcAft>
                          <a:spcPts val="0"/>
                        </a:spcAft>
                      </a:pPr>
                      <a:r>
                        <a:rPr lang="en-US" sz="1400" b="0">
                          <a:solidFill>
                            <a:schemeClr val="tx1"/>
                          </a:solidFill>
                          <a:effectLst/>
                        </a:rPr>
                        <a:t>20 points</a:t>
                      </a:r>
                      <a:endParaRPr lang="en-US" sz="1400" b="0">
                        <a:solidFill>
                          <a:schemeClr val="tx1"/>
                        </a:solidFill>
                        <a:effectLst/>
                        <a:latin typeface="Times New Roman" panose="02020603050405020304" pitchFamily="18" charset="0"/>
                        <a:ea typeface="Times New Roman" panose="02020603050405020304" pitchFamily="18" charset="0"/>
                      </a:endParaRPr>
                    </a:p>
                  </a:txBody>
                  <a:tcPr marL="33981" marR="33981" marT="0" marB="0">
                    <a:solidFill>
                      <a:schemeClr val="bg2"/>
                    </a:solidFill>
                  </a:tcPr>
                </a:tc>
                <a:extLst>
                  <a:ext uri="{0D108BD9-81ED-4DB2-BD59-A6C34878D82A}">
                    <a16:rowId xmlns:a16="http://schemas.microsoft.com/office/drawing/2014/main" val="3367091246"/>
                  </a:ext>
                </a:extLst>
              </a:tr>
              <a:tr h="1971485">
                <a:tc>
                  <a:txBody>
                    <a:bodyPr/>
                    <a:lstStyle/>
                    <a:p>
                      <a:pPr marL="0" marR="0" algn="ctr">
                        <a:lnSpc>
                          <a:spcPct val="115000"/>
                        </a:lnSpc>
                        <a:spcBef>
                          <a:spcPts val="0"/>
                        </a:spcBef>
                        <a:spcAft>
                          <a:spcPts val="0"/>
                        </a:spcAft>
                      </a:pPr>
                      <a:r>
                        <a:rPr lang="en-US" sz="1400" b="0">
                          <a:solidFill>
                            <a:schemeClr val="tx1"/>
                          </a:solidFill>
                          <a:effectLst/>
                        </a:rPr>
                        <a:t>Appropriate level, Informative</a:t>
                      </a:r>
                      <a:endParaRPr lang="en-US" sz="1400" b="0">
                        <a:solidFill>
                          <a:schemeClr val="tx1"/>
                        </a:solidFill>
                        <a:effectLst/>
                        <a:latin typeface="Times New Roman" panose="02020603050405020304" pitchFamily="18" charset="0"/>
                        <a:ea typeface="Times New Roman" panose="02020603050405020304" pitchFamily="18" charset="0"/>
                      </a:endParaRPr>
                    </a:p>
                  </a:txBody>
                  <a:tcPr marL="33981" marR="33981" marT="0" marB="0" anchor="ctr">
                    <a:solidFill>
                      <a:schemeClr val="bg2"/>
                    </a:solidFill>
                  </a:tcPr>
                </a:tc>
                <a:tc>
                  <a:txBody>
                    <a:bodyPr/>
                    <a:lstStyle/>
                    <a:p>
                      <a:pPr marL="342900" marR="0" lvl="0" indent="-342900">
                        <a:lnSpc>
                          <a:spcPct val="115000"/>
                        </a:lnSpc>
                        <a:spcBef>
                          <a:spcPts val="0"/>
                        </a:spcBef>
                        <a:spcAft>
                          <a:spcPts val="0"/>
                        </a:spcAft>
                        <a:buFont typeface="Symbol" panose="05050102010706020507" pitchFamily="18" charset="2"/>
                        <a:buChar char=""/>
                      </a:pPr>
                      <a:r>
                        <a:rPr lang="en-US" sz="1400" b="0">
                          <a:solidFill>
                            <a:schemeClr val="tx1"/>
                          </a:solidFill>
                          <a:effectLst/>
                        </a:rPr>
                        <a:t>Many terms need to be simplified</a:t>
                      </a:r>
                    </a:p>
                    <a:p>
                      <a:pPr marL="342900" marR="0" lvl="0" indent="-342900">
                        <a:lnSpc>
                          <a:spcPct val="115000"/>
                        </a:lnSpc>
                        <a:spcBef>
                          <a:spcPts val="0"/>
                        </a:spcBef>
                        <a:spcAft>
                          <a:spcPts val="0"/>
                        </a:spcAft>
                        <a:buFont typeface="Symbol" panose="05050102010706020507" pitchFamily="18" charset="2"/>
                        <a:buChar char=""/>
                      </a:pPr>
                      <a:r>
                        <a:rPr lang="en-US" sz="1400" b="0">
                          <a:solidFill>
                            <a:schemeClr val="tx1"/>
                          </a:solidFill>
                          <a:effectLst/>
                        </a:rPr>
                        <a:t>Audience would not learn much</a:t>
                      </a:r>
                    </a:p>
                    <a:p>
                      <a:pPr marL="342900" marR="0" lvl="0" indent="-342900">
                        <a:lnSpc>
                          <a:spcPct val="115000"/>
                        </a:lnSpc>
                        <a:spcBef>
                          <a:spcPts val="0"/>
                        </a:spcBef>
                        <a:spcAft>
                          <a:spcPts val="0"/>
                        </a:spcAft>
                        <a:buFont typeface="Symbol" panose="05050102010706020507" pitchFamily="18" charset="2"/>
                        <a:buChar char=""/>
                      </a:pPr>
                      <a:r>
                        <a:rPr lang="en-US" sz="1400" b="0">
                          <a:solidFill>
                            <a:schemeClr val="tx1"/>
                          </a:solidFill>
                          <a:effectLst/>
                        </a:rPr>
                        <a:t>Could decrease content &amp; words a lot</a:t>
                      </a:r>
                      <a:endParaRPr lang="en-US" sz="1400" b="0">
                        <a:solidFill>
                          <a:schemeClr val="tx1"/>
                        </a:solidFill>
                        <a:effectLst/>
                        <a:latin typeface="Times New Roman" panose="02020603050405020304" pitchFamily="18" charset="0"/>
                        <a:ea typeface="Times New Roman" panose="02020603050405020304" pitchFamily="18" charset="0"/>
                      </a:endParaRPr>
                    </a:p>
                  </a:txBody>
                  <a:tcPr marL="33981" marR="33981" marT="0" marB="0">
                    <a:solidFill>
                      <a:schemeClr val="bg2"/>
                    </a:solidFill>
                  </a:tcPr>
                </a:tc>
                <a:tc>
                  <a:txBody>
                    <a:bodyPr/>
                    <a:lstStyle/>
                    <a:p>
                      <a:pPr marL="342900" marR="0" lvl="0" indent="-342900">
                        <a:lnSpc>
                          <a:spcPct val="115000"/>
                        </a:lnSpc>
                        <a:spcBef>
                          <a:spcPts val="0"/>
                        </a:spcBef>
                        <a:spcAft>
                          <a:spcPts val="0"/>
                        </a:spcAft>
                        <a:buFont typeface="Symbol" panose="05050102010706020507" pitchFamily="18" charset="2"/>
                        <a:buChar char=""/>
                      </a:pPr>
                      <a:r>
                        <a:rPr lang="en-US" sz="1400" b="0">
                          <a:solidFill>
                            <a:schemeClr val="tx1"/>
                          </a:solidFill>
                          <a:effectLst/>
                        </a:rPr>
                        <a:t>Some terms need to be simplified</a:t>
                      </a:r>
                    </a:p>
                    <a:p>
                      <a:pPr marL="342900" marR="0" lvl="0" indent="-342900">
                        <a:lnSpc>
                          <a:spcPct val="115000"/>
                        </a:lnSpc>
                        <a:spcBef>
                          <a:spcPts val="0"/>
                        </a:spcBef>
                        <a:spcAft>
                          <a:spcPts val="0"/>
                        </a:spcAft>
                        <a:buFont typeface="Symbol" panose="05050102010706020507" pitchFamily="18" charset="2"/>
                        <a:buChar char=""/>
                      </a:pPr>
                      <a:r>
                        <a:rPr lang="en-US" sz="1400" b="0">
                          <a:solidFill>
                            <a:schemeClr val="tx1"/>
                          </a:solidFill>
                          <a:effectLst/>
                        </a:rPr>
                        <a:t>Audience would learn a little</a:t>
                      </a:r>
                    </a:p>
                    <a:p>
                      <a:pPr marL="342900" marR="0" lvl="0" indent="-342900">
                        <a:lnSpc>
                          <a:spcPct val="115000"/>
                        </a:lnSpc>
                        <a:spcBef>
                          <a:spcPts val="0"/>
                        </a:spcBef>
                        <a:spcAft>
                          <a:spcPts val="0"/>
                        </a:spcAft>
                        <a:buFont typeface="Symbol" panose="05050102010706020507" pitchFamily="18" charset="2"/>
                        <a:buChar char=""/>
                      </a:pPr>
                      <a:r>
                        <a:rPr lang="en-US" sz="1400" b="0">
                          <a:solidFill>
                            <a:schemeClr val="tx1"/>
                          </a:solidFill>
                          <a:effectLst/>
                        </a:rPr>
                        <a:t>Could decrease content &amp; words a little</a:t>
                      </a:r>
                      <a:endParaRPr lang="en-US" sz="1400" b="0">
                        <a:solidFill>
                          <a:schemeClr val="tx1"/>
                        </a:solidFill>
                        <a:effectLst/>
                        <a:latin typeface="Times New Roman" panose="02020603050405020304" pitchFamily="18" charset="0"/>
                        <a:ea typeface="Times New Roman" panose="02020603050405020304" pitchFamily="18" charset="0"/>
                      </a:endParaRPr>
                    </a:p>
                  </a:txBody>
                  <a:tcPr marL="33981" marR="33981" marT="0" marB="0">
                    <a:solidFill>
                      <a:schemeClr val="bg2"/>
                    </a:solidFill>
                  </a:tcPr>
                </a:tc>
                <a:tc>
                  <a:txBody>
                    <a:bodyPr/>
                    <a:lstStyle/>
                    <a:p>
                      <a:pPr marL="342900" marR="0" lvl="0" indent="-342900">
                        <a:lnSpc>
                          <a:spcPct val="115000"/>
                        </a:lnSpc>
                        <a:spcBef>
                          <a:spcPts val="0"/>
                        </a:spcBef>
                        <a:spcAft>
                          <a:spcPts val="0"/>
                        </a:spcAft>
                        <a:buFont typeface="Symbol" panose="05050102010706020507" pitchFamily="18" charset="2"/>
                        <a:buChar char=""/>
                      </a:pPr>
                      <a:r>
                        <a:rPr lang="en-US" sz="1400" b="0">
                          <a:solidFill>
                            <a:schemeClr val="tx1"/>
                          </a:solidFill>
                          <a:effectLst/>
                        </a:rPr>
                        <a:t>Appropriate level for target audience</a:t>
                      </a:r>
                    </a:p>
                    <a:p>
                      <a:pPr marL="342900" marR="0" lvl="0" indent="-342900">
                        <a:lnSpc>
                          <a:spcPct val="115000"/>
                        </a:lnSpc>
                        <a:spcBef>
                          <a:spcPts val="0"/>
                        </a:spcBef>
                        <a:spcAft>
                          <a:spcPts val="0"/>
                        </a:spcAft>
                        <a:buFont typeface="Symbol" panose="05050102010706020507" pitchFamily="18" charset="2"/>
                        <a:buChar char=""/>
                      </a:pPr>
                      <a:r>
                        <a:rPr lang="en-US" sz="1400" b="0">
                          <a:solidFill>
                            <a:schemeClr val="tx1"/>
                          </a:solidFill>
                          <a:effectLst/>
                        </a:rPr>
                        <a:t>Audience would learn a lot</a:t>
                      </a:r>
                    </a:p>
                    <a:p>
                      <a:pPr marL="342900" marR="0" lvl="0" indent="-342900">
                        <a:lnSpc>
                          <a:spcPct val="115000"/>
                        </a:lnSpc>
                        <a:spcBef>
                          <a:spcPts val="0"/>
                        </a:spcBef>
                        <a:spcAft>
                          <a:spcPts val="0"/>
                        </a:spcAft>
                        <a:buFont typeface="Symbol" panose="05050102010706020507" pitchFamily="18" charset="2"/>
                        <a:buChar char=""/>
                      </a:pPr>
                      <a:r>
                        <a:rPr lang="en-US" sz="1400" b="0">
                          <a:solidFill>
                            <a:schemeClr val="tx1"/>
                          </a:solidFill>
                          <a:effectLst/>
                        </a:rPr>
                        <a:t>Content &amp; words kept to a minimum</a:t>
                      </a:r>
                      <a:endParaRPr lang="en-US" sz="1400" b="0">
                        <a:solidFill>
                          <a:schemeClr val="tx1"/>
                        </a:solidFill>
                        <a:effectLst/>
                        <a:latin typeface="Times New Roman" panose="02020603050405020304" pitchFamily="18" charset="0"/>
                        <a:ea typeface="Times New Roman" panose="02020603050405020304" pitchFamily="18" charset="0"/>
                      </a:endParaRPr>
                    </a:p>
                  </a:txBody>
                  <a:tcPr marL="33981" marR="33981" marT="0" marB="0">
                    <a:solidFill>
                      <a:schemeClr val="bg2"/>
                    </a:solidFill>
                  </a:tcPr>
                </a:tc>
                <a:extLst>
                  <a:ext uri="{0D108BD9-81ED-4DB2-BD59-A6C34878D82A}">
                    <a16:rowId xmlns:a16="http://schemas.microsoft.com/office/drawing/2014/main" val="4214857142"/>
                  </a:ext>
                </a:extLst>
              </a:tr>
              <a:tr h="2284108">
                <a:tc>
                  <a:txBody>
                    <a:bodyPr/>
                    <a:lstStyle/>
                    <a:p>
                      <a:pPr marL="0" marR="0" algn="ctr">
                        <a:lnSpc>
                          <a:spcPct val="115000"/>
                        </a:lnSpc>
                        <a:spcBef>
                          <a:spcPts val="0"/>
                        </a:spcBef>
                        <a:spcAft>
                          <a:spcPts val="0"/>
                        </a:spcAft>
                      </a:pPr>
                      <a:r>
                        <a:rPr lang="en-US" sz="1400" b="0" dirty="0">
                          <a:solidFill>
                            <a:schemeClr val="tx1"/>
                          </a:solidFill>
                          <a:effectLst/>
                        </a:rPr>
                        <a:t>Planning, implementation, organization, presentation</a:t>
                      </a:r>
                      <a:endParaRPr lang="en-US" sz="1400" b="0" dirty="0">
                        <a:solidFill>
                          <a:schemeClr val="tx1"/>
                        </a:solidFill>
                        <a:effectLst/>
                        <a:latin typeface="Times New Roman" panose="02020603050405020304" pitchFamily="18" charset="0"/>
                        <a:ea typeface="Times New Roman" panose="02020603050405020304" pitchFamily="18" charset="0"/>
                      </a:endParaRPr>
                    </a:p>
                  </a:txBody>
                  <a:tcPr marL="33981" marR="33981" marT="0" marB="0" anchor="ctr">
                    <a:solidFill>
                      <a:schemeClr val="bg2"/>
                    </a:solidFill>
                  </a:tcPr>
                </a:tc>
                <a:tc>
                  <a:txBody>
                    <a:bodyPr/>
                    <a:lstStyle/>
                    <a:p>
                      <a:pPr marL="342900" marR="0" lvl="0" indent="-342900">
                        <a:lnSpc>
                          <a:spcPct val="115000"/>
                        </a:lnSpc>
                        <a:spcBef>
                          <a:spcPts val="0"/>
                        </a:spcBef>
                        <a:spcAft>
                          <a:spcPts val="0"/>
                        </a:spcAft>
                        <a:buFont typeface="Symbol" panose="05050102010706020507" pitchFamily="18" charset="2"/>
                        <a:buChar char=""/>
                      </a:pPr>
                      <a:r>
                        <a:rPr lang="en-US" sz="1400" b="0" dirty="0">
                          <a:solidFill>
                            <a:schemeClr val="tx1"/>
                          </a:solidFill>
                          <a:effectLst/>
                        </a:rPr>
                        <a:t>Little planning &amp; implementation</a:t>
                      </a:r>
                    </a:p>
                    <a:p>
                      <a:pPr marL="342900" marR="0" lvl="0" indent="-342900">
                        <a:lnSpc>
                          <a:spcPct val="115000"/>
                        </a:lnSpc>
                        <a:spcBef>
                          <a:spcPts val="0"/>
                        </a:spcBef>
                        <a:spcAft>
                          <a:spcPts val="0"/>
                        </a:spcAft>
                        <a:buFont typeface="Symbol" panose="05050102010706020507" pitchFamily="18" charset="2"/>
                        <a:buChar char=""/>
                      </a:pPr>
                      <a:r>
                        <a:rPr lang="en-US" sz="1400" b="0" dirty="0">
                          <a:solidFill>
                            <a:schemeClr val="tx1"/>
                          </a:solidFill>
                          <a:effectLst/>
                        </a:rPr>
                        <a:t>Little organization &amp; poorly presented</a:t>
                      </a:r>
                    </a:p>
                    <a:p>
                      <a:pPr marL="342900" marR="0" lvl="0" indent="-342900">
                        <a:lnSpc>
                          <a:spcPct val="115000"/>
                        </a:lnSpc>
                        <a:spcBef>
                          <a:spcPts val="0"/>
                        </a:spcBef>
                        <a:spcAft>
                          <a:spcPts val="0"/>
                        </a:spcAft>
                        <a:buFont typeface="Symbol" panose="05050102010706020507" pitchFamily="18" charset="2"/>
                        <a:buChar char=""/>
                      </a:pPr>
                      <a:r>
                        <a:rPr lang="en-US" sz="1400" b="0" dirty="0">
                          <a:solidFill>
                            <a:schemeClr val="tx1"/>
                          </a:solidFill>
                          <a:effectLst/>
                        </a:rPr>
                        <a:t>Audience may not notice</a:t>
                      </a:r>
                    </a:p>
                    <a:p>
                      <a:pPr marL="342900" marR="0" lvl="0" indent="-342900">
                        <a:lnSpc>
                          <a:spcPct val="115000"/>
                        </a:lnSpc>
                        <a:spcBef>
                          <a:spcPts val="0"/>
                        </a:spcBef>
                        <a:spcAft>
                          <a:spcPts val="0"/>
                        </a:spcAft>
                        <a:buFont typeface="Symbol" panose="05050102010706020507" pitchFamily="18" charset="2"/>
                        <a:buChar char=""/>
                      </a:pPr>
                      <a:r>
                        <a:rPr lang="en-US" sz="1400" b="0" dirty="0">
                          <a:solidFill>
                            <a:schemeClr val="tx1"/>
                          </a:solidFill>
                          <a:effectLst/>
                        </a:rPr>
                        <a:t>Used copyright figures &amp; no attributions</a:t>
                      </a:r>
                      <a:endParaRPr lang="en-US" sz="1400" b="0" dirty="0">
                        <a:solidFill>
                          <a:schemeClr val="tx1"/>
                        </a:solidFill>
                        <a:effectLst/>
                        <a:latin typeface="Times New Roman" panose="02020603050405020304" pitchFamily="18" charset="0"/>
                        <a:ea typeface="Times New Roman" panose="02020603050405020304" pitchFamily="18" charset="0"/>
                      </a:endParaRPr>
                    </a:p>
                  </a:txBody>
                  <a:tcPr marL="33981" marR="33981" marT="0" marB="0">
                    <a:solidFill>
                      <a:schemeClr val="bg2"/>
                    </a:solidFill>
                  </a:tcPr>
                </a:tc>
                <a:tc>
                  <a:txBody>
                    <a:bodyPr/>
                    <a:lstStyle/>
                    <a:p>
                      <a:pPr marL="342900" marR="0" lvl="0" indent="-342900">
                        <a:lnSpc>
                          <a:spcPct val="115000"/>
                        </a:lnSpc>
                        <a:spcBef>
                          <a:spcPts val="0"/>
                        </a:spcBef>
                        <a:spcAft>
                          <a:spcPts val="0"/>
                        </a:spcAft>
                        <a:buFont typeface="Symbol" panose="05050102010706020507" pitchFamily="18" charset="2"/>
                        <a:buChar char=""/>
                      </a:pPr>
                      <a:r>
                        <a:rPr lang="en-US" sz="1400" b="0" dirty="0">
                          <a:solidFill>
                            <a:schemeClr val="tx1"/>
                          </a:solidFill>
                          <a:effectLst/>
                        </a:rPr>
                        <a:t>Some planning &amp; implementation</a:t>
                      </a:r>
                    </a:p>
                    <a:p>
                      <a:pPr marL="342900" marR="0" lvl="0" indent="-342900">
                        <a:lnSpc>
                          <a:spcPct val="115000"/>
                        </a:lnSpc>
                        <a:spcBef>
                          <a:spcPts val="0"/>
                        </a:spcBef>
                        <a:spcAft>
                          <a:spcPts val="0"/>
                        </a:spcAft>
                        <a:buFont typeface="Symbol" panose="05050102010706020507" pitchFamily="18" charset="2"/>
                        <a:buChar char=""/>
                      </a:pPr>
                      <a:r>
                        <a:rPr lang="en-US" sz="1400" b="0" dirty="0">
                          <a:solidFill>
                            <a:schemeClr val="tx1"/>
                          </a:solidFill>
                          <a:effectLst/>
                        </a:rPr>
                        <a:t>Some organization &amp; presentation </a:t>
                      </a:r>
                    </a:p>
                    <a:p>
                      <a:pPr marL="342900" marR="0" lvl="0" indent="-342900">
                        <a:lnSpc>
                          <a:spcPct val="115000"/>
                        </a:lnSpc>
                        <a:spcBef>
                          <a:spcPts val="0"/>
                        </a:spcBef>
                        <a:spcAft>
                          <a:spcPts val="0"/>
                        </a:spcAft>
                        <a:buFont typeface="Symbol" panose="05050102010706020507" pitchFamily="18" charset="2"/>
                        <a:buChar char=""/>
                      </a:pPr>
                      <a:r>
                        <a:rPr lang="en-US" sz="1400" b="0" dirty="0">
                          <a:solidFill>
                            <a:schemeClr val="tx1"/>
                          </a:solidFill>
                          <a:effectLst/>
                        </a:rPr>
                        <a:t>Audience may notice</a:t>
                      </a:r>
                    </a:p>
                    <a:p>
                      <a:pPr marL="342900" marR="0" lvl="0" indent="-342900">
                        <a:lnSpc>
                          <a:spcPct val="115000"/>
                        </a:lnSpc>
                        <a:spcBef>
                          <a:spcPts val="0"/>
                        </a:spcBef>
                        <a:spcAft>
                          <a:spcPts val="0"/>
                        </a:spcAft>
                        <a:buFont typeface="Symbol" panose="05050102010706020507" pitchFamily="18" charset="2"/>
                        <a:buChar char=""/>
                      </a:pPr>
                      <a:r>
                        <a:rPr lang="en-US" sz="1400" b="0" dirty="0">
                          <a:solidFill>
                            <a:schemeClr val="tx1"/>
                          </a:solidFill>
                          <a:effectLst/>
                        </a:rPr>
                        <a:t>Used copyright figures or no attributions</a:t>
                      </a:r>
                      <a:endParaRPr lang="en-US" sz="1400" b="0" dirty="0">
                        <a:solidFill>
                          <a:schemeClr val="tx1"/>
                        </a:solidFill>
                        <a:effectLst/>
                        <a:latin typeface="Times New Roman" panose="02020603050405020304" pitchFamily="18" charset="0"/>
                        <a:ea typeface="Times New Roman" panose="02020603050405020304" pitchFamily="18" charset="0"/>
                      </a:endParaRPr>
                    </a:p>
                  </a:txBody>
                  <a:tcPr marL="33981" marR="33981" marT="0" marB="0">
                    <a:solidFill>
                      <a:schemeClr val="bg2"/>
                    </a:solidFill>
                  </a:tcPr>
                </a:tc>
                <a:tc>
                  <a:txBody>
                    <a:bodyPr/>
                    <a:lstStyle/>
                    <a:p>
                      <a:pPr marL="342900" marR="0" lvl="0" indent="-342900">
                        <a:lnSpc>
                          <a:spcPct val="115000"/>
                        </a:lnSpc>
                        <a:spcBef>
                          <a:spcPts val="0"/>
                        </a:spcBef>
                        <a:spcAft>
                          <a:spcPts val="0"/>
                        </a:spcAft>
                        <a:buFont typeface="Symbol" panose="05050102010706020507" pitchFamily="18" charset="2"/>
                        <a:buChar char=""/>
                      </a:pPr>
                      <a:r>
                        <a:rPr lang="en-US" sz="1400" b="0" dirty="0">
                          <a:solidFill>
                            <a:schemeClr val="tx1"/>
                          </a:solidFill>
                          <a:effectLst/>
                        </a:rPr>
                        <a:t>Well planned &amp; implemented</a:t>
                      </a:r>
                    </a:p>
                    <a:p>
                      <a:pPr marL="342900" marR="0" lvl="0" indent="-342900">
                        <a:lnSpc>
                          <a:spcPct val="115000"/>
                        </a:lnSpc>
                        <a:spcBef>
                          <a:spcPts val="0"/>
                        </a:spcBef>
                        <a:spcAft>
                          <a:spcPts val="0"/>
                        </a:spcAft>
                        <a:buFont typeface="Symbol" panose="05050102010706020507" pitchFamily="18" charset="2"/>
                        <a:buChar char=""/>
                      </a:pPr>
                      <a:r>
                        <a:rPr lang="en-US" sz="1400" b="0" dirty="0">
                          <a:solidFill>
                            <a:schemeClr val="tx1"/>
                          </a:solidFill>
                          <a:effectLst/>
                        </a:rPr>
                        <a:t>Clear organization &amp; presentation</a:t>
                      </a:r>
                    </a:p>
                    <a:p>
                      <a:pPr marL="342900" marR="0" lvl="0" indent="-342900">
                        <a:lnSpc>
                          <a:spcPct val="115000"/>
                        </a:lnSpc>
                        <a:spcBef>
                          <a:spcPts val="0"/>
                        </a:spcBef>
                        <a:spcAft>
                          <a:spcPts val="0"/>
                        </a:spcAft>
                        <a:buFont typeface="Symbol" panose="05050102010706020507" pitchFamily="18" charset="2"/>
                        <a:buChar char=""/>
                      </a:pPr>
                      <a:r>
                        <a:rPr lang="en-US" sz="1400" b="0" dirty="0">
                          <a:solidFill>
                            <a:schemeClr val="tx1"/>
                          </a:solidFill>
                          <a:effectLst/>
                        </a:rPr>
                        <a:t>Audience would notice</a:t>
                      </a:r>
                    </a:p>
                    <a:p>
                      <a:pPr marL="342900" marR="0" lvl="0" indent="-342900">
                        <a:lnSpc>
                          <a:spcPct val="115000"/>
                        </a:lnSpc>
                        <a:spcBef>
                          <a:spcPts val="0"/>
                        </a:spcBef>
                        <a:spcAft>
                          <a:spcPts val="0"/>
                        </a:spcAft>
                        <a:buFont typeface="Symbol" panose="05050102010706020507" pitchFamily="18" charset="2"/>
                        <a:buChar char=""/>
                      </a:pPr>
                      <a:r>
                        <a:rPr lang="en-US" sz="1400" b="0" dirty="0">
                          <a:solidFill>
                            <a:schemeClr val="tx1"/>
                          </a:solidFill>
                          <a:effectLst/>
                        </a:rPr>
                        <a:t>Used non-copyright figures &amp; attributions</a:t>
                      </a:r>
                      <a:endParaRPr lang="en-US" sz="1400" b="0" dirty="0">
                        <a:solidFill>
                          <a:schemeClr val="tx1"/>
                        </a:solidFill>
                        <a:effectLst/>
                        <a:latin typeface="Times New Roman" panose="02020603050405020304" pitchFamily="18" charset="0"/>
                        <a:ea typeface="Times New Roman" panose="02020603050405020304" pitchFamily="18" charset="0"/>
                      </a:endParaRPr>
                    </a:p>
                  </a:txBody>
                  <a:tcPr marL="33981" marR="33981" marT="0" marB="0">
                    <a:solidFill>
                      <a:schemeClr val="bg2"/>
                    </a:solidFill>
                  </a:tcPr>
                </a:tc>
                <a:extLst>
                  <a:ext uri="{0D108BD9-81ED-4DB2-BD59-A6C34878D82A}">
                    <a16:rowId xmlns:a16="http://schemas.microsoft.com/office/drawing/2014/main" val="1273075193"/>
                  </a:ext>
                </a:extLst>
              </a:tr>
            </a:tbl>
          </a:graphicData>
        </a:graphic>
      </p:graphicFrame>
      <p:sp>
        <p:nvSpPr>
          <p:cNvPr id="5" name="TextBox 4">
            <a:extLst>
              <a:ext uri="{FF2B5EF4-FFF2-40B4-BE49-F238E27FC236}">
                <a16:creationId xmlns:a16="http://schemas.microsoft.com/office/drawing/2014/main" id="{65F65BCF-80E8-43B7-88DA-E922F2727A65}"/>
              </a:ext>
            </a:extLst>
          </p:cNvPr>
          <p:cNvSpPr txBox="1"/>
          <p:nvPr/>
        </p:nvSpPr>
        <p:spPr>
          <a:xfrm>
            <a:off x="345993" y="801818"/>
            <a:ext cx="865622" cy="369332"/>
          </a:xfrm>
          <a:prstGeom prst="rect">
            <a:avLst/>
          </a:prstGeom>
          <a:noFill/>
        </p:spPr>
        <p:txBody>
          <a:bodyPr wrap="none" rtlCol="0">
            <a:spAutoFit/>
          </a:bodyPr>
          <a:lstStyle/>
          <a:p>
            <a:r>
              <a:rPr lang="en-US" dirty="0"/>
              <a:t>Before:</a:t>
            </a:r>
          </a:p>
        </p:txBody>
      </p:sp>
      <p:sp>
        <p:nvSpPr>
          <p:cNvPr id="6" name="TextBox 5">
            <a:extLst>
              <a:ext uri="{FF2B5EF4-FFF2-40B4-BE49-F238E27FC236}">
                <a16:creationId xmlns:a16="http://schemas.microsoft.com/office/drawing/2014/main" id="{73F2FD1F-5E58-423B-9E1C-2D53E233268A}"/>
              </a:ext>
            </a:extLst>
          </p:cNvPr>
          <p:cNvSpPr txBox="1"/>
          <p:nvPr/>
        </p:nvSpPr>
        <p:spPr>
          <a:xfrm>
            <a:off x="204119" y="159065"/>
            <a:ext cx="3543406" cy="369332"/>
          </a:xfrm>
          <a:prstGeom prst="rect">
            <a:avLst/>
          </a:prstGeom>
          <a:noFill/>
        </p:spPr>
        <p:txBody>
          <a:bodyPr wrap="none" rtlCol="0">
            <a:spAutoFit/>
          </a:bodyPr>
          <a:lstStyle/>
          <a:p>
            <a:r>
              <a:rPr lang="en-US" b="1" dirty="0"/>
              <a:t>Example: Change in project grading</a:t>
            </a:r>
          </a:p>
        </p:txBody>
      </p:sp>
    </p:spTree>
    <p:extLst>
      <p:ext uri="{BB962C8B-B14F-4D97-AF65-F5344CB8AC3E}">
        <p14:creationId xmlns:p14="http://schemas.microsoft.com/office/powerpoint/2010/main" val="13995424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TotalTime>
  <Words>1236</Words>
  <Application>Microsoft Office PowerPoint</Application>
  <PresentationFormat>Widescreen</PresentationFormat>
  <Paragraphs>129</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Symbol</vt:lpstr>
      <vt:lpstr>Times New Roman</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Neudauer, Cheryl</dc:creator>
  <cp:lastModifiedBy>Coffey, Lynn L</cp:lastModifiedBy>
  <cp:revision>2</cp:revision>
  <dcterms:created xsi:type="dcterms:W3CDTF">2021-11-30T18:55:17Z</dcterms:created>
  <dcterms:modified xsi:type="dcterms:W3CDTF">2022-04-25T02:46:13Z</dcterms:modified>
</cp:coreProperties>
</file>