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2" r:id="rId2"/>
    <p:sldMasterId id="2147483809" r:id="rId3"/>
    <p:sldMasterId id="2147483823" r:id="rId4"/>
    <p:sldMasterId id="2147483836" r:id="rId5"/>
  </p:sldMasterIdLst>
  <p:notesMasterIdLst>
    <p:notesMasterId r:id="rId113"/>
  </p:notesMasterIdLst>
  <p:handoutMasterIdLst>
    <p:handoutMasterId r:id="rId114"/>
  </p:handoutMasterIdLst>
  <p:sldIdLst>
    <p:sldId id="1665" r:id="rId6"/>
    <p:sldId id="1519" r:id="rId7"/>
    <p:sldId id="1520" r:id="rId8"/>
    <p:sldId id="1523" r:id="rId9"/>
    <p:sldId id="1524" r:id="rId10"/>
    <p:sldId id="1525" r:id="rId11"/>
    <p:sldId id="1526" r:id="rId12"/>
    <p:sldId id="1527" r:id="rId13"/>
    <p:sldId id="1528" r:id="rId14"/>
    <p:sldId id="1529" r:id="rId15"/>
    <p:sldId id="1530" r:id="rId16"/>
    <p:sldId id="1531" r:id="rId17"/>
    <p:sldId id="1532" r:id="rId18"/>
    <p:sldId id="1533" r:id="rId19"/>
    <p:sldId id="1534" r:id="rId20"/>
    <p:sldId id="1535" r:id="rId21"/>
    <p:sldId id="1536" r:id="rId22"/>
    <p:sldId id="1537" r:id="rId23"/>
    <p:sldId id="1544" r:id="rId24"/>
    <p:sldId id="1628" r:id="rId25"/>
    <p:sldId id="1545" r:id="rId26"/>
    <p:sldId id="1546" r:id="rId27"/>
    <p:sldId id="1547" r:id="rId28"/>
    <p:sldId id="1548" r:id="rId29"/>
    <p:sldId id="1549" r:id="rId30"/>
    <p:sldId id="1550" r:id="rId31"/>
    <p:sldId id="1551" r:id="rId32"/>
    <p:sldId id="1552" r:id="rId33"/>
    <p:sldId id="1553" r:id="rId34"/>
    <p:sldId id="1554" r:id="rId35"/>
    <p:sldId id="1555" r:id="rId36"/>
    <p:sldId id="1556" r:id="rId37"/>
    <p:sldId id="1557" r:id="rId38"/>
    <p:sldId id="1558" r:id="rId39"/>
    <p:sldId id="1559" r:id="rId40"/>
    <p:sldId id="1560" r:id="rId41"/>
    <p:sldId id="1561" r:id="rId42"/>
    <p:sldId id="1562" r:id="rId43"/>
    <p:sldId id="1564" r:id="rId44"/>
    <p:sldId id="1565" r:id="rId45"/>
    <p:sldId id="1566" r:id="rId46"/>
    <p:sldId id="1567" r:id="rId47"/>
    <p:sldId id="1568" r:id="rId48"/>
    <p:sldId id="1569" r:id="rId49"/>
    <p:sldId id="1570" r:id="rId50"/>
    <p:sldId id="1571" r:id="rId51"/>
    <p:sldId id="1572" r:id="rId52"/>
    <p:sldId id="1573" r:id="rId53"/>
    <p:sldId id="1575" r:id="rId54"/>
    <p:sldId id="1576" r:id="rId55"/>
    <p:sldId id="1577" r:id="rId56"/>
    <p:sldId id="1578" r:id="rId57"/>
    <p:sldId id="1579" r:id="rId58"/>
    <p:sldId id="1580" r:id="rId59"/>
    <p:sldId id="1581" r:id="rId60"/>
    <p:sldId id="1582" r:id="rId61"/>
    <p:sldId id="1583" r:id="rId62"/>
    <p:sldId id="1584" r:id="rId63"/>
    <p:sldId id="1585" r:id="rId64"/>
    <p:sldId id="1586" r:id="rId65"/>
    <p:sldId id="1587" r:id="rId66"/>
    <p:sldId id="1588" r:id="rId67"/>
    <p:sldId id="1589" r:id="rId68"/>
    <p:sldId id="1590" r:id="rId69"/>
    <p:sldId id="1591" r:id="rId70"/>
    <p:sldId id="1592" r:id="rId71"/>
    <p:sldId id="1593" r:id="rId72"/>
    <p:sldId id="1594" r:id="rId73"/>
    <p:sldId id="1595" r:id="rId74"/>
    <p:sldId id="1596" r:id="rId75"/>
    <p:sldId id="1597" r:id="rId76"/>
    <p:sldId id="1598" r:id="rId77"/>
    <p:sldId id="1599" r:id="rId78"/>
    <p:sldId id="1600" r:id="rId79"/>
    <p:sldId id="1601" r:id="rId80"/>
    <p:sldId id="1602" r:id="rId81"/>
    <p:sldId id="1603" r:id="rId82"/>
    <p:sldId id="1604" r:id="rId83"/>
    <p:sldId id="1605" r:id="rId84"/>
    <p:sldId id="1606" r:id="rId85"/>
    <p:sldId id="1607" r:id="rId86"/>
    <p:sldId id="1608" r:id="rId87"/>
    <p:sldId id="1609" r:id="rId88"/>
    <p:sldId id="1610" r:id="rId89"/>
    <p:sldId id="1611" r:id="rId90"/>
    <p:sldId id="1612" r:id="rId91"/>
    <p:sldId id="1613" r:id="rId92"/>
    <p:sldId id="1614" r:id="rId93"/>
    <p:sldId id="1615" r:id="rId94"/>
    <p:sldId id="1616" r:id="rId95"/>
    <p:sldId id="1617" r:id="rId96"/>
    <p:sldId id="1618" r:id="rId97"/>
    <p:sldId id="1619" r:id="rId98"/>
    <p:sldId id="1620" r:id="rId99"/>
    <p:sldId id="1621" r:id="rId100"/>
    <p:sldId id="1622" r:id="rId101"/>
    <p:sldId id="1623" r:id="rId102"/>
    <p:sldId id="1624" r:id="rId103"/>
    <p:sldId id="1625" r:id="rId104"/>
    <p:sldId id="1626" r:id="rId105"/>
    <p:sldId id="1627" r:id="rId106"/>
    <p:sldId id="1641" r:id="rId107"/>
    <p:sldId id="1642" r:id="rId108"/>
    <p:sldId id="1643" r:id="rId109"/>
    <p:sldId id="1644" r:id="rId110"/>
    <p:sldId id="1645" r:id="rId111"/>
    <p:sldId id="1439" r:id="rId112"/>
  </p:sldIdLst>
  <p:sldSz cx="9144000" cy="6858000" type="screen4x3"/>
  <p:notesSz cx="6761163" cy="99425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76B"/>
    <a:srgbClr val="C5CDB7"/>
    <a:srgbClr val="B9CAA2"/>
    <a:srgbClr val="EBC8C7"/>
    <a:srgbClr val="DBC3C3"/>
    <a:srgbClr val="9A6C1A"/>
    <a:srgbClr val="A77D29"/>
    <a:srgbClr val="CC9932"/>
    <a:srgbClr val="E1DBB9"/>
    <a:srgbClr val="E2D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9502" autoAdjust="0"/>
  </p:normalViewPr>
  <p:slideViewPr>
    <p:cSldViewPr>
      <p:cViewPr varScale="1">
        <p:scale>
          <a:sx n="74" d="100"/>
          <a:sy n="74" d="100"/>
        </p:scale>
        <p:origin x="936" y="7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theme" Target="theme/theme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slide" Target="slides/slide105.xml"/><Relationship Id="rId11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image" Target="../media/image41.png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image" Target="../media/image39.png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image" Target="../media/image35.png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image" Target="../media/image36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4.png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image" Target="../media/image35.png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41.png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759C-2B0F-4B88-B8EA-9BFCC84DBCF6}" type="datetimeFigureOut">
              <a:rPr lang="es-EC" smtClean="0"/>
              <a:pPr/>
              <a:t>8/1/2020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1698F-C7F9-4D65-A5EA-1AE2AF818D0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081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A08C-6FC2-40F7-A091-474B4D2FF57C}" type="datetimeFigureOut">
              <a:rPr lang="es-EC" smtClean="0"/>
              <a:pPr/>
              <a:t>8/1/2020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7CB3-D102-426D-9A67-D72E42F109B4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419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3062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97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257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268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3515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164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789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7109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2443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2215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44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3170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102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3516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103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0057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104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3982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105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846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106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174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107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74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099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490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491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625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064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938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048D-64E8-4881-807F-57AE80A71DDF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173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8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8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952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18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506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55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86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780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6980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70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55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458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046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150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CD55-B247-4CA3-BAC6-13B74DEA73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74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07AD-C13F-428E-A00E-83B53D3FA2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1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1AE5-E2BB-4279-81A2-ACE6F64FFD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48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6812-94A8-42FB-AA1D-A5DA11C4C5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2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1E9A-0A91-4042-8EEB-335DC2782C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2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076CC-240B-4475-9B43-BD60EF7E58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69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5294-91C7-42A9-88CB-8DC64D9874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6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92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1186-2CE7-4D22-A37B-5B73C4DCEE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6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6928-B6D8-4C48-813C-BDA22F7F99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82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EA3B-9361-4771-BD45-45B7BDF4AB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1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8564-F6F0-4FAE-98C3-37C47B9ABF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33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istrador\Mis documentos\Eli test\Fondo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 userDrawn="1"/>
        </p:nvSpPr>
        <p:spPr>
          <a:xfrm>
            <a:off x="22270" y="703205"/>
            <a:ext cx="792958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ln/>
                <a:solidFill>
                  <a:prstClr val="white"/>
                </a:solidFill>
              </a:rPr>
              <a:t>ESCUELA DE FORMACION DE SOLDADOS DEL EJÉRCITO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ln/>
                <a:solidFill>
                  <a:prstClr val="white"/>
                </a:solidFill>
              </a:rPr>
              <a:t>“Vencedores del Cenepa”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286000"/>
            <a:ext cx="35052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7686" y="2500306"/>
            <a:ext cx="4286280" cy="2643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E8FA-8EF1-499C-B438-3A6A2645F27B}" type="datetimeFigureOut">
              <a:rPr lang="es-AR">
                <a:solidFill>
                  <a:prstClr val="black"/>
                </a:solidFill>
              </a:rPr>
              <a:pPr>
                <a:defRPr/>
              </a:pPr>
              <a:t>8/1/2020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BC68-07B4-4AC5-9CE4-674539EEE537}" type="slidenum">
              <a:rPr lang="es-A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28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CD55-B247-4CA3-BAC6-13B74DEA73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07AD-C13F-428E-A00E-83B53D3FA2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5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1AE5-E2BB-4279-81A2-ACE6F64FFD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52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6812-94A8-42FB-AA1D-A5DA11C4C5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28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1E9A-0A91-4042-8EEB-335DC2782C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076CC-240B-4475-9B43-BD60EF7E58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5294-91C7-42A9-88CB-8DC64D9874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1186-2CE7-4D22-A37B-5B73C4DCEE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90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6928-B6D8-4C48-813C-BDA22F7F99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7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EA3B-9361-4771-BD45-45B7BDF4AB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06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8564-F6F0-4FAE-98C3-37C47B9ABF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95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8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05741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568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94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4675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5501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2156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54448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766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5241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79404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34714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70547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quz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quz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quz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9A3C-3622-4467-A01C-6D53202CE29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6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quz-EC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quz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quz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2487-6FDE-42AE-91B3-EDF8E4A5064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28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quz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quz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quz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quz-EC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24A3-53DC-4157-9267-DFAFF9D8C45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8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4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644219-191A-494A-B075-6735F8C8B1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08/01/2020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109CDB-B753-446E-A05B-191931D52C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Elipse"/>
          <p:cNvSpPr/>
          <p:nvPr userDrawn="1"/>
        </p:nvSpPr>
        <p:spPr>
          <a:xfrm>
            <a:off x="2699792" y="1556792"/>
            <a:ext cx="3744416" cy="3744416"/>
          </a:xfrm>
          <a:prstGeom prst="ellipse">
            <a:avLst/>
          </a:prstGeom>
          <a:blipFill dpi="0" rotWithShape="1">
            <a:blip r:embed="rId13" cstate="print">
              <a:alphaModFix amt="42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t="-3000" r="-3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5E710254-FECB-47A4-924A-8710B029C776}" type="datetimeFigureOut">
              <a:rPr lang="es-ES" smtClean="0"/>
              <a:pPr/>
              <a:t>08/01/2020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671D01AA-C106-4C35-B687-E430BCC6CB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061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B0D235F-9F71-4067-9D54-217EAA22BE3D}" type="slidenum">
              <a:rPr lang="es-ES">
                <a:solidFill>
                  <a:srgbClr val="000000"/>
                </a:solidFill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2 Elipse"/>
          <p:cNvSpPr/>
          <p:nvPr userDrawn="1"/>
        </p:nvSpPr>
        <p:spPr>
          <a:xfrm>
            <a:off x="2699792" y="1556792"/>
            <a:ext cx="3744416" cy="3744416"/>
          </a:xfrm>
          <a:prstGeom prst="ellipse">
            <a:avLst/>
          </a:prstGeom>
          <a:blipFill dpi="0" rotWithShape="1">
            <a:blip r:embed="rId15" cstate="print">
              <a:alphaModFix amt="3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t="-3000" r="-3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Wingdings" pitchFamily="2" charset="2"/>
        <a:buChar char="ü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B0D235F-9F71-4067-9D54-217EAA22BE3D}" type="slidenum">
              <a:rPr lang="es-ES">
                <a:solidFill>
                  <a:srgbClr val="000000"/>
                </a:solidFill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 descr="D:\IMAGENES PEPA\SELLOS\FUERZAS ARMADAS\EJERCITO\MARCA INSTITUCIONAL FINAL 2009 JP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" y="44624"/>
            <a:ext cx="722910" cy="730024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2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 userDrawn="1"/>
        </p:nvSpPr>
        <p:spPr>
          <a:xfrm>
            <a:off x="2699792" y="1556792"/>
            <a:ext cx="3744416" cy="3744416"/>
          </a:xfrm>
          <a:prstGeom prst="ellipse">
            <a:avLst/>
          </a:prstGeom>
          <a:blipFill dpi="0" rotWithShape="1">
            <a:blip r:embed="rId15" cstate="print">
              <a:alphaModFix amt="3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t="-3000" r="-3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Wingdings" pitchFamily="2" charset="2"/>
        <a:buChar char="ü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A5C3-B27C-421C-A330-09465F8A5902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603F-023C-499D-A719-C8E171CCCC76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3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0.jpe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17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4.png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21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image" Target="../media/image10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image" Target="../media/image10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6.jpeg"/><Relationship Id="rId5" Type="http://schemas.openxmlformats.org/officeDocument/2006/relationships/image" Target="../media/image10.jpeg"/><Relationship Id="rId4" Type="http://schemas.openxmlformats.org/officeDocument/2006/relationships/image" Target="../media/image49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10.jpe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5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0.jpeg"/><Relationship Id="rId4" Type="http://schemas.openxmlformats.org/officeDocument/2006/relationships/image" Target="../media/image39.png"/><Relationship Id="rId9" Type="http://schemas.openxmlformats.org/officeDocument/2006/relationships/oleObject" Target="../embeddings/oleObject4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9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0.jpe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8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10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2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0.jpe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6.png"/><Relationship Id="rId9" Type="http://schemas.openxmlformats.org/officeDocument/2006/relationships/image" Target="../media/image11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1.jpeg"/><Relationship Id="rId4" Type="http://schemas.openxmlformats.org/officeDocument/2006/relationships/image" Target="../media/image36.png"/><Relationship Id="rId9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4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0.jpe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0.png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01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5.png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05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oleObject" Target="../embeddings/oleObject106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1.jpeg"/><Relationship Id="rId4" Type="http://schemas.openxmlformats.org/officeDocument/2006/relationships/image" Target="../media/image34.png"/><Relationship Id="rId9" Type="http://schemas.openxmlformats.org/officeDocument/2006/relationships/image" Target="../media/image10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4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0.jpe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8407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47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8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2693" y="2379452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RAPIDEZ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19588" y="3455634"/>
            <a:ext cx="8310962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Permite </a:t>
            </a:r>
            <a:r>
              <a:rPr lang="es-MX" sz="2800" dirty="0"/>
              <a:t>utilizar los primeros </a:t>
            </a:r>
            <a:r>
              <a:rPr lang="es-MX" sz="2800" dirty="0" smtClean="0"/>
              <a:t>segundos vitales </a:t>
            </a:r>
            <a:r>
              <a:rPr lang="es-MX" sz="2800" dirty="0" smtClean="0"/>
              <a:t>junto con la sorpresa se gana la máxima </a:t>
            </a:r>
            <a:r>
              <a:rPr lang="es-MX" sz="2800" dirty="0"/>
              <a:t>ventaja </a:t>
            </a:r>
            <a:r>
              <a:rPr lang="es-MX" sz="2800" dirty="0" smtClean="0"/>
              <a:t>posible en el ingreso. </a:t>
            </a:r>
            <a:r>
              <a:rPr lang="es-MX" sz="2800" dirty="0"/>
              <a:t>En el despeje de una estructura, la </a:t>
            </a:r>
            <a:r>
              <a:rPr lang="es-MX" sz="2800" dirty="0" smtClean="0"/>
              <a:t>rapidez </a:t>
            </a:r>
            <a:r>
              <a:rPr lang="es-MX" sz="2800" dirty="0" smtClean="0"/>
              <a:t>es la </a:t>
            </a:r>
            <a:r>
              <a:rPr lang="es-MX" sz="2800" dirty="0"/>
              <a:t>proyección continuada de las </a:t>
            </a:r>
            <a:r>
              <a:rPr lang="es-MX" sz="2800" dirty="0" smtClean="0"/>
              <a:t>TTP, </a:t>
            </a:r>
            <a:r>
              <a:rPr lang="es-MX" sz="2800" dirty="0"/>
              <a:t>con una fuerte potencia de progresión </a:t>
            </a:r>
            <a:r>
              <a:rPr lang="es-MX" sz="2800" dirty="0" smtClean="0"/>
              <a:t>en </a:t>
            </a:r>
            <a:r>
              <a:rPr lang="es-MX" sz="2800" dirty="0"/>
              <a:t>el combate cercano.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0562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/>
          <p:cNvSpPr>
            <a:spLocks noChangeArrowheads="1"/>
          </p:cNvSpPr>
          <p:nvPr/>
        </p:nvSpPr>
        <p:spPr bwMode="auto">
          <a:xfrm rot="1380000">
            <a:off x="2505075" y="2390775"/>
            <a:ext cx="5726113" cy="1160463"/>
          </a:xfrm>
          <a:prstGeom prst="triangle">
            <a:avLst>
              <a:gd name="adj" fmla="val 91093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683" name="AutoShape 3"/>
          <p:cNvSpPr>
            <a:spLocks noChangeArrowheads="1"/>
          </p:cNvSpPr>
          <p:nvPr/>
        </p:nvSpPr>
        <p:spPr bwMode="auto">
          <a:xfrm rot="3240000">
            <a:off x="2844006" y="1664495"/>
            <a:ext cx="3603625" cy="1611312"/>
          </a:xfrm>
          <a:prstGeom prst="triangle">
            <a:avLst>
              <a:gd name="adj" fmla="val 33394"/>
            </a:avLst>
          </a:prstGeom>
          <a:solidFill>
            <a:srgbClr val="5F5F5F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 rot="19500000" flipH="1">
            <a:off x="1516063" y="1492250"/>
            <a:ext cx="3863975" cy="1171575"/>
          </a:xfrm>
          <a:prstGeom prst="triangle">
            <a:avLst>
              <a:gd name="adj" fmla="val 44495"/>
            </a:avLst>
          </a:prstGeom>
          <a:solidFill>
            <a:srgbClr val="660066"/>
          </a:solidFill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 rot="8940000" flipH="1">
            <a:off x="3492500" y="3232150"/>
            <a:ext cx="4972050" cy="1293813"/>
          </a:xfrm>
          <a:prstGeom prst="triangle">
            <a:avLst>
              <a:gd name="adj" fmla="val 8489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1600200" y="1676400"/>
          <a:ext cx="990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8" name="Bitmap Image" r:id="rId3" imgW="2276370" imgH="1924342" progId="Paint.Picture">
                  <p:embed/>
                </p:oleObj>
              </mc:Choice>
              <mc:Fallback>
                <p:oleObj name="Bitmap Image" r:id="rId3" imgW="2276370" imgH="19243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990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/>
        </p:nvGraphicFramePr>
        <p:xfrm>
          <a:off x="1600200" y="36576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9" name="Bitmap Image" r:id="rId5" imgW="2124010" imgH="1762376" progId="Paint.Picture">
                  <p:embed/>
                </p:oleObj>
              </mc:Choice>
              <mc:Fallback>
                <p:oleObj name="Bitmap Image" r:id="rId5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/>
        </p:nvGraphicFramePr>
        <p:xfrm>
          <a:off x="2743200" y="4419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0" name="Bitmap Image" r:id="rId7" imgW="1952877" imgH="2276370" progId="Paint.Picture">
                  <p:embed/>
                </p:oleObj>
              </mc:Choice>
              <mc:Fallback>
                <p:oleObj name="Bitmap Image" r:id="rId7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1219200" y="162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48768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1219200" y="3759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28956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graphicFrame>
        <p:nvGraphicFramePr>
          <p:cNvPr id="327693" name="Object 13"/>
          <p:cNvGraphicFramePr>
            <a:graphicFrameLocks noChangeAspect="1"/>
          </p:cNvGraphicFramePr>
          <p:nvPr/>
        </p:nvGraphicFramePr>
        <p:xfrm>
          <a:off x="4648200" y="4572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1" name="Bitmap Image" r:id="rId9" imgW="2124010" imgH="1762376" progId="Paint.Picture">
                  <p:embed/>
                </p:oleObj>
              </mc:Choice>
              <mc:Fallback>
                <p:oleObj name="Bitmap Image" r:id="rId9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4" name="Freeform 14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7695" name="Rectangle 15"/>
          <p:cNvSpPr>
            <a:spLocks noChangeArrowheads="1"/>
          </p:cNvSpPr>
          <p:nvPr/>
        </p:nvSpPr>
        <p:spPr bwMode="auto">
          <a:xfrm>
            <a:off x="45529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2009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Freeform 2"/>
          <p:cNvSpPr>
            <a:spLocks/>
          </p:cNvSpPr>
          <p:nvPr/>
        </p:nvSpPr>
        <p:spPr bwMode="auto">
          <a:xfrm>
            <a:off x="2895600" y="1524000"/>
            <a:ext cx="4878388" cy="2895600"/>
          </a:xfrm>
          <a:custGeom>
            <a:avLst/>
            <a:gdLst>
              <a:gd name="T0" fmla="*/ 336 w 3265"/>
              <a:gd name="T1" fmla="*/ 1968 h 1969"/>
              <a:gd name="T2" fmla="*/ 3264 w 3265"/>
              <a:gd name="T3" fmla="*/ 1632 h 1969"/>
              <a:gd name="T4" fmla="*/ 3264 w 3265"/>
              <a:gd name="T5" fmla="*/ 0 h 1969"/>
              <a:gd name="T6" fmla="*/ 0 w 3265"/>
              <a:gd name="T7" fmla="*/ 0 h 1969"/>
              <a:gd name="T8" fmla="*/ 336 w 3265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5" h="1969">
                <a:moveTo>
                  <a:pt x="336" y="1968"/>
                </a:moveTo>
                <a:lnTo>
                  <a:pt x="3264" y="1632"/>
                </a:lnTo>
                <a:lnTo>
                  <a:pt x="3264" y="0"/>
                </a:lnTo>
                <a:lnTo>
                  <a:pt x="0" y="0"/>
                </a:lnTo>
                <a:lnTo>
                  <a:pt x="336" y="1968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100000"/>
                  <a:invGamma/>
                </a:schemeClr>
              </a:gs>
            </a:gsLst>
            <a:lin ang="5400000" scaled="1"/>
          </a:gradFill>
          <a:ln w="12700" cap="rnd" cmpd="sng">
            <a:solidFill>
              <a:srgbClr val="06CAFB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8707" name="AutoShape 3"/>
          <p:cNvSpPr>
            <a:spLocks noChangeArrowheads="1"/>
          </p:cNvSpPr>
          <p:nvPr/>
        </p:nvSpPr>
        <p:spPr bwMode="auto">
          <a:xfrm rot="10800000">
            <a:off x="2292350" y="1606550"/>
            <a:ext cx="5403850" cy="2813050"/>
          </a:xfrm>
          <a:prstGeom prst="triangle">
            <a:avLst>
              <a:gd name="adj" fmla="val 7194"/>
            </a:avLst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8708" name="AutoShape 4"/>
          <p:cNvSpPr>
            <a:spLocks noChangeArrowheads="1"/>
          </p:cNvSpPr>
          <p:nvPr/>
        </p:nvSpPr>
        <p:spPr bwMode="auto">
          <a:xfrm rot="16200000">
            <a:off x="3733800" y="381000"/>
            <a:ext cx="2660650" cy="5251450"/>
          </a:xfrm>
          <a:prstGeom prst="triangle">
            <a:avLst>
              <a:gd name="adj" fmla="val 8469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100000"/>
                  <a:invGamma/>
                </a:schemeClr>
              </a:gs>
            </a:gsLst>
            <a:lin ang="5400000" scaled="1"/>
          </a:gra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8709" name="Freeform 5"/>
          <p:cNvSpPr>
            <a:spLocks/>
          </p:cNvSpPr>
          <p:nvPr/>
        </p:nvSpPr>
        <p:spPr bwMode="auto">
          <a:xfrm>
            <a:off x="2362200" y="1524000"/>
            <a:ext cx="5411788" cy="2514600"/>
          </a:xfrm>
          <a:custGeom>
            <a:avLst/>
            <a:gdLst>
              <a:gd name="T0" fmla="*/ 0 w 3505"/>
              <a:gd name="T1" fmla="*/ 1680 h 1681"/>
              <a:gd name="T2" fmla="*/ 3504 w 3505"/>
              <a:gd name="T3" fmla="*/ 384 h 1681"/>
              <a:gd name="T4" fmla="*/ 3504 w 3505"/>
              <a:gd name="T5" fmla="*/ 0 h 1681"/>
              <a:gd name="T6" fmla="*/ 719 w 3505"/>
              <a:gd name="T7" fmla="*/ 0 h 1681"/>
              <a:gd name="T8" fmla="*/ 0 w 3505"/>
              <a:gd name="T9" fmla="*/ 1680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5" h="1681">
                <a:moveTo>
                  <a:pt x="0" y="1680"/>
                </a:moveTo>
                <a:lnTo>
                  <a:pt x="3504" y="384"/>
                </a:lnTo>
                <a:lnTo>
                  <a:pt x="3504" y="0"/>
                </a:lnTo>
                <a:lnTo>
                  <a:pt x="719" y="0"/>
                </a:lnTo>
                <a:lnTo>
                  <a:pt x="0" y="1680"/>
                </a:lnTo>
              </a:path>
            </a:pathLst>
          </a:custGeom>
          <a:solidFill>
            <a:srgbClr val="660066">
              <a:alpha val="50000"/>
            </a:srgbClr>
          </a:solidFill>
          <a:ln w="12700" cap="rnd" cmpd="sng">
            <a:solidFill>
              <a:srgbClr val="0066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328710" name="Object 6"/>
          <p:cNvGraphicFramePr>
            <a:graphicFrameLocks noChangeAspect="1"/>
          </p:cNvGraphicFramePr>
          <p:nvPr/>
        </p:nvGraphicFramePr>
        <p:xfrm>
          <a:off x="7086600" y="43434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2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2819400" y="4419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3" name="Bitmap Image" r:id="rId5" imgW="1952877" imgH="2276370" progId="Paint.Picture">
                  <p:embed/>
                </p:oleObj>
              </mc:Choice>
              <mc:Fallback>
                <p:oleObj name="Bitmap Image" r:id="rId5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19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2" name="Object 8"/>
          <p:cNvGraphicFramePr>
            <a:graphicFrameLocks noChangeAspect="1"/>
          </p:cNvGraphicFramePr>
          <p:nvPr/>
        </p:nvGraphicFramePr>
        <p:xfrm>
          <a:off x="1600200" y="1524000"/>
          <a:ext cx="990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4" name="Bitmap Image" r:id="rId7" imgW="2276370" imgH="1924342" progId="Paint.Picture">
                  <p:embed/>
                </p:oleObj>
              </mc:Choice>
              <mc:Fallback>
                <p:oleObj name="Bitmap Image" r:id="rId7" imgW="2276370" imgH="19243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990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1600200" y="38862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5" name="Bitmap Image" r:id="rId9" imgW="2124010" imgH="1762376" progId="Paint.Picture">
                  <p:embed/>
                </p:oleObj>
              </mc:Choice>
              <mc:Fallback>
                <p:oleObj name="Bitmap Image" r:id="rId9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862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29718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1219200" y="3987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1219200" y="1473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73152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28718" name="Freeform 14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2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548680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Despeje de 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esquina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7504" y="4135720"/>
            <a:ext cx="8946706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El </a:t>
            </a:r>
            <a:r>
              <a:rPr lang="es-EC" sz="2800" dirty="0" smtClean="0"/>
              <a:t>despeje </a:t>
            </a:r>
            <a:r>
              <a:rPr lang="es-EC" sz="2800" dirty="0"/>
              <a:t>de </a:t>
            </a:r>
            <a:r>
              <a:rPr lang="es-EC" sz="2800" dirty="0" smtClean="0"/>
              <a:t>esquinas </a:t>
            </a:r>
            <a:r>
              <a:rPr lang="es-EC" sz="2800" dirty="0"/>
              <a:t>es ejecutado por los dos primeros hombres y solo cuando estos confirman su posición se continúa el movimiento</a:t>
            </a:r>
            <a:r>
              <a:rPr lang="es-EC" sz="2800" dirty="0" smtClean="0"/>
              <a:t>.</a:t>
            </a:r>
          </a:p>
          <a:p>
            <a:pPr lvl="0" algn="just"/>
            <a:r>
              <a:rPr lang="es-EC" sz="2800" dirty="0"/>
              <a:t>La técnica de hombre arriba - hombre </a:t>
            </a:r>
            <a:r>
              <a:rPr lang="es-EC" sz="2800" dirty="0" smtClean="0"/>
              <a:t>abajo.</a:t>
            </a:r>
            <a:endParaRPr lang="es-EC" sz="2800" dirty="0"/>
          </a:p>
          <a:p>
            <a:pPr lvl="0" algn="just"/>
            <a:r>
              <a:rPr lang="es-EC" sz="2800" dirty="0"/>
              <a:t>La técnica de uso del espejo para observar el área perpendicular a la esquina sin exponer silueta</a:t>
            </a:r>
            <a:r>
              <a:rPr lang="es-EC" sz="2800" dirty="0" smtClean="0"/>
              <a:t>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0707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Despeje de 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corredores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3528" y="2332037"/>
            <a:ext cx="8310962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Las técnicas empleadas para el despeje de corredores son las mismas que se utilizan en el despeje de </a:t>
            </a:r>
            <a:r>
              <a:rPr lang="es-EC" sz="2800" dirty="0" smtClean="0"/>
              <a:t>esquinas.</a:t>
            </a:r>
            <a:endParaRPr lang="es-EC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3844205"/>
            <a:ext cx="8310962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El despeje de un corredor o pasadizo implica mucha rapidez y coordinación entre los asaltantes, </a:t>
            </a:r>
            <a:r>
              <a:rPr lang="es-EC" sz="2800" dirty="0" smtClean="0"/>
              <a:t>por ser </a:t>
            </a:r>
            <a:r>
              <a:rPr lang="es-EC" sz="2800" dirty="0"/>
              <a:t>un blanco fácil del enemigo.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3528" y="5356373"/>
            <a:ext cx="8310962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Corredores en </a:t>
            </a:r>
            <a:r>
              <a:rPr lang="es-EC" sz="2800" dirty="0"/>
              <a:t>forma de "T" o  “Cruz”, el despeje se debe </a:t>
            </a:r>
            <a:r>
              <a:rPr lang="es-EC" sz="2800" dirty="0" smtClean="0"/>
              <a:t>ser en todas </a:t>
            </a:r>
            <a:r>
              <a:rPr lang="es-EC" sz="2800" dirty="0"/>
              <a:t>las direcciones y </a:t>
            </a:r>
            <a:r>
              <a:rPr lang="es-EC" sz="2800" dirty="0" smtClean="0"/>
              <a:t>todos </a:t>
            </a:r>
            <a:r>
              <a:rPr lang="es-EC" sz="2800" dirty="0"/>
              <a:t>los miembros del grupo tomen posiciones defensivas.</a:t>
            </a:r>
          </a:p>
        </p:txBody>
      </p:sp>
    </p:spTree>
    <p:extLst>
      <p:ext uri="{BB962C8B-B14F-4D97-AF65-F5344CB8AC3E}">
        <p14:creationId xmlns:p14="http://schemas.microsoft.com/office/powerpoint/2010/main" val="11604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971600" y="44624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54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Técnica</a:t>
            </a:r>
          </a:p>
          <a:p>
            <a:pPr algn="ctr"/>
            <a:r>
              <a:rPr lang="es-EC" sz="54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Serpentina</a:t>
            </a:r>
          </a:p>
          <a:p>
            <a:pPr algn="ctr"/>
            <a:r>
              <a:rPr lang="es-EC" sz="54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“t” rodante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2961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812360" y="116632"/>
            <a:ext cx="118217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971600" y="44624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48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Técnica</a:t>
            </a:r>
          </a:p>
          <a:p>
            <a:pPr algn="ctr"/>
            <a:r>
              <a:rPr lang="es-EC" sz="48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intersección</a:t>
            </a:r>
          </a:p>
          <a:p>
            <a:pPr algn="ctr"/>
            <a:r>
              <a:rPr lang="es-EC" sz="48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En “t”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2961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812360" y="116632"/>
            <a:ext cx="118217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5501" b="10101"/>
          <a:stretch/>
        </p:blipFill>
        <p:spPr>
          <a:xfrm>
            <a:off x="4572002" y="0"/>
            <a:ext cx="4571998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971600" y="44624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48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Despeje de</a:t>
            </a:r>
          </a:p>
          <a:p>
            <a:pPr algn="ctr"/>
            <a:r>
              <a:rPr lang="es-EC" sz="48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escalera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2961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812360" y="116632"/>
            <a:ext cx="1182170" cy="122413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5494" y="2913906"/>
            <a:ext cx="8310962" cy="35394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Las escaleras son comparables a las </a:t>
            </a:r>
            <a:r>
              <a:rPr lang="es-EC" sz="2800" dirty="0" smtClean="0"/>
              <a:t>puertas </a:t>
            </a:r>
            <a:r>
              <a:rPr lang="es-EC" sz="2800" dirty="0"/>
              <a:t>que crean un embudo mortal o cono de muerte</a:t>
            </a:r>
            <a:r>
              <a:rPr lang="es-EC" sz="2800" dirty="0" smtClean="0"/>
              <a:t>.</a:t>
            </a:r>
          </a:p>
          <a:p>
            <a:pPr algn="just"/>
            <a:r>
              <a:rPr lang="es-EC" sz="2800" dirty="0" smtClean="0"/>
              <a:t>La </a:t>
            </a:r>
            <a:r>
              <a:rPr lang="es-EC" sz="2800" dirty="0"/>
              <a:t>línea se mueve hacia arriba (o abajo) de las </a:t>
            </a:r>
            <a:r>
              <a:rPr lang="es-EC" sz="2800" dirty="0" smtClean="0"/>
              <a:t>escaleras. </a:t>
            </a:r>
            <a:endParaRPr lang="es-EC" sz="2800" dirty="0"/>
          </a:p>
          <a:p>
            <a:pPr algn="just"/>
            <a:r>
              <a:rPr lang="es-EC" sz="2800" dirty="0"/>
              <a:t>Las técnicas a emplearse son el movimiento de sobre pasamiento por saltos o movimiento continuo pausado.</a:t>
            </a:r>
          </a:p>
          <a:p>
            <a:pPr algn="just"/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9291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763688" y="3573016"/>
            <a:ext cx="624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POR SU ATENCIÓN</a:t>
            </a:r>
            <a:endParaRPr lang="es-EC" sz="40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2693" y="2379452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LA VIOLENCIA DE ACCIÓN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19588" y="3455634"/>
            <a:ext cx="8310962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Es eliminar </a:t>
            </a:r>
            <a:r>
              <a:rPr lang="es-MX" sz="2800" dirty="0"/>
              <a:t>o </a:t>
            </a:r>
            <a:r>
              <a:rPr lang="es-MX" sz="2800" dirty="0" smtClean="0"/>
              <a:t>neutralizar </a:t>
            </a:r>
            <a:r>
              <a:rPr lang="es-MX" sz="2800" dirty="0"/>
              <a:t>el enemigo mientras le da la menor posibilidad de </a:t>
            </a:r>
            <a:r>
              <a:rPr lang="es-MX" sz="2800" dirty="0" smtClean="0"/>
              <a:t>causarnos bajas. </a:t>
            </a:r>
          </a:p>
          <a:p>
            <a:pPr algn="just"/>
            <a:r>
              <a:rPr lang="es-MX" sz="2800" dirty="0" smtClean="0"/>
              <a:t>No es la </a:t>
            </a:r>
            <a:r>
              <a:rPr lang="es-MX" sz="2800" dirty="0"/>
              <a:t>aplicación de la potencia de fuego, sino también implica una intención en el combatiente de dominación completa del área cercana.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8065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5649" y="2297410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FUNDAMENTOS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5649" y="3436476"/>
            <a:ext cx="8310962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Los </a:t>
            </a:r>
            <a:r>
              <a:rPr lang="es-MX" sz="2800" dirty="0" smtClean="0"/>
              <a:t>fundamentos </a:t>
            </a:r>
            <a:r>
              <a:rPr lang="es-MX" sz="2800" dirty="0"/>
              <a:t>permiten a las líneas de </a:t>
            </a:r>
            <a:r>
              <a:rPr lang="es-MX" sz="2800" dirty="0" smtClean="0"/>
              <a:t>combate ejecutar </a:t>
            </a:r>
            <a:r>
              <a:rPr lang="es-MX" sz="2800" dirty="0"/>
              <a:t>acciones directas mientras se </a:t>
            </a:r>
            <a:r>
              <a:rPr lang="es-MX" sz="2800" dirty="0" smtClean="0"/>
              <a:t>mueven en </a:t>
            </a:r>
            <a:r>
              <a:rPr lang="es-MX" sz="2800" dirty="0"/>
              <a:t>espacios cerrados limitados por estructuras a ser despejadas; mientras se prepara </a:t>
            </a:r>
            <a:r>
              <a:rPr lang="es-MX" sz="2800" dirty="0" smtClean="0"/>
              <a:t>en el punto de </a:t>
            </a:r>
            <a:r>
              <a:rPr lang="es-MX" sz="2800" dirty="0" smtClean="0"/>
              <a:t>ingreso, </a:t>
            </a:r>
            <a:r>
              <a:rPr lang="es-MX" sz="2800" dirty="0"/>
              <a:t>durante la entrada en la estructura, en el contacto con el enemigo y después del contacto. 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2519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5649" y="2297410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DOMINIO DE LA ESTRUCTURA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3111930"/>
            <a:ext cx="8310962" cy="35394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La estructura</a:t>
            </a:r>
            <a:r>
              <a:rPr lang="es-EC" sz="2800" dirty="0"/>
              <a:t> es dominada por </a:t>
            </a:r>
            <a:r>
              <a:rPr lang="es-EC" sz="2800" dirty="0" smtClean="0"/>
              <a:t>la </a:t>
            </a:r>
            <a:r>
              <a:rPr lang="es-EC" sz="2800" dirty="0"/>
              <a:t>línea de combate </a:t>
            </a:r>
            <a:r>
              <a:rPr lang="es-EC" sz="2800" dirty="0" smtClean="0"/>
              <a:t>cuando </a:t>
            </a:r>
            <a:r>
              <a:rPr lang="es-EC" sz="2800" dirty="0"/>
              <a:t>se mueven a un </a:t>
            </a:r>
            <a:r>
              <a:rPr lang="es-EC" sz="2800" dirty="0" smtClean="0"/>
              <a:t>punto donde se obtiene </a:t>
            </a:r>
            <a:r>
              <a:rPr lang="es-EC" sz="2800" dirty="0"/>
              <a:t>control total del área cercana inmediata </a:t>
            </a:r>
            <a:r>
              <a:rPr lang="es-EC" sz="2800" dirty="0" smtClean="0"/>
              <a:t>y establece </a:t>
            </a:r>
            <a:r>
              <a:rPr lang="es-EC" sz="2800" dirty="0"/>
              <a:t>un enlace de fuego entre los combatientes.  La ocupación de estos puntos de dominación sirve para imponerse sobre el enemigo y proveer diferentes ángulos de fuego para cubrir tantos puntos muertos como sea posible.</a:t>
            </a:r>
          </a:p>
        </p:txBody>
      </p:sp>
    </p:spTree>
    <p:extLst>
      <p:ext uri="{BB962C8B-B14F-4D97-AF65-F5344CB8AC3E}">
        <p14:creationId xmlns:p14="http://schemas.microsoft.com/office/powerpoint/2010/main" val="21433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5649" y="2297410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ELIMINACIÓN DEL ENEMIGO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3111930"/>
            <a:ext cx="8310962" cy="35394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La línea debe eliminar </a:t>
            </a:r>
            <a:r>
              <a:rPr lang="es-EC" sz="2800" dirty="0" smtClean="0"/>
              <a:t>o neutralizar al </a:t>
            </a:r>
            <a:r>
              <a:rPr lang="es-EC" sz="2800" dirty="0" smtClean="0"/>
              <a:t>enemigo efectivamente lo más rápido posible, mediante el uso de fuego preciso y discriminado mientras el miembro del </a:t>
            </a:r>
            <a:r>
              <a:rPr lang="es-EC" sz="2800" dirty="0" smtClean="0"/>
              <a:t>elemento </a:t>
            </a:r>
            <a:r>
              <a:rPr lang="es-EC" sz="2800" dirty="0" smtClean="0"/>
              <a:t>se mueve a su punto de dominación.  Los miembros de la línea usan un criterio para identificar el nivel de amenaza que ofrece el enemigo: Mirar las manos, movimientos amenazantes e identificación positiva.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1028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3151" y="2156663"/>
            <a:ext cx="8310962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CONTROL </a:t>
            </a:r>
            <a:r>
              <a:rPr lang="es-MX" sz="3600" dirty="0"/>
              <a:t>DEL PERSONAL Y </a:t>
            </a:r>
            <a:r>
              <a:rPr lang="es-MX" sz="3600" dirty="0" smtClean="0"/>
              <a:t>DE LA </a:t>
            </a:r>
            <a:r>
              <a:rPr lang="es-MX" sz="3600" dirty="0"/>
              <a:t>SITUACIÓN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3573016"/>
            <a:ext cx="8310962" cy="310854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Durante los primeros momentos del combate, la línea </a:t>
            </a:r>
            <a:r>
              <a:rPr lang="es-EC" sz="2800" dirty="0" smtClean="0"/>
              <a:t>mantendrá </a:t>
            </a:r>
            <a:r>
              <a:rPr lang="es-EC" sz="2800" dirty="0"/>
              <a:t>control total de la situación y del personal que se encuentre en el cuarto, incluyendo a los heridos. El </a:t>
            </a:r>
            <a:r>
              <a:rPr lang="es-EC" sz="2800" dirty="0" smtClean="0"/>
              <a:t>comandante, </a:t>
            </a:r>
            <a:r>
              <a:rPr lang="es-EC" sz="2800" dirty="0"/>
              <a:t>o una persona </a:t>
            </a:r>
            <a:r>
              <a:rPr lang="es-EC" sz="2800" dirty="0" smtClean="0"/>
              <a:t>designada, inmediato empieza </a:t>
            </a:r>
            <a:r>
              <a:rPr lang="es-EC" sz="2800" dirty="0"/>
              <a:t>a dar instrucciones usando un tono de voz fuerte y claro.  </a:t>
            </a:r>
            <a:r>
              <a:rPr lang="es-EC" sz="2800" dirty="0" smtClean="0"/>
              <a:t>Las órdenes </a:t>
            </a:r>
            <a:r>
              <a:rPr lang="es-EC" sz="2800" dirty="0"/>
              <a:t>verbales </a:t>
            </a:r>
            <a:r>
              <a:rPr lang="es-EC" sz="2800" dirty="0" smtClean="0"/>
              <a:t>y </a:t>
            </a:r>
            <a:r>
              <a:rPr lang="es-EC" sz="2800" dirty="0"/>
              <a:t>señales, deben ser cortas y precisas.</a:t>
            </a:r>
          </a:p>
        </p:txBody>
      </p:sp>
    </p:spTree>
    <p:extLst>
      <p:ext uri="{BB962C8B-B14F-4D97-AF65-F5344CB8AC3E}">
        <p14:creationId xmlns:p14="http://schemas.microsoft.com/office/powerpoint/2010/main" val="34386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349862" y="-35940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9740" y="1988465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REGISTRO DE PERSONAL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2780928"/>
            <a:ext cx="8310962" cy="39703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El </a:t>
            </a:r>
            <a:r>
              <a:rPr lang="es-EC" sz="2800" dirty="0"/>
              <a:t>enemigo </a:t>
            </a:r>
            <a:r>
              <a:rPr lang="es-EC" sz="2800" dirty="0" smtClean="0"/>
              <a:t>como </a:t>
            </a:r>
            <a:r>
              <a:rPr lang="es-EC" sz="2800" dirty="0"/>
              <a:t>amenaza </a:t>
            </a:r>
            <a:r>
              <a:rPr lang="es-EC" sz="2800" dirty="0" smtClean="0"/>
              <a:t>es </a:t>
            </a:r>
            <a:r>
              <a:rPr lang="es-EC" sz="2800" dirty="0"/>
              <a:t>eliminado, </a:t>
            </a:r>
            <a:r>
              <a:rPr lang="es-EC" sz="2800" dirty="0" smtClean="0"/>
              <a:t>herido o rendido se procede a </a:t>
            </a:r>
            <a:r>
              <a:rPr lang="es-EC" sz="2800" dirty="0"/>
              <a:t>registrar </a:t>
            </a:r>
            <a:r>
              <a:rPr lang="es-EC" sz="2800" dirty="0" smtClean="0"/>
              <a:t>, </a:t>
            </a:r>
            <a:r>
              <a:rPr lang="es-EC" sz="2800" dirty="0"/>
              <a:t>con prioridad a rendidos, heridos, muertos y NO combatientes.  Primero se apartan las armas </a:t>
            </a:r>
            <a:r>
              <a:rPr lang="es-EC" sz="2800" dirty="0" smtClean="0"/>
              <a:t>del alcance </a:t>
            </a:r>
            <a:r>
              <a:rPr lang="es-EC" sz="2800" dirty="0"/>
              <a:t>del </a:t>
            </a:r>
            <a:r>
              <a:rPr lang="es-EC" sz="2800" dirty="0" smtClean="0"/>
              <a:t>cuerpo; dos </a:t>
            </a:r>
            <a:r>
              <a:rPr lang="es-EC" sz="2800" dirty="0"/>
              <a:t>personas ejecutan el registro, una </a:t>
            </a:r>
            <a:r>
              <a:rPr lang="es-EC" sz="2800" dirty="0" smtClean="0"/>
              <a:t>da seguridad y </a:t>
            </a:r>
            <a:r>
              <a:rPr lang="es-EC" sz="2800" dirty="0"/>
              <a:t>la otra se </a:t>
            </a:r>
            <a:r>
              <a:rPr lang="es-EC" sz="2800" dirty="0" smtClean="0"/>
              <a:t>asegura </a:t>
            </a:r>
            <a:r>
              <a:rPr lang="es-EC" sz="2800" dirty="0"/>
              <a:t>que el enemigo está dado de baja, usando el </a:t>
            </a:r>
            <a:r>
              <a:rPr lang="es-EC" sz="2800" dirty="0" smtClean="0"/>
              <a:t>golpe o hincar lo ojos. </a:t>
            </a:r>
            <a:r>
              <a:rPr lang="es-EC" sz="2800" dirty="0"/>
              <a:t>Si el </a:t>
            </a:r>
            <a:r>
              <a:rPr lang="es-EC" sz="2800" dirty="0" smtClean="0"/>
              <a:t>enemigo esta herido o rendido se lo esposa </a:t>
            </a:r>
            <a:r>
              <a:rPr lang="es-EC" sz="2800" dirty="0"/>
              <a:t>y </a:t>
            </a:r>
            <a:r>
              <a:rPr lang="es-EC" sz="2800" dirty="0" smtClean="0"/>
              <a:t>se proporciona atención médica posible.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8062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349862" y="-35940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5536" y="2181196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REGISTRO DE LA ESTRUCTURA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3284984"/>
            <a:ext cx="8310962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Un registro rápido de la estructura debe ser hecho para determinar alguna otra amenaza </a:t>
            </a:r>
            <a:r>
              <a:rPr lang="es-EC" sz="2800" dirty="0" smtClean="0"/>
              <a:t>potencial, sin </a:t>
            </a:r>
            <a:r>
              <a:rPr lang="es-EC" sz="2800" dirty="0"/>
              <a:t>mover en lo </a:t>
            </a:r>
            <a:r>
              <a:rPr lang="es-EC" sz="2800" dirty="0" smtClean="0"/>
              <a:t>posible </a:t>
            </a:r>
            <a:r>
              <a:rPr lang="es-EC" sz="2800" dirty="0"/>
              <a:t>muebles del cuarto. Un registro más </a:t>
            </a:r>
            <a:r>
              <a:rPr lang="es-EC" sz="2800" dirty="0" smtClean="0"/>
              <a:t>detallado si </a:t>
            </a:r>
            <a:r>
              <a:rPr lang="es-EC" sz="2800" dirty="0"/>
              <a:t>lo dicta la misión. La precaución extrema inmediata </a:t>
            </a:r>
            <a:r>
              <a:rPr lang="es-EC" sz="2800" dirty="0" smtClean="0"/>
              <a:t>es la </a:t>
            </a:r>
            <a:r>
              <a:rPr lang="es-EC" sz="2800" dirty="0"/>
              <a:t>existencia de trampas casa-bobos. </a:t>
            </a:r>
          </a:p>
        </p:txBody>
      </p:sp>
    </p:spTree>
    <p:extLst>
      <p:ext uri="{BB962C8B-B14F-4D97-AF65-F5344CB8AC3E}">
        <p14:creationId xmlns:p14="http://schemas.microsoft.com/office/powerpoint/2010/main" val="9985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349862" y="-35940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5536" y="2181196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EVACUACIÓN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3284984"/>
            <a:ext cx="8310962" cy="310854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El comandante de la </a:t>
            </a:r>
            <a:r>
              <a:rPr lang="es-EC" sz="2800" dirty="0" smtClean="0"/>
              <a:t>línea, coordina </a:t>
            </a:r>
            <a:r>
              <a:rPr lang="es-EC" sz="2800" dirty="0"/>
              <a:t>con las </a:t>
            </a:r>
            <a:r>
              <a:rPr lang="es-EC" sz="2800" dirty="0" smtClean="0"/>
              <a:t>líneas </a:t>
            </a:r>
            <a:r>
              <a:rPr lang="es-EC" sz="2800" dirty="0"/>
              <a:t>adyacentes para </a:t>
            </a:r>
            <a:r>
              <a:rPr lang="es-EC" sz="2800" dirty="0" smtClean="0"/>
              <a:t>evacuar de la estructura a </a:t>
            </a:r>
            <a:r>
              <a:rPr lang="es-EC" sz="2800" dirty="0"/>
              <a:t>heridos y NO combatientes. La posibilidad de un contraataque demanda que la seguridad y control de cada estructura permanezca todo el tiempo durante el desarrollo de la operación, en medida de la cantidad de personal combatiente disponible.</a:t>
            </a:r>
          </a:p>
        </p:txBody>
      </p:sp>
    </p:spTree>
    <p:extLst>
      <p:ext uri="{BB962C8B-B14F-4D97-AF65-F5344CB8AC3E}">
        <p14:creationId xmlns:p14="http://schemas.microsoft.com/office/powerpoint/2010/main" val="40367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" y="1364968"/>
            <a:ext cx="8898515" cy="5493032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069961" y="14277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despejes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" y="2848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79781" y="25229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5423" y="2203956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CONSIDERACIONES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3059214"/>
            <a:ext cx="8310962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Es </a:t>
            </a:r>
            <a:r>
              <a:rPr lang="es-EC" sz="2800" dirty="0"/>
              <a:t>el procedimiento ejecutado por la línea de </a:t>
            </a:r>
            <a:r>
              <a:rPr lang="es-EC" sz="2800" dirty="0" smtClean="0"/>
              <a:t>combate para </a:t>
            </a:r>
            <a:r>
              <a:rPr lang="es-EC" sz="2800" dirty="0"/>
              <a:t>ingresar al objetivo, </a:t>
            </a:r>
            <a:r>
              <a:rPr lang="es-EC" sz="2800" dirty="0" smtClean="0"/>
              <a:t>alcanzar su control y asegurar el área. </a:t>
            </a:r>
            <a:endParaRPr lang="es-EC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5536" y="4600388"/>
            <a:ext cx="8310962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Un </a:t>
            </a:r>
            <a:r>
              <a:rPr lang="es-EC" sz="2800" dirty="0"/>
              <a:t>cuarto o habitación debe </a:t>
            </a:r>
            <a:r>
              <a:rPr lang="es-EC" sz="2800" dirty="0" smtClean="0"/>
              <a:t>despejar </a:t>
            </a:r>
            <a:r>
              <a:rPr lang="es-EC" sz="2800" dirty="0" smtClean="0"/>
              <a:t>con </a:t>
            </a:r>
            <a:r>
              <a:rPr lang="es-EC" sz="2800" dirty="0" smtClean="0"/>
              <a:t>un mínimo </a:t>
            </a:r>
            <a:r>
              <a:rPr lang="es-EC" sz="2800" dirty="0"/>
              <a:t>de tres hombres y </a:t>
            </a:r>
            <a:r>
              <a:rPr lang="es-EC" sz="2800" dirty="0" smtClean="0"/>
              <a:t>hasta </a:t>
            </a:r>
            <a:r>
              <a:rPr lang="es-EC" sz="2800" dirty="0"/>
              <a:t>dos hombres</a:t>
            </a:r>
            <a:r>
              <a:rPr lang="es-EC" sz="2800" dirty="0" smtClean="0"/>
              <a:t>.</a:t>
            </a:r>
            <a:endParaRPr lang="es-EC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5536" y="5677371"/>
            <a:ext cx="8310962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s-EC" sz="2800" dirty="0"/>
              <a:t>La puerta es el punto </a:t>
            </a:r>
            <a:r>
              <a:rPr lang="es-EC" sz="2800" dirty="0" smtClean="0"/>
              <a:t>focal y es </a:t>
            </a:r>
            <a:r>
              <a:rPr lang="es-EC" sz="2800" dirty="0"/>
              <a:t>conocida como el cono de muerte, </a:t>
            </a:r>
            <a:r>
              <a:rPr lang="es-EC" sz="2800" dirty="0" smtClean="0"/>
              <a:t>se </a:t>
            </a:r>
            <a:r>
              <a:rPr lang="es-EC" sz="2800" dirty="0"/>
              <a:t>centra la atención en el </a:t>
            </a:r>
            <a:r>
              <a:rPr lang="es-EC" sz="2800" dirty="0" smtClean="0"/>
              <a:t>punto. </a:t>
            </a:r>
            <a:endParaRPr lang="es-EC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37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17533" y="349737"/>
            <a:ext cx="5738681" cy="128759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800" b="1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Organización de la línea de </a:t>
            </a:r>
            <a:r>
              <a:rPr lang="es-ES_tradnl" sz="4800" b="1" dirty="0" err="1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c.u</a:t>
            </a:r>
            <a:endParaRPr lang="es-ES_tradnl" sz="4800" b="1" dirty="0" smtClean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8" y="23442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6214" y="201658"/>
            <a:ext cx="1454305" cy="13397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4958" r="16138" b="2382"/>
          <a:stretch/>
        </p:blipFill>
        <p:spPr>
          <a:xfrm>
            <a:off x="-17576" y="1819842"/>
            <a:ext cx="9144000" cy="50608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65968" y="3662945"/>
            <a:ext cx="2980492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PUNTERO/ SEGURIDAD</a:t>
            </a:r>
            <a:endParaRPr lang="es-EC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75856" y="4789047"/>
            <a:ext cx="2980492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BRECHERO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91508" y="4077542"/>
            <a:ext cx="2980492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CMTE</a:t>
            </a:r>
            <a:endParaRPr lang="es-EC" sz="3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-22488" y="3301826"/>
            <a:ext cx="3480041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ESCOPETERO</a:t>
            </a:r>
            <a:endParaRPr lang="es-EC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7871" y="5566470"/>
            <a:ext cx="8886617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La </a:t>
            </a:r>
            <a:r>
              <a:rPr lang="es-EC" sz="2400" dirty="0"/>
              <a:t>disponibilidad de personal efectivo entrenado o material disponible, puede existir </a:t>
            </a:r>
            <a:r>
              <a:rPr lang="es-EC" sz="2400" dirty="0" smtClean="0"/>
              <a:t>un quinto efectivo </a:t>
            </a:r>
            <a:r>
              <a:rPr lang="es-EC" sz="2400" dirty="0"/>
              <a:t>como enfermero y un sexto efectivo como seguridad porta ametralladora.</a:t>
            </a:r>
          </a:p>
        </p:txBody>
      </p:sp>
    </p:spTree>
    <p:extLst>
      <p:ext uri="{BB962C8B-B14F-4D97-AF65-F5344CB8AC3E}">
        <p14:creationId xmlns:p14="http://schemas.microsoft.com/office/powerpoint/2010/main" val="29243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49479" y="426363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Movimientos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básicos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283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174955" y="338759"/>
            <a:ext cx="1454305" cy="133973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5536" y="3059214"/>
            <a:ext cx="8310962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Cada miembro de la línea de combate tiene punto de dominio al que </a:t>
            </a:r>
            <a:r>
              <a:rPr lang="es-EC" sz="2800" dirty="0" smtClean="0"/>
              <a:t>debe llegar </a:t>
            </a:r>
            <a:r>
              <a:rPr lang="es-EC" sz="2800" dirty="0"/>
              <a:t>y un sector de despeje único designado para él </a:t>
            </a:r>
            <a:r>
              <a:rPr lang="es-EC" sz="2800" dirty="0" smtClean="0"/>
              <a:t>y </a:t>
            </a:r>
            <a:r>
              <a:rPr lang="es-EC" sz="2800" dirty="0"/>
              <a:t>se expande en superposición a los sectores de los otros miembros de la línea.</a:t>
            </a:r>
          </a:p>
        </p:txBody>
      </p:sp>
    </p:spTree>
    <p:extLst>
      <p:ext uri="{BB962C8B-B14F-4D97-AF65-F5344CB8AC3E}">
        <p14:creationId xmlns:p14="http://schemas.microsoft.com/office/powerpoint/2010/main" val="30777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62146" name="Rectangle 2" descr="blustnl"/>
          <p:cNvSpPr>
            <a:spLocks noGrp="1" noChangeArrowheads="1"/>
          </p:cNvSpPr>
          <p:nvPr>
            <p:ph type="ctrTitle"/>
          </p:nvPr>
        </p:nvSpPr>
        <p:spPr>
          <a:xfrm>
            <a:off x="1123950" y="1896493"/>
            <a:ext cx="6896100" cy="11430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92075" tIns="46038" rIns="92075" bIns="46038" anchor="ctr"/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PUERTA DE CENTRO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3200"/>
              <a:t>Puntos de dominacion</a:t>
            </a:r>
          </a:p>
          <a:p>
            <a:r>
              <a:rPr lang="en-US" sz="3200"/>
              <a:t>Y</a:t>
            </a:r>
          </a:p>
          <a:p>
            <a:r>
              <a:rPr lang="en-US" sz="3200"/>
              <a:t>Sectores de fuego</a:t>
            </a:r>
          </a:p>
        </p:txBody>
      </p:sp>
      <p:pic>
        <p:nvPicPr>
          <p:cNvPr id="4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679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92897" y="33334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3505200" y="54102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Bitmap Image" r:id="rId3" imgW="2124010" imgH="1762376" progId="Paint.Picture">
                  <p:embed/>
                </p:oleObj>
              </mc:Choice>
              <mc:Fallback>
                <p:oleObj name="Bitmap Image" r:id="rId3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27660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045782" y="228600"/>
            <a:ext cx="5160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FF0000"/>
                </a:solidFill>
              </a:rPr>
              <a:t>Asaltante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Número</a:t>
            </a:r>
            <a:r>
              <a:rPr lang="en-US" sz="3600" b="1" dirty="0" smtClean="0">
                <a:solidFill>
                  <a:srgbClr val="FF0000"/>
                </a:solidFill>
              </a:rPr>
              <a:t> Uno</a:t>
            </a:r>
            <a:endParaRPr lang="en-US" sz="3600" b="1" dirty="0"/>
          </a:p>
        </p:txBody>
      </p:sp>
      <p:sp>
        <p:nvSpPr>
          <p:cNvPr id="178180" name="Freeform 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198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4419600" y="44958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6482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79204" name="Freeform 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3897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4876800" y="45720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7" name="AutoShape 3"/>
          <p:cNvSpPr>
            <a:spLocks noChangeArrowheads="1"/>
          </p:cNvSpPr>
          <p:nvPr/>
        </p:nvSpPr>
        <p:spPr bwMode="auto">
          <a:xfrm rot="16200000">
            <a:off x="6300788" y="3708400"/>
            <a:ext cx="762000" cy="21844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6482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80229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073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 rot="16200000">
            <a:off x="5867400" y="3429000"/>
            <a:ext cx="2514600" cy="990600"/>
          </a:xfrm>
          <a:prstGeom prst="triangle">
            <a:avLst>
              <a:gd name="adj" fmla="val 1509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81251" name="Arc 3"/>
          <p:cNvSpPr>
            <a:spLocks/>
          </p:cNvSpPr>
          <p:nvPr/>
        </p:nvSpPr>
        <p:spPr bwMode="auto">
          <a:xfrm>
            <a:off x="7467600" y="3352800"/>
            <a:ext cx="76200" cy="1600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5715000" y="4572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Bitmap Image" r:id="rId3" imgW="2124010" imgH="1762376" progId="Paint.Picture">
                  <p:embed/>
                </p:oleObj>
              </mc:Choice>
              <mc:Fallback>
                <p:oleObj name="Bitmap Image" r:id="rId3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86400" y="4724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81254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545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ChangeArrowheads="1"/>
          </p:cNvSpPr>
          <p:nvPr/>
        </p:nvSpPr>
        <p:spPr bwMode="auto">
          <a:xfrm rot="10800000">
            <a:off x="6629400" y="1524000"/>
            <a:ext cx="1143000" cy="2921000"/>
          </a:xfrm>
          <a:prstGeom prst="triangle">
            <a:avLst>
              <a:gd name="adj" fmla="val 2509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82275" name="Arc 3"/>
          <p:cNvSpPr>
            <a:spLocks/>
          </p:cNvSpPr>
          <p:nvPr/>
        </p:nvSpPr>
        <p:spPr bwMode="auto">
          <a:xfrm rot="4080000">
            <a:off x="6935788" y="1525588"/>
            <a:ext cx="457200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2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9"/>
                  <a:pt x="9625" y="41"/>
                  <a:pt x="2152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9"/>
                  <a:pt x="9625" y="41"/>
                  <a:pt x="2152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70104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82278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862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ChangeArrowheads="1"/>
          </p:cNvSpPr>
          <p:nvPr/>
        </p:nvSpPr>
        <p:spPr bwMode="auto">
          <a:xfrm rot="10800000">
            <a:off x="5943600" y="1600200"/>
            <a:ext cx="1804988" cy="1854200"/>
          </a:xfrm>
          <a:prstGeom prst="triangle">
            <a:avLst>
              <a:gd name="adj" fmla="val 1969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7010400" y="34290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72390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83301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400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 rot="10800000">
            <a:off x="1981200" y="1600200"/>
            <a:ext cx="5843588" cy="685800"/>
          </a:xfrm>
          <a:prstGeom prst="triangle">
            <a:avLst>
              <a:gd name="adj" fmla="val 659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7162800" y="22860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860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73152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84325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3222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"/>
          <p:cNvSpPr>
            <a:spLocks noChangeArrowheads="1"/>
          </p:cNvSpPr>
          <p:nvPr/>
        </p:nvSpPr>
        <p:spPr bwMode="auto">
          <a:xfrm rot="5400000">
            <a:off x="3048000" y="381000"/>
            <a:ext cx="2743200" cy="5181600"/>
          </a:xfrm>
          <a:prstGeom prst="triangle">
            <a:avLst>
              <a:gd name="adj" fmla="val 124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7010400" y="1524000"/>
          <a:ext cx="762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Bitmap Image" r:id="rId3" imgW="2057424" imgH="1695401" progId="Paint.Picture">
                  <p:embed/>
                </p:oleObj>
              </mc:Choice>
              <mc:Fallback>
                <p:oleObj name="Bitmap Image" r:id="rId3" imgW="2057424" imgH="16954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524000"/>
                        <a:ext cx="7620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7772400" y="160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85349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9263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521880" y="3284984"/>
            <a:ext cx="7956376" cy="2641651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6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TÉCNICAS Y </a:t>
            </a:r>
          </a:p>
          <a:p>
            <a:pPr algn="ctr"/>
            <a:r>
              <a:rPr lang="es-EC" sz="66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PROCEDIMIENTOS</a:t>
            </a:r>
            <a:endParaRPr lang="es-EC" sz="6600" b="1" kern="1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833986" y="1610463"/>
            <a:ext cx="7675936" cy="1358795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600" b="1" kern="1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UNIDAD </a:t>
            </a:r>
            <a:r>
              <a:rPr lang="es-EC" sz="66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DE ESTUDIO </a:t>
            </a:r>
            <a:endParaRPr lang="es-EC" sz="6600" b="1" kern="1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 rot="5400000">
            <a:off x="3657600" y="-304800"/>
            <a:ext cx="1447800" cy="5257800"/>
          </a:xfrm>
          <a:prstGeom prst="triangle">
            <a:avLst>
              <a:gd name="adj" fmla="val 2459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86371" name="Arc 3"/>
          <p:cNvSpPr>
            <a:spLocks/>
          </p:cNvSpPr>
          <p:nvPr/>
        </p:nvSpPr>
        <p:spPr bwMode="auto">
          <a:xfrm>
            <a:off x="2060575" y="1676400"/>
            <a:ext cx="379413" cy="1219200"/>
          </a:xfrm>
          <a:custGeom>
            <a:avLst/>
            <a:gdLst>
              <a:gd name="G0" fmla="+- 21480 0 0"/>
              <a:gd name="G1" fmla="+- 0 0 0"/>
              <a:gd name="G2" fmla="+- 21600 0 0"/>
              <a:gd name="T0" fmla="*/ 21480 w 21480"/>
              <a:gd name="T1" fmla="*/ 21600 h 21600"/>
              <a:gd name="T2" fmla="*/ 0 w 21480"/>
              <a:gd name="T3" fmla="*/ 2275 h 21600"/>
              <a:gd name="T4" fmla="*/ 21480 w 2148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0" h="21600" fill="none" extrusionOk="0">
                <a:moveTo>
                  <a:pt x="21480" y="21600"/>
                </a:moveTo>
                <a:cubicBezTo>
                  <a:pt x="10431" y="21600"/>
                  <a:pt x="1163" y="13262"/>
                  <a:pt x="0" y="2274"/>
                </a:cubicBezTo>
              </a:path>
              <a:path w="21480" h="21600" stroke="0" extrusionOk="0">
                <a:moveTo>
                  <a:pt x="21480" y="21600"/>
                </a:moveTo>
                <a:cubicBezTo>
                  <a:pt x="10431" y="21600"/>
                  <a:pt x="1163" y="13262"/>
                  <a:pt x="0" y="2274"/>
                </a:cubicBezTo>
                <a:lnTo>
                  <a:pt x="2148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6858000" y="15240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5240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7772400" y="160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86374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124200" y="612775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hlink"/>
                </a:solidFill>
              </a:rPr>
              <a:t>Sector Segundario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605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352800" y="5410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12420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87396" name="Freeform 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1907704" y="260648"/>
            <a:ext cx="51347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dirty="0" err="1" smtClean="0">
                <a:solidFill>
                  <a:srgbClr val="FF0000"/>
                </a:solidFill>
              </a:rPr>
              <a:t>Asaltante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Número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Dos</a:t>
            </a:r>
            <a:endParaRPr lang="en-US" sz="3600" b="1" dirty="0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725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4191000" y="47244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19" name="AutoShape 3"/>
          <p:cNvSpPr>
            <a:spLocks noChangeArrowheads="1"/>
          </p:cNvSpPr>
          <p:nvPr/>
        </p:nvSpPr>
        <p:spPr bwMode="auto">
          <a:xfrm rot="5460000">
            <a:off x="2681288" y="3787775"/>
            <a:ext cx="412750" cy="2606675"/>
          </a:xfrm>
          <a:prstGeom prst="triangle">
            <a:avLst>
              <a:gd name="adj" fmla="val 49995"/>
            </a:avLst>
          </a:prstGeom>
          <a:solidFill>
            <a:srgbClr val="5F5F5F"/>
          </a:solidFill>
          <a:ln w="1270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0292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88421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475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ChangeArrowheads="1"/>
          </p:cNvSpPr>
          <p:nvPr/>
        </p:nvSpPr>
        <p:spPr bwMode="auto">
          <a:xfrm>
            <a:off x="1530350" y="3968750"/>
            <a:ext cx="2120900" cy="977900"/>
          </a:xfrm>
          <a:prstGeom prst="rtTriangle">
            <a:avLst/>
          </a:prstGeom>
          <a:solidFill>
            <a:srgbClr val="5F5F5F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3657600" y="45720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44958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89445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759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ChangeArrowheads="1"/>
          </p:cNvSpPr>
          <p:nvPr/>
        </p:nvSpPr>
        <p:spPr bwMode="auto">
          <a:xfrm rot="5400000" flipH="1">
            <a:off x="990600" y="3505200"/>
            <a:ext cx="2362200" cy="990600"/>
          </a:xfrm>
          <a:prstGeom prst="triangle">
            <a:avLst>
              <a:gd name="adj" fmla="val 15292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2667000" y="449580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Bitmap Image" r:id="rId3" imgW="2247546" imgH="1905128" progId="Paint.Picture">
                  <p:embed/>
                </p:oleObj>
              </mc:Choice>
              <mc:Fallback>
                <p:oleObj name="Bitmap Image" r:id="rId3" imgW="2247546" imgH="19051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95800"/>
                        <a:ext cx="914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3505200" y="4724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90469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0929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16764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1" name="AutoShape 3"/>
          <p:cNvSpPr>
            <a:spLocks noChangeArrowheads="1"/>
          </p:cNvSpPr>
          <p:nvPr/>
        </p:nvSpPr>
        <p:spPr bwMode="auto">
          <a:xfrm rot="10800000" flipH="1">
            <a:off x="1676400" y="1600200"/>
            <a:ext cx="2362200" cy="2819400"/>
          </a:xfrm>
          <a:prstGeom prst="triangle">
            <a:avLst>
              <a:gd name="adj" fmla="val 15292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1492" name="Arc 4"/>
          <p:cNvSpPr>
            <a:spLocks/>
          </p:cNvSpPr>
          <p:nvPr/>
        </p:nvSpPr>
        <p:spPr bwMode="auto">
          <a:xfrm rot="18300000">
            <a:off x="2058194" y="1677194"/>
            <a:ext cx="1144588" cy="1066800"/>
          </a:xfrm>
          <a:custGeom>
            <a:avLst/>
            <a:gdLst>
              <a:gd name="G0" fmla="+- 30 0 0"/>
              <a:gd name="G1" fmla="+- 21600 0 0"/>
              <a:gd name="G2" fmla="+- 21600 0 0"/>
              <a:gd name="T0" fmla="*/ 0 w 21630"/>
              <a:gd name="T1" fmla="*/ 0 h 21600"/>
              <a:gd name="T2" fmla="*/ 21630 w 21630"/>
              <a:gd name="T3" fmla="*/ 21600 h 21600"/>
              <a:gd name="T4" fmla="*/ 30 w 2163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0" h="21600" fill="none" extrusionOk="0">
                <a:moveTo>
                  <a:pt x="0" y="0"/>
                </a:moveTo>
                <a:cubicBezTo>
                  <a:pt x="10" y="0"/>
                  <a:pt x="20" y="0"/>
                  <a:pt x="30" y="0"/>
                </a:cubicBezTo>
                <a:cubicBezTo>
                  <a:pt x="11959" y="0"/>
                  <a:pt x="21630" y="9670"/>
                  <a:pt x="21630" y="21600"/>
                </a:cubicBezTo>
              </a:path>
              <a:path w="21630" h="21600" stroke="0" extrusionOk="0">
                <a:moveTo>
                  <a:pt x="0" y="0"/>
                </a:moveTo>
                <a:cubicBezTo>
                  <a:pt x="10" y="0"/>
                  <a:pt x="20" y="0"/>
                  <a:pt x="30" y="0"/>
                </a:cubicBezTo>
                <a:cubicBezTo>
                  <a:pt x="11959" y="0"/>
                  <a:pt x="21630" y="9670"/>
                  <a:pt x="21630" y="21600"/>
                </a:cubicBezTo>
                <a:lnTo>
                  <a:pt x="3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905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91494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994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/>
          <p:cNvSpPr>
            <a:spLocks noChangeArrowheads="1"/>
          </p:cNvSpPr>
          <p:nvPr/>
        </p:nvSpPr>
        <p:spPr bwMode="auto">
          <a:xfrm rot="10800000" flipH="1">
            <a:off x="1676400" y="1600200"/>
            <a:ext cx="5181600" cy="2819400"/>
          </a:xfrm>
          <a:prstGeom prst="triangle">
            <a:avLst>
              <a:gd name="adj" fmla="val 8792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2515" name="Arc 3"/>
          <p:cNvSpPr>
            <a:spLocks/>
          </p:cNvSpPr>
          <p:nvPr/>
        </p:nvSpPr>
        <p:spPr bwMode="auto">
          <a:xfrm rot="16620000">
            <a:off x="3510756" y="704057"/>
            <a:ext cx="1144587" cy="3124200"/>
          </a:xfrm>
          <a:custGeom>
            <a:avLst/>
            <a:gdLst>
              <a:gd name="G0" fmla="+- 30 0 0"/>
              <a:gd name="G1" fmla="+- 21600 0 0"/>
              <a:gd name="G2" fmla="+- 21600 0 0"/>
              <a:gd name="T0" fmla="*/ 0 w 21630"/>
              <a:gd name="T1" fmla="*/ 0 h 21600"/>
              <a:gd name="T2" fmla="*/ 21630 w 21630"/>
              <a:gd name="T3" fmla="*/ 21600 h 21600"/>
              <a:gd name="T4" fmla="*/ 30 w 2163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0" h="21600" fill="none" extrusionOk="0">
                <a:moveTo>
                  <a:pt x="0" y="0"/>
                </a:moveTo>
                <a:cubicBezTo>
                  <a:pt x="10" y="0"/>
                  <a:pt x="20" y="0"/>
                  <a:pt x="30" y="0"/>
                </a:cubicBezTo>
                <a:cubicBezTo>
                  <a:pt x="11959" y="0"/>
                  <a:pt x="21630" y="9670"/>
                  <a:pt x="21630" y="21600"/>
                </a:cubicBezTo>
              </a:path>
              <a:path w="21630" h="21600" stroke="0" extrusionOk="0">
                <a:moveTo>
                  <a:pt x="0" y="0"/>
                </a:moveTo>
                <a:cubicBezTo>
                  <a:pt x="10" y="0"/>
                  <a:pt x="20" y="0"/>
                  <a:pt x="30" y="0"/>
                </a:cubicBezTo>
                <a:cubicBezTo>
                  <a:pt x="11959" y="0"/>
                  <a:pt x="21630" y="9670"/>
                  <a:pt x="21630" y="21600"/>
                </a:cubicBezTo>
                <a:lnTo>
                  <a:pt x="3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1600200" y="4419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752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92518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712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16764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39" name="AutoShape 3"/>
          <p:cNvSpPr>
            <a:spLocks noChangeArrowheads="1"/>
          </p:cNvSpPr>
          <p:nvPr/>
        </p:nvSpPr>
        <p:spPr bwMode="auto">
          <a:xfrm rot="10800000" flipH="1">
            <a:off x="1676400" y="1600200"/>
            <a:ext cx="3429000" cy="2819400"/>
          </a:xfrm>
          <a:prstGeom prst="triangle">
            <a:avLst>
              <a:gd name="adj" fmla="val 8792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3540" name="Arc 4"/>
          <p:cNvSpPr>
            <a:spLocks/>
          </p:cNvSpPr>
          <p:nvPr/>
        </p:nvSpPr>
        <p:spPr bwMode="auto">
          <a:xfrm rot="16620000">
            <a:off x="2821781" y="1148557"/>
            <a:ext cx="757237" cy="1854200"/>
          </a:xfrm>
          <a:custGeom>
            <a:avLst/>
            <a:gdLst>
              <a:gd name="G0" fmla="+- 45 0 0"/>
              <a:gd name="G1" fmla="+- 21600 0 0"/>
              <a:gd name="G2" fmla="+- 21600 0 0"/>
              <a:gd name="T0" fmla="*/ 0 w 21645"/>
              <a:gd name="T1" fmla="*/ 0 h 21600"/>
              <a:gd name="T2" fmla="*/ 21645 w 21645"/>
              <a:gd name="T3" fmla="*/ 21600 h 21600"/>
              <a:gd name="T4" fmla="*/ 45 w 2164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0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0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905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93542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3336925" y="501650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hlink"/>
                </a:solidFill>
              </a:rPr>
              <a:t>Sector Segundario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944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6764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3" name="AutoShape 3"/>
          <p:cNvSpPr>
            <a:spLocks noChangeArrowheads="1"/>
          </p:cNvSpPr>
          <p:nvPr/>
        </p:nvSpPr>
        <p:spPr bwMode="auto">
          <a:xfrm rot="10800000" flipH="1">
            <a:off x="1676400" y="1600200"/>
            <a:ext cx="1828800" cy="2819400"/>
          </a:xfrm>
          <a:prstGeom prst="triangle">
            <a:avLst>
              <a:gd name="adj" fmla="val 8792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4564" name="Arc 4"/>
          <p:cNvSpPr>
            <a:spLocks/>
          </p:cNvSpPr>
          <p:nvPr/>
        </p:nvSpPr>
        <p:spPr bwMode="auto">
          <a:xfrm rot="16620000">
            <a:off x="2059782" y="1377156"/>
            <a:ext cx="757238" cy="1209675"/>
          </a:xfrm>
          <a:custGeom>
            <a:avLst/>
            <a:gdLst>
              <a:gd name="G0" fmla="+- 45 0 0"/>
              <a:gd name="G1" fmla="+- 21600 0 0"/>
              <a:gd name="G2" fmla="+- 21600 0 0"/>
              <a:gd name="T0" fmla="*/ 0 w 21645"/>
              <a:gd name="T1" fmla="*/ 0 h 21600"/>
              <a:gd name="T2" fmla="*/ 21645 w 21645"/>
              <a:gd name="T3" fmla="*/ 21600 h 21600"/>
              <a:gd name="T4" fmla="*/ 45 w 2164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0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0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905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194566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7176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3429000" y="5410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10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320040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64196" name="Freeform 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2171700" y="0"/>
            <a:ext cx="4756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Asaltante Numero Tres</a:t>
            </a:r>
            <a:endParaRPr lang="en-US" sz="3600" b="1"/>
          </a:p>
          <a:p>
            <a:pPr algn="ctr" eaLnBrk="0" hangingPunct="0"/>
            <a:endParaRPr lang="en-US" sz="3600" b="1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302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349862" y="639578"/>
            <a:ext cx="6330302" cy="1358795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6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definiciones</a:t>
            </a:r>
            <a:endParaRPr lang="es-EC" sz="6600" b="1" kern="1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94732" y="3645024"/>
            <a:ext cx="5184576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LINEA DE COMBATE</a:t>
            </a:r>
            <a:endParaRPr lang="es-EC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3528" y="4679265"/>
            <a:ext cx="8526985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/>
              <a:t> </a:t>
            </a:r>
            <a:r>
              <a:rPr lang="es-EC" sz="3200" dirty="0"/>
              <a:t>Es la formación mínima de movimiento y maniobra para el combate táctico cercano urbano, sea como parte de la escuadra o del pelotón de fusileros.</a:t>
            </a:r>
          </a:p>
        </p:txBody>
      </p:sp>
    </p:spTree>
    <p:extLst>
      <p:ext uri="{BB962C8B-B14F-4D97-AF65-F5344CB8AC3E}">
        <p14:creationId xmlns:p14="http://schemas.microsoft.com/office/powerpoint/2010/main" val="186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4267200" y="47244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244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19" name="AutoShape 3"/>
          <p:cNvSpPr>
            <a:spLocks noChangeArrowheads="1"/>
          </p:cNvSpPr>
          <p:nvPr/>
        </p:nvSpPr>
        <p:spPr bwMode="auto">
          <a:xfrm rot="10800000" flipH="1">
            <a:off x="3733800" y="1524000"/>
            <a:ext cx="1981200" cy="3429000"/>
          </a:xfrm>
          <a:prstGeom prst="triangle">
            <a:avLst>
              <a:gd name="adj" fmla="val 49995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441960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65221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4533900" y="2286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endParaRPr lang="en-US" sz="3600">
              <a:solidFill>
                <a:schemeClr val="bg2"/>
              </a:solidFill>
            </a:endParaRPr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686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4648200" y="44958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3" name="AutoShape 3"/>
          <p:cNvSpPr>
            <a:spLocks noChangeArrowheads="1"/>
          </p:cNvSpPr>
          <p:nvPr/>
        </p:nvSpPr>
        <p:spPr bwMode="auto">
          <a:xfrm rot="10800000" flipH="1">
            <a:off x="5334000" y="1530350"/>
            <a:ext cx="1822450" cy="2965450"/>
          </a:xfrm>
          <a:prstGeom prst="triangle">
            <a:avLst>
              <a:gd name="adj" fmla="val 2694"/>
            </a:avLst>
          </a:prstGeom>
          <a:solidFill>
            <a:srgbClr val="660066"/>
          </a:solidFill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6244" name="Arc 4"/>
          <p:cNvSpPr>
            <a:spLocks/>
          </p:cNvSpPr>
          <p:nvPr/>
        </p:nvSpPr>
        <p:spPr bwMode="auto">
          <a:xfrm>
            <a:off x="5257800" y="2057400"/>
            <a:ext cx="1371600" cy="7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47244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66246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4533900" y="2286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endParaRPr lang="en-US" sz="3600">
              <a:solidFill>
                <a:schemeClr val="bg2"/>
              </a:solidFill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897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53340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7" name="AutoShape 3"/>
          <p:cNvSpPr>
            <a:spLocks noChangeArrowheads="1"/>
          </p:cNvSpPr>
          <p:nvPr/>
        </p:nvSpPr>
        <p:spPr bwMode="auto">
          <a:xfrm rot="10800000" flipH="1">
            <a:off x="3352800" y="1600200"/>
            <a:ext cx="3657600" cy="2895600"/>
          </a:xfrm>
          <a:prstGeom prst="triangle">
            <a:avLst>
              <a:gd name="adj" fmla="val 60093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7268" name="Arc 4"/>
          <p:cNvSpPr>
            <a:spLocks/>
          </p:cNvSpPr>
          <p:nvPr/>
        </p:nvSpPr>
        <p:spPr bwMode="auto">
          <a:xfrm>
            <a:off x="3965575" y="1830388"/>
            <a:ext cx="1827213" cy="304800"/>
          </a:xfrm>
          <a:custGeom>
            <a:avLst/>
            <a:gdLst>
              <a:gd name="G0" fmla="+- 21218 0 0"/>
              <a:gd name="G1" fmla="+- 21600 0 0"/>
              <a:gd name="G2" fmla="+- 21600 0 0"/>
              <a:gd name="T0" fmla="*/ 0 w 34256"/>
              <a:gd name="T1" fmla="*/ 17555 h 21600"/>
              <a:gd name="T2" fmla="*/ 34256 w 34256"/>
              <a:gd name="T3" fmla="*/ 4379 h 21600"/>
              <a:gd name="T4" fmla="*/ 21218 w 342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56" h="21600" fill="none" extrusionOk="0">
                <a:moveTo>
                  <a:pt x="0" y="17555"/>
                </a:moveTo>
                <a:cubicBezTo>
                  <a:pt x="1942" y="7368"/>
                  <a:pt x="10848" y="0"/>
                  <a:pt x="21218" y="0"/>
                </a:cubicBezTo>
                <a:cubicBezTo>
                  <a:pt x="25925" y="0"/>
                  <a:pt x="30503" y="1537"/>
                  <a:pt x="34256" y="4378"/>
                </a:cubicBezTo>
              </a:path>
              <a:path w="34256" h="21600" stroke="0" extrusionOk="0">
                <a:moveTo>
                  <a:pt x="0" y="17555"/>
                </a:moveTo>
                <a:cubicBezTo>
                  <a:pt x="1942" y="7368"/>
                  <a:pt x="10848" y="0"/>
                  <a:pt x="21218" y="0"/>
                </a:cubicBezTo>
                <a:cubicBezTo>
                  <a:pt x="25925" y="0"/>
                  <a:pt x="30503" y="1537"/>
                  <a:pt x="34256" y="4378"/>
                </a:cubicBezTo>
                <a:lnTo>
                  <a:pt x="212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5562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67270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4533900" y="2286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endParaRPr lang="en-US" sz="3600">
              <a:solidFill>
                <a:schemeClr val="bg2"/>
              </a:solidFill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8712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52578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1" name="AutoShape 3"/>
          <p:cNvSpPr>
            <a:spLocks noChangeArrowheads="1"/>
          </p:cNvSpPr>
          <p:nvPr/>
        </p:nvSpPr>
        <p:spPr bwMode="auto">
          <a:xfrm rot="10800000" flipH="1">
            <a:off x="2286000" y="1524000"/>
            <a:ext cx="4724400" cy="2895600"/>
          </a:xfrm>
          <a:prstGeom prst="triangle">
            <a:avLst>
              <a:gd name="adj" fmla="val 72093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8292" name="Arc 4"/>
          <p:cNvSpPr>
            <a:spLocks/>
          </p:cNvSpPr>
          <p:nvPr/>
        </p:nvSpPr>
        <p:spPr bwMode="auto">
          <a:xfrm rot="10800000">
            <a:off x="3125788" y="1825625"/>
            <a:ext cx="3305175" cy="307975"/>
          </a:xfrm>
          <a:custGeom>
            <a:avLst/>
            <a:gdLst>
              <a:gd name="G0" fmla="+- 21246 0 0"/>
              <a:gd name="G1" fmla="+- 0 0 0"/>
              <a:gd name="G2" fmla="+- 21600 0 0"/>
              <a:gd name="T0" fmla="*/ 34320 w 34320"/>
              <a:gd name="T1" fmla="*/ 17194 h 21600"/>
              <a:gd name="T2" fmla="*/ 0 w 34320"/>
              <a:gd name="T3" fmla="*/ 3897 h 21600"/>
              <a:gd name="T4" fmla="*/ 21246 w 3432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20" h="21600" fill="none" extrusionOk="0">
                <a:moveTo>
                  <a:pt x="34319" y="17193"/>
                </a:moveTo>
                <a:cubicBezTo>
                  <a:pt x="30560" y="20052"/>
                  <a:pt x="25968" y="21600"/>
                  <a:pt x="21246" y="21600"/>
                </a:cubicBezTo>
                <a:cubicBezTo>
                  <a:pt x="10819" y="21600"/>
                  <a:pt x="1881" y="14152"/>
                  <a:pt x="0" y="3896"/>
                </a:cubicBezTo>
              </a:path>
              <a:path w="34320" h="21600" stroke="0" extrusionOk="0">
                <a:moveTo>
                  <a:pt x="34319" y="17193"/>
                </a:moveTo>
                <a:cubicBezTo>
                  <a:pt x="30560" y="20052"/>
                  <a:pt x="25968" y="21600"/>
                  <a:pt x="21246" y="21600"/>
                </a:cubicBezTo>
                <a:cubicBezTo>
                  <a:pt x="10819" y="21600"/>
                  <a:pt x="1881" y="14152"/>
                  <a:pt x="0" y="3896"/>
                </a:cubicBezTo>
                <a:lnTo>
                  <a:pt x="21246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54864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68294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4533900" y="2286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endParaRPr lang="en-US" sz="3600">
              <a:solidFill>
                <a:schemeClr val="bg2"/>
              </a:solidFill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735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55626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15" name="Freeform 3"/>
          <p:cNvSpPr>
            <a:spLocks/>
          </p:cNvSpPr>
          <p:nvPr/>
        </p:nvSpPr>
        <p:spPr bwMode="auto">
          <a:xfrm>
            <a:off x="1600200" y="1525588"/>
            <a:ext cx="4724400" cy="2970212"/>
          </a:xfrm>
          <a:custGeom>
            <a:avLst/>
            <a:gdLst>
              <a:gd name="T0" fmla="*/ 2544 w 3121"/>
              <a:gd name="T1" fmla="*/ 1920 h 1921"/>
              <a:gd name="T2" fmla="*/ 3120 w 3121"/>
              <a:gd name="T3" fmla="*/ 0 h 1921"/>
              <a:gd name="T4" fmla="*/ 0 w 3121"/>
              <a:gd name="T5" fmla="*/ 0 h 1921"/>
              <a:gd name="T6" fmla="*/ 0 w 3121"/>
              <a:gd name="T7" fmla="*/ 1824 h 1921"/>
              <a:gd name="T8" fmla="*/ 2544 w 3121"/>
              <a:gd name="T9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1921">
                <a:moveTo>
                  <a:pt x="2544" y="1920"/>
                </a:moveTo>
                <a:lnTo>
                  <a:pt x="3120" y="0"/>
                </a:lnTo>
                <a:lnTo>
                  <a:pt x="0" y="0"/>
                </a:lnTo>
                <a:lnTo>
                  <a:pt x="0" y="1824"/>
                </a:lnTo>
                <a:lnTo>
                  <a:pt x="2544" y="1920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69316" name="Arc 4"/>
          <p:cNvSpPr>
            <a:spLocks/>
          </p:cNvSpPr>
          <p:nvPr/>
        </p:nvSpPr>
        <p:spPr bwMode="auto">
          <a:xfrm rot="10800000">
            <a:off x="1979613" y="1749425"/>
            <a:ext cx="3521075" cy="2136775"/>
          </a:xfrm>
          <a:custGeom>
            <a:avLst/>
            <a:gdLst>
              <a:gd name="G0" fmla="+- 8664 0 0"/>
              <a:gd name="G1" fmla="+- 0 0 0"/>
              <a:gd name="G2" fmla="+- 21600 0 0"/>
              <a:gd name="T0" fmla="*/ 30259 w 30259"/>
              <a:gd name="T1" fmla="*/ 482 h 21600"/>
              <a:gd name="T2" fmla="*/ 0 w 30259"/>
              <a:gd name="T3" fmla="*/ 19786 h 21600"/>
              <a:gd name="T4" fmla="*/ 8664 w 3025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259" h="21600" fill="none" extrusionOk="0">
                <a:moveTo>
                  <a:pt x="30258" y="481"/>
                </a:moveTo>
                <a:cubicBezTo>
                  <a:pt x="29996" y="12220"/>
                  <a:pt x="20405" y="21600"/>
                  <a:pt x="8664" y="21600"/>
                </a:cubicBezTo>
                <a:cubicBezTo>
                  <a:pt x="5681" y="21600"/>
                  <a:pt x="2731" y="20982"/>
                  <a:pt x="-1" y="19786"/>
                </a:cubicBezTo>
              </a:path>
              <a:path w="30259" h="21600" stroke="0" extrusionOk="0">
                <a:moveTo>
                  <a:pt x="30258" y="481"/>
                </a:moveTo>
                <a:cubicBezTo>
                  <a:pt x="29996" y="12220"/>
                  <a:pt x="20405" y="21600"/>
                  <a:pt x="8664" y="21600"/>
                </a:cubicBezTo>
                <a:cubicBezTo>
                  <a:pt x="5681" y="21600"/>
                  <a:pt x="2731" y="20982"/>
                  <a:pt x="-1" y="19786"/>
                </a:cubicBezTo>
                <a:lnTo>
                  <a:pt x="8664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57912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69318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4533900" y="2286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endParaRPr lang="en-US" sz="3600">
              <a:solidFill>
                <a:schemeClr val="bg2"/>
              </a:solidFill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0437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Freeform 2"/>
          <p:cNvSpPr>
            <a:spLocks/>
          </p:cNvSpPr>
          <p:nvPr/>
        </p:nvSpPr>
        <p:spPr bwMode="auto">
          <a:xfrm>
            <a:off x="1600200" y="1524000"/>
            <a:ext cx="3887788" cy="3125788"/>
          </a:xfrm>
          <a:custGeom>
            <a:avLst/>
            <a:gdLst>
              <a:gd name="T0" fmla="*/ 2448 w 2449"/>
              <a:gd name="T1" fmla="*/ 1968 h 1969"/>
              <a:gd name="T2" fmla="*/ 576 w 2449"/>
              <a:gd name="T3" fmla="*/ 0 h 1969"/>
              <a:gd name="T4" fmla="*/ 0 w 2449"/>
              <a:gd name="T5" fmla="*/ 1 h 1969"/>
              <a:gd name="T6" fmla="*/ 0 w 2449"/>
              <a:gd name="T7" fmla="*/ 1825 h 1969"/>
              <a:gd name="T8" fmla="*/ 2448 w 2449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9" h="1969">
                <a:moveTo>
                  <a:pt x="2448" y="1968"/>
                </a:moveTo>
                <a:lnTo>
                  <a:pt x="576" y="0"/>
                </a:lnTo>
                <a:lnTo>
                  <a:pt x="0" y="1"/>
                </a:lnTo>
                <a:lnTo>
                  <a:pt x="0" y="1825"/>
                </a:lnTo>
                <a:lnTo>
                  <a:pt x="2448" y="1968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0339" name="Arc 3"/>
          <p:cNvSpPr>
            <a:spLocks/>
          </p:cNvSpPr>
          <p:nvPr/>
        </p:nvSpPr>
        <p:spPr bwMode="auto">
          <a:xfrm rot="10800000">
            <a:off x="1981200" y="2057400"/>
            <a:ext cx="992188" cy="1828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4 w 21594"/>
              <a:gd name="T1" fmla="*/ 495 h 21112"/>
              <a:gd name="T2" fmla="*/ 4563 w 21594"/>
              <a:gd name="T3" fmla="*/ 21112 h 21112"/>
              <a:gd name="T4" fmla="*/ 0 w 21594"/>
              <a:gd name="T5" fmla="*/ 0 h 2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4" h="21112" fill="none" extrusionOk="0">
                <a:moveTo>
                  <a:pt x="21594" y="495"/>
                </a:moveTo>
                <a:cubicBezTo>
                  <a:pt x="21365" y="10478"/>
                  <a:pt x="14323" y="19002"/>
                  <a:pt x="4563" y="21112"/>
                </a:cubicBezTo>
              </a:path>
              <a:path w="21594" h="21112" stroke="0" extrusionOk="0">
                <a:moveTo>
                  <a:pt x="21594" y="495"/>
                </a:moveTo>
                <a:cubicBezTo>
                  <a:pt x="21365" y="10478"/>
                  <a:pt x="14323" y="19002"/>
                  <a:pt x="4563" y="21112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54102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5562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70342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4533900" y="2286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endParaRPr lang="en-US" sz="3600">
              <a:solidFill>
                <a:schemeClr val="bg2"/>
              </a:solidFill>
            </a:endParaRP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3505200" y="612775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Sector Segundario</a:t>
            </a:r>
          </a:p>
        </p:txBody>
      </p:sp>
      <p:pic>
        <p:nvPicPr>
          <p:cNvPr id="9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789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2" name="Object 2"/>
          <p:cNvGraphicFramePr>
            <a:graphicFrameLocks noChangeAspect="1"/>
          </p:cNvGraphicFramePr>
          <p:nvPr/>
        </p:nvGraphicFramePr>
        <p:xfrm>
          <a:off x="54102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3" name="Freeform 3"/>
          <p:cNvSpPr>
            <a:spLocks/>
          </p:cNvSpPr>
          <p:nvPr/>
        </p:nvSpPr>
        <p:spPr bwMode="auto">
          <a:xfrm>
            <a:off x="1600200" y="1524000"/>
            <a:ext cx="3810000" cy="3124200"/>
          </a:xfrm>
          <a:custGeom>
            <a:avLst/>
            <a:gdLst>
              <a:gd name="T0" fmla="*/ 2448 w 2449"/>
              <a:gd name="T1" fmla="*/ 1968 h 1969"/>
              <a:gd name="T2" fmla="*/ 2016 w 2449"/>
              <a:gd name="T3" fmla="*/ 0 h 1969"/>
              <a:gd name="T4" fmla="*/ 0 w 2449"/>
              <a:gd name="T5" fmla="*/ 1 h 1969"/>
              <a:gd name="T6" fmla="*/ 0 w 2449"/>
              <a:gd name="T7" fmla="*/ 1825 h 1969"/>
              <a:gd name="T8" fmla="*/ 2448 w 2449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9" h="1969">
                <a:moveTo>
                  <a:pt x="2448" y="1968"/>
                </a:moveTo>
                <a:lnTo>
                  <a:pt x="2016" y="0"/>
                </a:lnTo>
                <a:lnTo>
                  <a:pt x="0" y="1"/>
                </a:lnTo>
                <a:lnTo>
                  <a:pt x="0" y="1825"/>
                </a:lnTo>
                <a:lnTo>
                  <a:pt x="2448" y="1968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1364" name="Arc 4"/>
          <p:cNvSpPr>
            <a:spLocks/>
          </p:cNvSpPr>
          <p:nvPr/>
        </p:nvSpPr>
        <p:spPr bwMode="auto">
          <a:xfrm rot="10800000">
            <a:off x="1984375" y="1676400"/>
            <a:ext cx="3049588" cy="2211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5 w 21595"/>
              <a:gd name="T1" fmla="*/ 485 h 21109"/>
              <a:gd name="T2" fmla="*/ 4578 w 21595"/>
              <a:gd name="T3" fmla="*/ 21109 h 21109"/>
              <a:gd name="T4" fmla="*/ 0 w 21595"/>
              <a:gd name="T5" fmla="*/ 0 h 2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5" h="21109" fill="none" extrusionOk="0">
                <a:moveTo>
                  <a:pt x="21594" y="484"/>
                </a:moveTo>
                <a:cubicBezTo>
                  <a:pt x="21370" y="10466"/>
                  <a:pt x="14334" y="18993"/>
                  <a:pt x="4578" y="21109"/>
                </a:cubicBezTo>
              </a:path>
              <a:path w="21595" h="21109" stroke="0" extrusionOk="0">
                <a:moveTo>
                  <a:pt x="21594" y="484"/>
                </a:moveTo>
                <a:cubicBezTo>
                  <a:pt x="21370" y="10466"/>
                  <a:pt x="14334" y="18993"/>
                  <a:pt x="4578" y="2110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5562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71366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4533900" y="2286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 b="1"/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41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Object 2"/>
          <p:cNvGraphicFramePr>
            <a:graphicFrameLocks noChangeAspect="1"/>
          </p:cNvGraphicFramePr>
          <p:nvPr/>
        </p:nvGraphicFramePr>
        <p:xfrm>
          <a:off x="54102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87" name="Freeform 3"/>
          <p:cNvSpPr>
            <a:spLocks/>
          </p:cNvSpPr>
          <p:nvPr/>
        </p:nvSpPr>
        <p:spPr bwMode="auto">
          <a:xfrm>
            <a:off x="1600200" y="1524000"/>
            <a:ext cx="5411788" cy="2895600"/>
          </a:xfrm>
          <a:custGeom>
            <a:avLst/>
            <a:gdLst>
              <a:gd name="T0" fmla="*/ 2447 w 3409"/>
              <a:gd name="T1" fmla="*/ 1968 h 1969"/>
              <a:gd name="T2" fmla="*/ 3408 w 3409"/>
              <a:gd name="T3" fmla="*/ 0 h 1969"/>
              <a:gd name="T4" fmla="*/ 0 w 3409"/>
              <a:gd name="T5" fmla="*/ 1 h 1969"/>
              <a:gd name="T6" fmla="*/ 0 w 3409"/>
              <a:gd name="T7" fmla="*/ 1825 h 1969"/>
              <a:gd name="T8" fmla="*/ 2447 w 3409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9" h="1969">
                <a:moveTo>
                  <a:pt x="2447" y="1968"/>
                </a:moveTo>
                <a:lnTo>
                  <a:pt x="3408" y="0"/>
                </a:lnTo>
                <a:lnTo>
                  <a:pt x="0" y="1"/>
                </a:lnTo>
                <a:lnTo>
                  <a:pt x="0" y="1825"/>
                </a:lnTo>
                <a:lnTo>
                  <a:pt x="2447" y="1968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5562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72389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4533900" y="2286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3600" b="1"/>
          </a:p>
          <a:p>
            <a:pPr algn="ctr" eaLnBrk="0" hangingPunct="0"/>
            <a:endParaRPr lang="en-US" sz="3600">
              <a:solidFill>
                <a:schemeClr val="bg2"/>
              </a:solidFill>
            </a:endParaRPr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6795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2286000" y="5410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10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05740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73412" name="Freeform 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907704" y="533400"/>
            <a:ext cx="537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FF0000"/>
                </a:solidFill>
              </a:rPr>
              <a:t>Asaltante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Numero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Cuatro</a:t>
            </a:r>
            <a:r>
              <a:rPr lang="en-US" sz="3600" b="1" dirty="0"/>
              <a:t> </a:t>
            </a:r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1544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4343400" y="44958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59" name="AutoShape 3"/>
          <p:cNvSpPr>
            <a:spLocks noChangeArrowheads="1"/>
          </p:cNvSpPr>
          <p:nvPr/>
        </p:nvSpPr>
        <p:spPr bwMode="auto">
          <a:xfrm rot="10800000" flipH="1">
            <a:off x="3733800" y="1524000"/>
            <a:ext cx="1981200" cy="3124200"/>
          </a:xfrm>
          <a:prstGeom prst="triangle">
            <a:avLst>
              <a:gd name="adj" fmla="val 49995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4572000" y="533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75461" name="Freeform 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979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7999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347293" y="18364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NORMAS DE 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PROTECCIÓN 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47293" y="2492896"/>
            <a:ext cx="6480721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PROTECCIÓN PERSONAL</a:t>
            </a:r>
            <a:endParaRPr lang="es-EC" sz="3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008" y="3429000"/>
            <a:ext cx="9036496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L</a:t>
            </a:r>
            <a:r>
              <a:rPr lang="es-EC" sz="2800" dirty="0" smtClean="0"/>
              <a:t>o </a:t>
            </a:r>
            <a:r>
              <a:rPr lang="es-EC" sz="2800" dirty="0" smtClean="0"/>
              <a:t>más importante </a:t>
            </a:r>
            <a:r>
              <a:rPr lang="es-EC" sz="2800" dirty="0"/>
              <a:t>siempre </a:t>
            </a:r>
            <a:r>
              <a:rPr lang="es-EC" sz="2800" dirty="0" smtClean="0"/>
              <a:t>es </a:t>
            </a:r>
            <a:r>
              <a:rPr lang="es-EC" sz="2800" dirty="0"/>
              <a:t>el factor humano, </a:t>
            </a:r>
            <a:r>
              <a:rPr lang="es-EC" sz="2800" dirty="0" smtClean="0"/>
              <a:t>en </a:t>
            </a:r>
            <a:r>
              <a:rPr lang="es-EC" sz="2800" dirty="0"/>
              <a:t>todas las operaciones </a:t>
            </a:r>
            <a:r>
              <a:rPr lang="es-EC" sz="2800" dirty="0" smtClean="0"/>
              <a:t>que </a:t>
            </a:r>
            <a:r>
              <a:rPr lang="es-EC" sz="2800" dirty="0"/>
              <a:t>se intervenga, </a:t>
            </a:r>
            <a:r>
              <a:rPr lang="es-EC" sz="2800" dirty="0" smtClean="0"/>
              <a:t>precautelar </a:t>
            </a:r>
            <a:r>
              <a:rPr lang="es-EC" sz="2800" dirty="0"/>
              <a:t>la integridad física </a:t>
            </a:r>
            <a:r>
              <a:rPr lang="es-EC" sz="2800" dirty="0" smtClean="0"/>
              <a:t>de </a:t>
            </a:r>
            <a:r>
              <a:rPr lang="es-EC" sz="2800" dirty="0"/>
              <a:t>los soldados </a:t>
            </a:r>
            <a:r>
              <a:rPr lang="es-EC" sz="2800" dirty="0" smtClean="0"/>
              <a:t>es la </a:t>
            </a:r>
            <a:r>
              <a:rPr lang="es-EC" sz="2800" dirty="0"/>
              <a:t>tarea principal </a:t>
            </a:r>
            <a:r>
              <a:rPr lang="es-EC" sz="2800" dirty="0" smtClean="0"/>
              <a:t>del comandante </a:t>
            </a:r>
            <a:r>
              <a:rPr lang="es-EC" sz="2800" dirty="0"/>
              <a:t>de unidad; por </a:t>
            </a:r>
            <a:r>
              <a:rPr lang="es-EC" sz="2800" dirty="0" smtClean="0"/>
              <a:t>ello es importante </a:t>
            </a:r>
            <a:r>
              <a:rPr lang="es-EC" sz="2800" dirty="0"/>
              <a:t>en un enfrentamiento en un área urbana, </a:t>
            </a:r>
            <a:r>
              <a:rPr lang="es-EC" sz="2800" dirty="0" smtClean="0"/>
              <a:t>cómo </a:t>
            </a:r>
            <a:r>
              <a:rPr lang="es-EC" sz="2800" dirty="0"/>
              <a:t>colocarse a cubierto.</a:t>
            </a:r>
          </a:p>
        </p:txBody>
      </p:sp>
    </p:spTree>
    <p:extLst>
      <p:ext uri="{BB962C8B-B14F-4D97-AF65-F5344CB8AC3E}">
        <p14:creationId xmlns:p14="http://schemas.microsoft.com/office/powerpoint/2010/main" val="23853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35052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3" name="AutoShape 3"/>
          <p:cNvSpPr>
            <a:spLocks noChangeArrowheads="1"/>
          </p:cNvSpPr>
          <p:nvPr/>
        </p:nvSpPr>
        <p:spPr bwMode="auto">
          <a:xfrm rot="10800000" flipH="1">
            <a:off x="3962400" y="1524000"/>
            <a:ext cx="1828800" cy="2971800"/>
          </a:xfrm>
          <a:prstGeom prst="triangle">
            <a:avLst>
              <a:gd name="adj" fmla="val 0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6484" name="Arc 4"/>
          <p:cNvSpPr>
            <a:spLocks/>
          </p:cNvSpPr>
          <p:nvPr/>
        </p:nvSpPr>
        <p:spPr bwMode="auto">
          <a:xfrm rot="480000">
            <a:off x="4214813" y="1582738"/>
            <a:ext cx="1122362" cy="1036637"/>
          </a:xfrm>
          <a:custGeom>
            <a:avLst/>
            <a:gdLst>
              <a:gd name="G0" fmla="+- 17363 0 0"/>
              <a:gd name="G1" fmla="+- 21600 0 0"/>
              <a:gd name="G2" fmla="+- 21600 0 0"/>
              <a:gd name="T0" fmla="*/ 0 w 35220"/>
              <a:gd name="T1" fmla="*/ 8752 h 21600"/>
              <a:gd name="T2" fmla="*/ 35220 w 35220"/>
              <a:gd name="T3" fmla="*/ 9447 h 21600"/>
              <a:gd name="T4" fmla="*/ 17363 w 352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20" h="21600" fill="none" extrusionOk="0">
                <a:moveTo>
                  <a:pt x="-1" y="8751"/>
                </a:moveTo>
                <a:cubicBezTo>
                  <a:pt x="4072" y="3247"/>
                  <a:pt x="10515" y="0"/>
                  <a:pt x="17363" y="0"/>
                </a:cubicBezTo>
                <a:cubicBezTo>
                  <a:pt x="24511" y="0"/>
                  <a:pt x="31197" y="3537"/>
                  <a:pt x="35219" y="9447"/>
                </a:cubicBezTo>
              </a:path>
              <a:path w="35220" h="21600" stroke="0" extrusionOk="0">
                <a:moveTo>
                  <a:pt x="-1" y="8751"/>
                </a:moveTo>
                <a:cubicBezTo>
                  <a:pt x="4072" y="3247"/>
                  <a:pt x="10515" y="0"/>
                  <a:pt x="17363" y="0"/>
                </a:cubicBezTo>
                <a:cubicBezTo>
                  <a:pt x="24511" y="0"/>
                  <a:pt x="31197" y="3537"/>
                  <a:pt x="35219" y="9447"/>
                </a:cubicBezTo>
                <a:lnTo>
                  <a:pt x="1736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7338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76486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356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35052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7" name="AutoShape 3"/>
          <p:cNvSpPr>
            <a:spLocks noChangeArrowheads="1"/>
          </p:cNvSpPr>
          <p:nvPr/>
        </p:nvSpPr>
        <p:spPr bwMode="auto">
          <a:xfrm rot="10800000">
            <a:off x="2514600" y="1524000"/>
            <a:ext cx="2286000" cy="2895600"/>
          </a:xfrm>
          <a:prstGeom prst="triangle">
            <a:avLst>
              <a:gd name="adj" fmla="val 42792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7508" name="Arc 4"/>
          <p:cNvSpPr>
            <a:spLocks/>
          </p:cNvSpPr>
          <p:nvPr/>
        </p:nvSpPr>
        <p:spPr bwMode="auto">
          <a:xfrm>
            <a:off x="2897188" y="1525588"/>
            <a:ext cx="1600200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037"/>
              <a:gd name="T1" fmla="*/ 21600 h 21600"/>
              <a:gd name="T2" fmla="*/ 43037 w 43037"/>
              <a:gd name="T3" fmla="*/ 18955 h 21600"/>
              <a:gd name="T4" fmla="*/ 21600 w 430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37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2506" y="0"/>
                  <a:pt x="41701" y="8130"/>
                  <a:pt x="43037" y="18954"/>
                </a:cubicBezTo>
              </a:path>
              <a:path w="43037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2506" y="0"/>
                  <a:pt x="41701" y="8130"/>
                  <a:pt x="43037" y="18954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37338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77510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109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36576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1" name="Freeform 3"/>
          <p:cNvSpPr>
            <a:spLocks/>
          </p:cNvSpPr>
          <p:nvPr/>
        </p:nvSpPr>
        <p:spPr bwMode="auto">
          <a:xfrm>
            <a:off x="1600200" y="1524000"/>
            <a:ext cx="2135188" cy="3125788"/>
          </a:xfrm>
          <a:custGeom>
            <a:avLst/>
            <a:gdLst>
              <a:gd name="T0" fmla="*/ 1344 w 1345"/>
              <a:gd name="T1" fmla="*/ 1968 h 1969"/>
              <a:gd name="T2" fmla="*/ 1120 w 1345"/>
              <a:gd name="T3" fmla="*/ 857 h 1969"/>
              <a:gd name="T4" fmla="*/ 940 w 1345"/>
              <a:gd name="T5" fmla="*/ 0 h 1969"/>
              <a:gd name="T6" fmla="*/ 0 w 1345"/>
              <a:gd name="T7" fmla="*/ 0 h 1969"/>
              <a:gd name="T8" fmla="*/ 0 w 1345"/>
              <a:gd name="T9" fmla="*/ 1211 h 1969"/>
              <a:gd name="T10" fmla="*/ 1344 w 1345"/>
              <a:gd name="T11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5" h="1969">
                <a:moveTo>
                  <a:pt x="1344" y="1968"/>
                </a:moveTo>
                <a:lnTo>
                  <a:pt x="1120" y="857"/>
                </a:lnTo>
                <a:lnTo>
                  <a:pt x="940" y="0"/>
                </a:lnTo>
                <a:lnTo>
                  <a:pt x="0" y="0"/>
                </a:lnTo>
                <a:lnTo>
                  <a:pt x="0" y="1211"/>
                </a:lnTo>
                <a:lnTo>
                  <a:pt x="1344" y="1968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8532" name="Arc 4"/>
          <p:cNvSpPr>
            <a:spLocks/>
          </p:cNvSpPr>
          <p:nvPr/>
        </p:nvSpPr>
        <p:spPr bwMode="auto">
          <a:xfrm>
            <a:off x="1754188" y="1754188"/>
            <a:ext cx="990600" cy="1371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3810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78534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297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36576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5" name="Freeform 3"/>
          <p:cNvSpPr>
            <a:spLocks/>
          </p:cNvSpPr>
          <p:nvPr/>
        </p:nvSpPr>
        <p:spPr bwMode="auto">
          <a:xfrm>
            <a:off x="1600200" y="1524000"/>
            <a:ext cx="2135188" cy="3125788"/>
          </a:xfrm>
          <a:custGeom>
            <a:avLst/>
            <a:gdLst>
              <a:gd name="T0" fmla="*/ 1344 w 1345"/>
              <a:gd name="T1" fmla="*/ 1968 h 1969"/>
              <a:gd name="T2" fmla="*/ 1120 w 1345"/>
              <a:gd name="T3" fmla="*/ 857 h 1969"/>
              <a:gd name="T4" fmla="*/ 940 w 1345"/>
              <a:gd name="T5" fmla="*/ 0 h 1969"/>
              <a:gd name="T6" fmla="*/ 0 w 1345"/>
              <a:gd name="T7" fmla="*/ 0 h 1969"/>
              <a:gd name="T8" fmla="*/ 0 w 1345"/>
              <a:gd name="T9" fmla="*/ 1823 h 1969"/>
              <a:gd name="T10" fmla="*/ 1344 w 1345"/>
              <a:gd name="T11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5" h="1969">
                <a:moveTo>
                  <a:pt x="1344" y="1968"/>
                </a:moveTo>
                <a:lnTo>
                  <a:pt x="1120" y="857"/>
                </a:lnTo>
                <a:lnTo>
                  <a:pt x="940" y="0"/>
                </a:lnTo>
                <a:lnTo>
                  <a:pt x="0" y="0"/>
                </a:lnTo>
                <a:lnTo>
                  <a:pt x="0" y="1823"/>
                </a:lnTo>
                <a:lnTo>
                  <a:pt x="1344" y="1968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79556" name="Arc 4"/>
          <p:cNvSpPr>
            <a:spLocks/>
          </p:cNvSpPr>
          <p:nvPr/>
        </p:nvSpPr>
        <p:spPr bwMode="auto">
          <a:xfrm>
            <a:off x="1754188" y="1754188"/>
            <a:ext cx="990600" cy="2362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810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79558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002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3733800" y="43434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434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79" name="Freeform 3"/>
          <p:cNvSpPr>
            <a:spLocks/>
          </p:cNvSpPr>
          <p:nvPr/>
        </p:nvSpPr>
        <p:spPr bwMode="auto">
          <a:xfrm>
            <a:off x="1600200" y="1524000"/>
            <a:ext cx="2057400" cy="2895600"/>
          </a:xfrm>
          <a:custGeom>
            <a:avLst/>
            <a:gdLst>
              <a:gd name="T0" fmla="*/ 1392 w 1393"/>
              <a:gd name="T1" fmla="*/ 1920 h 1921"/>
              <a:gd name="T2" fmla="*/ 1343 w 1393"/>
              <a:gd name="T3" fmla="*/ 0 h 1921"/>
              <a:gd name="T4" fmla="*/ 0 w 1393"/>
              <a:gd name="T5" fmla="*/ 1 h 1921"/>
              <a:gd name="T6" fmla="*/ 0 w 1393"/>
              <a:gd name="T7" fmla="*/ 1825 h 1921"/>
              <a:gd name="T8" fmla="*/ 1392 w 1393"/>
              <a:gd name="T9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3" h="1921">
                <a:moveTo>
                  <a:pt x="1392" y="1920"/>
                </a:moveTo>
                <a:lnTo>
                  <a:pt x="1343" y="0"/>
                </a:lnTo>
                <a:lnTo>
                  <a:pt x="0" y="1"/>
                </a:lnTo>
                <a:lnTo>
                  <a:pt x="0" y="1825"/>
                </a:lnTo>
                <a:lnTo>
                  <a:pt x="1392" y="1920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0580" name="Arc 4"/>
          <p:cNvSpPr>
            <a:spLocks/>
          </p:cNvSpPr>
          <p:nvPr/>
        </p:nvSpPr>
        <p:spPr bwMode="auto">
          <a:xfrm rot="18420000">
            <a:off x="1343025" y="2605088"/>
            <a:ext cx="2271713" cy="712787"/>
          </a:xfrm>
          <a:custGeom>
            <a:avLst/>
            <a:gdLst>
              <a:gd name="G0" fmla="+- 18388 0 0"/>
              <a:gd name="G1" fmla="+- 21600 0 0"/>
              <a:gd name="G2" fmla="+- 21600 0 0"/>
              <a:gd name="T0" fmla="*/ 0 w 38533"/>
              <a:gd name="T1" fmla="*/ 10267 h 21600"/>
              <a:gd name="T2" fmla="*/ 38533 w 38533"/>
              <a:gd name="T3" fmla="*/ 13807 h 21600"/>
              <a:gd name="T4" fmla="*/ 18388 w 385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33" h="21600" fill="none" extrusionOk="0">
                <a:moveTo>
                  <a:pt x="-1" y="10266"/>
                </a:moveTo>
                <a:cubicBezTo>
                  <a:pt x="3932" y="3885"/>
                  <a:pt x="10892" y="0"/>
                  <a:pt x="18388" y="0"/>
                </a:cubicBezTo>
                <a:cubicBezTo>
                  <a:pt x="27310" y="0"/>
                  <a:pt x="35314" y="5485"/>
                  <a:pt x="38533" y="13806"/>
                </a:cubicBezTo>
              </a:path>
              <a:path w="38533" h="21600" stroke="0" extrusionOk="0">
                <a:moveTo>
                  <a:pt x="-1" y="10266"/>
                </a:moveTo>
                <a:cubicBezTo>
                  <a:pt x="3932" y="3885"/>
                  <a:pt x="10892" y="0"/>
                  <a:pt x="18388" y="0"/>
                </a:cubicBezTo>
                <a:cubicBezTo>
                  <a:pt x="27310" y="0"/>
                  <a:pt x="35314" y="5485"/>
                  <a:pt x="38533" y="13806"/>
                </a:cubicBezTo>
                <a:lnTo>
                  <a:pt x="1838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39624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80582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3505200" y="612775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Sector Segundario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3140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AutoShape 2"/>
          <p:cNvSpPr>
            <a:spLocks noChangeArrowheads="1"/>
          </p:cNvSpPr>
          <p:nvPr/>
        </p:nvSpPr>
        <p:spPr bwMode="auto">
          <a:xfrm rot="10800000" flipH="1">
            <a:off x="4114800" y="1524000"/>
            <a:ext cx="3200400" cy="2895600"/>
          </a:xfrm>
          <a:prstGeom prst="triangle">
            <a:avLst>
              <a:gd name="adj" fmla="val 0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1603" name="Arc 3"/>
          <p:cNvSpPr>
            <a:spLocks/>
          </p:cNvSpPr>
          <p:nvPr/>
        </p:nvSpPr>
        <p:spPr bwMode="auto">
          <a:xfrm rot="480000">
            <a:off x="4208463" y="1641475"/>
            <a:ext cx="1973262" cy="1036638"/>
          </a:xfrm>
          <a:custGeom>
            <a:avLst/>
            <a:gdLst>
              <a:gd name="G0" fmla="+- 17359 0 0"/>
              <a:gd name="G1" fmla="+- 21600 0 0"/>
              <a:gd name="G2" fmla="+- 21600 0 0"/>
              <a:gd name="T0" fmla="*/ 0 w 35222"/>
              <a:gd name="T1" fmla="*/ 8746 h 21600"/>
              <a:gd name="T2" fmla="*/ 35222 w 35222"/>
              <a:gd name="T3" fmla="*/ 9457 h 21600"/>
              <a:gd name="T4" fmla="*/ 17359 w 352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22" h="21600" fill="none" extrusionOk="0">
                <a:moveTo>
                  <a:pt x="0" y="8746"/>
                </a:moveTo>
                <a:cubicBezTo>
                  <a:pt x="4073" y="3244"/>
                  <a:pt x="10513" y="0"/>
                  <a:pt x="17359" y="0"/>
                </a:cubicBezTo>
                <a:cubicBezTo>
                  <a:pt x="24511" y="0"/>
                  <a:pt x="31201" y="3541"/>
                  <a:pt x="35222" y="9456"/>
                </a:cubicBezTo>
              </a:path>
              <a:path w="35222" h="21600" stroke="0" extrusionOk="0">
                <a:moveTo>
                  <a:pt x="0" y="8746"/>
                </a:moveTo>
                <a:cubicBezTo>
                  <a:pt x="4073" y="3244"/>
                  <a:pt x="10513" y="0"/>
                  <a:pt x="17359" y="0"/>
                </a:cubicBezTo>
                <a:cubicBezTo>
                  <a:pt x="24511" y="0"/>
                  <a:pt x="31201" y="3541"/>
                  <a:pt x="35222" y="9456"/>
                </a:cubicBezTo>
                <a:lnTo>
                  <a:pt x="17359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3505200" y="4419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19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657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81606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9133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36576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27" name="Freeform 3"/>
          <p:cNvSpPr>
            <a:spLocks/>
          </p:cNvSpPr>
          <p:nvPr/>
        </p:nvSpPr>
        <p:spPr bwMode="auto">
          <a:xfrm>
            <a:off x="1600200" y="1524000"/>
            <a:ext cx="5259388" cy="2895600"/>
          </a:xfrm>
          <a:custGeom>
            <a:avLst/>
            <a:gdLst>
              <a:gd name="T0" fmla="*/ 1391 w 3313"/>
              <a:gd name="T1" fmla="*/ 1920 h 1921"/>
              <a:gd name="T2" fmla="*/ 3312 w 3313"/>
              <a:gd name="T3" fmla="*/ 0 h 1921"/>
              <a:gd name="T4" fmla="*/ 0 w 3313"/>
              <a:gd name="T5" fmla="*/ 1 h 1921"/>
              <a:gd name="T6" fmla="*/ 0 w 3313"/>
              <a:gd name="T7" fmla="*/ 1825 h 1921"/>
              <a:gd name="T8" fmla="*/ 1391 w 3313"/>
              <a:gd name="T9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3" h="1921">
                <a:moveTo>
                  <a:pt x="1391" y="1920"/>
                </a:moveTo>
                <a:lnTo>
                  <a:pt x="3312" y="0"/>
                </a:lnTo>
                <a:lnTo>
                  <a:pt x="0" y="1"/>
                </a:lnTo>
                <a:lnTo>
                  <a:pt x="0" y="1825"/>
                </a:lnTo>
                <a:lnTo>
                  <a:pt x="1391" y="1920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2628" name="Arc 4"/>
          <p:cNvSpPr>
            <a:spLocks/>
          </p:cNvSpPr>
          <p:nvPr/>
        </p:nvSpPr>
        <p:spPr bwMode="auto">
          <a:xfrm rot="18420000">
            <a:off x="2149476" y="2079625"/>
            <a:ext cx="3465512" cy="1989137"/>
          </a:xfrm>
          <a:custGeom>
            <a:avLst/>
            <a:gdLst>
              <a:gd name="G0" fmla="+- 12910 0 0"/>
              <a:gd name="G1" fmla="+- 21600 0 0"/>
              <a:gd name="G2" fmla="+- 21600 0 0"/>
              <a:gd name="T0" fmla="*/ 0 w 33055"/>
              <a:gd name="T1" fmla="*/ 4283 h 21600"/>
              <a:gd name="T2" fmla="*/ 33055 w 33055"/>
              <a:gd name="T3" fmla="*/ 13806 h 21600"/>
              <a:gd name="T4" fmla="*/ 12910 w 330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4282"/>
                </a:moveTo>
                <a:cubicBezTo>
                  <a:pt x="3729" y="1502"/>
                  <a:pt x="8257" y="0"/>
                  <a:pt x="12910" y="0"/>
                </a:cubicBezTo>
                <a:cubicBezTo>
                  <a:pt x="21831" y="0"/>
                  <a:pt x="29835" y="5485"/>
                  <a:pt x="33054" y="13806"/>
                </a:cubicBezTo>
              </a:path>
              <a:path w="33055" h="21600" stroke="0" extrusionOk="0">
                <a:moveTo>
                  <a:pt x="-1" y="4282"/>
                </a:moveTo>
                <a:cubicBezTo>
                  <a:pt x="3729" y="1502"/>
                  <a:pt x="8257" y="0"/>
                  <a:pt x="12910" y="0"/>
                </a:cubicBezTo>
                <a:cubicBezTo>
                  <a:pt x="21831" y="0"/>
                  <a:pt x="29835" y="5485"/>
                  <a:pt x="33054" y="13806"/>
                </a:cubicBezTo>
                <a:lnTo>
                  <a:pt x="1291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3810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82630" name="Freeform 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888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0" name="Group 2"/>
          <p:cNvGrpSpPr>
            <a:grpSpLocks/>
          </p:cNvGrpSpPr>
          <p:nvPr/>
        </p:nvGrpSpPr>
        <p:grpSpPr bwMode="auto">
          <a:xfrm>
            <a:off x="1786981" y="5385483"/>
            <a:ext cx="912813" cy="941030"/>
            <a:chOff x="2113" y="2667"/>
            <a:chExt cx="575" cy="569"/>
          </a:xfrm>
        </p:grpSpPr>
        <p:graphicFrame>
          <p:nvGraphicFramePr>
            <p:cNvPr id="283651" name="Object 3"/>
            <p:cNvGraphicFramePr>
              <a:graphicFrameLocks noChangeAspect="1"/>
            </p:cNvGraphicFramePr>
            <p:nvPr/>
          </p:nvGraphicFramePr>
          <p:xfrm>
            <a:off x="2148" y="2667"/>
            <a:ext cx="540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0" name="Bitmap Image" r:id="rId3" imgW="2276370" imgH="1924342" progId="Paint.Picture">
                    <p:embed/>
                  </p:oleObj>
                </mc:Choice>
                <mc:Fallback>
                  <p:oleObj name="Bitmap Image" r:id="rId3" imgW="2276370" imgH="192434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2667"/>
                          <a:ext cx="540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3652" name="Text Box 4"/>
            <p:cNvSpPr txBox="1">
              <a:spLocks noChangeArrowheads="1"/>
            </p:cNvSpPr>
            <p:nvPr/>
          </p:nvSpPr>
          <p:spPr bwMode="auto">
            <a:xfrm>
              <a:off x="2113" y="294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/>
            </a:p>
          </p:txBody>
        </p:sp>
      </p:grpSp>
      <p:grpSp>
        <p:nvGrpSpPr>
          <p:cNvPr id="283653" name="Group 5"/>
          <p:cNvGrpSpPr>
            <a:grpSpLocks/>
          </p:cNvGrpSpPr>
          <p:nvPr/>
        </p:nvGrpSpPr>
        <p:grpSpPr bwMode="auto">
          <a:xfrm>
            <a:off x="2649485" y="5387071"/>
            <a:ext cx="914400" cy="922338"/>
            <a:chOff x="2688" y="2619"/>
            <a:chExt cx="576" cy="581"/>
          </a:xfrm>
        </p:grpSpPr>
        <p:graphicFrame>
          <p:nvGraphicFramePr>
            <p:cNvPr id="283654" name="Object 6"/>
            <p:cNvGraphicFramePr>
              <a:graphicFrameLocks noChangeAspect="1"/>
            </p:cNvGraphicFramePr>
            <p:nvPr/>
          </p:nvGraphicFramePr>
          <p:xfrm>
            <a:off x="2688" y="2619"/>
            <a:ext cx="576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1" name="Bitmap Image" r:id="rId5" imgW="2276370" imgH="1924342" progId="Paint.Picture">
                    <p:embed/>
                  </p:oleObj>
                </mc:Choice>
                <mc:Fallback>
                  <p:oleObj name="Bitmap Image" r:id="rId5" imgW="2276370" imgH="192434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619"/>
                          <a:ext cx="576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3655" name="Text Box 7"/>
            <p:cNvSpPr txBox="1">
              <a:spLocks noChangeArrowheads="1"/>
            </p:cNvSpPr>
            <p:nvPr/>
          </p:nvSpPr>
          <p:spPr bwMode="auto">
            <a:xfrm>
              <a:off x="2734" y="29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/>
            </a:p>
          </p:txBody>
        </p:sp>
      </p:grpSp>
      <p:grpSp>
        <p:nvGrpSpPr>
          <p:cNvPr id="283656" name="Group 8"/>
          <p:cNvGrpSpPr>
            <a:grpSpLocks/>
          </p:cNvGrpSpPr>
          <p:nvPr/>
        </p:nvGrpSpPr>
        <p:grpSpPr bwMode="auto">
          <a:xfrm>
            <a:off x="3533928" y="5385483"/>
            <a:ext cx="857250" cy="923926"/>
            <a:chOff x="3252" y="2571"/>
            <a:chExt cx="540" cy="582"/>
          </a:xfrm>
        </p:grpSpPr>
        <p:graphicFrame>
          <p:nvGraphicFramePr>
            <p:cNvPr id="283657" name="Object 9"/>
            <p:cNvGraphicFramePr>
              <a:graphicFrameLocks noChangeAspect="1"/>
            </p:cNvGraphicFramePr>
            <p:nvPr/>
          </p:nvGraphicFramePr>
          <p:xfrm>
            <a:off x="3252" y="2571"/>
            <a:ext cx="540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2" name="Bitmap Image" r:id="rId6" imgW="2733930" imgH="1724195" progId="Paint.Picture">
                    <p:embed/>
                  </p:oleObj>
                </mc:Choice>
                <mc:Fallback>
                  <p:oleObj name="Bitmap Image" r:id="rId6" imgW="2733930" imgH="17241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" y="2571"/>
                          <a:ext cx="540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3658" name="Text Box 10"/>
            <p:cNvSpPr txBox="1">
              <a:spLocks noChangeArrowheads="1"/>
            </p:cNvSpPr>
            <p:nvPr/>
          </p:nvSpPr>
          <p:spPr bwMode="auto">
            <a:xfrm>
              <a:off x="3498" y="286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</a:rPr>
                <a:t>1</a:t>
              </a:r>
              <a:endParaRPr lang="en-US" dirty="0"/>
            </a:p>
          </p:txBody>
        </p: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960982" y="5385702"/>
            <a:ext cx="874713" cy="957230"/>
            <a:chOff x="1628" y="2684"/>
            <a:chExt cx="551" cy="544"/>
          </a:xfrm>
        </p:grpSpPr>
        <p:graphicFrame>
          <p:nvGraphicFramePr>
            <p:cNvPr id="283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327868"/>
                </p:ext>
              </p:extLst>
            </p:nvPr>
          </p:nvGraphicFramePr>
          <p:xfrm>
            <a:off x="1655" y="2684"/>
            <a:ext cx="52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3" name="Bitmap Image" r:id="rId8" imgW="2695605" imgH="1638169" progId="Paint.Picture">
                    <p:embed/>
                  </p:oleObj>
                </mc:Choice>
                <mc:Fallback>
                  <p:oleObj name="Bitmap Image" r:id="rId8" imgW="2695605" imgH="163816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2684"/>
                          <a:ext cx="52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3661" name="Text Box 13"/>
            <p:cNvSpPr txBox="1">
              <a:spLocks noChangeArrowheads="1"/>
            </p:cNvSpPr>
            <p:nvPr/>
          </p:nvSpPr>
          <p:spPr bwMode="auto">
            <a:xfrm>
              <a:off x="1628" y="294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</a:rPr>
                <a:t>4</a:t>
              </a:r>
              <a:endParaRPr lang="en-US" dirty="0"/>
            </a:p>
          </p:txBody>
        </p:sp>
      </p:grpSp>
      <p:sp>
        <p:nvSpPr>
          <p:cNvPr id="283662" name="Freeform 1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5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57382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733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674" name="Object 2"/>
          <p:cNvGraphicFramePr>
            <a:graphicFrameLocks noChangeAspect="1"/>
          </p:cNvGraphicFramePr>
          <p:nvPr/>
        </p:nvGraphicFramePr>
        <p:xfrm>
          <a:off x="3962400" y="4648200"/>
          <a:ext cx="8318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4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8318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4724400" y="4724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grpSp>
        <p:nvGrpSpPr>
          <p:cNvPr id="284676" name="Group 4"/>
          <p:cNvGrpSpPr>
            <a:grpSpLocks/>
          </p:cNvGrpSpPr>
          <p:nvPr/>
        </p:nvGrpSpPr>
        <p:grpSpPr bwMode="auto">
          <a:xfrm>
            <a:off x="4953000" y="4572000"/>
            <a:ext cx="1143000" cy="731838"/>
            <a:chOff x="3072" y="2571"/>
            <a:chExt cx="720" cy="461"/>
          </a:xfrm>
        </p:grpSpPr>
        <p:graphicFrame>
          <p:nvGraphicFramePr>
            <p:cNvPr id="284677" name="Object 5"/>
            <p:cNvGraphicFramePr>
              <a:graphicFrameLocks noChangeAspect="1"/>
            </p:cNvGraphicFramePr>
            <p:nvPr/>
          </p:nvGraphicFramePr>
          <p:xfrm>
            <a:off x="3252" y="2571"/>
            <a:ext cx="540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35" name="Bitmap Image" r:id="rId5" imgW="2733930" imgH="1724195" progId="Paint.Picture">
                    <p:embed/>
                  </p:oleObj>
                </mc:Choice>
                <mc:Fallback>
                  <p:oleObj name="Bitmap Image" r:id="rId5" imgW="2733930" imgH="17241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" y="2571"/>
                          <a:ext cx="540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4678" name="Text Box 6"/>
            <p:cNvSpPr txBox="1">
              <a:spLocks noChangeArrowheads="1"/>
            </p:cNvSpPr>
            <p:nvPr/>
          </p:nvSpPr>
          <p:spPr bwMode="auto">
            <a:xfrm>
              <a:off x="3072" y="264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sp>
        <p:nvSpPr>
          <p:cNvPr id="284679" name="AutoShape 7"/>
          <p:cNvSpPr>
            <a:spLocks noChangeArrowheads="1"/>
          </p:cNvSpPr>
          <p:nvPr/>
        </p:nvSpPr>
        <p:spPr bwMode="auto">
          <a:xfrm rot="16200000">
            <a:off x="6438900" y="3848100"/>
            <a:ext cx="762000" cy="19050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 rot="5400000">
            <a:off x="2524125" y="3736975"/>
            <a:ext cx="520700" cy="2508250"/>
          </a:xfrm>
          <a:prstGeom prst="triangle">
            <a:avLst>
              <a:gd name="adj" fmla="val 65394"/>
            </a:avLst>
          </a:prstGeom>
          <a:solidFill>
            <a:srgbClr val="5F5F5F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84681" name="Group 9"/>
          <p:cNvGrpSpPr>
            <a:grpSpLocks/>
          </p:cNvGrpSpPr>
          <p:nvPr/>
        </p:nvGrpSpPr>
        <p:grpSpPr bwMode="auto">
          <a:xfrm>
            <a:off x="2571130" y="5391744"/>
            <a:ext cx="920750" cy="917576"/>
            <a:chOff x="2108" y="2667"/>
            <a:chExt cx="580" cy="578"/>
          </a:xfrm>
        </p:grpSpPr>
        <p:graphicFrame>
          <p:nvGraphicFramePr>
            <p:cNvPr id="284682" name="Object 10"/>
            <p:cNvGraphicFramePr>
              <a:graphicFrameLocks noChangeAspect="1"/>
            </p:cNvGraphicFramePr>
            <p:nvPr/>
          </p:nvGraphicFramePr>
          <p:xfrm>
            <a:off x="2148" y="2667"/>
            <a:ext cx="540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36" name="Bitmap Image" r:id="rId7" imgW="2276370" imgH="1924342" progId="Paint.Picture">
                    <p:embed/>
                  </p:oleObj>
                </mc:Choice>
                <mc:Fallback>
                  <p:oleObj name="Bitmap Image" r:id="rId7" imgW="2276370" imgH="192434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2667"/>
                          <a:ext cx="540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2108" y="295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</a:rPr>
                <a:t>4</a:t>
              </a:r>
              <a:endParaRPr lang="en-US" dirty="0"/>
            </a:p>
          </p:txBody>
        </p:sp>
      </p:grpSp>
      <p:grpSp>
        <p:nvGrpSpPr>
          <p:cNvPr id="284684" name="Group 12"/>
          <p:cNvGrpSpPr>
            <a:grpSpLocks/>
          </p:cNvGrpSpPr>
          <p:nvPr/>
        </p:nvGrpSpPr>
        <p:grpSpPr bwMode="auto">
          <a:xfrm>
            <a:off x="3514725" y="5380631"/>
            <a:ext cx="904875" cy="928689"/>
            <a:chOff x="3222" y="2571"/>
            <a:chExt cx="570" cy="585"/>
          </a:xfrm>
        </p:grpSpPr>
        <p:graphicFrame>
          <p:nvGraphicFramePr>
            <p:cNvPr id="284685" name="Object 13"/>
            <p:cNvGraphicFramePr>
              <a:graphicFrameLocks noChangeAspect="1"/>
            </p:cNvGraphicFramePr>
            <p:nvPr/>
          </p:nvGraphicFramePr>
          <p:xfrm>
            <a:off x="3252" y="2571"/>
            <a:ext cx="540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37" name="Bitmap Image" r:id="rId9" imgW="2733930" imgH="1724195" progId="Paint.Picture">
                    <p:embed/>
                  </p:oleObj>
                </mc:Choice>
                <mc:Fallback>
                  <p:oleObj name="Bitmap Image" r:id="rId9" imgW="2733930" imgH="17241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" y="2571"/>
                          <a:ext cx="540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3222" y="28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/>
            </a:p>
          </p:txBody>
        </p:sp>
      </p:grpSp>
      <p:sp>
        <p:nvSpPr>
          <p:cNvPr id="284687" name="Freeform 15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309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5105400" y="4572000"/>
            <a:ext cx="1143000" cy="731838"/>
            <a:chOff x="3072" y="2571"/>
            <a:chExt cx="720" cy="461"/>
          </a:xfrm>
        </p:grpSpPr>
        <p:graphicFrame>
          <p:nvGraphicFramePr>
            <p:cNvPr id="285699" name="Object 3"/>
            <p:cNvGraphicFramePr>
              <a:graphicFrameLocks noChangeAspect="1"/>
            </p:cNvGraphicFramePr>
            <p:nvPr/>
          </p:nvGraphicFramePr>
          <p:xfrm>
            <a:off x="3252" y="2571"/>
            <a:ext cx="540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8" name="Bitmap Image" r:id="rId3" imgW="2733930" imgH="1724195" progId="Paint.Picture">
                    <p:embed/>
                  </p:oleObj>
                </mc:Choice>
                <mc:Fallback>
                  <p:oleObj name="Bitmap Image" r:id="rId3" imgW="2733930" imgH="17241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" y="2571"/>
                          <a:ext cx="540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5700" name="Text Box 4"/>
            <p:cNvSpPr txBox="1">
              <a:spLocks noChangeArrowheads="1"/>
            </p:cNvSpPr>
            <p:nvPr/>
          </p:nvSpPr>
          <p:spPr bwMode="auto">
            <a:xfrm>
              <a:off x="3072" y="264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sp>
        <p:nvSpPr>
          <p:cNvPr id="285701" name="AutoShape 5"/>
          <p:cNvSpPr>
            <a:spLocks noChangeArrowheads="1"/>
          </p:cNvSpPr>
          <p:nvPr/>
        </p:nvSpPr>
        <p:spPr bwMode="auto">
          <a:xfrm rot="16200000">
            <a:off x="6477000" y="3886200"/>
            <a:ext cx="762000" cy="18288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5702" name="AutoShape 6"/>
          <p:cNvSpPr>
            <a:spLocks noChangeArrowheads="1"/>
          </p:cNvSpPr>
          <p:nvPr/>
        </p:nvSpPr>
        <p:spPr bwMode="auto">
          <a:xfrm rot="5400000" flipH="1">
            <a:off x="1828800" y="3810000"/>
            <a:ext cx="1143000" cy="1600200"/>
          </a:xfrm>
          <a:prstGeom prst="triangle">
            <a:avLst>
              <a:gd name="adj" fmla="val 29995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5703" name="AutoShape 7"/>
          <p:cNvSpPr>
            <a:spLocks noChangeArrowheads="1"/>
          </p:cNvSpPr>
          <p:nvPr/>
        </p:nvSpPr>
        <p:spPr bwMode="auto">
          <a:xfrm rot="10800000" flipH="1">
            <a:off x="3733800" y="1524000"/>
            <a:ext cx="1981200" cy="2895600"/>
          </a:xfrm>
          <a:prstGeom prst="triangle">
            <a:avLst>
              <a:gd name="adj" fmla="val 49995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85704" name="Group 8"/>
          <p:cNvGrpSpPr>
            <a:grpSpLocks/>
          </p:cNvGrpSpPr>
          <p:nvPr/>
        </p:nvGrpSpPr>
        <p:grpSpPr bwMode="auto">
          <a:xfrm>
            <a:off x="3124200" y="4648200"/>
            <a:ext cx="1066800" cy="671513"/>
            <a:chOff x="1344" y="2688"/>
            <a:chExt cx="672" cy="423"/>
          </a:xfrm>
        </p:grpSpPr>
        <p:graphicFrame>
          <p:nvGraphicFramePr>
            <p:cNvPr id="285705" name="Object 9"/>
            <p:cNvGraphicFramePr>
              <a:graphicFrameLocks noChangeAspect="1"/>
            </p:cNvGraphicFramePr>
            <p:nvPr/>
          </p:nvGraphicFramePr>
          <p:xfrm>
            <a:off x="1492" y="2709"/>
            <a:ext cx="524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9" name="Bitmap Image" r:id="rId5" imgW="2695605" imgH="1638169" progId="Paint.Picture">
                    <p:embed/>
                  </p:oleObj>
                </mc:Choice>
                <mc:Fallback>
                  <p:oleObj name="Bitmap Image" r:id="rId5" imgW="2695605" imgH="163816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2" y="2709"/>
                          <a:ext cx="524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5706" name="Text Box 10"/>
            <p:cNvSpPr txBox="1">
              <a:spLocks noChangeArrowheads="1"/>
            </p:cNvSpPr>
            <p:nvPr/>
          </p:nvSpPr>
          <p:spPr bwMode="auto">
            <a:xfrm>
              <a:off x="1344" y="268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aphicFrame>
        <p:nvGraphicFramePr>
          <p:cNvPr id="285707" name="Object 11"/>
          <p:cNvGraphicFramePr>
            <a:graphicFrameLocks noChangeAspect="1"/>
          </p:cNvGraphicFramePr>
          <p:nvPr/>
        </p:nvGraphicFramePr>
        <p:xfrm>
          <a:off x="44196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0" name="Bitmap Image" r:id="rId7" imgW="1695401" imgH="2781242" progId="Paint.Picture">
                  <p:embed/>
                </p:oleObj>
              </mc:Choice>
              <mc:Fallback>
                <p:oleObj name="Bitmap Image" r:id="rId7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4648200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grpSp>
        <p:nvGrpSpPr>
          <p:cNvPr id="285709" name="Group 13"/>
          <p:cNvGrpSpPr>
            <a:grpSpLocks/>
          </p:cNvGrpSpPr>
          <p:nvPr/>
        </p:nvGrpSpPr>
        <p:grpSpPr bwMode="auto">
          <a:xfrm>
            <a:off x="3429000" y="5410200"/>
            <a:ext cx="1143000" cy="731838"/>
            <a:chOff x="3072" y="2571"/>
            <a:chExt cx="720" cy="461"/>
          </a:xfrm>
        </p:grpSpPr>
        <p:graphicFrame>
          <p:nvGraphicFramePr>
            <p:cNvPr id="285710" name="Object 14"/>
            <p:cNvGraphicFramePr>
              <a:graphicFrameLocks noChangeAspect="1"/>
            </p:cNvGraphicFramePr>
            <p:nvPr/>
          </p:nvGraphicFramePr>
          <p:xfrm>
            <a:off x="3252" y="2571"/>
            <a:ext cx="540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1" name="Bitmap Image" r:id="rId9" imgW="2733930" imgH="1724195" progId="Paint.Picture">
                    <p:embed/>
                  </p:oleObj>
                </mc:Choice>
                <mc:Fallback>
                  <p:oleObj name="Bitmap Image" r:id="rId9" imgW="2733930" imgH="17241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" y="2571"/>
                          <a:ext cx="540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5711" name="Text Box 15"/>
            <p:cNvSpPr txBox="1">
              <a:spLocks noChangeArrowheads="1"/>
            </p:cNvSpPr>
            <p:nvPr/>
          </p:nvSpPr>
          <p:spPr bwMode="auto">
            <a:xfrm>
              <a:off x="3072" y="264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sp>
        <p:nvSpPr>
          <p:cNvPr id="285712" name="Freeform 16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698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347293" y="18364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NORMAS DE 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PROTECCIÓN 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5536" y="2354491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PROTECCIÓN A PRUEBA DE BALA</a:t>
            </a:r>
            <a:endParaRPr lang="es-EC" sz="3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008" y="3429000"/>
            <a:ext cx="9036496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Está constituida por obstáculos como muros, bloques, entre otros, que no puede ser atravesado por los proyectiles del enemigo y que </a:t>
            </a:r>
            <a:r>
              <a:rPr lang="es-EC" sz="2800" dirty="0" smtClean="0"/>
              <a:t>permita </a:t>
            </a:r>
            <a:r>
              <a:rPr lang="es-EC" sz="2800" dirty="0"/>
              <a:t>disparar desde el flanco sin presentar la silueta por encima  de la protección.</a:t>
            </a:r>
          </a:p>
        </p:txBody>
      </p:sp>
    </p:spTree>
    <p:extLst>
      <p:ext uri="{BB962C8B-B14F-4D97-AF65-F5344CB8AC3E}">
        <p14:creationId xmlns:p14="http://schemas.microsoft.com/office/powerpoint/2010/main" val="33500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2" name="Object 2"/>
          <p:cNvGraphicFramePr>
            <a:graphicFrameLocks noChangeAspect="1"/>
          </p:cNvGraphicFramePr>
          <p:nvPr/>
        </p:nvGraphicFramePr>
        <p:xfrm>
          <a:off x="41148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2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49530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3" name="Bitmap Image" r:id="rId5" imgW="1695401" imgH="2781242" progId="Paint.Picture">
                  <p:embed/>
                </p:oleObj>
              </mc:Choice>
              <mc:Fallback>
                <p:oleObj name="Bitmap Image" r:id="rId5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4" name="Object 4"/>
          <p:cNvGraphicFramePr>
            <a:graphicFrameLocks noChangeAspect="1"/>
          </p:cNvGraphicFramePr>
          <p:nvPr/>
        </p:nvGraphicFramePr>
        <p:xfrm>
          <a:off x="5943600" y="4648200"/>
          <a:ext cx="838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4" name="Bitmap Image" r:id="rId6" imgW="2124010" imgH="1762376" progId="Paint.Picture">
                  <p:embed/>
                </p:oleObj>
              </mc:Choice>
              <mc:Fallback>
                <p:oleObj name="Bitmap Image" r:id="rId6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648200"/>
                        <a:ext cx="8382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5" name="AutoShape 5"/>
          <p:cNvSpPr>
            <a:spLocks noChangeArrowheads="1"/>
          </p:cNvSpPr>
          <p:nvPr/>
        </p:nvSpPr>
        <p:spPr bwMode="auto">
          <a:xfrm rot="5400000" flipH="1">
            <a:off x="685800" y="2743200"/>
            <a:ext cx="3352800" cy="1524000"/>
          </a:xfrm>
          <a:prstGeom prst="triangle">
            <a:avLst>
              <a:gd name="adj" fmla="val 11292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726" name="AutoShape 6"/>
          <p:cNvSpPr>
            <a:spLocks noChangeArrowheads="1"/>
          </p:cNvSpPr>
          <p:nvPr/>
        </p:nvSpPr>
        <p:spPr bwMode="auto">
          <a:xfrm rot="16200000">
            <a:off x="6057900" y="3467100"/>
            <a:ext cx="2514600" cy="914400"/>
          </a:xfrm>
          <a:prstGeom prst="triangle">
            <a:avLst>
              <a:gd name="adj" fmla="val 1509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727" name="AutoShape 7"/>
          <p:cNvSpPr>
            <a:spLocks noChangeArrowheads="1"/>
          </p:cNvSpPr>
          <p:nvPr/>
        </p:nvSpPr>
        <p:spPr bwMode="auto">
          <a:xfrm rot="10800000" flipH="1">
            <a:off x="4648200" y="1524000"/>
            <a:ext cx="2590800" cy="2895600"/>
          </a:xfrm>
          <a:prstGeom prst="triangle">
            <a:avLst>
              <a:gd name="adj" fmla="val 24995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728" name="AutoShape 8"/>
          <p:cNvSpPr>
            <a:spLocks noChangeArrowheads="1"/>
          </p:cNvSpPr>
          <p:nvPr/>
        </p:nvSpPr>
        <p:spPr bwMode="auto">
          <a:xfrm rot="10800000" flipH="1">
            <a:off x="2514600" y="1524000"/>
            <a:ext cx="2895600" cy="3048000"/>
          </a:xfrm>
          <a:prstGeom prst="triangle">
            <a:avLst>
              <a:gd name="adj" fmla="val 65694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286729" name="Object 9"/>
          <p:cNvGraphicFramePr>
            <a:graphicFrameLocks noChangeAspect="1"/>
          </p:cNvGraphicFramePr>
          <p:nvPr/>
        </p:nvGraphicFramePr>
        <p:xfrm>
          <a:off x="3048000" y="4648200"/>
          <a:ext cx="838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5" name="Bitmap Image" r:id="rId8" imgW="2247546" imgH="1905128" progId="Paint.Picture">
                  <p:embed/>
                </p:oleObj>
              </mc:Choice>
              <mc:Fallback>
                <p:oleObj name="Bitmap Image" r:id="rId8" imgW="2247546" imgH="19051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48200"/>
                        <a:ext cx="8382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5715000" y="4800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3810000" y="4800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4953000" y="5105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4343400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86734" name="Freeform 1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5374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33176"/>
              </p:ext>
            </p:extLst>
          </p:nvPr>
        </p:nvGraphicFramePr>
        <p:xfrm>
          <a:off x="3563888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6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52578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7" name="Bitmap Image" r:id="rId5" imgW="1695401" imgH="2781242" progId="Paint.Picture">
                  <p:embed/>
                </p:oleObj>
              </mc:Choice>
              <mc:Fallback>
                <p:oleObj name="Bitmap Image" r:id="rId5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8" name="AutoShape 4"/>
          <p:cNvSpPr>
            <a:spLocks noChangeArrowheads="1"/>
          </p:cNvSpPr>
          <p:nvPr/>
        </p:nvSpPr>
        <p:spPr bwMode="auto">
          <a:xfrm rot="10800000" flipH="1">
            <a:off x="2359496" y="1524000"/>
            <a:ext cx="4876800" cy="3048000"/>
          </a:xfrm>
          <a:prstGeom prst="triangle">
            <a:avLst>
              <a:gd name="adj" fmla="val 69495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 rot="10800000" flipH="1">
            <a:off x="1600200" y="1524000"/>
            <a:ext cx="4114800" cy="3048000"/>
          </a:xfrm>
          <a:prstGeom prst="triangle">
            <a:avLst>
              <a:gd name="adj" fmla="val 59194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750" name="Freeform 6"/>
          <p:cNvSpPr>
            <a:spLocks/>
          </p:cNvSpPr>
          <p:nvPr/>
        </p:nvSpPr>
        <p:spPr bwMode="auto">
          <a:xfrm>
            <a:off x="6248400" y="1524000"/>
            <a:ext cx="1525588" cy="2973388"/>
          </a:xfrm>
          <a:custGeom>
            <a:avLst/>
            <a:gdLst>
              <a:gd name="T0" fmla="*/ 480 w 961"/>
              <a:gd name="T1" fmla="*/ 1872 h 1873"/>
              <a:gd name="T2" fmla="*/ 960 w 961"/>
              <a:gd name="T3" fmla="*/ 720 h 1873"/>
              <a:gd name="T4" fmla="*/ 960 w 961"/>
              <a:gd name="T5" fmla="*/ 0 h 1873"/>
              <a:gd name="T6" fmla="*/ 0 w 961"/>
              <a:gd name="T7" fmla="*/ 0 h 1873"/>
              <a:gd name="T8" fmla="*/ 480 w 961"/>
              <a:gd name="T9" fmla="*/ 1872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1" h="1873">
                <a:moveTo>
                  <a:pt x="480" y="1872"/>
                </a:moveTo>
                <a:lnTo>
                  <a:pt x="960" y="720"/>
                </a:lnTo>
                <a:lnTo>
                  <a:pt x="960" y="0"/>
                </a:lnTo>
                <a:lnTo>
                  <a:pt x="0" y="0"/>
                </a:lnTo>
                <a:lnTo>
                  <a:pt x="480" y="187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7751" name="Freeform 7"/>
          <p:cNvSpPr>
            <a:spLocks/>
          </p:cNvSpPr>
          <p:nvPr/>
        </p:nvSpPr>
        <p:spPr bwMode="auto">
          <a:xfrm>
            <a:off x="1600200" y="1524000"/>
            <a:ext cx="1754188" cy="2971800"/>
          </a:xfrm>
          <a:custGeom>
            <a:avLst/>
            <a:gdLst>
              <a:gd name="T0" fmla="*/ 720 w 1105"/>
              <a:gd name="T1" fmla="*/ 1968 h 1969"/>
              <a:gd name="T2" fmla="*/ 0 w 1105"/>
              <a:gd name="T3" fmla="*/ 1008 h 1969"/>
              <a:gd name="T4" fmla="*/ 0 w 1105"/>
              <a:gd name="T5" fmla="*/ 0 h 1969"/>
              <a:gd name="T6" fmla="*/ 1104 w 1105"/>
              <a:gd name="T7" fmla="*/ 0 h 1969"/>
              <a:gd name="T8" fmla="*/ 720 w 1105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5" h="1969">
                <a:moveTo>
                  <a:pt x="720" y="1968"/>
                </a:moveTo>
                <a:lnTo>
                  <a:pt x="0" y="1008"/>
                </a:lnTo>
                <a:lnTo>
                  <a:pt x="0" y="0"/>
                </a:lnTo>
                <a:lnTo>
                  <a:pt x="1104" y="0"/>
                </a:lnTo>
                <a:lnTo>
                  <a:pt x="720" y="1968"/>
                </a:lnTo>
              </a:path>
            </a:pathLst>
          </a:cu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10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2362200" y="4572000"/>
          <a:ext cx="838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8" name="Bitmap Image" r:id="rId6" imgW="2247546" imgH="1905128" progId="Paint.Picture">
                  <p:embed/>
                </p:oleObj>
              </mc:Choice>
              <mc:Fallback>
                <p:oleObj name="Bitmap Image" r:id="rId6" imgW="2247546" imgH="19051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8382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3" name="Object 9"/>
          <p:cNvGraphicFramePr>
            <a:graphicFrameLocks noChangeAspect="1"/>
          </p:cNvGraphicFramePr>
          <p:nvPr/>
        </p:nvGraphicFramePr>
        <p:xfrm>
          <a:off x="6629400" y="4648200"/>
          <a:ext cx="838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9" name="Bitmap Image" r:id="rId8" imgW="2124010" imgH="1762376" progId="Paint.Picture">
                  <p:embed/>
                </p:oleObj>
              </mc:Choice>
              <mc:Fallback>
                <p:oleObj name="Bitmap Image" r:id="rId8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82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67818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28194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54102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38862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87758" name="Freeform 1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936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770" name="Object 2"/>
          <p:cNvGraphicFramePr>
            <a:graphicFrameLocks noChangeAspect="1"/>
          </p:cNvGraphicFramePr>
          <p:nvPr/>
        </p:nvGraphicFramePr>
        <p:xfrm>
          <a:off x="35052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0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1" name="Freeform 3"/>
          <p:cNvSpPr>
            <a:spLocks/>
          </p:cNvSpPr>
          <p:nvPr/>
        </p:nvSpPr>
        <p:spPr bwMode="auto">
          <a:xfrm>
            <a:off x="1752600" y="1447800"/>
            <a:ext cx="5181600" cy="2971800"/>
          </a:xfrm>
          <a:custGeom>
            <a:avLst/>
            <a:gdLst>
              <a:gd name="T0" fmla="*/ 2448 w 3409"/>
              <a:gd name="T1" fmla="*/ 1968 h 1969"/>
              <a:gd name="T2" fmla="*/ 3408 w 3409"/>
              <a:gd name="T3" fmla="*/ 0 h 1969"/>
              <a:gd name="T4" fmla="*/ 0 w 3409"/>
              <a:gd name="T5" fmla="*/ 0 h 1969"/>
              <a:gd name="T6" fmla="*/ 0 w 3409"/>
              <a:gd name="T7" fmla="*/ 1728 h 1969"/>
              <a:gd name="T8" fmla="*/ 2448 w 3409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9" h="1969">
                <a:moveTo>
                  <a:pt x="2448" y="1968"/>
                </a:moveTo>
                <a:lnTo>
                  <a:pt x="3408" y="0"/>
                </a:lnTo>
                <a:lnTo>
                  <a:pt x="0" y="0"/>
                </a:lnTo>
                <a:lnTo>
                  <a:pt x="0" y="1728"/>
                </a:lnTo>
                <a:lnTo>
                  <a:pt x="2448" y="1968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8772" name="AutoShape 4"/>
          <p:cNvSpPr>
            <a:spLocks noChangeArrowheads="1"/>
          </p:cNvSpPr>
          <p:nvPr/>
        </p:nvSpPr>
        <p:spPr bwMode="auto">
          <a:xfrm rot="10800000" flipH="1">
            <a:off x="3810000" y="1524000"/>
            <a:ext cx="3886200" cy="2362200"/>
          </a:xfrm>
          <a:prstGeom prst="triangle">
            <a:avLst>
              <a:gd name="adj" fmla="val 94593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8773" name="Freeform 5"/>
          <p:cNvSpPr>
            <a:spLocks/>
          </p:cNvSpPr>
          <p:nvPr/>
        </p:nvSpPr>
        <p:spPr bwMode="auto">
          <a:xfrm>
            <a:off x="1676400" y="1524000"/>
            <a:ext cx="5259388" cy="2895600"/>
          </a:xfrm>
          <a:custGeom>
            <a:avLst/>
            <a:gdLst>
              <a:gd name="T0" fmla="*/ 1392 w 3313"/>
              <a:gd name="T1" fmla="*/ 1920 h 1921"/>
              <a:gd name="T2" fmla="*/ 0 w 3313"/>
              <a:gd name="T3" fmla="*/ 1632 h 1921"/>
              <a:gd name="T4" fmla="*/ 0 w 3313"/>
              <a:gd name="T5" fmla="*/ 0 h 1921"/>
              <a:gd name="T6" fmla="*/ 3312 w 3313"/>
              <a:gd name="T7" fmla="*/ 0 h 1921"/>
              <a:gd name="T8" fmla="*/ 1392 w 3313"/>
              <a:gd name="T9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3" h="1921">
                <a:moveTo>
                  <a:pt x="1392" y="1920"/>
                </a:moveTo>
                <a:lnTo>
                  <a:pt x="0" y="1632"/>
                </a:lnTo>
                <a:lnTo>
                  <a:pt x="0" y="0"/>
                </a:lnTo>
                <a:lnTo>
                  <a:pt x="3312" y="0"/>
                </a:lnTo>
                <a:lnTo>
                  <a:pt x="1392" y="1920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8774" name="AutoShape 6"/>
          <p:cNvSpPr>
            <a:spLocks noChangeArrowheads="1"/>
          </p:cNvSpPr>
          <p:nvPr/>
        </p:nvSpPr>
        <p:spPr bwMode="auto">
          <a:xfrm rot="10800000" flipH="1">
            <a:off x="1676400" y="1524000"/>
            <a:ext cx="2743200" cy="2895600"/>
          </a:xfrm>
          <a:prstGeom prst="triangle">
            <a:avLst>
              <a:gd name="adj" fmla="val 11995"/>
            </a:avLst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10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288775" name="Object 7"/>
          <p:cNvGraphicFramePr>
            <a:graphicFrameLocks noChangeAspect="1"/>
          </p:cNvGraphicFramePr>
          <p:nvPr/>
        </p:nvGraphicFramePr>
        <p:xfrm>
          <a:off x="7086600" y="38862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1" name="Bitmap Image" r:id="rId5" imgW="1695401" imgH="2781242" progId="Paint.Picture">
                  <p:embed/>
                </p:oleObj>
              </mc:Choice>
              <mc:Fallback>
                <p:oleObj name="Bitmap Image" r:id="rId5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6" name="Object 8"/>
          <p:cNvGraphicFramePr>
            <a:graphicFrameLocks noChangeAspect="1"/>
          </p:cNvGraphicFramePr>
          <p:nvPr/>
        </p:nvGraphicFramePr>
        <p:xfrm>
          <a:off x="16002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2" name="Bitmap Image" r:id="rId6" imgW="1695401" imgH="2781242" progId="Paint.Picture">
                  <p:embed/>
                </p:oleObj>
              </mc:Choice>
              <mc:Fallback>
                <p:oleObj name="Bitmap Image" r:id="rId6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7" name="Object 9"/>
          <p:cNvGraphicFramePr>
            <a:graphicFrameLocks noChangeAspect="1"/>
          </p:cNvGraphicFramePr>
          <p:nvPr/>
        </p:nvGraphicFramePr>
        <p:xfrm>
          <a:off x="53340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3" name="Bitmap Image" r:id="rId7" imgW="1695401" imgH="2781242" progId="Paint.Picture">
                  <p:embed/>
                </p:oleObj>
              </mc:Choice>
              <mc:Fallback>
                <p:oleObj name="Bitmap Image" r:id="rId7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72390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1752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54864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288781" name="Text Box 13"/>
          <p:cNvSpPr txBox="1">
            <a:spLocks noChangeArrowheads="1"/>
          </p:cNvSpPr>
          <p:nvPr/>
        </p:nvSpPr>
        <p:spPr bwMode="auto">
          <a:xfrm>
            <a:off x="3657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6429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Object 2"/>
          <p:cNvGraphicFramePr>
            <a:graphicFrameLocks noChangeAspect="1"/>
          </p:cNvGraphicFramePr>
          <p:nvPr/>
        </p:nvGraphicFramePr>
        <p:xfrm>
          <a:off x="53340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8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5" name="Object 3"/>
          <p:cNvGraphicFramePr>
            <a:graphicFrameLocks noChangeAspect="1"/>
          </p:cNvGraphicFramePr>
          <p:nvPr/>
        </p:nvGraphicFramePr>
        <p:xfrm>
          <a:off x="35052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9" name="Bitmap Image" r:id="rId5" imgW="1695401" imgH="2781242" progId="Paint.Picture">
                  <p:embed/>
                </p:oleObj>
              </mc:Choice>
              <mc:Fallback>
                <p:oleObj name="Bitmap Image" r:id="rId5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6" name="Object 4"/>
          <p:cNvGraphicFramePr>
            <a:graphicFrameLocks noChangeAspect="1"/>
          </p:cNvGraphicFramePr>
          <p:nvPr/>
        </p:nvGraphicFramePr>
        <p:xfrm>
          <a:off x="1600200" y="4419600"/>
          <a:ext cx="71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0" name="Bitmap Image" r:id="rId6" imgW="1695401" imgH="2781242" progId="Paint.Picture">
                  <p:embed/>
                </p:oleObj>
              </mc:Choice>
              <mc:Fallback>
                <p:oleObj name="Bitmap Image" r:id="rId6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71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797" name="Freeform 5"/>
          <p:cNvSpPr>
            <a:spLocks/>
          </p:cNvSpPr>
          <p:nvPr/>
        </p:nvSpPr>
        <p:spPr bwMode="auto">
          <a:xfrm>
            <a:off x="1600200" y="1524000"/>
            <a:ext cx="5411788" cy="2971800"/>
          </a:xfrm>
          <a:custGeom>
            <a:avLst/>
            <a:gdLst>
              <a:gd name="T0" fmla="*/ 2448 w 3409"/>
              <a:gd name="T1" fmla="*/ 1968 h 1969"/>
              <a:gd name="T2" fmla="*/ 3408 w 3409"/>
              <a:gd name="T3" fmla="*/ 0 h 1969"/>
              <a:gd name="T4" fmla="*/ 0 w 3409"/>
              <a:gd name="T5" fmla="*/ 0 h 1969"/>
              <a:gd name="T6" fmla="*/ 0 w 3409"/>
              <a:gd name="T7" fmla="*/ 1728 h 1969"/>
              <a:gd name="T8" fmla="*/ 2448 w 3409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9" h="1969">
                <a:moveTo>
                  <a:pt x="2448" y="1968"/>
                </a:moveTo>
                <a:lnTo>
                  <a:pt x="3408" y="0"/>
                </a:lnTo>
                <a:lnTo>
                  <a:pt x="0" y="0"/>
                </a:lnTo>
                <a:lnTo>
                  <a:pt x="0" y="1728"/>
                </a:lnTo>
                <a:lnTo>
                  <a:pt x="2448" y="1968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9798" name="Freeform 6"/>
          <p:cNvSpPr>
            <a:spLocks/>
          </p:cNvSpPr>
          <p:nvPr/>
        </p:nvSpPr>
        <p:spPr bwMode="auto">
          <a:xfrm>
            <a:off x="1676400" y="1524000"/>
            <a:ext cx="5259388" cy="3049588"/>
          </a:xfrm>
          <a:custGeom>
            <a:avLst/>
            <a:gdLst>
              <a:gd name="T0" fmla="*/ 1392 w 3313"/>
              <a:gd name="T1" fmla="*/ 1920 h 1921"/>
              <a:gd name="T2" fmla="*/ 0 w 3313"/>
              <a:gd name="T3" fmla="*/ 1632 h 1921"/>
              <a:gd name="T4" fmla="*/ 0 w 3313"/>
              <a:gd name="T5" fmla="*/ 0 h 1921"/>
              <a:gd name="T6" fmla="*/ 3312 w 3313"/>
              <a:gd name="T7" fmla="*/ 0 h 1921"/>
              <a:gd name="T8" fmla="*/ 1392 w 3313"/>
              <a:gd name="T9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3" h="1921">
                <a:moveTo>
                  <a:pt x="1392" y="1920"/>
                </a:moveTo>
                <a:lnTo>
                  <a:pt x="0" y="1632"/>
                </a:lnTo>
                <a:lnTo>
                  <a:pt x="0" y="0"/>
                </a:lnTo>
                <a:lnTo>
                  <a:pt x="3312" y="0"/>
                </a:lnTo>
                <a:lnTo>
                  <a:pt x="1392" y="1920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9799" name="AutoShape 7"/>
          <p:cNvSpPr>
            <a:spLocks noChangeArrowheads="1"/>
          </p:cNvSpPr>
          <p:nvPr/>
        </p:nvSpPr>
        <p:spPr bwMode="auto">
          <a:xfrm rot="5400000" flipH="1">
            <a:off x="2857500" y="342900"/>
            <a:ext cx="2971800" cy="5486400"/>
          </a:xfrm>
          <a:prstGeom prst="triangle">
            <a:avLst>
              <a:gd name="adj" fmla="val 86495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9800" name="AutoShape 8"/>
          <p:cNvSpPr>
            <a:spLocks noChangeArrowheads="1"/>
          </p:cNvSpPr>
          <p:nvPr/>
        </p:nvSpPr>
        <p:spPr bwMode="auto">
          <a:xfrm rot="10800000" flipH="1">
            <a:off x="1676400" y="1524000"/>
            <a:ext cx="2743200" cy="2819400"/>
          </a:xfrm>
          <a:prstGeom prst="triangle">
            <a:avLst>
              <a:gd name="adj" fmla="val 11995"/>
            </a:avLst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10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289801" name="Object 9"/>
          <p:cNvGraphicFramePr>
            <a:graphicFrameLocks noChangeAspect="1"/>
          </p:cNvGraphicFramePr>
          <p:nvPr/>
        </p:nvGraphicFramePr>
        <p:xfrm>
          <a:off x="6934200" y="1752600"/>
          <a:ext cx="8318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1" name="Bitmap Image" r:id="rId7" imgW="2695605" imgH="1638169" progId="Paint.Picture">
                  <p:embed/>
                </p:oleObj>
              </mc:Choice>
              <mc:Fallback>
                <p:oleObj name="Bitmap Image" r:id="rId7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752600"/>
                        <a:ext cx="8318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784860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17526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3657600" y="5257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sp>
        <p:nvSpPr>
          <p:cNvPr id="289805" name="Text Box 13"/>
          <p:cNvSpPr txBox="1">
            <a:spLocks noChangeArrowheads="1"/>
          </p:cNvSpPr>
          <p:nvPr/>
        </p:nvSpPr>
        <p:spPr bwMode="auto">
          <a:xfrm>
            <a:off x="5486400" y="5257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/>
          </a:p>
        </p:txBody>
      </p:sp>
      <p:sp>
        <p:nvSpPr>
          <p:cNvPr id="289806" name="Freeform 14"/>
          <p:cNvSpPr>
            <a:spLocks/>
          </p:cNvSpPr>
          <p:nvPr/>
        </p:nvSpPr>
        <p:spPr bwMode="auto">
          <a:xfrm>
            <a:off x="1524000" y="1447800"/>
            <a:ext cx="6326188" cy="4649788"/>
          </a:xfrm>
          <a:custGeom>
            <a:avLst/>
            <a:gdLst>
              <a:gd name="T0" fmla="*/ 1920 w 3985"/>
              <a:gd name="T1" fmla="*/ 2928 h 2929"/>
              <a:gd name="T2" fmla="*/ 2400 w 3985"/>
              <a:gd name="T3" fmla="*/ 2441 h 2929"/>
              <a:gd name="T4" fmla="*/ 3984 w 3985"/>
              <a:gd name="T5" fmla="*/ 2441 h 2929"/>
              <a:gd name="T6" fmla="*/ 3984 w 3985"/>
              <a:gd name="T7" fmla="*/ 8 h 2929"/>
              <a:gd name="T8" fmla="*/ 0 w 3985"/>
              <a:gd name="T9" fmla="*/ 0 h 2929"/>
              <a:gd name="T10" fmla="*/ 0 w 3985"/>
              <a:gd name="T11" fmla="*/ 143 h 2929"/>
              <a:gd name="T12" fmla="*/ 0 w 3985"/>
              <a:gd name="T13" fmla="*/ 2441 h 2929"/>
              <a:gd name="T14" fmla="*/ 1728 w 3985"/>
              <a:gd name="T15" fmla="*/ 2441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929">
                <a:moveTo>
                  <a:pt x="1920" y="2928"/>
                </a:moveTo>
                <a:lnTo>
                  <a:pt x="2400" y="2441"/>
                </a:lnTo>
                <a:lnTo>
                  <a:pt x="3984" y="2441"/>
                </a:lnTo>
                <a:lnTo>
                  <a:pt x="3984" y="8"/>
                </a:lnTo>
                <a:lnTo>
                  <a:pt x="0" y="0"/>
                </a:lnTo>
                <a:lnTo>
                  <a:pt x="0" y="143"/>
                </a:lnTo>
                <a:lnTo>
                  <a:pt x="0" y="2441"/>
                </a:lnTo>
                <a:lnTo>
                  <a:pt x="1728" y="2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89807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0818" name="Text Box 2" descr="blustnl"/>
          <p:cNvSpPr txBox="1">
            <a:spLocks noChangeArrowheads="1"/>
          </p:cNvSpPr>
          <p:nvPr/>
        </p:nvSpPr>
        <p:spPr bwMode="auto">
          <a:xfrm>
            <a:off x="735185" y="1196752"/>
            <a:ext cx="8280920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Puerta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esquina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90819" name="Text Box 3" descr="blustnl"/>
          <p:cNvSpPr txBox="1">
            <a:spLocks noChangeArrowheads="1"/>
          </p:cNvSpPr>
          <p:nvPr/>
        </p:nvSpPr>
        <p:spPr bwMode="auto">
          <a:xfrm>
            <a:off x="2879725" y="3854450"/>
            <a:ext cx="184150" cy="641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endParaRPr lang="es-ES" sz="3600"/>
          </a:p>
        </p:txBody>
      </p:sp>
      <p:sp>
        <p:nvSpPr>
          <p:cNvPr id="290820" name="Text Box 4" descr="blustnl"/>
          <p:cNvSpPr txBox="1">
            <a:spLocks noChangeArrowheads="1"/>
          </p:cNvSpPr>
          <p:nvPr/>
        </p:nvSpPr>
        <p:spPr bwMode="auto">
          <a:xfrm>
            <a:off x="2196349" y="5046637"/>
            <a:ext cx="4751301" cy="175496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Puntos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dominación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  <a:p>
            <a:pPr algn="ct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Sectores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fuego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842" name="Object 2"/>
          <p:cNvGraphicFramePr>
            <a:graphicFrameLocks noChangeAspect="1"/>
          </p:cNvGraphicFramePr>
          <p:nvPr/>
        </p:nvGraphicFramePr>
        <p:xfrm>
          <a:off x="2743200" y="541020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Bitmap Image" r:id="rId3" imgW="2247546" imgH="1905128" progId="Paint.Picture">
                  <p:embed/>
                </p:oleObj>
              </mc:Choice>
              <mc:Fallback>
                <p:oleObj name="Bitmap Image" r:id="rId3" imgW="2247546" imgH="19051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914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657600" y="5511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2514600" y="609600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00"/>
                </a:solidFill>
              </a:rPr>
              <a:t>Asaltante Numero Uno</a:t>
            </a:r>
            <a:endParaRPr lang="en-US"/>
          </a:p>
        </p:txBody>
      </p:sp>
      <p:sp>
        <p:nvSpPr>
          <p:cNvPr id="291845" name="Freeform 5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504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2"/>
          <p:cNvGrpSpPr>
            <a:grpSpLocks/>
          </p:cNvGrpSpPr>
          <p:nvPr/>
        </p:nvGrpSpPr>
        <p:grpSpPr bwMode="auto">
          <a:xfrm>
            <a:off x="1981200" y="4724400"/>
            <a:ext cx="776288" cy="1306513"/>
            <a:chOff x="1248" y="2976"/>
            <a:chExt cx="489" cy="823"/>
          </a:xfrm>
        </p:grpSpPr>
        <p:graphicFrame>
          <p:nvGraphicFramePr>
            <p:cNvPr id="292867" name="Object 3"/>
            <p:cNvGraphicFramePr>
              <a:graphicFrameLocks noChangeAspect="1"/>
            </p:cNvGraphicFramePr>
            <p:nvPr/>
          </p:nvGraphicFramePr>
          <p:xfrm>
            <a:off x="1248" y="2976"/>
            <a:ext cx="48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5" name="Bitmap Image" r:id="rId3" imgW="1695401" imgH="2781242" progId="Paint.Picture">
                    <p:embed/>
                  </p:oleObj>
                </mc:Choice>
                <mc:Fallback>
                  <p:oleObj name="Bitmap Image" r:id="rId3" imgW="1695401" imgH="278124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976"/>
                          <a:ext cx="48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868" name="Text Box 4"/>
            <p:cNvSpPr txBox="1">
              <a:spLocks noChangeArrowheads="1"/>
            </p:cNvSpPr>
            <p:nvPr/>
          </p:nvSpPr>
          <p:spPr bwMode="auto">
            <a:xfrm>
              <a:off x="1392" y="347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sp>
        <p:nvSpPr>
          <p:cNvPr id="292869" name="Freeform 5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893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Freeform 2"/>
          <p:cNvSpPr>
            <a:spLocks/>
          </p:cNvSpPr>
          <p:nvPr/>
        </p:nvSpPr>
        <p:spPr bwMode="auto">
          <a:xfrm>
            <a:off x="1600200" y="1524000"/>
            <a:ext cx="1144588" cy="2592388"/>
          </a:xfrm>
          <a:custGeom>
            <a:avLst/>
            <a:gdLst>
              <a:gd name="T0" fmla="*/ 96 w 721"/>
              <a:gd name="T1" fmla="*/ 1632 h 1633"/>
              <a:gd name="T2" fmla="*/ 0 w 721"/>
              <a:gd name="T3" fmla="*/ 1488 h 1633"/>
              <a:gd name="T4" fmla="*/ 0 w 721"/>
              <a:gd name="T5" fmla="*/ 0 h 1633"/>
              <a:gd name="T6" fmla="*/ 720 w 721"/>
              <a:gd name="T7" fmla="*/ 0 h 1633"/>
              <a:gd name="T8" fmla="*/ 96 w 721"/>
              <a:gd name="T9" fmla="*/ 1632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1" h="1633">
                <a:moveTo>
                  <a:pt x="96" y="1632"/>
                </a:moveTo>
                <a:lnTo>
                  <a:pt x="0" y="1488"/>
                </a:lnTo>
                <a:lnTo>
                  <a:pt x="0" y="0"/>
                </a:lnTo>
                <a:lnTo>
                  <a:pt x="720" y="0"/>
                </a:lnTo>
                <a:lnTo>
                  <a:pt x="96" y="163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93891" name="Arc 3"/>
          <p:cNvSpPr>
            <a:spLocks/>
          </p:cNvSpPr>
          <p:nvPr/>
        </p:nvSpPr>
        <p:spPr bwMode="auto">
          <a:xfrm>
            <a:off x="1752600" y="1601788"/>
            <a:ext cx="611188" cy="381000"/>
          </a:xfrm>
          <a:custGeom>
            <a:avLst/>
            <a:gdLst>
              <a:gd name="G0" fmla="+- 56 0 0"/>
              <a:gd name="G1" fmla="+- 21600 0 0"/>
              <a:gd name="G2" fmla="+- 21600 0 0"/>
              <a:gd name="T0" fmla="*/ 0 w 21656"/>
              <a:gd name="T1" fmla="*/ 0 h 21600"/>
              <a:gd name="T2" fmla="*/ 21656 w 21656"/>
              <a:gd name="T3" fmla="*/ 21600 h 21600"/>
              <a:gd name="T4" fmla="*/ 56 w 216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6" h="21600" fill="none" extrusionOk="0">
                <a:moveTo>
                  <a:pt x="0" y="0"/>
                </a:moveTo>
                <a:cubicBezTo>
                  <a:pt x="18" y="0"/>
                  <a:pt x="37" y="0"/>
                  <a:pt x="56" y="0"/>
                </a:cubicBezTo>
                <a:cubicBezTo>
                  <a:pt x="11985" y="0"/>
                  <a:pt x="21656" y="9670"/>
                  <a:pt x="21656" y="21600"/>
                </a:cubicBezTo>
              </a:path>
              <a:path w="21656" h="21600" stroke="0" extrusionOk="0">
                <a:moveTo>
                  <a:pt x="0" y="0"/>
                </a:moveTo>
                <a:cubicBezTo>
                  <a:pt x="18" y="0"/>
                  <a:pt x="37" y="0"/>
                  <a:pt x="56" y="0"/>
                </a:cubicBezTo>
                <a:cubicBezTo>
                  <a:pt x="11985" y="0"/>
                  <a:pt x="21656" y="9670"/>
                  <a:pt x="21656" y="21600"/>
                </a:cubicBezTo>
                <a:lnTo>
                  <a:pt x="56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93892" name="Group 4"/>
          <p:cNvGrpSpPr>
            <a:grpSpLocks/>
          </p:cNvGrpSpPr>
          <p:nvPr/>
        </p:nvGrpSpPr>
        <p:grpSpPr bwMode="auto">
          <a:xfrm>
            <a:off x="1828800" y="4038600"/>
            <a:ext cx="776288" cy="1306513"/>
            <a:chOff x="1248" y="2976"/>
            <a:chExt cx="489" cy="823"/>
          </a:xfrm>
        </p:grpSpPr>
        <p:graphicFrame>
          <p:nvGraphicFramePr>
            <p:cNvPr id="293893" name="Object 5"/>
            <p:cNvGraphicFramePr>
              <a:graphicFrameLocks noChangeAspect="1"/>
            </p:cNvGraphicFramePr>
            <p:nvPr/>
          </p:nvGraphicFramePr>
          <p:xfrm>
            <a:off x="1248" y="2976"/>
            <a:ext cx="48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9" name="Bitmap Image" r:id="rId3" imgW="1695401" imgH="2781242" progId="Paint.Picture">
                    <p:embed/>
                  </p:oleObj>
                </mc:Choice>
                <mc:Fallback>
                  <p:oleObj name="Bitmap Image" r:id="rId3" imgW="1695401" imgH="278124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976"/>
                          <a:ext cx="48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3894" name="Text Box 6"/>
            <p:cNvSpPr txBox="1">
              <a:spLocks noChangeArrowheads="1"/>
            </p:cNvSpPr>
            <p:nvPr/>
          </p:nvSpPr>
          <p:spPr bwMode="auto">
            <a:xfrm>
              <a:off x="1392" y="347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sp>
        <p:nvSpPr>
          <p:cNvPr id="293895" name="Freeform 7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160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Freeform 2"/>
          <p:cNvSpPr>
            <a:spLocks/>
          </p:cNvSpPr>
          <p:nvPr/>
        </p:nvSpPr>
        <p:spPr bwMode="auto">
          <a:xfrm>
            <a:off x="1905000" y="1524000"/>
            <a:ext cx="5868988" cy="1220788"/>
          </a:xfrm>
          <a:custGeom>
            <a:avLst/>
            <a:gdLst>
              <a:gd name="T0" fmla="*/ 0 w 3697"/>
              <a:gd name="T1" fmla="*/ 768 h 769"/>
              <a:gd name="T2" fmla="*/ 336 w 3697"/>
              <a:gd name="T3" fmla="*/ 528 h 769"/>
              <a:gd name="T4" fmla="*/ 1152 w 3697"/>
              <a:gd name="T5" fmla="*/ 0 h 769"/>
              <a:gd name="T6" fmla="*/ 3696 w 3697"/>
              <a:gd name="T7" fmla="*/ 0 h 769"/>
              <a:gd name="T8" fmla="*/ 3696 w 3697"/>
              <a:gd name="T9" fmla="*/ 624 h 769"/>
              <a:gd name="T10" fmla="*/ 0 w 3697"/>
              <a:gd name="T11" fmla="*/ 768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7" h="769">
                <a:moveTo>
                  <a:pt x="0" y="768"/>
                </a:moveTo>
                <a:lnTo>
                  <a:pt x="336" y="528"/>
                </a:lnTo>
                <a:lnTo>
                  <a:pt x="1152" y="0"/>
                </a:lnTo>
                <a:lnTo>
                  <a:pt x="3696" y="0"/>
                </a:lnTo>
                <a:lnTo>
                  <a:pt x="3696" y="624"/>
                </a:lnTo>
                <a:lnTo>
                  <a:pt x="0" y="76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94915" name="Arc 3"/>
          <p:cNvSpPr>
            <a:spLocks/>
          </p:cNvSpPr>
          <p:nvPr/>
        </p:nvSpPr>
        <p:spPr bwMode="auto">
          <a:xfrm>
            <a:off x="3544888" y="1525588"/>
            <a:ext cx="4151312" cy="838200"/>
          </a:xfrm>
          <a:custGeom>
            <a:avLst/>
            <a:gdLst>
              <a:gd name="G0" fmla="+- 192 0 0"/>
              <a:gd name="G1" fmla="+- 21600 0 0"/>
              <a:gd name="G2" fmla="+- 21600 0 0"/>
              <a:gd name="T0" fmla="*/ 0 w 21792"/>
              <a:gd name="T1" fmla="*/ 1 h 21600"/>
              <a:gd name="T2" fmla="*/ 21792 w 21792"/>
              <a:gd name="T3" fmla="*/ 21600 h 21600"/>
              <a:gd name="T4" fmla="*/ 192 w 217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92" h="21600" fill="none" extrusionOk="0">
                <a:moveTo>
                  <a:pt x="-1" y="0"/>
                </a:moveTo>
                <a:cubicBezTo>
                  <a:pt x="63" y="0"/>
                  <a:pt x="127" y="0"/>
                  <a:pt x="192" y="0"/>
                </a:cubicBezTo>
                <a:cubicBezTo>
                  <a:pt x="12121" y="0"/>
                  <a:pt x="21792" y="9670"/>
                  <a:pt x="21792" y="21600"/>
                </a:cubicBezTo>
              </a:path>
              <a:path w="21792" h="21600" stroke="0" extrusionOk="0">
                <a:moveTo>
                  <a:pt x="-1" y="0"/>
                </a:moveTo>
                <a:cubicBezTo>
                  <a:pt x="63" y="0"/>
                  <a:pt x="127" y="0"/>
                  <a:pt x="192" y="0"/>
                </a:cubicBezTo>
                <a:cubicBezTo>
                  <a:pt x="12121" y="0"/>
                  <a:pt x="21792" y="9670"/>
                  <a:pt x="21792" y="21600"/>
                </a:cubicBezTo>
                <a:lnTo>
                  <a:pt x="19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752600" y="3454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graphicFrame>
        <p:nvGraphicFramePr>
          <p:cNvPr id="294917" name="Object 5"/>
          <p:cNvGraphicFramePr>
            <a:graphicFrameLocks noChangeAspect="1"/>
          </p:cNvGraphicFramePr>
          <p:nvPr/>
        </p:nvGraphicFramePr>
        <p:xfrm>
          <a:off x="1600200" y="27432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8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429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AutoShape 2"/>
          <p:cNvSpPr>
            <a:spLocks noChangeArrowheads="1"/>
          </p:cNvSpPr>
          <p:nvPr/>
        </p:nvSpPr>
        <p:spPr bwMode="auto">
          <a:xfrm rot="16200000">
            <a:off x="3886200" y="457200"/>
            <a:ext cx="2508250" cy="5099050"/>
          </a:xfrm>
          <a:prstGeom prst="triangle">
            <a:avLst>
              <a:gd name="adj" fmla="val 93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5939" name="Arc 3"/>
          <p:cNvSpPr>
            <a:spLocks/>
          </p:cNvSpPr>
          <p:nvPr/>
        </p:nvSpPr>
        <p:spPr bwMode="auto">
          <a:xfrm>
            <a:off x="6019800" y="1830388"/>
            <a:ext cx="1601788" cy="2209800"/>
          </a:xfrm>
          <a:custGeom>
            <a:avLst/>
            <a:gdLst>
              <a:gd name="G0" fmla="+- 21 0 0"/>
              <a:gd name="G1" fmla="+- 21600 0 0"/>
              <a:gd name="G2" fmla="+- 21600 0 0"/>
              <a:gd name="T0" fmla="*/ 0 w 21621"/>
              <a:gd name="T1" fmla="*/ 0 h 21600"/>
              <a:gd name="T2" fmla="*/ 21621 w 21621"/>
              <a:gd name="T3" fmla="*/ 21600 h 21600"/>
              <a:gd name="T4" fmla="*/ 21 w 2162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1" h="21600" fill="none" extrusionOk="0">
                <a:moveTo>
                  <a:pt x="0" y="0"/>
                </a:moveTo>
                <a:cubicBezTo>
                  <a:pt x="7" y="0"/>
                  <a:pt x="14" y="0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</a:path>
              <a:path w="21621" h="21600" stroke="0" extrusionOk="0">
                <a:moveTo>
                  <a:pt x="0" y="0"/>
                </a:moveTo>
                <a:cubicBezTo>
                  <a:pt x="7" y="0"/>
                  <a:pt x="14" y="0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  <a:lnTo>
                  <a:pt x="2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143000" y="162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1600200" y="1600200"/>
          <a:ext cx="990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Bitmap Image" r:id="rId3" imgW="2276370" imgH="1924342" progId="Paint.Picture">
                  <p:embed/>
                </p:oleObj>
              </mc:Choice>
              <mc:Fallback>
                <p:oleObj name="Bitmap Image" r:id="rId3" imgW="2276370" imgH="19243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990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2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881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347293" y="18364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NORMAS DE 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PROTECCIÓN 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5536" y="2354491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PROTECCIÓN MENOS SEGURA</a:t>
            </a:r>
            <a:endParaRPr lang="es-EC" sz="3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008" y="3429000"/>
            <a:ext cx="9036496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Existen como </a:t>
            </a:r>
            <a:r>
              <a:rPr lang="es-EC" sz="2800" dirty="0"/>
              <a:t>las carrocerías de vehículos, árboles, puertas de madera, que pueden ser atravesadas por la mayor parte de los proyectiles de </a:t>
            </a:r>
            <a:r>
              <a:rPr lang="es-EC" sz="2800" dirty="0" smtClean="0"/>
              <a:t>armas; </a:t>
            </a:r>
            <a:r>
              <a:rPr lang="es-EC" sz="2800" dirty="0"/>
              <a:t>estas protecciones sirven más para ocultarse que para detener los proyectiles.</a:t>
            </a:r>
          </a:p>
        </p:txBody>
      </p:sp>
    </p:spTree>
    <p:extLst>
      <p:ext uri="{BB962C8B-B14F-4D97-AF65-F5344CB8AC3E}">
        <p14:creationId xmlns:p14="http://schemas.microsoft.com/office/powerpoint/2010/main" val="3296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AutoShape 2"/>
          <p:cNvSpPr>
            <a:spLocks noChangeArrowheads="1"/>
          </p:cNvSpPr>
          <p:nvPr/>
        </p:nvSpPr>
        <p:spPr bwMode="auto">
          <a:xfrm rot="16200000">
            <a:off x="4121150" y="-222250"/>
            <a:ext cx="1816100" cy="5473700"/>
          </a:xfrm>
          <a:prstGeom prst="triangle">
            <a:avLst>
              <a:gd name="adj" fmla="val 93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6963" name="Arc 3"/>
          <p:cNvSpPr>
            <a:spLocks/>
          </p:cNvSpPr>
          <p:nvPr/>
        </p:nvSpPr>
        <p:spPr bwMode="auto">
          <a:xfrm>
            <a:off x="6704013" y="1677988"/>
            <a:ext cx="992187" cy="1600200"/>
          </a:xfrm>
          <a:custGeom>
            <a:avLst/>
            <a:gdLst>
              <a:gd name="G0" fmla="+- 35 0 0"/>
              <a:gd name="G1" fmla="+- 21600 0 0"/>
              <a:gd name="G2" fmla="+- 21600 0 0"/>
              <a:gd name="T0" fmla="*/ 0 w 21635"/>
              <a:gd name="T1" fmla="*/ 0 h 21600"/>
              <a:gd name="T2" fmla="*/ 21635 w 21635"/>
              <a:gd name="T3" fmla="*/ 21600 h 21600"/>
              <a:gd name="T4" fmla="*/ 35 w 216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5" h="21600" fill="none" extrusionOk="0">
                <a:moveTo>
                  <a:pt x="0" y="0"/>
                </a:moveTo>
                <a:cubicBezTo>
                  <a:pt x="11" y="0"/>
                  <a:pt x="23" y="0"/>
                  <a:pt x="35" y="0"/>
                </a:cubicBezTo>
                <a:cubicBezTo>
                  <a:pt x="11964" y="0"/>
                  <a:pt x="21635" y="9670"/>
                  <a:pt x="21635" y="21600"/>
                </a:cubicBezTo>
              </a:path>
              <a:path w="21635" h="21600" stroke="0" extrusionOk="0">
                <a:moveTo>
                  <a:pt x="0" y="0"/>
                </a:moveTo>
                <a:cubicBezTo>
                  <a:pt x="11" y="0"/>
                  <a:pt x="23" y="0"/>
                  <a:pt x="35" y="0"/>
                </a:cubicBezTo>
                <a:cubicBezTo>
                  <a:pt x="11964" y="0"/>
                  <a:pt x="21635" y="9670"/>
                  <a:pt x="21635" y="21600"/>
                </a:cubicBezTo>
                <a:lnTo>
                  <a:pt x="3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143000" y="162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graphicFrame>
        <p:nvGraphicFramePr>
          <p:cNvPr id="296965" name="Object 5"/>
          <p:cNvGraphicFramePr>
            <a:graphicFrameLocks noChangeAspect="1"/>
          </p:cNvGraphicFramePr>
          <p:nvPr/>
        </p:nvGraphicFramePr>
        <p:xfrm>
          <a:off x="1600200" y="1600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743200" y="228600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00"/>
                </a:solidFill>
              </a:rPr>
              <a:t>Sector Segundario</a:t>
            </a:r>
            <a:endParaRPr lang="en-US"/>
          </a:p>
        </p:txBody>
      </p:sp>
      <p:sp>
        <p:nvSpPr>
          <p:cNvPr id="296967" name="Freeform 7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739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AutoShape 2"/>
          <p:cNvSpPr>
            <a:spLocks noChangeArrowheads="1"/>
          </p:cNvSpPr>
          <p:nvPr/>
        </p:nvSpPr>
        <p:spPr bwMode="auto">
          <a:xfrm rot="16200000">
            <a:off x="4502150" y="-463550"/>
            <a:ext cx="1054100" cy="5486400"/>
          </a:xfrm>
          <a:prstGeom prst="triangle">
            <a:avLst>
              <a:gd name="adj" fmla="val 93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987" name="Arc 3"/>
          <p:cNvSpPr>
            <a:spLocks/>
          </p:cNvSpPr>
          <p:nvPr/>
        </p:nvSpPr>
        <p:spPr bwMode="auto">
          <a:xfrm>
            <a:off x="6705600" y="1828800"/>
            <a:ext cx="992188" cy="800100"/>
          </a:xfrm>
          <a:custGeom>
            <a:avLst/>
            <a:gdLst>
              <a:gd name="G0" fmla="+- 35 0 0"/>
              <a:gd name="G1" fmla="+- 21600 0 0"/>
              <a:gd name="G2" fmla="+- 21600 0 0"/>
              <a:gd name="T0" fmla="*/ 0 w 21635"/>
              <a:gd name="T1" fmla="*/ 0 h 21600"/>
              <a:gd name="T2" fmla="*/ 21635 w 21635"/>
              <a:gd name="T3" fmla="*/ 21600 h 21600"/>
              <a:gd name="T4" fmla="*/ 35 w 216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5" h="21600" fill="none" extrusionOk="0">
                <a:moveTo>
                  <a:pt x="0" y="0"/>
                </a:moveTo>
                <a:cubicBezTo>
                  <a:pt x="11" y="0"/>
                  <a:pt x="23" y="0"/>
                  <a:pt x="35" y="0"/>
                </a:cubicBezTo>
                <a:cubicBezTo>
                  <a:pt x="11964" y="0"/>
                  <a:pt x="21635" y="9670"/>
                  <a:pt x="21635" y="21600"/>
                </a:cubicBezTo>
              </a:path>
              <a:path w="21635" h="21600" stroke="0" extrusionOk="0">
                <a:moveTo>
                  <a:pt x="0" y="0"/>
                </a:moveTo>
                <a:cubicBezTo>
                  <a:pt x="11" y="0"/>
                  <a:pt x="23" y="0"/>
                  <a:pt x="35" y="0"/>
                </a:cubicBezTo>
                <a:cubicBezTo>
                  <a:pt x="11964" y="0"/>
                  <a:pt x="21635" y="9670"/>
                  <a:pt x="21635" y="21600"/>
                </a:cubicBezTo>
                <a:lnTo>
                  <a:pt x="3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143000" y="162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1600200" y="1600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90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1210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2819400" y="54102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102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733800" y="543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2514600" y="457200"/>
            <a:ext cx="437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err="1">
                <a:solidFill>
                  <a:srgbClr val="FF0000"/>
                </a:solidFill>
              </a:rPr>
              <a:t>Asaltante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Numero</a:t>
            </a:r>
            <a:r>
              <a:rPr lang="en-US" sz="3600" dirty="0">
                <a:solidFill>
                  <a:srgbClr val="FF0000"/>
                </a:solidFill>
              </a:rPr>
              <a:t> Dos</a:t>
            </a:r>
            <a:endParaRPr lang="en-US" dirty="0"/>
          </a:p>
        </p:txBody>
      </p:sp>
      <p:sp>
        <p:nvSpPr>
          <p:cNvPr id="299013" name="Freeform 5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221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AutoShape 2"/>
          <p:cNvSpPr>
            <a:spLocks noChangeArrowheads="1"/>
          </p:cNvSpPr>
          <p:nvPr/>
        </p:nvSpPr>
        <p:spPr bwMode="auto">
          <a:xfrm rot="16200000">
            <a:off x="4997450" y="2559050"/>
            <a:ext cx="444500" cy="5092700"/>
          </a:xfrm>
          <a:prstGeom prst="triangle">
            <a:avLst>
              <a:gd name="adj" fmla="val 49995"/>
            </a:avLst>
          </a:prstGeom>
          <a:solidFill>
            <a:srgbClr val="5F5F5F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1905000" y="4648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0574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00037" name="Freeform 5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443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AutoShape 2"/>
          <p:cNvSpPr>
            <a:spLocks noChangeArrowheads="1"/>
          </p:cNvSpPr>
          <p:nvPr/>
        </p:nvSpPr>
        <p:spPr bwMode="auto">
          <a:xfrm rot="16200000">
            <a:off x="5105400" y="2590800"/>
            <a:ext cx="1066800" cy="4114800"/>
          </a:xfrm>
          <a:prstGeom prst="triangle">
            <a:avLst>
              <a:gd name="adj" fmla="val 21394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1059" name="Arc 3"/>
          <p:cNvSpPr>
            <a:spLocks/>
          </p:cNvSpPr>
          <p:nvPr/>
        </p:nvSpPr>
        <p:spPr bwMode="auto">
          <a:xfrm>
            <a:off x="6934200" y="4267200"/>
            <a:ext cx="609600" cy="838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2590800" y="4648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48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286000" y="4673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01062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374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AutoShape 2"/>
          <p:cNvSpPr>
            <a:spLocks noChangeArrowheads="1"/>
          </p:cNvSpPr>
          <p:nvPr/>
        </p:nvSpPr>
        <p:spPr bwMode="auto">
          <a:xfrm rot="16200000">
            <a:off x="4533900" y="2019300"/>
            <a:ext cx="3657600" cy="2819400"/>
          </a:xfrm>
          <a:prstGeom prst="triangle">
            <a:avLst>
              <a:gd name="adj" fmla="val 9995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2083" name="Arc 3"/>
          <p:cNvSpPr>
            <a:spLocks/>
          </p:cNvSpPr>
          <p:nvPr/>
        </p:nvSpPr>
        <p:spPr bwMode="auto">
          <a:xfrm>
            <a:off x="6705600" y="1857375"/>
            <a:ext cx="990600" cy="3097213"/>
          </a:xfrm>
          <a:custGeom>
            <a:avLst/>
            <a:gdLst>
              <a:gd name="G0" fmla="+- 0 0 0"/>
              <a:gd name="G1" fmla="+- 5830 0 0"/>
              <a:gd name="G2" fmla="+- 21600 0 0"/>
              <a:gd name="T0" fmla="*/ 20798 w 21600"/>
              <a:gd name="T1" fmla="*/ 0 h 27430"/>
              <a:gd name="T2" fmla="*/ 0 w 21600"/>
              <a:gd name="T3" fmla="*/ 27430 h 27430"/>
              <a:gd name="T4" fmla="*/ 0 w 21600"/>
              <a:gd name="T5" fmla="*/ 5830 h 27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430" fill="none" extrusionOk="0">
                <a:moveTo>
                  <a:pt x="20798" y="-1"/>
                </a:moveTo>
                <a:cubicBezTo>
                  <a:pt x="21330" y="1897"/>
                  <a:pt x="21600" y="3859"/>
                  <a:pt x="21600" y="5830"/>
                </a:cubicBezTo>
                <a:cubicBezTo>
                  <a:pt x="21600" y="17759"/>
                  <a:pt x="11929" y="27430"/>
                  <a:pt x="0" y="27430"/>
                </a:cubicBezTo>
              </a:path>
              <a:path w="21600" h="27430" stroke="0" extrusionOk="0">
                <a:moveTo>
                  <a:pt x="20798" y="-1"/>
                </a:moveTo>
                <a:cubicBezTo>
                  <a:pt x="21330" y="1897"/>
                  <a:pt x="21600" y="3859"/>
                  <a:pt x="21600" y="5830"/>
                </a:cubicBezTo>
                <a:cubicBezTo>
                  <a:pt x="21600" y="17759"/>
                  <a:pt x="11929" y="27430"/>
                  <a:pt x="0" y="27430"/>
                </a:cubicBezTo>
                <a:lnTo>
                  <a:pt x="0" y="583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4038600" y="4572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Bitmap Image" r:id="rId3" imgW="2124010" imgH="1762376" progId="Paint.Picture">
                  <p:embed/>
                </p:oleObj>
              </mc:Choice>
              <mc:Fallback>
                <p:oleObj name="Bitmap Image" r:id="rId3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810000" y="4673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02086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714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Freeform 2"/>
          <p:cNvSpPr>
            <a:spLocks/>
          </p:cNvSpPr>
          <p:nvPr/>
        </p:nvSpPr>
        <p:spPr bwMode="auto">
          <a:xfrm>
            <a:off x="6096000" y="1524000"/>
            <a:ext cx="1677988" cy="3125788"/>
          </a:xfrm>
          <a:custGeom>
            <a:avLst/>
            <a:gdLst>
              <a:gd name="T0" fmla="*/ 336 w 1057"/>
              <a:gd name="T1" fmla="*/ 1968 h 1969"/>
              <a:gd name="T2" fmla="*/ 1056 w 1057"/>
              <a:gd name="T3" fmla="*/ 720 h 1969"/>
              <a:gd name="T4" fmla="*/ 1056 w 1057"/>
              <a:gd name="T5" fmla="*/ 0 h 1969"/>
              <a:gd name="T6" fmla="*/ 0 w 1057"/>
              <a:gd name="T7" fmla="*/ 0 h 1969"/>
              <a:gd name="T8" fmla="*/ 336 w 1057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7" h="1969">
                <a:moveTo>
                  <a:pt x="336" y="1968"/>
                </a:moveTo>
                <a:lnTo>
                  <a:pt x="1056" y="720"/>
                </a:lnTo>
                <a:lnTo>
                  <a:pt x="1056" y="0"/>
                </a:lnTo>
                <a:lnTo>
                  <a:pt x="0" y="0"/>
                </a:lnTo>
                <a:lnTo>
                  <a:pt x="336" y="196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03107" name="Arc 3"/>
          <p:cNvSpPr>
            <a:spLocks/>
          </p:cNvSpPr>
          <p:nvPr/>
        </p:nvSpPr>
        <p:spPr bwMode="auto">
          <a:xfrm>
            <a:off x="6326188" y="1677988"/>
            <a:ext cx="1371600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7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0"/>
                  <a:pt x="9655" y="13"/>
                  <a:pt x="2157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0"/>
                  <a:pt x="9655" y="13"/>
                  <a:pt x="2157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5791200" y="4572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Bitmap Image" r:id="rId3" imgW="2124010" imgH="1762376" progId="Paint.Picture">
                  <p:embed/>
                </p:oleObj>
              </mc:Choice>
              <mc:Fallback>
                <p:oleObj name="Bitmap Image" r:id="rId3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5486400" y="4673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03110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205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AutoShape 2"/>
          <p:cNvSpPr>
            <a:spLocks noChangeArrowheads="1"/>
          </p:cNvSpPr>
          <p:nvPr/>
        </p:nvSpPr>
        <p:spPr bwMode="auto">
          <a:xfrm rot="10800000" flipH="1">
            <a:off x="2209800" y="1524000"/>
            <a:ext cx="5486400" cy="2895600"/>
          </a:xfrm>
          <a:prstGeom prst="triangle">
            <a:avLst>
              <a:gd name="adj" fmla="val 94995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4131" name="Arc 3"/>
          <p:cNvSpPr>
            <a:spLocks/>
          </p:cNvSpPr>
          <p:nvPr/>
        </p:nvSpPr>
        <p:spPr bwMode="auto">
          <a:xfrm>
            <a:off x="3276600" y="1601788"/>
            <a:ext cx="4405313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30488"/>
              <a:gd name="T1" fmla="*/ 21600 h 21600"/>
              <a:gd name="T2" fmla="*/ 30488 w 30488"/>
              <a:gd name="T3" fmla="*/ 1913 h 21600"/>
              <a:gd name="T4" fmla="*/ 21600 w 304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88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4664" y="0"/>
                  <a:pt x="27694" y="652"/>
                  <a:pt x="30487" y="1913"/>
                </a:cubicBezTo>
              </a:path>
              <a:path w="30488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4664" y="0"/>
                  <a:pt x="27694" y="652"/>
                  <a:pt x="30487" y="1913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7086600" y="4419600"/>
          <a:ext cx="63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Bitmap Image" r:id="rId3" imgW="1704846" imgH="2066703" progId="Paint.Picture">
                  <p:embed/>
                </p:oleObj>
              </mc:Choice>
              <mc:Fallback>
                <p:oleObj name="Bitmap Image" r:id="rId3" imgW="1704846" imgH="20667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419600"/>
                        <a:ext cx="63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7239000" y="5334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04134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123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AutoShape 2"/>
          <p:cNvSpPr>
            <a:spLocks noChangeArrowheads="1"/>
          </p:cNvSpPr>
          <p:nvPr/>
        </p:nvSpPr>
        <p:spPr bwMode="auto">
          <a:xfrm rot="10800000" flipH="1">
            <a:off x="4343400" y="1524000"/>
            <a:ext cx="3429000" cy="2819400"/>
          </a:xfrm>
          <a:prstGeom prst="triangle">
            <a:avLst>
              <a:gd name="adj" fmla="val 94995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5155" name="Arc 3"/>
          <p:cNvSpPr>
            <a:spLocks/>
          </p:cNvSpPr>
          <p:nvPr/>
        </p:nvSpPr>
        <p:spPr bwMode="auto">
          <a:xfrm>
            <a:off x="4967288" y="1601788"/>
            <a:ext cx="2716212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30489"/>
              <a:gd name="T1" fmla="*/ 21600 h 21600"/>
              <a:gd name="T2" fmla="*/ 30489 w 30489"/>
              <a:gd name="T3" fmla="*/ 1914 h 21600"/>
              <a:gd name="T4" fmla="*/ 21600 w 3048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89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4665" y="0"/>
                  <a:pt x="27695" y="652"/>
                  <a:pt x="30489" y="1913"/>
                </a:cubicBezTo>
              </a:path>
              <a:path w="30489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4665" y="0"/>
                  <a:pt x="27695" y="652"/>
                  <a:pt x="30489" y="1913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70104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7239000" y="5257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05158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3505200" y="612775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Sector Segundario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983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2"/>
          <p:cNvSpPr>
            <a:spLocks noChangeArrowheads="1"/>
          </p:cNvSpPr>
          <p:nvPr/>
        </p:nvSpPr>
        <p:spPr bwMode="auto">
          <a:xfrm rot="10800000" flipH="1">
            <a:off x="6096000" y="1524000"/>
            <a:ext cx="1600200" cy="2819400"/>
          </a:xfrm>
          <a:prstGeom prst="triangle">
            <a:avLst>
              <a:gd name="adj" fmla="val 76093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6179" name="Arc 3"/>
          <p:cNvSpPr>
            <a:spLocks/>
          </p:cNvSpPr>
          <p:nvPr/>
        </p:nvSpPr>
        <p:spPr bwMode="auto">
          <a:xfrm>
            <a:off x="6357938" y="1601788"/>
            <a:ext cx="1327150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30476"/>
              <a:gd name="T1" fmla="*/ 21600 h 21600"/>
              <a:gd name="T2" fmla="*/ 30476 w 30476"/>
              <a:gd name="T3" fmla="*/ 1908 h 21600"/>
              <a:gd name="T4" fmla="*/ 21600 w 304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76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4660" y="0"/>
                  <a:pt x="27685" y="650"/>
                  <a:pt x="30476" y="1907"/>
                </a:cubicBezTo>
              </a:path>
              <a:path w="30476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4660" y="0"/>
                  <a:pt x="27685" y="650"/>
                  <a:pt x="30476" y="190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70104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7239000" y="5257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06182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7897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44624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93642" y="4582869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PRINCIPIOS</a:t>
            </a:r>
            <a:endParaRPr lang="es-EC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93642" y="5337466"/>
            <a:ext cx="8310962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EC" sz="2800" dirty="0" smtClean="0"/>
              <a:t>SORPRESA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EC" sz="2800" dirty="0" smtClean="0"/>
              <a:t>RAPIDEZ</a:t>
            </a:r>
            <a:endParaRPr lang="es-EC" sz="2800" dirty="0" smtClean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EC" sz="2800" dirty="0" smtClean="0"/>
              <a:t>VIOLENCIA DE ACCIÓN</a:t>
            </a:r>
            <a:endParaRPr lang="es-EC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93642" y="1844824"/>
            <a:ext cx="8310962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S</a:t>
            </a:r>
            <a:r>
              <a:rPr lang="es-MX" sz="2800" dirty="0" smtClean="0"/>
              <a:t>e </a:t>
            </a:r>
            <a:r>
              <a:rPr lang="es-MX" sz="2800" dirty="0"/>
              <a:t>produce en lugares </a:t>
            </a:r>
            <a:r>
              <a:rPr lang="es-MX" sz="2800" dirty="0" smtClean="0"/>
              <a:t>cerrados, </a:t>
            </a:r>
            <a:r>
              <a:rPr lang="es-MX" sz="2800" dirty="0" smtClean="0"/>
              <a:t>como casas, edificios, habitación, pasillo</a:t>
            </a:r>
            <a:r>
              <a:rPr lang="es-MX" sz="2800" dirty="0"/>
              <a:t>, </a:t>
            </a:r>
            <a:r>
              <a:rPr lang="es-MX" sz="2800" dirty="0" smtClean="0"/>
              <a:t>escaleras y estructuras deben </a:t>
            </a:r>
            <a:r>
              <a:rPr lang="es-MX" sz="2800" dirty="0" smtClean="0"/>
              <a:t>ser </a:t>
            </a:r>
            <a:r>
              <a:rPr lang="es-MX" sz="2800" dirty="0"/>
              <a:t>planificados y ejecutados con cuidado. </a:t>
            </a:r>
            <a:r>
              <a:rPr lang="es-MX" sz="2800" dirty="0" smtClean="0"/>
              <a:t>Siempre ejecutar </a:t>
            </a:r>
            <a:r>
              <a:rPr lang="es-MX" sz="2800" dirty="0"/>
              <a:t>prácticas </a:t>
            </a:r>
            <a:r>
              <a:rPr lang="es-MX" sz="2800" dirty="0" smtClean="0"/>
              <a:t>de las </a:t>
            </a:r>
            <a:r>
              <a:rPr lang="es-MX" sz="2800" dirty="0"/>
              <a:t>técnicas de combate </a:t>
            </a:r>
            <a:r>
              <a:rPr lang="es-MX" sz="2800" dirty="0" smtClean="0"/>
              <a:t>cercano, fin opere </a:t>
            </a:r>
            <a:r>
              <a:rPr lang="es-MX" sz="2800" dirty="0"/>
              <a:t>diestramente sin problemas.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7340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3352800" y="54102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4191000" y="5410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07204" name="Freeform 4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5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9625" y="448469"/>
            <a:ext cx="4904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err="1">
                <a:solidFill>
                  <a:srgbClr val="FF0000"/>
                </a:solidFill>
              </a:rPr>
              <a:t>Asaltante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Numero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6336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26" name="Group 2"/>
          <p:cNvGrpSpPr>
            <a:grpSpLocks/>
          </p:cNvGrpSpPr>
          <p:nvPr/>
        </p:nvGrpSpPr>
        <p:grpSpPr bwMode="auto">
          <a:xfrm>
            <a:off x="2173288" y="1549400"/>
            <a:ext cx="5872162" cy="2454275"/>
            <a:chOff x="1369" y="976"/>
            <a:chExt cx="3699" cy="1546"/>
          </a:xfrm>
        </p:grpSpPr>
        <p:sp>
          <p:nvSpPr>
            <p:cNvPr id="308227" name="AutoShape 3"/>
            <p:cNvSpPr>
              <a:spLocks noChangeArrowheads="1"/>
            </p:cNvSpPr>
            <p:nvPr/>
          </p:nvSpPr>
          <p:spPr bwMode="auto">
            <a:xfrm rot="14280000">
              <a:off x="2907" y="360"/>
              <a:ext cx="624" cy="3699"/>
            </a:xfrm>
            <a:prstGeom prst="triangle">
              <a:avLst>
                <a:gd name="adj" fmla="val 49995"/>
              </a:avLst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8228" name="AutoShape 4"/>
            <p:cNvSpPr>
              <a:spLocks noChangeArrowheads="1"/>
            </p:cNvSpPr>
            <p:nvPr/>
          </p:nvSpPr>
          <p:spPr bwMode="auto">
            <a:xfrm rot="10800000">
              <a:off x="4624" y="976"/>
              <a:ext cx="304" cy="496"/>
            </a:xfrm>
            <a:prstGeom prst="rtTriangle">
              <a:avLst/>
            </a:prstGeom>
            <a:solidFill>
              <a:srgbClr val="660066"/>
            </a:solidFill>
            <a:ln w="508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1981200" y="4800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00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2133600" y="5511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08231" name="Freeform 7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970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Freeform 2"/>
          <p:cNvSpPr>
            <a:spLocks/>
          </p:cNvSpPr>
          <p:nvPr/>
        </p:nvSpPr>
        <p:spPr bwMode="auto">
          <a:xfrm>
            <a:off x="2438400" y="1600200"/>
            <a:ext cx="5335588" cy="2590800"/>
          </a:xfrm>
          <a:custGeom>
            <a:avLst/>
            <a:gdLst>
              <a:gd name="T0" fmla="*/ 0 w 3505"/>
              <a:gd name="T1" fmla="*/ 1632 h 1633"/>
              <a:gd name="T2" fmla="*/ 2832 w 3505"/>
              <a:gd name="T3" fmla="*/ 0 h 1633"/>
              <a:gd name="T4" fmla="*/ 3504 w 3505"/>
              <a:gd name="T5" fmla="*/ 0 h 1633"/>
              <a:gd name="T6" fmla="*/ 3504 w 3505"/>
              <a:gd name="T7" fmla="*/ 1296 h 1633"/>
              <a:gd name="T8" fmla="*/ 0 w 3505"/>
              <a:gd name="T9" fmla="*/ 1632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5" h="1633">
                <a:moveTo>
                  <a:pt x="0" y="1632"/>
                </a:moveTo>
                <a:lnTo>
                  <a:pt x="2832" y="0"/>
                </a:lnTo>
                <a:lnTo>
                  <a:pt x="3504" y="0"/>
                </a:lnTo>
                <a:lnTo>
                  <a:pt x="3504" y="1296"/>
                </a:lnTo>
                <a:lnTo>
                  <a:pt x="0" y="1632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1600200" y="37338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752600" y="4495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0552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Freeform 2"/>
          <p:cNvSpPr>
            <a:spLocks/>
          </p:cNvSpPr>
          <p:nvPr/>
        </p:nvSpPr>
        <p:spPr bwMode="auto">
          <a:xfrm>
            <a:off x="2438400" y="1524000"/>
            <a:ext cx="5335588" cy="2438400"/>
          </a:xfrm>
          <a:custGeom>
            <a:avLst/>
            <a:gdLst>
              <a:gd name="T0" fmla="*/ 0 w 3553"/>
              <a:gd name="T1" fmla="*/ 1680 h 1681"/>
              <a:gd name="T2" fmla="*/ 3504 w 3553"/>
              <a:gd name="T3" fmla="*/ 1152 h 1681"/>
              <a:gd name="T4" fmla="*/ 3552 w 3553"/>
              <a:gd name="T5" fmla="*/ 0 h 1681"/>
              <a:gd name="T6" fmla="*/ 2064 w 3553"/>
              <a:gd name="T7" fmla="*/ 0 h 1681"/>
              <a:gd name="T8" fmla="*/ 0 w 3553"/>
              <a:gd name="T9" fmla="*/ 1680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3" h="1681">
                <a:moveTo>
                  <a:pt x="0" y="1680"/>
                </a:moveTo>
                <a:lnTo>
                  <a:pt x="3504" y="1152"/>
                </a:lnTo>
                <a:lnTo>
                  <a:pt x="3552" y="0"/>
                </a:lnTo>
                <a:lnTo>
                  <a:pt x="2064" y="0"/>
                </a:lnTo>
                <a:lnTo>
                  <a:pt x="0" y="1680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0275" name="Arc 3"/>
          <p:cNvSpPr>
            <a:spLocks/>
          </p:cNvSpPr>
          <p:nvPr/>
        </p:nvSpPr>
        <p:spPr bwMode="auto">
          <a:xfrm rot="1860000">
            <a:off x="5678488" y="2160588"/>
            <a:ext cx="1866900" cy="1354137"/>
          </a:xfrm>
          <a:custGeom>
            <a:avLst/>
            <a:gdLst>
              <a:gd name="G0" fmla="+- 13473 0 0"/>
              <a:gd name="G1" fmla="+- 21600 0 0"/>
              <a:gd name="G2" fmla="+- 21600 0 0"/>
              <a:gd name="T0" fmla="*/ 0 w 24423"/>
              <a:gd name="T1" fmla="*/ 4717 h 21600"/>
              <a:gd name="T2" fmla="*/ 24423 w 24423"/>
              <a:gd name="T3" fmla="*/ 2981 h 21600"/>
              <a:gd name="T4" fmla="*/ 13473 w 2442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23" h="21600" fill="none" extrusionOk="0">
                <a:moveTo>
                  <a:pt x="-1" y="4716"/>
                </a:moveTo>
                <a:cubicBezTo>
                  <a:pt x="3826" y="1663"/>
                  <a:pt x="8577" y="0"/>
                  <a:pt x="13473" y="0"/>
                </a:cubicBezTo>
                <a:cubicBezTo>
                  <a:pt x="17323" y="0"/>
                  <a:pt x="21103" y="1029"/>
                  <a:pt x="24422" y="2981"/>
                </a:cubicBezTo>
              </a:path>
              <a:path w="24423" h="21600" stroke="0" extrusionOk="0">
                <a:moveTo>
                  <a:pt x="-1" y="4716"/>
                </a:moveTo>
                <a:cubicBezTo>
                  <a:pt x="3826" y="1663"/>
                  <a:pt x="8577" y="0"/>
                  <a:pt x="13473" y="0"/>
                </a:cubicBezTo>
                <a:cubicBezTo>
                  <a:pt x="17323" y="0"/>
                  <a:pt x="21103" y="1029"/>
                  <a:pt x="24422" y="2981"/>
                </a:cubicBezTo>
                <a:lnTo>
                  <a:pt x="1347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1600200" y="37338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Bitmap Image" r:id="rId3" imgW="2124010" imgH="1762376" progId="Paint.Picture">
                  <p:embed/>
                </p:oleObj>
              </mc:Choice>
              <mc:Fallback>
                <p:oleObj name="Bitmap Image" r:id="rId3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143000" y="3835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10278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515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Freeform 2"/>
          <p:cNvSpPr>
            <a:spLocks/>
          </p:cNvSpPr>
          <p:nvPr/>
        </p:nvSpPr>
        <p:spPr bwMode="auto">
          <a:xfrm>
            <a:off x="2514600" y="1524000"/>
            <a:ext cx="5259388" cy="2514600"/>
          </a:xfrm>
          <a:custGeom>
            <a:avLst/>
            <a:gdLst>
              <a:gd name="T0" fmla="*/ 0 w 3553"/>
              <a:gd name="T1" fmla="*/ 1680 h 1681"/>
              <a:gd name="T2" fmla="*/ 3552 w 3553"/>
              <a:gd name="T3" fmla="*/ 288 h 1681"/>
              <a:gd name="T4" fmla="*/ 3552 w 3553"/>
              <a:gd name="T5" fmla="*/ 0 h 1681"/>
              <a:gd name="T6" fmla="*/ 864 w 3553"/>
              <a:gd name="T7" fmla="*/ 0 h 1681"/>
              <a:gd name="T8" fmla="*/ 0 w 3553"/>
              <a:gd name="T9" fmla="*/ 1680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3" h="1681">
                <a:moveTo>
                  <a:pt x="0" y="1680"/>
                </a:moveTo>
                <a:lnTo>
                  <a:pt x="3552" y="288"/>
                </a:lnTo>
                <a:lnTo>
                  <a:pt x="3552" y="0"/>
                </a:lnTo>
                <a:lnTo>
                  <a:pt x="864" y="0"/>
                </a:lnTo>
                <a:lnTo>
                  <a:pt x="0" y="1680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1299" name="Arc 3"/>
          <p:cNvSpPr>
            <a:spLocks/>
          </p:cNvSpPr>
          <p:nvPr/>
        </p:nvSpPr>
        <p:spPr bwMode="auto">
          <a:xfrm rot="1860000">
            <a:off x="3387725" y="1562100"/>
            <a:ext cx="2517775" cy="1943100"/>
          </a:xfrm>
          <a:custGeom>
            <a:avLst/>
            <a:gdLst>
              <a:gd name="G0" fmla="+- 17148 0 0"/>
              <a:gd name="G1" fmla="+- 21600 0 0"/>
              <a:gd name="G2" fmla="+- 21600 0 0"/>
              <a:gd name="T0" fmla="*/ 0 w 25066"/>
              <a:gd name="T1" fmla="*/ 8466 h 21600"/>
              <a:gd name="T2" fmla="*/ 25066 w 25066"/>
              <a:gd name="T3" fmla="*/ 1504 h 21600"/>
              <a:gd name="T4" fmla="*/ 17148 w 2506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66" h="21600" fill="none" extrusionOk="0">
                <a:moveTo>
                  <a:pt x="-1" y="8465"/>
                </a:moveTo>
                <a:cubicBezTo>
                  <a:pt x="4087" y="3129"/>
                  <a:pt x="10426" y="0"/>
                  <a:pt x="17148" y="0"/>
                </a:cubicBezTo>
                <a:cubicBezTo>
                  <a:pt x="19858" y="0"/>
                  <a:pt x="22544" y="510"/>
                  <a:pt x="25066" y="1503"/>
                </a:cubicBezTo>
              </a:path>
              <a:path w="25066" h="21600" stroke="0" extrusionOk="0">
                <a:moveTo>
                  <a:pt x="-1" y="8465"/>
                </a:moveTo>
                <a:cubicBezTo>
                  <a:pt x="4087" y="3129"/>
                  <a:pt x="10426" y="0"/>
                  <a:pt x="17148" y="0"/>
                </a:cubicBezTo>
                <a:cubicBezTo>
                  <a:pt x="19858" y="0"/>
                  <a:pt x="22544" y="510"/>
                  <a:pt x="25066" y="1503"/>
                </a:cubicBezTo>
                <a:lnTo>
                  <a:pt x="1714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1600200" y="37338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Bitmap Image" r:id="rId3" imgW="2124010" imgH="1762376" progId="Paint.Picture">
                  <p:embed/>
                </p:oleObj>
              </mc:Choice>
              <mc:Fallback>
                <p:oleObj name="Bitmap Image" r:id="rId3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1219200" y="3810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11302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5831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Freeform 2"/>
          <p:cNvSpPr>
            <a:spLocks/>
          </p:cNvSpPr>
          <p:nvPr/>
        </p:nvSpPr>
        <p:spPr bwMode="auto">
          <a:xfrm>
            <a:off x="2438400" y="1524000"/>
            <a:ext cx="5335588" cy="2514600"/>
          </a:xfrm>
          <a:custGeom>
            <a:avLst/>
            <a:gdLst>
              <a:gd name="T0" fmla="*/ 0 w 3553"/>
              <a:gd name="T1" fmla="*/ 1680 h 1681"/>
              <a:gd name="T2" fmla="*/ 3552 w 3553"/>
              <a:gd name="T3" fmla="*/ 288 h 1681"/>
              <a:gd name="T4" fmla="*/ 3552 w 3553"/>
              <a:gd name="T5" fmla="*/ 0 h 1681"/>
              <a:gd name="T6" fmla="*/ 96 w 3553"/>
              <a:gd name="T7" fmla="*/ 0 h 1681"/>
              <a:gd name="T8" fmla="*/ 0 w 3553"/>
              <a:gd name="T9" fmla="*/ 1680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3" h="1681">
                <a:moveTo>
                  <a:pt x="0" y="1680"/>
                </a:moveTo>
                <a:lnTo>
                  <a:pt x="3552" y="288"/>
                </a:lnTo>
                <a:lnTo>
                  <a:pt x="3552" y="0"/>
                </a:lnTo>
                <a:lnTo>
                  <a:pt x="96" y="0"/>
                </a:lnTo>
                <a:lnTo>
                  <a:pt x="0" y="1680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2323" name="Arc 3"/>
          <p:cNvSpPr>
            <a:spLocks/>
          </p:cNvSpPr>
          <p:nvPr/>
        </p:nvSpPr>
        <p:spPr bwMode="auto">
          <a:xfrm rot="1860000">
            <a:off x="2185988" y="1344613"/>
            <a:ext cx="3297237" cy="2767012"/>
          </a:xfrm>
          <a:custGeom>
            <a:avLst/>
            <a:gdLst>
              <a:gd name="G0" fmla="+- 19964 0 0"/>
              <a:gd name="G1" fmla="+- 21600 0 0"/>
              <a:gd name="G2" fmla="+- 21600 0 0"/>
              <a:gd name="T0" fmla="*/ 0 w 27885"/>
              <a:gd name="T1" fmla="*/ 13354 h 21600"/>
              <a:gd name="T2" fmla="*/ 27885 w 27885"/>
              <a:gd name="T3" fmla="*/ 1505 h 21600"/>
              <a:gd name="T4" fmla="*/ 19964 w 278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85" h="21600" fill="none" extrusionOk="0">
                <a:moveTo>
                  <a:pt x="-1" y="13353"/>
                </a:moveTo>
                <a:cubicBezTo>
                  <a:pt x="3338" y="5272"/>
                  <a:pt x="11219" y="0"/>
                  <a:pt x="19964" y="0"/>
                </a:cubicBezTo>
                <a:cubicBezTo>
                  <a:pt x="22675" y="0"/>
                  <a:pt x="25362" y="510"/>
                  <a:pt x="27885" y="1504"/>
                </a:cubicBezTo>
              </a:path>
              <a:path w="27885" h="21600" stroke="0" extrusionOk="0">
                <a:moveTo>
                  <a:pt x="-1" y="13353"/>
                </a:moveTo>
                <a:cubicBezTo>
                  <a:pt x="3338" y="5272"/>
                  <a:pt x="11219" y="0"/>
                  <a:pt x="19964" y="0"/>
                </a:cubicBezTo>
                <a:cubicBezTo>
                  <a:pt x="22675" y="0"/>
                  <a:pt x="25362" y="510"/>
                  <a:pt x="27885" y="1504"/>
                </a:cubicBezTo>
                <a:lnTo>
                  <a:pt x="19964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600200" y="3657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1752600" y="4419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12326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056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Freeform 2"/>
          <p:cNvSpPr>
            <a:spLocks/>
          </p:cNvSpPr>
          <p:nvPr/>
        </p:nvSpPr>
        <p:spPr bwMode="auto">
          <a:xfrm>
            <a:off x="2514600" y="1600200"/>
            <a:ext cx="5259388" cy="2895600"/>
          </a:xfrm>
          <a:custGeom>
            <a:avLst/>
            <a:gdLst>
              <a:gd name="T0" fmla="*/ 0 w 3553"/>
              <a:gd name="T1" fmla="*/ 1584 h 1825"/>
              <a:gd name="T2" fmla="*/ 3552 w 3553"/>
              <a:gd name="T3" fmla="*/ 1824 h 1825"/>
              <a:gd name="T4" fmla="*/ 3552 w 3553"/>
              <a:gd name="T5" fmla="*/ 0 h 1825"/>
              <a:gd name="T6" fmla="*/ 3216 w 3553"/>
              <a:gd name="T7" fmla="*/ 144 h 1825"/>
              <a:gd name="T8" fmla="*/ 0 w 3553"/>
              <a:gd name="T9" fmla="*/ 1584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3" h="1825">
                <a:moveTo>
                  <a:pt x="0" y="1584"/>
                </a:moveTo>
                <a:lnTo>
                  <a:pt x="3552" y="1824"/>
                </a:lnTo>
                <a:lnTo>
                  <a:pt x="3552" y="0"/>
                </a:lnTo>
                <a:lnTo>
                  <a:pt x="3216" y="144"/>
                </a:lnTo>
                <a:lnTo>
                  <a:pt x="0" y="1584"/>
                </a:lnTo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3347" name="Arc 3"/>
          <p:cNvSpPr>
            <a:spLocks/>
          </p:cNvSpPr>
          <p:nvPr/>
        </p:nvSpPr>
        <p:spPr bwMode="auto">
          <a:xfrm rot="9660000">
            <a:off x="6084888" y="2257425"/>
            <a:ext cx="1562100" cy="2133600"/>
          </a:xfrm>
          <a:custGeom>
            <a:avLst/>
            <a:gdLst>
              <a:gd name="G0" fmla="+- 21600 0 0"/>
              <a:gd name="G1" fmla="+- 16748 0 0"/>
              <a:gd name="G2" fmla="+- 21600 0 0"/>
              <a:gd name="T0" fmla="*/ 4675 w 21600"/>
              <a:gd name="T1" fmla="*/ 30168 h 30168"/>
              <a:gd name="T2" fmla="*/ 7959 w 21600"/>
              <a:gd name="T3" fmla="*/ 0 h 30168"/>
              <a:gd name="T4" fmla="*/ 21600 w 21600"/>
              <a:gd name="T5" fmla="*/ 16748 h 30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168" fill="none" extrusionOk="0">
                <a:moveTo>
                  <a:pt x="4674" y="30168"/>
                </a:moveTo>
                <a:cubicBezTo>
                  <a:pt x="1647" y="26350"/>
                  <a:pt x="0" y="21620"/>
                  <a:pt x="0" y="16748"/>
                </a:cubicBezTo>
                <a:cubicBezTo>
                  <a:pt x="0" y="10252"/>
                  <a:pt x="2922" y="4102"/>
                  <a:pt x="7959" y="0"/>
                </a:cubicBezTo>
              </a:path>
              <a:path w="21600" h="30168" stroke="0" extrusionOk="0">
                <a:moveTo>
                  <a:pt x="4674" y="30168"/>
                </a:moveTo>
                <a:cubicBezTo>
                  <a:pt x="1647" y="26350"/>
                  <a:pt x="0" y="21620"/>
                  <a:pt x="0" y="16748"/>
                </a:cubicBezTo>
                <a:cubicBezTo>
                  <a:pt x="0" y="10252"/>
                  <a:pt x="2922" y="4102"/>
                  <a:pt x="7959" y="0"/>
                </a:cubicBezTo>
                <a:lnTo>
                  <a:pt x="21600" y="1674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1600200" y="38100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1219200" y="3886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13350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3505200" y="612775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Sector Segundario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152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3124200" y="54102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0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102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882775" y="493721"/>
            <a:ext cx="488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err="1">
                <a:solidFill>
                  <a:srgbClr val="FF0000"/>
                </a:solidFill>
              </a:rPr>
              <a:t>Asaltante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Numero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Cuatro</a:t>
            </a:r>
            <a:endParaRPr lang="en-US" dirty="0"/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3962400" y="543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14373" name="Freeform 5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625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Freeform 2"/>
          <p:cNvSpPr>
            <a:spLocks/>
          </p:cNvSpPr>
          <p:nvPr/>
        </p:nvSpPr>
        <p:spPr bwMode="auto">
          <a:xfrm>
            <a:off x="2667000" y="1524000"/>
            <a:ext cx="5106988" cy="3430588"/>
          </a:xfrm>
          <a:custGeom>
            <a:avLst/>
            <a:gdLst>
              <a:gd name="T0" fmla="*/ 0 w 3217"/>
              <a:gd name="T1" fmla="*/ 2160 h 2161"/>
              <a:gd name="T2" fmla="*/ 3216 w 3217"/>
              <a:gd name="T3" fmla="*/ 668 h 2161"/>
              <a:gd name="T4" fmla="*/ 3216 w 3217"/>
              <a:gd name="T5" fmla="*/ 0 h 2161"/>
              <a:gd name="T6" fmla="*/ 2178 w 3217"/>
              <a:gd name="T7" fmla="*/ 0 h 2161"/>
              <a:gd name="T8" fmla="*/ 0 w 3217"/>
              <a:gd name="T9" fmla="*/ 216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7" h="2161">
                <a:moveTo>
                  <a:pt x="0" y="2160"/>
                </a:moveTo>
                <a:lnTo>
                  <a:pt x="3216" y="668"/>
                </a:lnTo>
                <a:lnTo>
                  <a:pt x="3216" y="0"/>
                </a:lnTo>
                <a:lnTo>
                  <a:pt x="2178" y="0"/>
                </a:lnTo>
                <a:lnTo>
                  <a:pt x="0" y="216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315395" name="Object 3"/>
          <p:cNvGraphicFramePr>
            <a:graphicFrameLocks noChangeAspect="1"/>
          </p:cNvGraphicFramePr>
          <p:nvPr/>
        </p:nvGraphicFramePr>
        <p:xfrm>
          <a:off x="1981200" y="48768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3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2133600" y="5562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15397" name="Freeform 5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7567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3733800" y="1447800"/>
            <a:ext cx="4116388" cy="2895600"/>
            <a:chOff x="2112" y="912"/>
            <a:chExt cx="2833" cy="2017"/>
          </a:xfrm>
        </p:grpSpPr>
        <p:sp>
          <p:nvSpPr>
            <p:cNvPr id="316419" name="Freeform 3"/>
            <p:cNvSpPr>
              <a:spLocks/>
            </p:cNvSpPr>
            <p:nvPr/>
          </p:nvSpPr>
          <p:spPr bwMode="auto">
            <a:xfrm>
              <a:off x="2112" y="912"/>
              <a:ext cx="2833" cy="2017"/>
            </a:xfrm>
            <a:custGeom>
              <a:avLst/>
              <a:gdLst>
                <a:gd name="T0" fmla="*/ 0 w 2833"/>
                <a:gd name="T1" fmla="*/ 2016 h 2017"/>
                <a:gd name="T2" fmla="*/ 1610 w 2833"/>
                <a:gd name="T3" fmla="*/ 1369 h 2017"/>
                <a:gd name="T4" fmla="*/ 2832 w 2833"/>
                <a:gd name="T5" fmla="*/ 840 h 2017"/>
                <a:gd name="T6" fmla="*/ 2086 w 2833"/>
                <a:gd name="T7" fmla="*/ 420 h 2017"/>
                <a:gd name="T8" fmla="*/ 1340 w 2833"/>
                <a:gd name="T9" fmla="*/ 0 h 2017"/>
                <a:gd name="T10" fmla="*/ 0 w 2833"/>
                <a:gd name="T11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3" h="2017">
                  <a:moveTo>
                    <a:pt x="0" y="2016"/>
                  </a:moveTo>
                  <a:lnTo>
                    <a:pt x="1610" y="1369"/>
                  </a:lnTo>
                  <a:lnTo>
                    <a:pt x="2832" y="840"/>
                  </a:lnTo>
                  <a:lnTo>
                    <a:pt x="2086" y="420"/>
                  </a:lnTo>
                  <a:lnTo>
                    <a:pt x="1340" y="0"/>
                  </a:lnTo>
                  <a:lnTo>
                    <a:pt x="0" y="20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316420" name="AutoShape 4"/>
            <p:cNvSpPr>
              <a:spLocks noChangeArrowheads="1"/>
            </p:cNvSpPr>
            <p:nvPr/>
          </p:nvSpPr>
          <p:spPr bwMode="auto">
            <a:xfrm rot="10800000">
              <a:off x="3456" y="960"/>
              <a:ext cx="1440" cy="81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316421" name="Arc 5"/>
          <p:cNvSpPr>
            <a:spLocks/>
          </p:cNvSpPr>
          <p:nvPr/>
        </p:nvSpPr>
        <p:spPr bwMode="auto">
          <a:xfrm>
            <a:off x="5332413" y="1754188"/>
            <a:ext cx="1754187" cy="1143000"/>
          </a:xfrm>
          <a:custGeom>
            <a:avLst/>
            <a:gdLst>
              <a:gd name="G0" fmla="+- 20 0 0"/>
              <a:gd name="G1" fmla="+- 21600 0 0"/>
              <a:gd name="G2" fmla="+- 21600 0 0"/>
              <a:gd name="T0" fmla="*/ 0 w 21620"/>
              <a:gd name="T1" fmla="*/ 0 h 21600"/>
              <a:gd name="T2" fmla="*/ 21620 w 21620"/>
              <a:gd name="T3" fmla="*/ 21600 h 21600"/>
              <a:gd name="T4" fmla="*/ 20 w 216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0" h="21600" fill="none" extrusionOk="0">
                <a:moveTo>
                  <a:pt x="0" y="0"/>
                </a:moveTo>
                <a:cubicBezTo>
                  <a:pt x="6" y="0"/>
                  <a:pt x="13" y="0"/>
                  <a:pt x="20" y="0"/>
                </a:cubicBezTo>
                <a:cubicBezTo>
                  <a:pt x="11949" y="0"/>
                  <a:pt x="21620" y="9670"/>
                  <a:pt x="21620" y="21600"/>
                </a:cubicBezTo>
              </a:path>
              <a:path w="21620" h="21600" stroke="0" extrusionOk="0">
                <a:moveTo>
                  <a:pt x="0" y="0"/>
                </a:moveTo>
                <a:cubicBezTo>
                  <a:pt x="6" y="0"/>
                  <a:pt x="13" y="0"/>
                  <a:pt x="20" y="0"/>
                </a:cubicBezTo>
                <a:cubicBezTo>
                  <a:pt x="11949" y="0"/>
                  <a:pt x="21620" y="9670"/>
                  <a:pt x="21620" y="21600"/>
                </a:cubicBezTo>
                <a:lnTo>
                  <a:pt x="20" y="2160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3048000" y="4419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2004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16424" name="Freeform 8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9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5944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3127" r="1865" b="3957"/>
          <a:stretch/>
        </p:blipFill>
        <p:spPr>
          <a:xfrm>
            <a:off x="15302" y="0"/>
            <a:ext cx="9128698" cy="68580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187624" y="225991"/>
            <a:ext cx="6330302" cy="1877207"/>
          </a:xfrm>
          <a:prstGeom prst="rect">
            <a:avLst/>
          </a:prstGeom>
        </p:spPr>
        <p:txBody>
          <a:bodyPr wrap="none" numCol="1" fromWordArt="1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COMBATE</a:t>
            </a:r>
          </a:p>
          <a:p>
            <a:pPr algn="ctr"/>
            <a:r>
              <a:rPr lang="es-EC" sz="6000" b="1" kern="1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CERCANO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25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252193" y="270725"/>
            <a:ext cx="1454305" cy="133973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5649" y="2209883"/>
            <a:ext cx="83109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SORPRESA</a:t>
            </a:r>
            <a:endParaRPr lang="es-EC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5649" y="3140968"/>
            <a:ext cx="8310962" cy="35394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Es </a:t>
            </a:r>
            <a:r>
              <a:rPr lang="es-MX" sz="2800" dirty="0"/>
              <a:t>la clave del éxito de un combate cercano. La línea de combate </a:t>
            </a:r>
            <a:r>
              <a:rPr lang="es-MX" sz="2800" dirty="0" smtClean="0"/>
              <a:t>debe </a:t>
            </a:r>
            <a:r>
              <a:rPr lang="es-MX" sz="2800" dirty="0" smtClean="0"/>
              <a:t>lograr llegar sigilosamente hasta el punto de ingreso </a:t>
            </a:r>
            <a:r>
              <a:rPr lang="es-MX" sz="2800" dirty="0"/>
              <a:t>de </a:t>
            </a:r>
            <a:r>
              <a:rPr lang="es-MX" sz="2800" dirty="0" smtClean="0"/>
              <a:t>la estructuras</a:t>
            </a:r>
            <a:r>
              <a:rPr lang="es-MX" sz="2800" dirty="0"/>
              <a:t>, </a:t>
            </a:r>
            <a:r>
              <a:rPr lang="es-MX" sz="2800" dirty="0" smtClean="0"/>
              <a:t>y </a:t>
            </a:r>
            <a:r>
              <a:rPr lang="es-MX" sz="2800" dirty="0"/>
              <a:t>por unos segundos o al inicio </a:t>
            </a:r>
            <a:r>
              <a:rPr lang="es-MX" sz="2800" dirty="0" smtClean="0"/>
              <a:t>debe </a:t>
            </a:r>
            <a:r>
              <a:rPr lang="es-MX" sz="2800" dirty="0"/>
              <a:t>engañar, distraer, o </a:t>
            </a:r>
            <a:r>
              <a:rPr lang="es-MX" sz="2800" dirty="0" smtClean="0"/>
              <a:t>sorprender </a:t>
            </a:r>
            <a:r>
              <a:rPr lang="es-MX" sz="2800" dirty="0"/>
              <a:t>a</a:t>
            </a:r>
            <a:r>
              <a:rPr lang="es-MX" sz="2800" dirty="0" smtClean="0"/>
              <a:t>l </a:t>
            </a:r>
            <a:r>
              <a:rPr lang="es-MX" sz="2800" dirty="0"/>
              <a:t>enemigo. </a:t>
            </a:r>
            <a:r>
              <a:rPr lang="es-MX" sz="2800" dirty="0" smtClean="0"/>
              <a:t>Las </a:t>
            </a:r>
            <a:r>
              <a:rPr lang="es-MX" sz="2800" dirty="0"/>
              <a:t>granadas de aturdimiento </a:t>
            </a:r>
            <a:r>
              <a:rPr lang="es-MX" sz="2800" dirty="0" smtClean="0"/>
              <a:t>son utilizadas </a:t>
            </a:r>
            <a:r>
              <a:rPr lang="es-MX" sz="2800" dirty="0" smtClean="0"/>
              <a:t>para en un ingreso </a:t>
            </a:r>
            <a:r>
              <a:rPr lang="es-MX" sz="2800" dirty="0"/>
              <a:t>lograr la sorpresa. S</a:t>
            </a:r>
            <a:r>
              <a:rPr lang="es-MX" sz="2800" dirty="0" smtClean="0"/>
              <a:t>on eficaces contra un enemigo que no está alerta o esta mal entrenado.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043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3810000" y="2139950"/>
            <a:ext cx="4032250" cy="1822450"/>
            <a:chOff x="2004" y="1348"/>
            <a:chExt cx="2936" cy="1292"/>
          </a:xfrm>
        </p:grpSpPr>
        <p:sp>
          <p:nvSpPr>
            <p:cNvPr id="317443" name="AutoShape 3"/>
            <p:cNvSpPr>
              <a:spLocks noChangeArrowheads="1"/>
            </p:cNvSpPr>
            <p:nvPr/>
          </p:nvSpPr>
          <p:spPr bwMode="auto">
            <a:xfrm rot="20700000">
              <a:off x="2004" y="2249"/>
              <a:ext cx="2935" cy="391"/>
            </a:xfrm>
            <a:prstGeom prst="triangle">
              <a:avLst>
                <a:gd name="adj" fmla="val 49995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17444" name="AutoShape 4"/>
            <p:cNvSpPr>
              <a:spLocks noChangeArrowheads="1"/>
            </p:cNvSpPr>
            <p:nvPr/>
          </p:nvSpPr>
          <p:spPr bwMode="auto">
            <a:xfrm rot="16200000">
              <a:off x="3724" y="1036"/>
              <a:ext cx="904" cy="1528"/>
            </a:xfrm>
            <a:prstGeom prst="rtTriangl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317445" name="Arc 5"/>
          <p:cNvSpPr>
            <a:spLocks/>
          </p:cNvSpPr>
          <p:nvPr/>
        </p:nvSpPr>
        <p:spPr bwMode="auto">
          <a:xfrm>
            <a:off x="7162800" y="2668588"/>
            <a:ext cx="382588" cy="838200"/>
          </a:xfrm>
          <a:custGeom>
            <a:avLst/>
            <a:gdLst>
              <a:gd name="G0" fmla="+- 90 0 0"/>
              <a:gd name="G1" fmla="+- 21600 0 0"/>
              <a:gd name="G2" fmla="+- 21600 0 0"/>
              <a:gd name="T0" fmla="*/ 0 w 21690"/>
              <a:gd name="T1" fmla="*/ 0 h 21600"/>
              <a:gd name="T2" fmla="*/ 21690 w 21690"/>
              <a:gd name="T3" fmla="*/ 21600 h 21600"/>
              <a:gd name="T4" fmla="*/ 90 w 216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0" h="21600" fill="none" extrusionOk="0">
                <a:moveTo>
                  <a:pt x="0" y="0"/>
                </a:moveTo>
                <a:cubicBezTo>
                  <a:pt x="30" y="0"/>
                  <a:pt x="60" y="0"/>
                  <a:pt x="90" y="0"/>
                </a:cubicBezTo>
                <a:cubicBezTo>
                  <a:pt x="12019" y="0"/>
                  <a:pt x="21690" y="9670"/>
                  <a:pt x="21690" y="21600"/>
                </a:cubicBezTo>
              </a:path>
              <a:path w="21690" h="21600" stroke="0" extrusionOk="0">
                <a:moveTo>
                  <a:pt x="0" y="0"/>
                </a:moveTo>
                <a:cubicBezTo>
                  <a:pt x="30" y="0"/>
                  <a:pt x="60" y="0"/>
                  <a:pt x="90" y="0"/>
                </a:cubicBezTo>
                <a:cubicBezTo>
                  <a:pt x="12019" y="0"/>
                  <a:pt x="21690" y="9670"/>
                  <a:pt x="21690" y="21600"/>
                </a:cubicBezTo>
                <a:lnTo>
                  <a:pt x="90" y="2160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7446" name="Object 6"/>
          <p:cNvGraphicFramePr>
            <a:graphicFrameLocks noChangeAspect="1"/>
          </p:cNvGraphicFramePr>
          <p:nvPr/>
        </p:nvGraphicFramePr>
        <p:xfrm>
          <a:off x="3048000" y="4572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1" name="Bitmap Image" r:id="rId3" imgW="2124010" imgH="1762376" progId="Paint.Picture">
                  <p:embed/>
                </p:oleObj>
              </mc:Choice>
              <mc:Fallback>
                <p:oleObj name="Bitmap Image" r:id="rId3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32004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17448" name="Freeform 8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9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786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AutoShape 2"/>
          <p:cNvSpPr>
            <a:spLocks noChangeArrowheads="1"/>
          </p:cNvSpPr>
          <p:nvPr/>
        </p:nvSpPr>
        <p:spPr bwMode="auto">
          <a:xfrm rot="1560000">
            <a:off x="6005513" y="1655763"/>
            <a:ext cx="2438400" cy="2514600"/>
          </a:xfrm>
          <a:prstGeom prst="triangle">
            <a:avLst>
              <a:gd name="adj" fmla="val 49995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8467" name="AutoShape 3"/>
          <p:cNvSpPr>
            <a:spLocks noChangeArrowheads="1"/>
          </p:cNvSpPr>
          <p:nvPr/>
        </p:nvSpPr>
        <p:spPr bwMode="auto">
          <a:xfrm rot="21300000">
            <a:off x="4035425" y="3335338"/>
            <a:ext cx="3659188" cy="1384300"/>
          </a:xfrm>
          <a:prstGeom prst="triangle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8468" name="Arc 4"/>
          <p:cNvSpPr>
            <a:spLocks/>
          </p:cNvSpPr>
          <p:nvPr/>
        </p:nvSpPr>
        <p:spPr bwMode="auto">
          <a:xfrm>
            <a:off x="6704013" y="2744788"/>
            <a:ext cx="839787" cy="1752600"/>
          </a:xfrm>
          <a:custGeom>
            <a:avLst/>
            <a:gdLst>
              <a:gd name="G0" fmla="+- 41 0 0"/>
              <a:gd name="G1" fmla="+- 21600 0 0"/>
              <a:gd name="G2" fmla="+- 21600 0 0"/>
              <a:gd name="T0" fmla="*/ 0 w 21641"/>
              <a:gd name="T1" fmla="*/ 0 h 21600"/>
              <a:gd name="T2" fmla="*/ 21641 w 21641"/>
              <a:gd name="T3" fmla="*/ 21600 h 21600"/>
              <a:gd name="T4" fmla="*/ 41 w 2164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1" h="21600" fill="none" extrusionOk="0">
                <a:moveTo>
                  <a:pt x="0" y="0"/>
                </a:moveTo>
                <a:cubicBezTo>
                  <a:pt x="13" y="0"/>
                  <a:pt x="27" y="0"/>
                  <a:pt x="41" y="0"/>
                </a:cubicBezTo>
                <a:cubicBezTo>
                  <a:pt x="11970" y="0"/>
                  <a:pt x="21641" y="9670"/>
                  <a:pt x="21641" y="21600"/>
                </a:cubicBezTo>
              </a:path>
              <a:path w="21641" h="21600" stroke="0" extrusionOk="0">
                <a:moveTo>
                  <a:pt x="0" y="0"/>
                </a:moveTo>
                <a:cubicBezTo>
                  <a:pt x="13" y="0"/>
                  <a:pt x="27" y="0"/>
                  <a:pt x="41" y="0"/>
                </a:cubicBezTo>
                <a:cubicBezTo>
                  <a:pt x="11970" y="0"/>
                  <a:pt x="21641" y="9670"/>
                  <a:pt x="21641" y="21600"/>
                </a:cubicBezTo>
                <a:lnTo>
                  <a:pt x="41" y="2160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2971800" y="4648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5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48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32004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18471" name="Freeform 7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2312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Freeform 2"/>
          <p:cNvSpPr>
            <a:spLocks/>
          </p:cNvSpPr>
          <p:nvPr/>
        </p:nvSpPr>
        <p:spPr bwMode="auto">
          <a:xfrm>
            <a:off x="3352800" y="1524000"/>
            <a:ext cx="4421188" cy="2971800"/>
          </a:xfrm>
          <a:custGeom>
            <a:avLst/>
            <a:gdLst>
              <a:gd name="T0" fmla="*/ 0 w 2977"/>
              <a:gd name="T1" fmla="*/ 1968 h 1969"/>
              <a:gd name="T2" fmla="*/ 2976 w 2977"/>
              <a:gd name="T3" fmla="*/ 574 h 1969"/>
              <a:gd name="T4" fmla="*/ 2976 w 2977"/>
              <a:gd name="T5" fmla="*/ 0 h 1969"/>
              <a:gd name="T6" fmla="*/ 672 w 2977"/>
              <a:gd name="T7" fmla="*/ 0 h 1969"/>
              <a:gd name="T8" fmla="*/ 0 w 2977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7" h="1969">
                <a:moveTo>
                  <a:pt x="0" y="1968"/>
                </a:moveTo>
                <a:lnTo>
                  <a:pt x="2976" y="574"/>
                </a:lnTo>
                <a:lnTo>
                  <a:pt x="2976" y="0"/>
                </a:lnTo>
                <a:lnTo>
                  <a:pt x="672" y="0"/>
                </a:lnTo>
                <a:lnTo>
                  <a:pt x="0" y="196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9491" name="Arc 3"/>
          <p:cNvSpPr>
            <a:spLocks/>
          </p:cNvSpPr>
          <p:nvPr/>
        </p:nvSpPr>
        <p:spPr bwMode="auto">
          <a:xfrm rot="1380000">
            <a:off x="4467225" y="1852613"/>
            <a:ext cx="2647950" cy="574675"/>
          </a:xfrm>
          <a:custGeom>
            <a:avLst/>
            <a:gdLst>
              <a:gd name="G0" fmla="+- 21157 0 0"/>
              <a:gd name="G1" fmla="+- 21600 0 0"/>
              <a:gd name="G2" fmla="+- 21600 0 0"/>
              <a:gd name="T0" fmla="*/ 0 w 38490"/>
              <a:gd name="T1" fmla="*/ 17250 h 21600"/>
              <a:gd name="T2" fmla="*/ 38490 w 38490"/>
              <a:gd name="T3" fmla="*/ 8710 h 21600"/>
              <a:gd name="T4" fmla="*/ 21157 w 384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90" h="21600" fill="none" extrusionOk="0">
                <a:moveTo>
                  <a:pt x="-1" y="17249"/>
                </a:moveTo>
                <a:cubicBezTo>
                  <a:pt x="2064" y="7207"/>
                  <a:pt x="10904" y="0"/>
                  <a:pt x="21157" y="0"/>
                </a:cubicBezTo>
                <a:cubicBezTo>
                  <a:pt x="27986" y="0"/>
                  <a:pt x="34413" y="3230"/>
                  <a:pt x="38489" y="8710"/>
                </a:cubicBezTo>
              </a:path>
              <a:path w="38490" h="21600" stroke="0" extrusionOk="0">
                <a:moveTo>
                  <a:pt x="-1" y="17249"/>
                </a:moveTo>
                <a:cubicBezTo>
                  <a:pt x="2064" y="7207"/>
                  <a:pt x="10904" y="0"/>
                  <a:pt x="21157" y="0"/>
                </a:cubicBezTo>
                <a:cubicBezTo>
                  <a:pt x="27986" y="0"/>
                  <a:pt x="34413" y="3230"/>
                  <a:pt x="38489" y="8710"/>
                </a:cubicBezTo>
                <a:lnTo>
                  <a:pt x="21157" y="2160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2895600" y="4419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19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30480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19494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505200" y="612775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Sector Segundario</a:t>
            </a:r>
          </a:p>
        </p:txBody>
      </p:sp>
      <p:pic>
        <p:nvPicPr>
          <p:cNvPr id="8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9940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Freeform 2"/>
          <p:cNvSpPr>
            <a:spLocks/>
          </p:cNvSpPr>
          <p:nvPr/>
        </p:nvSpPr>
        <p:spPr bwMode="auto">
          <a:xfrm>
            <a:off x="2286000" y="1524000"/>
            <a:ext cx="5487988" cy="2895600"/>
          </a:xfrm>
          <a:custGeom>
            <a:avLst/>
            <a:gdLst>
              <a:gd name="T0" fmla="*/ 576 w 3457"/>
              <a:gd name="T1" fmla="*/ 1968 h 1969"/>
              <a:gd name="T2" fmla="*/ 3456 w 3457"/>
              <a:gd name="T3" fmla="*/ 384 h 1969"/>
              <a:gd name="T4" fmla="*/ 3456 w 3457"/>
              <a:gd name="T5" fmla="*/ 0 h 1969"/>
              <a:gd name="T6" fmla="*/ 0 w 3457"/>
              <a:gd name="T7" fmla="*/ 0 h 1969"/>
              <a:gd name="T8" fmla="*/ 576 w 3457"/>
              <a:gd name="T9" fmla="*/ 1968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7" h="1969">
                <a:moveTo>
                  <a:pt x="576" y="1968"/>
                </a:moveTo>
                <a:lnTo>
                  <a:pt x="3456" y="384"/>
                </a:lnTo>
                <a:lnTo>
                  <a:pt x="3456" y="0"/>
                </a:lnTo>
                <a:lnTo>
                  <a:pt x="0" y="0"/>
                </a:lnTo>
                <a:lnTo>
                  <a:pt x="576" y="196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0515" name="Arc 3"/>
          <p:cNvSpPr>
            <a:spLocks/>
          </p:cNvSpPr>
          <p:nvPr/>
        </p:nvSpPr>
        <p:spPr bwMode="auto">
          <a:xfrm rot="11760000">
            <a:off x="2971800" y="1752600"/>
            <a:ext cx="4114800" cy="762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8956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31242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20518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55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Freeform 2"/>
          <p:cNvSpPr>
            <a:spLocks/>
          </p:cNvSpPr>
          <p:nvPr/>
        </p:nvSpPr>
        <p:spPr bwMode="auto">
          <a:xfrm>
            <a:off x="2514600" y="1447800"/>
            <a:ext cx="3049588" cy="2971800"/>
          </a:xfrm>
          <a:custGeom>
            <a:avLst/>
            <a:gdLst>
              <a:gd name="T0" fmla="*/ 480 w 1921"/>
              <a:gd name="T1" fmla="*/ 2016 h 2017"/>
              <a:gd name="T2" fmla="*/ 1056 w 1921"/>
              <a:gd name="T3" fmla="*/ 1151 h 2017"/>
              <a:gd name="T4" fmla="*/ 1487 w 1921"/>
              <a:gd name="T5" fmla="*/ 527 h 2017"/>
              <a:gd name="T6" fmla="*/ 1920 w 1921"/>
              <a:gd name="T7" fmla="*/ 0 h 2017"/>
              <a:gd name="T8" fmla="*/ 0 w 1921"/>
              <a:gd name="T9" fmla="*/ 48 h 2017"/>
              <a:gd name="T10" fmla="*/ 480 w 1921"/>
              <a:gd name="T11" fmla="*/ 2016 h 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1" h="2017">
                <a:moveTo>
                  <a:pt x="480" y="2016"/>
                </a:moveTo>
                <a:lnTo>
                  <a:pt x="1056" y="1151"/>
                </a:lnTo>
                <a:lnTo>
                  <a:pt x="1487" y="527"/>
                </a:lnTo>
                <a:lnTo>
                  <a:pt x="1920" y="0"/>
                </a:lnTo>
                <a:lnTo>
                  <a:pt x="0" y="48"/>
                </a:lnTo>
                <a:lnTo>
                  <a:pt x="480" y="201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1539" name="Arc 3"/>
          <p:cNvSpPr>
            <a:spLocks/>
          </p:cNvSpPr>
          <p:nvPr/>
        </p:nvSpPr>
        <p:spPr bwMode="auto">
          <a:xfrm rot="8640000">
            <a:off x="2976563" y="1614488"/>
            <a:ext cx="1758950" cy="989012"/>
          </a:xfrm>
          <a:custGeom>
            <a:avLst/>
            <a:gdLst>
              <a:gd name="G0" fmla="+- 21600 0 0"/>
              <a:gd name="G1" fmla="+- 3816 0 0"/>
              <a:gd name="G2" fmla="+- 21600 0 0"/>
              <a:gd name="T0" fmla="*/ 17576 w 21600"/>
              <a:gd name="T1" fmla="*/ 25038 h 25038"/>
              <a:gd name="T2" fmla="*/ 340 w 21600"/>
              <a:gd name="T3" fmla="*/ 0 h 25038"/>
              <a:gd name="T4" fmla="*/ 21600 w 21600"/>
              <a:gd name="T5" fmla="*/ 3816 h 25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038" fill="none" extrusionOk="0">
                <a:moveTo>
                  <a:pt x="17576" y="25037"/>
                </a:moveTo>
                <a:cubicBezTo>
                  <a:pt x="7380" y="23104"/>
                  <a:pt x="0" y="14193"/>
                  <a:pt x="0" y="3816"/>
                </a:cubicBezTo>
                <a:cubicBezTo>
                  <a:pt x="0" y="2536"/>
                  <a:pt x="113" y="1259"/>
                  <a:pt x="339" y="-1"/>
                </a:cubicBezTo>
              </a:path>
              <a:path w="21600" h="25038" stroke="0" extrusionOk="0">
                <a:moveTo>
                  <a:pt x="17576" y="25037"/>
                </a:moveTo>
                <a:cubicBezTo>
                  <a:pt x="7380" y="23104"/>
                  <a:pt x="0" y="14193"/>
                  <a:pt x="0" y="3816"/>
                </a:cubicBezTo>
                <a:cubicBezTo>
                  <a:pt x="0" y="2536"/>
                  <a:pt x="113" y="1259"/>
                  <a:pt x="339" y="-1"/>
                </a:cubicBezTo>
                <a:lnTo>
                  <a:pt x="21600" y="3816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2895600" y="43434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7" name="Bitmap Image" r:id="rId3" imgW="1695401" imgH="2781242" progId="Paint.Picture">
                  <p:embed/>
                </p:oleObj>
              </mc:Choice>
              <mc:Fallback>
                <p:oleObj name="Bitmap Image" r:id="rId3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31242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21542" name="Freeform 6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849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3886200" y="54102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8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4953000" y="54102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9" name="Bitmap Image" r:id="rId5" imgW="2695605" imgH="1638169" progId="Paint.Picture">
                  <p:embed/>
                </p:oleObj>
              </mc:Choice>
              <mc:Fallback>
                <p:oleObj name="Bitmap Image" r:id="rId5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2743200" y="541020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0" name="Bitmap Image" r:id="rId6" imgW="2247546" imgH="1905128" progId="Paint.Picture">
                  <p:embed/>
                </p:oleObj>
              </mc:Choice>
              <mc:Fallback>
                <p:oleObj name="Bitmap Image" r:id="rId6" imgW="2247546" imgH="19051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914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7162800" y="5486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5791200" y="543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4724400" y="543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3581400" y="5511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22569" name="Freeform 9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graphicFrame>
        <p:nvGraphicFramePr>
          <p:cNvPr id="322571" name="Object 11"/>
          <p:cNvGraphicFramePr>
            <a:graphicFrameLocks noChangeAspect="1"/>
          </p:cNvGraphicFramePr>
          <p:nvPr/>
        </p:nvGraphicFramePr>
        <p:xfrm>
          <a:off x="6096000" y="5410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1" name="Bitmap Image" r:id="rId8" imgW="2733930" imgH="1724195" progId="Paint.Picture">
                  <p:embed/>
                </p:oleObj>
              </mc:Choice>
              <mc:Fallback>
                <p:oleObj name="Bitmap Image" r:id="rId8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10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090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Freeform 2"/>
          <p:cNvSpPr>
            <a:spLocks/>
          </p:cNvSpPr>
          <p:nvPr/>
        </p:nvSpPr>
        <p:spPr bwMode="auto">
          <a:xfrm>
            <a:off x="1600200" y="1524000"/>
            <a:ext cx="1373188" cy="3048000"/>
          </a:xfrm>
          <a:custGeom>
            <a:avLst/>
            <a:gdLst>
              <a:gd name="T0" fmla="*/ 384 w 865"/>
              <a:gd name="T1" fmla="*/ 2160 h 2161"/>
              <a:gd name="T2" fmla="*/ 0 w 865"/>
              <a:gd name="T3" fmla="*/ 1776 h 2161"/>
              <a:gd name="T4" fmla="*/ 0 w 865"/>
              <a:gd name="T5" fmla="*/ 0 h 2161"/>
              <a:gd name="T6" fmla="*/ 864 w 865"/>
              <a:gd name="T7" fmla="*/ 0 h 2161"/>
              <a:gd name="T8" fmla="*/ 384 w 865"/>
              <a:gd name="T9" fmla="*/ 216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2161">
                <a:moveTo>
                  <a:pt x="384" y="2160"/>
                </a:moveTo>
                <a:lnTo>
                  <a:pt x="0" y="1776"/>
                </a:lnTo>
                <a:lnTo>
                  <a:pt x="0" y="0"/>
                </a:lnTo>
                <a:lnTo>
                  <a:pt x="864" y="0"/>
                </a:lnTo>
                <a:lnTo>
                  <a:pt x="384" y="216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323587" name="Object 3"/>
          <p:cNvGraphicFramePr>
            <a:graphicFrameLocks noChangeAspect="1"/>
          </p:cNvGraphicFramePr>
          <p:nvPr/>
        </p:nvGraphicFramePr>
        <p:xfrm>
          <a:off x="3733800" y="54102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2" name="Bitmap Image" r:id="rId3" imgW="2695605" imgH="1638169" progId="Paint.Picture">
                  <p:embed/>
                </p:oleObj>
              </mc:Choice>
              <mc:Fallback>
                <p:oleObj name="Bitmap Image" r:id="rId3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102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8" name="Object 4"/>
          <p:cNvGraphicFramePr>
            <a:graphicFrameLocks noChangeAspect="1"/>
          </p:cNvGraphicFramePr>
          <p:nvPr/>
        </p:nvGraphicFramePr>
        <p:xfrm>
          <a:off x="2667000" y="541020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3" name="Bitmap Image" r:id="rId5" imgW="2247546" imgH="1905128" progId="Paint.Picture">
                  <p:embed/>
                </p:oleObj>
              </mc:Choice>
              <mc:Fallback>
                <p:oleObj name="Bitmap Image" r:id="rId5" imgW="2247546" imgH="19051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0200"/>
                        <a:ext cx="914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1981200" y="4572000"/>
          <a:ext cx="7762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4" name="Bitmap Image" r:id="rId7" imgW="1695401" imgH="2781242" progId="Paint.Picture">
                  <p:embed/>
                </p:oleObj>
              </mc:Choice>
              <mc:Fallback>
                <p:oleObj name="Bitmap Image" r:id="rId7" imgW="1695401" imgH="27812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7762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3505200" y="5511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2209800" y="5359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572000" y="543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5791200" y="5486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23594" name="Freeform 10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graphicFrame>
        <p:nvGraphicFramePr>
          <p:cNvPr id="323596" name="Object 12"/>
          <p:cNvGraphicFramePr>
            <a:graphicFrameLocks noChangeAspect="1"/>
          </p:cNvGraphicFramePr>
          <p:nvPr/>
        </p:nvGraphicFramePr>
        <p:xfrm>
          <a:off x="4876800" y="5410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5" name="Bitmap Image" r:id="rId9" imgW="2733930" imgH="1724195" progId="Paint.Picture">
                  <p:embed/>
                </p:oleObj>
              </mc:Choice>
              <mc:Fallback>
                <p:oleObj name="Bitmap Image" r:id="rId9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02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3531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AutoShape 2"/>
          <p:cNvSpPr>
            <a:spLocks noChangeArrowheads="1"/>
          </p:cNvSpPr>
          <p:nvPr/>
        </p:nvSpPr>
        <p:spPr bwMode="auto">
          <a:xfrm rot="16200000">
            <a:off x="4686300" y="2324100"/>
            <a:ext cx="1066800" cy="4953000"/>
          </a:xfrm>
          <a:prstGeom prst="triangle">
            <a:avLst>
              <a:gd name="adj" fmla="val 21394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4611" name="AutoShape 3"/>
          <p:cNvSpPr>
            <a:spLocks noChangeArrowheads="1"/>
          </p:cNvSpPr>
          <p:nvPr/>
        </p:nvSpPr>
        <p:spPr bwMode="auto">
          <a:xfrm rot="19380000">
            <a:off x="1600200" y="1847850"/>
            <a:ext cx="3371850" cy="892175"/>
          </a:xfrm>
          <a:prstGeom prst="triangle">
            <a:avLst>
              <a:gd name="adj" fmla="val 4549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4612" name="AutoShape 4"/>
          <p:cNvSpPr>
            <a:spLocks noChangeArrowheads="1"/>
          </p:cNvSpPr>
          <p:nvPr/>
        </p:nvSpPr>
        <p:spPr bwMode="auto">
          <a:xfrm rot="21420000">
            <a:off x="2895600" y="1524000"/>
            <a:ext cx="1219200" cy="515938"/>
          </a:xfrm>
          <a:prstGeom prst="triangle">
            <a:avLst>
              <a:gd name="adj" fmla="val 1089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4613" name="AutoShape 5"/>
          <p:cNvSpPr>
            <a:spLocks noChangeArrowheads="1"/>
          </p:cNvSpPr>
          <p:nvPr/>
        </p:nvSpPr>
        <p:spPr bwMode="auto">
          <a:xfrm rot="10860000">
            <a:off x="2971800" y="1522413"/>
            <a:ext cx="2438400" cy="728662"/>
          </a:xfrm>
          <a:prstGeom prst="triangle">
            <a:avLst>
              <a:gd name="adj" fmla="val 52593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1676400" y="3657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6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57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5" name="Object 7"/>
          <p:cNvGraphicFramePr>
            <a:graphicFrameLocks noChangeAspect="1"/>
          </p:cNvGraphicFramePr>
          <p:nvPr/>
        </p:nvGraphicFramePr>
        <p:xfrm>
          <a:off x="1981200" y="47244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7" name="Bitmap Image" r:id="rId5" imgW="2733930" imgH="1724195" progId="Paint.Picture">
                  <p:embed/>
                </p:oleObj>
              </mc:Choice>
              <mc:Fallback>
                <p:oleObj name="Bitmap Image" r:id="rId5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6" name="Object 8"/>
          <p:cNvGraphicFramePr>
            <a:graphicFrameLocks noChangeAspect="1"/>
          </p:cNvGraphicFramePr>
          <p:nvPr/>
        </p:nvGraphicFramePr>
        <p:xfrm>
          <a:off x="2514600" y="541020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8" name="Bitmap Image" r:id="rId7" imgW="2247546" imgH="1905128" progId="Paint.Picture">
                  <p:embed/>
                </p:oleObj>
              </mc:Choice>
              <mc:Fallback>
                <p:oleObj name="Bitmap Image" r:id="rId7" imgW="2247546" imgH="19051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10200"/>
                        <a:ext cx="914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7" name="Object 9"/>
          <p:cNvGraphicFramePr>
            <a:graphicFrameLocks noChangeAspect="1"/>
          </p:cNvGraphicFramePr>
          <p:nvPr/>
        </p:nvGraphicFramePr>
        <p:xfrm>
          <a:off x="3581400" y="5410200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9" name="Bitmap Image" r:id="rId9" imgW="2695605" imgH="1638169" progId="Paint.Picture">
                  <p:embed/>
                </p:oleObj>
              </mc:Choice>
              <mc:Fallback>
                <p:oleObj name="Bitmap Image" r:id="rId9" imgW="2695605" imgH="16381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0200"/>
                        <a:ext cx="914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4419600" y="5435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24619" name="Text Box 11"/>
          <p:cNvSpPr txBox="1">
            <a:spLocks noChangeArrowheads="1"/>
          </p:cNvSpPr>
          <p:nvPr/>
        </p:nvSpPr>
        <p:spPr bwMode="auto">
          <a:xfrm>
            <a:off x="3352800" y="5511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24620" name="Text Box 12"/>
          <p:cNvSpPr txBox="1">
            <a:spLocks noChangeArrowheads="1"/>
          </p:cNvSpPr>
          <p:nvPr/>
        </p:nvSpPr>
        <p:spPr bwMode="auto">
          <a:xfrm>
            <a:off x="20574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24621" name="Text Box 13"/>
          <p:cNvSpPr txBox="1">
            <a:spLocks noChangeArrowheads="1"/>
          </p:cNvSpPr>
          <p:nvPr/>
        </p:nvSpPr>
        <p:spPr bwMode="auto">
          <a:xfrm>
            <a:off x="1828800" y="4343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24622" name="Freeform 14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4567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AutoShape 2"/>
          <p:cNvSpPr>
            <a:spLocks noChangeArrowheads="1"/>
          </p:cNvSpPr>
          <p:nvPr/>
        </p:nvSpPr>
        <p:spPr bwMode="auto">
          <a:xfrm rot="8760000">
            <a:off x="4227513" y="3148013"/>
            <a:ext cx="4338637" cy="1439862"/>
          </a:xfrm>
          <a:prstGeom prst="triangle">
            <a:avLst>
              <a:gd name="adj" fmla="val 2000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5635" name="AutoShape 3"/>
          <p:cNvSpPr>
            <a:spLocks noChangeArrowheads="1"/>
          </p:cNvSpPr>
          <p:nvPr/>
        </p:nvSpPr>
        <p:spPr bwMode="auto">
          <a:xfrm rot="20400000">
            <a:off x="2100263" y="1550988"/>
            <a:ext cx="4305300" cy="1298575"/>
          </a:xfrm>
          <a:prstGeom prst="triangle">
            <a:avLst>
              <a:gd name="adj" fmla="val 52292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5636" name="AutoShape 4"/>
          <p:cNvSpPr>
            <a:spLocks noChangeArrowheads="1"/>
          </p:cNvSpPr>
          <p:nvPr/>
        </p:nvSpPr>
        <p:spPr bwMode="auto">
          <a:xfrm rot="10800000" flipH="1">
            <a:off x="3968750" y="1606550"/>
            <a:ext cx="2959100" cy="673100"/>
          </a:xfrm>
          <a:prstGeom prst="triangle">
            <a:avLst>
              <a:gd name="adj" fmla="val 84093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5637" name="Freeform 5"/>
          <p:cNvSpPr>
            <a:spLocks/>
          </p:cNvSpPr>
          <p:nvPr/>
        </p:nvSpPr>
        <p:spPr bwMode="auto">
          <a:xfrm>
            <a:off x="2971800" y="1524000"/>
            <a:ext cx="4802188" cy="2971800"/>
          </a:xfrm>
          <a:custGeom>
            <a:avLst/>
            <a:gdLst>
              <a:gd name="T0" fmla="*/ 0 w 3313"/>
              <a:gd name="T1" fmla="*/ 2064 h 2065"/>
              <a:gd name="T2" fmla="*/ 3312 w 3313"/>
              <a:gd name="T3" fmla="*/ 384 h 2065"/>
              <a:gd name="T4" fmla="*/ 3312 w 3313"/>
              <a:gd name="T5" fmla="*/ 0 h 2065"/>
              <a:gd name="T6" fmla="*/ 2318 w 3313"/>
              <a:gd name="T7" fmla="*/ 0 h 2065"/>
              <a:gd name="T8" fmla="*/ 0 w 3313"/>
              <a:gd name="T9" fmla="*/ 2064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3" h="2065">
                <a:moveTo>
                  <a:pt x="0" y="2064"/>
                </a:moveTo>
                <a:lnTo>
                  <a:pt x="3312" y="384"/>
                </a:lnTo>
                <a:lnTo>
                  <a:pt x="3312" y="0"/>
                </a:lnTo>
                <a:lnTo>
                  <a:pt x="2318" y="0"/>
                </a:lnTo>
                <a:lnTo>
                  <a:pt x="0" y="2064"/>
                </a:lnTo>
              </a:path>
            </a:pathLst>
          </a:custGeom>
          <a:gradFill rotWithShape="0">
            <a:gsLst>
              <a:gs pos="0">
                <a:srgbClr val="660066"/>
              </a:gs>
              <a:gs pos="100000">
                <a:srgbClr val="660066">
                  <a:gamma/>
                  <a:shade val="10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1600200" y="32766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0" name="Bitmap Image" r:id="rId3" imgW="1952877" imgH="2276370" progId="Paint.Picture">
                  <p:embed/>
                </p:oleObj>
              </mc:Choice>
              <mc:Fallback>
                <p:oleObj name="Bitmap Image" r:id="rId3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766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9" name="Object 7"/>
          <p:cNvGraphicFramePr>
            <a:graphicFrameLocks noChangeAspect="1"/>
          </p:cNvGraphicFramePr>
          <p:nvPr/>
        </p:nvGraphicFramePr>
        <p:xfrm>
          <a:off x="1981200" y="42672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1" name="Bitmap Image" r:id="rId5" imgW="1952877" imgH="2276370" progId="Paint.Picture">
                  <p:embed/>
                </p:oleObj>
              </mc:Choice>
              <mc:Fallback>
                <p:oleObj name="Bitmap Image" r:id="rId5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40" name="Object 8"/>
          <p:cNvGraphicFramePr>
            <a:graphicFrameLocks noChangeAspect="1"/>
          </p:cNvGraphicFramePr>
          <p:nvPr/>
        </p:nvGraphicFramePr>
        <p:xfrm>
          <a:off x="3276600" y="4572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2" name="Bitmap Image" r:id="rId6" imgW="2124010" imgH="1762376" progId="Paint.Picture">
                  <p:embed/>
                </p:oleObj>
              </mc:Choice>
              <mc:Fallback>
                <p:oleObj name="Bitmap Image" r:id="rId6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1981200" y="51054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3" name="Bitmap Image" r:id="rId8" imgW="1952877" imgH="2276370" progId="Paint.Picture">
                  <p:embed/>
                </p:oleObj>
              </mc:Choice>
              <mc:Fallback>
                <p:oleObj name="Bitmap Image" r:id="rId8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054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2133600" y="5816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048000" y="4673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2133600" y="4902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1752600" y="3987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25646" name="Freeform 14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5647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879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AutoShape 2"/>
          <p:cNvSpPr>
            <a:spLocks noChangeArrowheads="1"/>
          </p:cNvSpPr>
          <p:nvPr/>
        </p:nvSpPr>
        <p:spPr bwMode="auto">
          <a:xfrm rot="16200000">
            <a:off x="4194175" y="3175"/>
            <a:ext cx="2044700" cy="5251450"/>
          </a:xfrm>
          <a:prstGeom prst="triangle">
            <a:avLst>
              <a:gd name="adj" fmla="val 32495"/>
            </a:avLst>
          </a:prstGeom>
          <a:solidFill>
            <a:schemeClr val="accent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6659" name="AutoShape 3"/>
          <p:cNvSpPr>
            <a:spLocks noChangeArrowheads="1"/>
          </p:cNvSpPr>
          <p:nvPr/>
        </p:nvSpPr>
        <p:spPr bwMode="auto">
          <a:xfrm rot="19980000">
            <a:off x="2055813" y="1604963"/>
            <a:ext cx="5159375" cy="1098550"/>
          </a:xfrm>
          <a:prstGeom prst="triangle">
            <a:avLst>
              <a:gd name="adj" fmla="val 54292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6660" name="AutoShape 4"/>
          <p:cNvSpPr>
            <a:spLocks noChangeArrowheads="1"/>
          </p:cNvSpPr>
          <p:nvPr/>
        </p:nvSpPr>
        <p:spPr bwMode="auto">
          <a:xfrm rot="19260000">
            <a:off x="3051175" y="1597025"/>
            <a:ext cx="4708525" cy="1497013"/>
          </a:xfrm>
          <a:prstGeom prst="triangle">
            <a:avLst>
              <a:gd name="adj" fmla="val 55495"/>
            </a:avLst>
          </a:prstGeom>
          <a:solidFill>
            <a:srgbClr val="5F5F5F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6661" name="Freeform 5"/>
          <p:cNvSpPr>
            <a:spLocks/>
          </p:cNvSpPr>
          <p:nvPr/>
        </p:nvSpPr>
        <p:spPr bwMode="auto">
          <a:xfrm>
            <a:off x="2819400" y="1524000"/>
            <a:ext cx="4954588" cy="3124200"/>
          </a:xfrm>
          <a:custGeom>
            <a:avLst/>
            <a:gdLst>
              <a:gd name="T0" fmla="*/ 0 w 3265"/>
              <a:gd name="T1" fmla="*/ 2064 h 2065"/>
              <a:gd name="T2" fmla="*/ 3264 w 3265"/>
              <a:gd name="T3" fmla="*/ 384 h 2065"/>
              <a:gd name="T4" fmla="*/ 3264 w 3265"/>
              <a:gd name="T5" fmla="*/ 0 h 2065"/>
              <a:gd name="T6" fmla="*/ 2284 w 3265"/>
              <a:gd name="T7" fmla="*/ 0 h 2065"/>
              <a:gd name="T8" fmla="*/ 0 w 3265"/>
              <a:gd name="T9" fmla="*/ 2064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5" h="2065">
                <a:moveTo>
                  <a:pt x="0" y="2064"/>
                </a:moveTo>
                <a:lnTo>
                  <a:pt x="3264" y="384"/>
                </a:lnTo>
                <a:lnTo>
                  <a:pt x="3264" y="0"/>
                </a:lnTo>
                <a:lnTo>
                  <a:pt x="2284" y="0"/>
                </a:lnTo>
                <a:lnTo>
                  <a:pt x="0" y="2064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100000"/>
                  <a:invGamma/>
                </a:schemeClr>
              </a:gs>
            </a:gsLst>
            <a:lin ang="5400000" scaled="1"/>
          </a:gradFill>
          <a:ln w="12700" cap="rnd" cmpd="sng">
            <a:solidFill>
              <a:srgbClr val="06CAFB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326662" name="Object 6"/>
          <p:cNvGraphicFramePr>
            <a:graphicFrameLocks noChangeAspect="1"/>
          </p:cNvGraphicFramePr>
          <p:nvPr/>
        </p:nvGraphicFramePr>
        <p:xfrm>
          <a:off x="1600200" y="26670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4" name="Bitmap Image" r:id="rId3" imgW="2733930" imgH="1724195" progId="Paint.Picture">
                  <p:embed/>
                </p:oleObj>
              </mc:Choice>
              <mc:Fallback>
                <p:oleObj name="Bitmap Image" r:id="rId3" imgW="2733930" imgH="17241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971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3" name="Object 7"/>
          <p:cNvGraphicFramePr>
            <a:graphicFrameLocks noChangeAspect="1"/>
          </p:cNvGraphicFramePr>
          <p:nvPr/>
        </p:nvGraphicFramePr>
        <p:xfrm>
          <a:off x="1981200" y="4572000"/>
          <a:ext cx="823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5" name="Bitmap Image" r:id="rId5" imgW="1952877" imgH="2276370" progId="Paint.Picture">
                  <p:embed/>
                </p:oleObj>
              </mc:Choice>
              <mc:Fallback>
                <p:oleObj name="Bitmap Image" r:id="rId5" imgW="1952877" imgH="2276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823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600200" y="3810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6" name="Bitmap Image" r:id="rId7" imgW="2124010" imgH="1762376" progId="Paint.Picture">
                  <p:embed/>
                </p:oleObj>
              </mc:Choice>
              <mc:Fallback>
                <p:oleObj name="Bitmap Image" r:id="rId7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1219200" y="269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3581400" y="520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1219200" y="3911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2133600" y="5283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3352800" y="4572000"/>
          <a:ext cx="895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7" name="Bitmap Image" r:id="rId9" imgW="2124010" imgH="1762376" progId="Paint.Picture">
                  <p:embed/>
                </p:oleObj>
              </mc:Choice>
              <mc:Fallback>
                <p:oleObj name="Bitmap Image" r:id="rId9" imgW="2124010" imgH="1762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0"/>
                        <a:ext cx="895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0" name="Freeform 14"/>
          <p:cNvSpPr>
            <a:spLocks/>
          </p:cNvSpPr>
          <p:nvPr/>
        </p:nvSpPr>
        <p:spPr bwMode="auto">
          <a:xfrm>
            <a:off x="1524000" y="1447800"/>
            <a:ext cx="6326188" cy="3887788"/>
          </a:xfrm>
          <a:custGeom>
            <a:avLst/>
            <a:gdLst>
              <a:gd name="T0" fmla="*/ 816 w 3985"/>
              <a:gd name="T1" fmla="*/ 2448 h 2449"/>
              <a:gd name="T2" fmla="*/ 1152 w 3985"/>
              <a:gd name="T3" fmla="*/ 2448 h 2449"/>
              <a:gd name="T4" fmla="*/ 3984 w 3985"/>
              <a:gd name="T5" fmla="*/ 2440 h 2449"/>
              <a:gd name="T6" fmla="*/ 3984 w 3985"/>
              <a:gd name="T7" fmla="*/ 8 h 2449"/>
              <a:gd name="T8" fmla="*/ 0 w 3985"/>
              <a:gd name="T9" fmla="*/ 0 h 2449"/>
              <a:gd name="T10" fmla="*/ 0 w 3985"/>
              <a:gd name="T11" fmla="*/ 2448 h 2449"/>
              <a:gd name="T12" fmla="*/ 240 w 3985"/>
              <a:gd name="T13" fmla="*/ 2448 h 2449"/>
              <a:gd name="T14" fmla="*/ 96 w 3985"/>
              <a:gd name="T15" fmla="*/ 196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5" h="2449">
                <a:moveTo>
                  <a:pt x="816" y="2448"/>
                </a:moveTo>
                <a:lnTo>
                  <a:pt x="1152" y="2448"/>
                </a:lnTo>
                <a:lnTo>
                  <a:pt x="3984" y="2440"/>
                </a:lnTo>
                <a:lnTo>
                  <a:pt x="3984" y="8"/>
                </a:lnTo>
                <a:lnTo>
                  <a:pt x="0" y="0"/>
                </a:lnTo>
                <a:lnTo>
                  <a:pt x="0" y="2448"/>
                </a:lnTo>
                <a:lnTo>
                  <a:pt x="240" y="2448"/>
                </a:lnTo>
                <a:lnTo>
                  <a:pt x="96" y="1967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4591050" y="76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sz="3600">
              <a:solidFill>
                <a:schemeClr val="bg2"/>
              </a:solidFill>
            </a:endParaRPr>
          </a:p>
        </p:txBody>
      </p:sp>
      <p:pic>
        <p:nvPicPr>
          <p:cNvPr id="16" name="Imagen 1" descr="C:\Users\windows\Desktop\curso de capacitación pedagógica\portafolio\LOGO .ESIN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18746"/>
            <a:ext cx="1454305" cy="13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800" r="16400" b="2751"/>
          <a:stretch/>
        </p:blipFill>
        <p:spPr>
          <a:xfrm>
            <a:off x="7452243" y="54126"/>
            <a:ext cx="1454305" cy="13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439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JERC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13495</TotalTime>
  <Words>1429</Words>
  <Application>Microsoft Office PowerPoint</Application>
  <PresentationFormat>Presentación en pantalla (4:3)</PresentationFormat>
  <Paragraphs>273</Paragraphs>
  <Slides>107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107</vt:i4>
      </vt:variant>
    </vt:vector>
  </HeadingPairs>
  <TitlesOfParts>
    <vt:vector size="120" baseType="lpstr">
      <vt:lpstr>Algerian</vt:lpstr>
      <vt:lpstr>Arial</vt:lpstr>
      <vt:lpstr>Arial Black</vt:lpstr>
      <vt:lpstr>Calibri</vt:lpstr>
      <vt:lpstr>Impact</vt:lpstr>
      <vt:lpstr>Times New Roman</vt:lpstr>
      <vt:lpstr>Wingdings</vt:lpstr>
      <vt:lpstr>Diseño personalizado</vt:lpstr>
      <vt:lpstr>EJERCITO</vt:lpstr>
      <vt:lpstr>3_Diseño predeterminado</vt:lpstr>
      <vt:lpstr>4_Diseño predeterminado</vt:lpstr>
      <vt:lpstr>Tema de Office</vt:lpstr>
      <vt:lpstr>Bitmap 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PUERTA DE CENTRO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MAURICIO</dc:creator>
  <cp:lastModifiedBy>USUARIO</cp:lastModifiedBy>
  <cp:revision>1589</cp:revision>
  <cp:lastPrinted>2015-07-24T14:59:03Z</cp:lastPrinted>
  <dcterms:created xsi:type="dcterms:W3CDTF">2012-04-24T16:04:17Z</dcterms:created>
  <dcterms:modified xsi:type="dcterms:W3CDTF">2020-01-09T01:38:51Z</dcterms:modified>
</cp:coreProperties>
</file>