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3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z="10400" spc="208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正文级别 1…"/>
          <p:cNvSpPr txBox="1">
            <a:spLocks noGrp="1"/>
          </p:cNvSpPr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图像"/>
          <p:cNvSpPr>
            <a:spLocks noGrp="1"/>
          </p:cNvSpPr>
          <p:nvPr>
            <p:ph type="pic" sz="quarter" idx="13"/>
          </p:nvPr>
        </p:nvSpPr>
        <p:spPr>
          <a:xfrm>
            <a:off x="6502400" y="4813300"/>
            <a:ext cx="5600700" cy="40513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图像"/>
          <p:cNvSpPr>
            <a:spLocks noGrp="1"/>
          </p:cNvSpPr>
          <p:nvPr>
            <p:ph type="pic" sz="quarter" idx="14"/>
          </p:nvPr>
        </p:nvSpPr>
        <p:spPr>
          <a:xfrm>
            <a:off x="6502400" y="1079500"/>
            <a:ext cx="5600700" cy="34290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" name="图像"/>
          <p:cNvSpPr>
            <a:spLocks noGrp="1"/>
          </p:cNvSpPr>
          <p:nvPr>
            <p:ph type="pic" sz="half" idx="15"/>
          </p:nvPr>
        </p:nvSpPr>
        <p:spPr>
          <a:xfrm>
            <a:off x="897846" y="1079500"/>
            <a:ext cx="4978401" cy="77851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2 联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图像"/>
          <p:cNvSpPr>
            <a:spLocks noGrp="1"/>
          </p:cNvSpPr>
          <p:nvPr>
            <p:ph type="pic" sz="half" idx="13"/>
          </p:nvPr>
        </p:nvSpPr>
        <p:spPr>
          <a:xfrm>
            <a:off x="6807200" y="1079500"/>
            <a:ext cx="5295900" cy="77851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5" name="图像"/>
          <p:cNvSpPr>
            <a:spLocks noGrp="1"/>
          </p:cNvSpPr>
          <p:nvPr>
            <p:ph type="pic" sz="half" idx="14"/>
          </p:nvPr>
        </p:nvSpPr>
        <p:spPr>
          <a:xfrm>
            <a:off x="889000" y="1079500"/>
            <a:ext cx="5295900" cy="77851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49499" y="9251950"/>
            <a:ext cx="299213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— 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r>
              <a:t>— Johnny Appleseed</a:t>
            </a:r>
          </a:p>
        </p:txBody>
      </p:sp>
      <p:sp>
        <p:nvSpPr>
          <p:cNvPr id="124" name="在此键入引文。"/>
          <p:cNvSpPr txBox="1">
            <a:spLocks noGrp="1"/>
          </p:cNvSpPr>
          <p:nvPr>
            <p:ph type="body" sz="quarter" idx="14"/>
          </p:nvPr>
        </p:nvSpPr>
        <p:spPr>
          <a:xfrm>
            <a:off x="673100" y="5245100"/>
            <a:ext cx="11658600" cy="11303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5800" cap="all" spc="464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 defTabSz="914400"/>
            <a:r>
              <a:t>在此键入引文。</a:t>
            </a:r>
          </a:p>
        </p:txBody>
      </p:sp>
      <p:sp>
        <p:nvSpPr>
          <p:cNvPr id="125" name="”"/>
          <p:cNvSpPr txBox="1">
            <a:spLocks noGrp="1"/>
          </p:cNvSpPr>
          <p:nvPr>
            <p:ph type="body" sz="quarter" idx="15"/>
          </p:nvPr>
        </p:nvSpPr>
        <p:spPr>
          <a:xfrm>
            <a:off x="6113659" y="70612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z="9000" spc="18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”</a:t>
            </a:r>
          </a:p>
        </p:txBody>
      </p:sp>
      <p:sp>
        <p:nvSpPr>
          <p:cNvPr id="126" name="“"/>
          <p:cNvSpPr txBox="1">
            <a:spLocks noGrp="1"/>
          </p:cNvSpPr>
          <p:nvPr>
            <p:ph type="body" sz="quarter" idx="16"/>
          </p:nvPr>
        </p:nvSpPr>
        <p:spPr>
          <a:xfrm>
            <a:off x="6113659" y="25654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z="9000" spc="18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图像"/>
          <p:cNvSpPr>
            <a:spLocks noGrp="1"/>
          </p:cNvSpPr>
          <p:nvPr>
            <p:ph type="pic" idx="13"/>
          </p:nvPr>
        </p:nvSpPr>
        <p:spPr>
          <a:xfrm>
            <a:off x="-5645" y="0"/>
            <a:ext cx="13004801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（备选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533400" y="3479800"/>
            <a:ext cx="11938000" cy="57658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7400" spc="148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（备选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图像"/>
          <p:cNvSpPr>
            <a:spLocks noGrp="1"/>
          </p:cNvSpPr>
          <p:nvPr>
            <p:ph type="pic" idx="13"/>
          </p:nvPr>
        </p:nvSpPr>
        <p:spPr>
          <a:xfrm>
            <a:off x="876300" y="2330450"/>
            <a:ext cx="11277600" cy="64770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600" cap="all" spc="234">
                <a:latin typeface="+mn-lt"/>
                <a:ea typeface="+mn-ea"/>
                <a:cs typeface="+mn-cs"/>
                <a:sym typeface="Baskerville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 cap="all" spc="234">
                <a:latin typeface="+mn-lt"/>
                <a:ea typeface="+mn-ea"/>
                <a:cs typeface="+mn-cs"/>
                <a:sym typeface="Baskerville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 cap="all" spc="234">
                <a:latin typeface="+mn-lt"/>
                <a:ea typeface="+mn-ea"/>
                <a:cs typeface="+mn-cs"/>
                <a:sym typeface="Baskerville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 cap="all" spc="234">
                <a:latin typeface="+mn-lt"/>
                <a:ea typeface="+mn-ea"/>
                <a:cs typeface="+mn-cs"/>
                <a:sym typeface="Baskerville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 cap="all" spc="234"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文本"/>
          <p:cNvSpPr txBox="1">
            <a:spLocks noGrp="1"/>
          </p:cNvSpPr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z="10400" spc="208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（备选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z="10400" spc="208"/>
            </a:lvl1pPr>
          </a:lstStyle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图像"/>
          <p:cNvSpPr>
            <a:spLocks noGrp="1"/>
          </p:cNvSpPr>
          <p:nvPr>
            <p:ph type="pic" sz="half" idx="13"/>
          </p:nvPr>
        </p:nvSpPr>
        <p:spPr>
          <a:xfrm>
            <a:off x="6191619" y="1082886"/>
            <a:ext cx="5880101" cy="7747001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" name="标题文本"/>
          <p:cNvSpPr txBox="1">
            <a:spLocks noGrp="1"/>
          </p:cNvSpPr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7400" spc="148"/>
            </a:lvl1pPr>
          </a:lstStyle>
          <a:p>
            <a:r>
              <a:t>标题文本</a:t>
            </a:r>
          </a:p>
        </p:txBody>
      </p:sp>
      <p:sp>
        <p:nvSpPr>
          <p:cNvPr id="5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Baskerville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Baskerville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Baskerville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Baskerville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donec quis nunc</a:t>
            </a:r>
          </a:p>
        </p:txBody>
      </p:sp>
      <p:sp>
        <p:nvSpPr>
          <p:cNvPr id="6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donec quis nunc</a:t>
            </a:r>
          </a:p>
        </p:txBody>
      </p:sp>
      <p:sp>
        <p:nvSpPr>
          <p:cNvPr id="7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图像"/>
          <p:cNvSpPr>
            <a:spLocks noGrp="1"/>
          </p:cNvSpPr>
          <p:nvPr>
            <p:ph type="pic" sz="half" idx="13"/>
          </p:nvPr>
        </p:nvSpPr>
        <p:spPr>
          <a:xfrm>
            <a:off x="6172200" y="2324089"/>
            <a:ext cx="5943600" cy="6568573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donec quis nunc"/>
          <p:cNvSpPr txBox="1">
            <a:spLocks noGrp="1"/>
          </p:cNvSpPr>
          <p:nvPr>
            <p:ph type="body" sz="quarter" idx="14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donec quis nunc</a:t>
            </a:r>
          </a:p>
        </p:txBody>
      </p:sp>
      <p:sp>
        <p:nvSpPr>
          <p:cNvPr id="8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8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z="2400" spc="48"/>
            </a:lvl1pPr>
            <a:lvl2pPr>
              <a:spcBef>
                <a:spcPts val="2800"/>
              </a:spcBef>
              <a:defRPr sz="2400" spc="48"/>
            </a:lvl2pPr>
            <a:lvl3pPr>
              <a:spcBef>
                <a:spcPts val="2800"/>
              </a:spcBef>
              <a:defRPr sz="2400" spc="48"/>
            </a:lvl3pPr>
            <a:lvl4pPr>
              <a:spcBef>
                <a:spcPts val="2800"/>
              </a:spcBef>
              <a:defRPr sz="2400" spc="48"/>
            </a:lvl4pPr>
            <a:lvl5pPr>
              <a:spcBef>
                <a:spcPts val="2800"/>
              </a:spcBef>
              <a:defRPr sz="2400" spc="48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2794" y="9250680"/>
            <a:ext cx="299213" cy="304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400" cap="all" spc="28">
                <a:solidFill>
                  <a:srgbClr val="9A958E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3429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10287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7145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2057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24003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hueOff val="1087097"/>
            <a:satOff val="9152"/>
            <a:lumOff val="-2562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irectory of Open Access Journal (DOAJ)"/>
          <p:cNvSpPr txBox="1">
            <a:spLocks noGrp="1"/>
          </p:cNvSpPr>
          <p:nvPr>
            <p:ph type="subTitle" sz="quarter" idx="1"/>
          </p:nvPr>
        </p:nvSpPr>
        <p:spPr>
          <a:xfrm>
            <a:off x="467652" y="1309945"/>
            <a:ext cx="11658601" cy="1778001"/>
          </a:xfrm>
          <a:prstGeom prst="rect">
            <a:avLst/>
          </a:prstGeom>
        </p:spPr>
        <p:txBody>
          <a:bodyPr/>
          <a:lstStyle>
            <a:lvl1pPr algn="l">
              <a:spcBef>
                <a:spcPts val="3400"/>
              </a:spcBef>
              <a:defRPr sz="4500" cap="none" spc="9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Directory of Open Access Journal (DOAJ)</a:t>
            </a:r>
          </a:p>
        </p:txBody>
      </p:sp>
      <p:sp>
        <p:nvSpPr>
          <p:cNvPr id="159" name="文本"/>
          <p:cNvSpPr txBox="1"/>
          <p:nvPr/>
        </p:nvSpPr>
        <p:spPr>
          <a:xfrm>
            <a:off x="6140450" y="4876800"/>
            <a:ext cx="723901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/>
          <a:p>
            <a:endParaRPr/>
          </a:p>
        </p:txBody>
      </p:sp>
      <p:sp>
        <p:nvSpPr>
          <p:cNvPr id="160" name="Today’s Goals…"/>
          <p:cNvSpPr txBox="1"/>
          <p:nvPr/>
        </p:nvSpPr>
        <p:spPr>
          <a:xfrm>
            <a:off x="673099" y="3756601"/>
            <a:ext cx="11658601" cy="4518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Today’s Goals</a:t>
            </a:r>
          </a:p>
          <a:p>
            <a:pPr marL="421821" indent="-421821" algn="l">
              <a:lnSpc>
                <a:spcPct val="150000"/>
              </a:lnSpc>
              <a:buClr>
                <a:srgbClr val="9A958E"/>
              </a:buClr>
              <a:buSzPct val="75000"/>
              <a:buChar char="•"/>
              <a:defRPr sz="3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Reliably locate information in the Directory of Open Access Journals (DOAJ);</a:t>
            </a:r>
          </a:p>
          <a:p>
            <a:pPr marL="421821" indent="-421821" algn="l">
              <a:lnSpc>
                <a:spcPct val="120000"/>
              </a:lnSpc>
              <a:buClr>
                <a:srgbClr val="9A958E"/>
              </a:buClr>
              <a:buSzPct val="75000"/>
              <a:buChar char="•"/>
              <a:defRPr sz="3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 aware of what kinds of documents are available throughout DOAJ; and</a:t>
            </a:r>
          </a:p>
          <a:p>
            <a:pPr marL="421821" indent="-421821" algn="l">
              <a:lnSpc>
                <a:spcPct val="150000"/>
              </a:lnSpc>
              <a:buClr>
                <a:srgbClr val="9A958E"/>
              </a:buClr>
              <a:buSzPct val="75000"/>
              <a:buChar char="•"/>
              <a:defRPr sz="3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Compare levels of access and availability of resources between DOAJ and Gale Academic Onefile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or the article abstracts, what are some areas that DOAJ lacks in comparison with Gale?"/>
          <p:cNvSpPr txBox="1">
            <a:spLocks noGrp="1"/>
          </p:cNvSpPr>
          <p:nvPr>
            <p:ph type="title"/>
          </p:nvPr>
        </p:nvSpPr>
        <p:spPr>
          <a:xfrm>
            <a:off x="673100" y="912915"/>
            <a:ext cx="11658600" cy="1759603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3400"/>
              </a:spcBef>
              <a:defRPr sz="3100" cap="none" spc="62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r>
              <a:t>For the article abstracts, what are some areas that DOAJ lacks in comparison with Gale?</a:t>
            </a:r>
          </a:p>
        </p:txBody>
      </p:sp>
      <p:graphicFrame>
        <p:nvGraphicFramePr>
          <p:cNvPr id="182" name="表格"/>
          <p:cNvGraphicFramePr/>
          <p:nvPr/>
        </p:nvGraphicFramePr>
        <p:xfrm>
          <a:off x="679450" y="2736860"/>
          <a:ext cx="11658601" cy="645160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82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7780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DOAJ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GALE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780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Abstract and journal background info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Abstract and journal background info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780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Editorial info on how article was reviewed and time of review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Reading info- lexile measure and length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7780">
                <a:tc>
                  <a:txBody>
                    <a:bodyPr/>
                    <a:lstStyle/>
                    <a:p>
                      <a:pPr defTabSz="914400">
                        <a:defRPr sz="2400" cap="none" spc="0">
                          <a:solidFill>
                            <a:srgbClr val="000000"/>
                          </a:solidFill>
                          <a:sym typeface="Avenir Next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Related articles and subjects to further expand your research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7780">
                <a:tc>
                  <a:txBody>
                    <a:bodyPr/>
                    <a:lstStyle/>
                    <a:p>
                      <a:pPr defTabSz="914400">
                        <a:defRPr sz="2400" cap="none" spc="0">
                          <a:solidFill>
                            <a:srgbClr val="000000"/>
                          </a:solidFill>
                          <a:sym typeface="Avenir Next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 cap="none" spc="0">
                          <a:solidFill>
                            <a:srgbClr val="000000"/>
                          </a:solidFill>
                          <a:sym typeface="Avenir Next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onec quis nunc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donec quis nunc</a:t>
            </a:r>
          </a:p>
        </p:txBody>
      </p:sp>
      <p:sp>
        <p:nvSpPr>
          <p:cNvPr id="185" name="标题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z="3640" spc="72"/>
            </a:pPr>
            <a:endParaRPr/>
          </a:p>
        </p:txBody>
      </p:sp>
      <p:pic>
        <p:nvPicPr>
          <p:cNvPr id="186" name="屏幕快照 2019-10-13 下午3.36.46.png" descr="屏幕快照 2019-10-13 下午3.36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5015"/>
            <a:ext cx="13004800" cy="7386476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屏幕快照 2019-10-13 下午3.38.00.png" descr="屏幕快照 2019-10-13 下午3.38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081" y="1972485"/>
            <a:ext cx="12623265" cy="7206349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verall"/>
          <p:cNvSpPr txBox="1">
            <a:spLocks noGrp="1"/>
          </p:cNvSpPr>
          <p:nvPr>
            <p:ph type="title"/>
          </p:nvPr>
        </p:nvSpPr>
        <p:spPr>
          <a:xfrm>
            <a:off x="673100" y="1323809"/>
            <a:ext cx="11658601" cy="1411065"/>
          </a:xfrm>
          <a:prstGeom prst="rect">
            <a:avLst/>
          </a:prstGeom>
        </p:spPr>
        <p:txBody>
          <a:bodyPr/>
          <a:lstStyle>
            <a:lvl1pPr>
              <a:spcBef>
                <a:spcPts val="3400"/>
              </a:spcBef>
              <a:defRPr cap="none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r>
              <a:t>Overall</a:t>
            </a:r>
          </a:p>
        </p:txBody>
      </p:sp>
      <p:sp>
        <p:nvSpPr>
          <p:cNvPr id="191" name="DOAJ is about accessibility and open access compared to paywalled databases like GALE 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000" spc="59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DOAJ is about accessibility and open access compared to paywalled databases like GALE .</a:t>
            </a:r>
          </a:p>
          <a:p>
            <a:pPr>
              <a:defRPr sz="3000" spc="59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It’s resources and journals are limited, but provide a valuable source and leave with the question:</a:t>
            </a:r>
          </a:p>
          <a:p>
            <a:pPr marL="408214" indent="-408214">
              <a:buSzPct val="30000"/>
              <a:buBlip>
                <a:blip r:embed="rId2"/>
              </a:buBlip>
              <a:defRPr sz="3000" spc="59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Should information be open or should it be behind paywalls?</a:t>
            </a:r>
          </a:p>
          <a:p>
            <a:pPr marL="408214" indent="-408214">
              <a:buSzPct val="30000"/>
              <a:buBlip>
                <a:blip r:embed="rId2"/>
              </a:buBlip>
              <a:defRPr sz="3000" spc="59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While information isn’t free to organize and put together, does that mean it should be limited to those who have access?</a:t>
            </a:r>
          </a:p>
        </p:txBody>
      </p:sp>
      <p:sp>
        <p:nvSpPr>
          <p:cNvPr id="192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earning objective- compare levels of access"/>
          <p:cNvSpPr txBox="1">
            <a:spLocks noGrp="1"/>
          </p:cNvSpPr>
          <p:nvPr>
            <p:ph type="title"/>
          </p:nvPr>
        </p:nvSpPr>
        <p:spPr>
          <a:xfrm>
            <a:off x="467652" y="1829191"/>
            <a:ext cx="11658601" cy="749301"/>
          </a:xfrm>
          <a:prstGeom prst="rect">
            <a:avLst/>
          </a:prstGeom>
        </p:spPr>
        <p:txBody>
          <a:bodyPr/>
          <a:lstStyle>
            <a:lvl1pPr algn="l">
              <a:spcBef>
                <a:spcPts val="3400"/>
              </a:spcBef>
              <a:defRPr cap="none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r>
              <a:t>Learning objective- compare levels of access</a:t>
            </a:r>
          </a:p>
        </p:txBody>
      </p:sp>
      <p:sp>
        <p:nvSpPr>
          <p:cNvPr id="163" name="In looking at the database entry screens, what strengths vs challenges can you see in DOAJ compared with Gale?"/>
          <p:cNvSpPr txBox="1"/>
          <p:nvPr/>
        </p:nvSpPr>
        <p:spPr>
          <a:xfrm>
            <a:off x="415358" y="2945707"/>
            <a:ext cx="10982491" cy="165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10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r>
              <a:t>In looking at the database entry screens, what strengths vs challenges can you see in DOAJ compared with Gale?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标题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z="3640" spc="72"/>
            </a:pPr>
            <a:endParaRPr/>
          </a:p>
        </p:txBody>
      </p:sp>
      <p:pic>
        <p:nvPicPr>
          <p:cNvPr id="16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141" y="2154830"/>
            <a:ext cx="12440518" cy="544394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屏幕快照 2019-10-13 下午3.33.53.png" descr="屏幕快照 2019-10-13 下午3.33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449342"/>
            <a:ext cx="13004801" cy="7219319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表格"/>
          <p:cNvGraphicFramePr/>
          <p:nvPr/>
        </p:nvGraphicFramePr>
        <p:xfrm>
          <a:off x="850900" y="1955800"/>
          <a:ext cx="11012736" cy="599727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506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9455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DOAJ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GALE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455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ym typeface="Avenir Next Medium"/>
                        </a:rPr>
                        <a:t>Access to translate and access in multiple languages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ym typeface="Avenir Next Medium"/>
                        </a:rPr>
                        <a:t>Access to translate and access in multiple languages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455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ym typeface="Avenir Next Medium"/>
                        </a:rPr>
                        <a:t>subject searching according to Library of Congress categories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ym typeface="Avenir Next Medium"/>
                        </a:rPr>
                        <a:t>Broader breakdown of subjects with multiple categories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455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ym typeface="Avenir Next Medium"/>
                        </a:rPr>
                        <a:t>No membership needed to access article- free for all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ym typeface="Avenir Next Medium"/>
                        </a:rPr>
                        <a:t>Membership required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455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ym typeface="Avenir Next Medium"/>
                        </a:rPr>
                        <a:t>Tool for those who do not have same resources or access to resources to get ability to work with academic peer reviewed sources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300" cap="none" spc="0">
                          <a:solidFill>
                            <a:srgbClr val="000000"/>
                          </a:solidFill>
                          <a:sym typeface="Avenir Next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hat ways does DOAJ classify resources compared with Gale?…"/>
          <p:cNvSpPr txBox="1">
            <a:spLocks noGrp="1"/>
          </p:cNvSpPr>
          <p:nvPr>
            <p:ph type="title"/>
          </p:nvPr>
        </p:nvSpPr>
        <p:spPr>
          <a:xfrm>
            <a:off x="447108" y="2679760"/>
            <a:ext cx="11658601" cy="4256106"/>
          </a:xfrm>
          <a:prstGeom prst="rect">
            <a:avLst/>
          </a:prstGeom>
        </p:spPr>
        <p:txBody>
          <a:bodyPr/>
          <a:lstStyle/>
          <a:p>
            <a:pPr marL="381000" indent="-381000" algn="l">
              <a:lnSpc>
                <a:spcPct val="120000"/>
              </a:lnSpc>
              <a:spcBef>
                <a:spcPts val="3400"/>
              </a:spcBef>
              <a:buClr>
                <a:srgbClr val="9A958E"/>
              </a:buClr>
              <a:buSzPct val="75000"/>
              <a:buChar char="•"/>
              <a:defRPr sz="3100" cap="none" spc="62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What ways does DOAJ classify resources compared with Gale?</a:t>
            </a:r>
          </a:p>
          <a:p>
            <a:pPr marL="381000" indent="-381000" algn="l">
              <a:lnSpc>
                <a:spcPct val="120000"/>
              </a:lnSpc>
              <a:spcBef>
                <a:spcPts val="3400"/>
              </a:spcBef>
              <a:buClr>
                <a:srgbClr val="9A958E"/>
              </a:buClr>
              <a:buSzPct val="75000"/>
              <a:defRPr sz="3100" cap="none" spc="62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How do the amounts of resources compare?</a:t>
            </a:r>
          </a:p>
          <a:p>
            <a:pPr marL="381000" indent="-381000" algn="l">
              <a:lnSpc>
                <a:spcPct val="120000"/>
              </a:lnSpc>
              <a:spcBef>
                <a:spcPts val="3400"/>
              </a:spcBef>
              <a:buClr>
                <a:srgbClr val="9A958E"/>
              </a:buClr>
              <a:buSzPct val="75000"/>
              <a:defRPr sz="3100" cap="none" spc="62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What stands out about the types of resources DOAJ has available?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表格"/>
          <p:cNvGraphicFramePr/>
          <p:nvPr/>
        </p:nvGraphicFramePr>
        <p:xfrm>
          <a:off x="673100" y="1915071"/>
          <a:ext cx="11658600" cy="645160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2900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DOAJ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GALE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Only open source academic journals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journals, magazines, newspapers, books, images, videos 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Many different languages/sources from around world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 cap="none" spc="0">
                          <a:solidFill>
                            <a:srgbClr val="000000"/>
                          </a:solidFill>
                          <a:sym typeface="Avenir Next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School librarian- 291 results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Avenir Next Medium"/>
                        </a:rPr>
                        <a:t>School librarian approximately 20000 results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像" descr="图像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5179" t="612" r="6972" b="16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7" name="屏幕快照 2019-10-13 下午3.34.26.png" descr="屏幕快照 2019-10-13 下午3.34.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863" y="1564868"/>
            <a:ext cx="12798474" cy="749942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屏幕快照 2019-10-13 下午3.33.24.png" descr="屏幕快照 2019-10-13 下午3.33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384" y="2087468"/>
            <a:ext cx="12077020" cy="6840894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all" spc="32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all" spc="32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Custom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Avenir Medium</vt:lpstr>
      <vt:lpstr>Avenir Next Medium</vt:lpstr>
      <vt:lpstr>Baskerville</vt:lpstr>
      <vt:lpstr>Baskerville SemiBold</vt:lpstr>
      <vt:lpstr>Helvetica</vt:lpstr>
      <vt:lpstr>Helvetica Neue</vt:lpstr>
      <vt:lpstr>Microsoft Sans Serif</vt:lpstr>
      <vt:lpstr>New_Template8</vt:lpstr>
      <vt:lpstr>PowerPoint Presentation</vt:lpstr>
      <vt:lpstr>Learning objective- compare levels of access</vt:lpstr>
      <vt:lpstr>PowerPoint Presentation</vt:lpstr>
      <vt:lpstr>PowerPoint Presentation</vt:lpstr>
      <vt:lpstr>PowerPoint Presentation</vt:lpstr>
      <vt:lpstr>What ways does DOAJ classify resources compared with Gale? How do the amounts of resources compare? What stands out about the types of resources DOAJ has available? </vt:lpstr>
      <vt:lpstr>PowerPoint Presentation</vt:lpstr>
      <vt:lpstr>PowerPoint Presentation</vt:lpstr>
      <vt:lpstr>PowerPoint Presentation</vt:lpstr>
      <vt:lpstr>For the article abstracts, what are some areas that DOAJ lacks in comparison with Gale?</vt:lpstr>
      <vt:lpstr>PowerPoint Presentation</vt:lpstr>
      <vt:lpstr>PowerPoint Presentation</vt:lpstr>
      <vt:lpstr>Overall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 Battilla</dc:creator>
  <cp:lastModifiedBy>Bailey Battilla</cp:lastModifiedBy>
  <cp:revision>1</cp:revision>
  <dcterms:modified xsi:type="dcterms:W3CDTF">2019-12-05T00:04:10Z</dcterms:modified>
</cp:coreProperties>
</file>