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22"/>
  </p:notesMasterIdLst>
  <p:sldIdLst>
    <p:sldId id="256" r:id="rId2"/>
    <p:sldId id="281" r:id="rId3"/>
    <p:sldId id="288" r:id="rId4"/>
    <p:sldId id="261" r:id="rId5"/>
    <p:sldId id="290" r:id="rId6"/>
    <p:sldId id="282" r:id="rId7"/>
    <p:sldId id="283" r:id="rId8"/>
    <p:sldId id="284" r:id="rId9"/>
    <p:sldId id="275" r:id="rId10"/>
    <p:sldId id="286" r:id="rId11"/>
    <p:sldId id="277" r:id="rId12"/>
    <p:sldId id="278" r:id="rId13"/>
    <p:sldId id="291" r:id="rId14"/>
    <p:sldId id="267" r:id="rId15"/>
    <p:sldId id="285" r:id="rId16"/>
    <p:sldId id="287" r:id="rId17"/>
    <p:sldId id="276" r:id="rId18"/>
    <p:sldId id="289" r:id="rId19"/>
    <p:sldId id="263"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59296"/>
  </p:normalViewPr>
  <p:slideViewPr>
    <p:cSldViewPr snapToGrid="0">
      <p:cViewPr varScale="1">
        <p:scale>
          <a:sx n="39" d="100"/>
          <a:sy n="39" d="100"/>
        </p:scale>
        <p:origin x="9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4C0A6-F0CE-ED41-922E-CC4EF69B51C6}"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A76E3-622F-0845-850B-DB73FD270970}" type="slidenum">
              <a:rPr lang="en-US" smtClean="0"/>
              <a:t>‹#›</a:t>
            </a:fld>
            <a:endParaRPr lang="en-US"/>
          </a:p>
        </p:txBody>
      </p:sp>
    </p:spTree>
    <p:extLst>
      <p:ext uri="{BB962C8B-B14F-4D97-AF65-F5344CB8AC3E}">
        <p14:creationId xmlns:p14="http://schemas.microsoft.com/office/powerpoint/2010/main" val="24350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Dr. Kristina </a:t>
            </a:r>
            <a:r>
              <a:rPr lang="en-US" dirty="0" err="1"/>
              <a:t>Buszta</a:t>
            </a:r>
            <a:r>
              <a:rPr lang="en-US" dirty="0"/>
              <a:t> Nurse Anesthetist, this lecture will review fluids, it is part 2 of a 3 part series.</a:t>
            </a:r>
          </a:p>
        </p:txBody>
      </p:sp>
      <p:sp>
        <p:nvSpPr>
          <p:cNvPr id="4" name="Slide Number Placeholder 3"/>
          <p:cNvSpPr>
            <a:spLocks noGrp="1"/>
          </p:cNvSpPr>
          <p:nvPr>
            <p:ph type="sldNum" sz="quarter" idx="5"/>
          </p:nvPr>
        </p:nvSpPr>
        <p:spPr/>
        <p:txBody>
          <a:bodyPr/>
          <a:lstStyle/>
          <a:p>
            <a:fld id="{94BA76E3-622F-0845-850B-DB73FD270970}" type="slidenum">
              <a:rPr lang="en-US" smtClean="0"/>
              <a:t>1</a:t>
            </a:fld>
            <a:endParaRPr lang="en-US"/>
          </a:p>
        </p:txBody>
      </p:sp>
    </p:spTree>
    <p:extLst>
      <p:ext uri="{BB962C8B-B14F-4D97-AF65-F5344CB8AC3E}">
        <p14:creationId xmlns:p14="http://schemas.microsoft.com/office/powerpoint/2010/main" val="141557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non-diffusible particle determines the osmotic activity of a solution</a:t>
            </a:r>
          </a:p>
          <a:p>
            <a:r>
              <a:rPr lang="en-US" dirty="0"/>
              <a:t>Serum osmolality is 275 – 295 </a:t>
            </a:r>
            <a:r>
              <a:rPr lang="en-US" dirty="0" err="1"/>
              <a:t>Mosm</a:t>
            </a:r>
            <a:r>
              <a:rPr lang="en-US" dirty="0"/>
              <a:t>/kg</a:t>
            </a:r>
          </a:p>
        </p:txBody>
      </p:sp>
      <p:sp>
        <p:nvSpPr>
          <p:cNvPr id="4" name="Slide Number Placeholder 3"/>
          <p:cNvSpPr>
            <a:spLocks noGrp="1"/>
          </p:cNvSpPr>
          <p:nvPr>
            <p:ph type="sldNum" sz="quarter" idx="5"/>
          </p:nvPr>
        </p:nvSpPr>
        <p:spPr/>
        <p:txBody>
          <a:bodyPr/>
          <a:lstStyle/>
          <a:p>
            <a:fld id="{94BA76E3-622F-0845-850B-DB73FD270970}" type="slidenum">
              <a:rPr lang="en-US" smtClean="0"/>
              <a:t>10</a:t>
            </a:fld>
            <a:endParaRPr lang="en-US"/>
          </a:p>
        </p:txBody>
      </p:sp>
    </p:spTree>
    <p:extLst>
      <p:ext uri="{BB962C8B-B14F-4D97-AF65-F5344CB8AC3E}">
        <p14:creationId xmlns:p14="http://schemas.microsoft.com/office/powerpoint/2010/main" val="232451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Tonicity refers to the osmotic pressure of a solution with non-diffusible solutes, these solutes exert pressure on a cell to influence the size of the cell due to water movement across the cell membrane. </a:t>
            </a:r>
          </a:p>
        </p:txBody>
      </p:sp>
      <p:sp>
        <p:nvSpPr>
          <p:cNvPr id="4" name="Slide Number Placeholder 3"/>
          <p:cNvSpPr>
            <a:spLocks noGrp="1"/>
          </p:cNvSpPr>
          <p:nvPr>
            <p:ph type="sldNum" sz="quarter" idx="5"/>
          </p:nvPr>
        </p:nvSpPr>
        <p:spPr/>
        <p:txBody>
          <a:bodyPr/>
          <a:lstStyle/>
          <a:p>
            <a:fld id="{94BA76E3-622F-0845-850B-DB73FD270970}" type="slidenum">
              <a:rPr lang="en-US" smtClean="0"/>
              <a:t>11</a:t>
            </a:fld>
            <a:endParaRPr lang="en-US"/>
          </a:p>
        </p:txBody>
      </p:sp>
    </p:spTree>
    <p:extLst>
      <p:ext uri="{BB962C8B-B14F-4D97-AF65-F5344CB8AC3E}">
        <p14:creationId xmlns:p14="http://schemas.microsoft.com/office/powerpoint/2010/main" val="302259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fluids have different tonicity- causing cells to shrink, swell or cause no change in cell size. </a:t>
            </a:r>
          </a:p>
          <a:p>
            <a:r>
              <a:rPr lang="en-US" dirty="0"/>
              <a:t>A hypertonic solution is one that has higher than normal tonicity that causes water to be pulled from the cell and results in cell shrinking.  </a:t>
            </a:r>
          </a:p>
          <a:p>
            <a:r>
              <a:rPr lang="en-US" dirty="0"/>
              <a:t>A hypotonic solution has a lower osmolality than intracellular fluid and causes cells to swell because water is forced into the cell. </a:t>
            </a:r>
          </a:p>
          <a:p>
            <a:r>
              <a:rPr lang="en-US" dirty="0"/>
              <a:t>An isotonic solution is one with the same tonicity as intercellular fluid, causing no change in cell size. </a:t>
            </a:r>
          </a:p>
          <a:p>
            <a:r>
              <a:rPr lang="en-US" dirty="0"/>
              <a:t>Example of isotonic solution, one that has the same osmolality as the intracellular fluid is 0.9% sodium chloride</a:t>
            </a:r>
          </a:p>
        </p:txBody>
      </p:sp>
      <p:sp>
        <p:nvSpPr>
          <p:cNvPr id="4" name="Slide Number Placeholder 3"/>
          <p:cNvSpPr>
            <a:spLocks noGrp="1"/>
          </p:cNvSpPr>
          <p:nvPr>
            <p:ph type="sldNum" sz="quarter" idx="5"/>
          </p:nvPr>
        </p:nvSpPr>
        <p:spPr/>
        <p:txBody>
          <a:bodyPr/>
          <a:lstStyle/>
          <a:p>
            <a:fld id="{94BA76E3-622F-0845-850B-DB73FD270970}" type="slidenum">
              <a:rPr lang="en-US" smtClean="0"/>
              <a:t>12</a:t>
            </a:fld>
            <a:endParaRPr lang="en-US"/>
          </a:p>
        </p:txBody>
      </p:sp>
    </p:spTree>
    <p:extLst>
      <p:ext uri="{BB962C8B-B14F-4D97-AF65-F5344CB8AC3E}">
        <p14:creationId xmlns:p14="http://schemas.microsoft.com/office/powerpoint/2010/main" val="216333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briefly touch on IV fluids, they are all to replace fluids in the extracellular compartment and are isotonic such as </a:t>
            </a:r>
            <a:r>
              <a:rPr lang="en-US" dirty="0" err="1"/>
              <a:t>plasmalyte</a:t>
            </a:r>
            <a:r>
              <a:rPr lang="en-US" dirty="0"/>
              <a:t>, normal saline, lactated ringers.  Any iv fluids that contain dextrose or calcium are contraindicated with blood product because the mixing with citrate in the blood transfusion with calcium causes clotting.  Dextrose will cause cell breakage also known as hemolysis. </a:t>
            </a:r>
          </a:p>
          <a:p>
            <a:r>
              <a:rPr lang="en-US" dirty="0"/>
              <a:t>For the other iv solutions you can see used, a few of them are listed here.</a:t>
            </a:r>
          </a:p>
          <a:p>
            <a:r>
              <a:rPr lang="en-US" dirty="0"/>
              <a:t>The colloids, remember are the higher molecular weight substances such as albumin, </a:t>
            </a:r>
            <a:r>
              <a:rPr lang="en-US" dirty="0" err="1"/>
              <a:t>hetastarch</a:t>
            </a:r>
            <a:r>
              <a:rPr lang="en-US" dirty="0"/>
              <a:t> and dextran.  They will stay intravascularly which is helpful when replacing fluid losses, not blood loss since there is not hemoglobin or cells in these fluids and treating hypotension. </a:t>
            </a:r>
          </a:p>
          <a:p>
            <a:r>
              <a:rPr lang="en-US" dirty="0"/>
              <a:t>Other solutions are hypertonic saline, half normal saline and dextrose containing solutions. </a:t>
            </a:r>
          </a:p>
          <a:p>
            <a:endParaRPr lang="en-US" dirty="0"/>
          </a:p>
          <a:p>
            <a:r>
              <a:rPr lang="en-US" dirty="0"/>
              <a:t>More info: https://</a:t>
            </a:r>
            <a:r>
              <a:rPr lang="en-US" dirty="0" err="1"/>
              <a:t>med.libretexts.org</a:t>
            </a:r>
            <a:r>
              <a:rPr lang="en-US" dirty="0"/>
              <a:t>/Bookshelves/</a:t>
            </a:r>
            <a:r>
              <a:rPr lang="en-US" dirty="0" err="1"/>
              <a:t>Anatomy_and_Physiology</a:t>
            </a:r>
            <a:r>
              <a:rPr lang="en-US" dirty="0"/>
              <a:t>/</a:t>
            </a:r>
            <a:r>
              <a:rPr lang="en-US" dirty="0" err="1"/>
              <a:t>Fluid_Physiology</a:t>
            </a:r>
            <a:r>
              <a:rPr lang="en-US" dirty="0"/>
              <a:t>_(Brandis)/08%3A_Applied_Physiology_of_Transfused_Fluids/8.01%3A_Infusion_of_Isomolar_Fluids</a:t>
            </a:r>
          </a:p>
        </p:txBody>
      </p:sp>
      <p:sp>
        <p:nvSpPr>
          <p:cNvPr id="4" name="Slide Number Placeholder 3"/>
          <p:cNvSpPr>
            <a:spLocks noGrp="1"/>
          </p:cNvSpPr>
          <p:nvPr>
            <p:ph type="sldNum" sz="quarter" idx="5"/>
          </p:nvPr>
        </p:nvSpPr>
        <p:spPr/>
        <p:txBody>
          <a:bodyPr/>
          <a:lstStyle/>
          <a:p>
            <a:fld id="{94BA76E3-622F-0845-850B-DB73FD270970}" type="slidenum">
              <a:rPr lang="en-US" smtClean="0"/>
              <a:t>13</a:t>
            </a:fld>
            <a:endParaRPr lang="en-US"/>
          </a:p>
        </p:txBody>
      </p:sp>
    </p:spTree>
    <p:extLst>
      <p:ext uri="{BB962C8B-B14F-4D97-AF65-F5344CB8AC3E}">
        <p14:creationId xmlns:p14="http://schemas.microsoft.com/office/powerpoint/2010/main" val="291449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spacing photo - https://</a:t>
            </a:r>
            <a:r>
              <a:rPr lang="en-US" dirty="0" err="1"/>
              <a:t>nurseyourownway.com</a:t>
            </a:r>
            <a:r>
              <a:rPr lang="en-US" dirty="0"/>
              <a:t>/2020/05/10/intracellular-versus-extracellular-space-</a:t>
            </a:r>
            <a:r>
              <a:rPr lang="en-US" dirty="0" err="1"/>
              <a:t>theres</a:t>
            </a:r>
            <a:r>
              <a:rPr lang="en-US" dirty="0"/>
              <a:t>-a-third-space/</a:t>
            </a:r>
          </a:p>
          <a:p>
            <a:endParaRPr lang="en-US" dirty="0"/>
          </a:p>
          <a:p>
            <a:r>
              <a:rPr lang="en-US" dirty="0"/>
              <a:t>Cell membrane is the barrier between ions as well as lipid soluble substances like oxygen and carbon dioxide which dissolve and pass through the lipid bilayer of a cell membrane.</a:t>
            </a:r>
          </a:p>
          <a:p>
            <a:r>
              <a:rPr lang="en-US" dirty="0"/>
              <a:t>Ions move from areas of higher concentration to lower concentrations.</a:t>
            </a:r>
          </a:p>
          <a:p>
            <a:r>
              <a:rPr lang="en-US" dirty="0"/>
              <a:t>High levels of sodium is required in the extracellular space and high levels of potassium are maintained in the intracellular space by the sodium potassium channels AKA sodium/potassium pump.</a:t>
            </a:r>
          </a:p>
        </p:txBody>
      </p:sp>
      <p:sp>
        <p:nvSpPr>
          <p:cNvPr id="4" name="Slide Number Placeholder 3"/>
          <p:cNvSpPr>
            <a:spLocks noGrp="1"/>
          </p:cNvSpPr>
          <p:nvPr>
            <p:ph type="sldNum" sz="quarter" idx="5"/>
          </p:nvPr>
        </p:nvSpPr>
        <p:spPr/>
        <p:txBody>
          <a:bodyPr/>
          <a:lstStyle/>
          <a:p>
            <a:fld id="{54C3B4C8-7A5D-4848-9E9E-31DD64D2FF95}" type="slidenum">
              <a:rPr lang="en-US" smtClean="0"/>
              <a:t>14</a:t>
            </a:fld>
            <a:endParaRPr lang="en-US"/>
          </a:p>
        </p:txBody>
      </p:sp>
    </p:spTree>
    <p:extLst>
      <p:ext uri="{BB962C8B-B14F-4D97-AF65-F5344CB8AC3E}">
        <p14:creationId xmlns:p14="http://schemas.microsoft.com/office/powerpoint/2010/main" val="155840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Pitting edema occurs when there is fluid overload in the interstitial space. </a:t>
            </a:r>
          </a:p>
          <a:p>
            <a:r>
              <a:rPr lang="en-US" dirty="0"/>
              <a:t>Edema can be Seen in heart failure, kidney disease, sodium retention, pregnancy, environmental heat stress; by venous obstruction like in pulmonary edema or liver disease with portal vein obstruction or decreased arteriolar resistance seen with calcium channel blocking drugs. Decreased colloidal osmotic pressure will cause an increased loss of plasma proteins or decreased production of plasma proteins (seen in burns or protein wasting kidney disease, liver disease or malnutrition).</a:t>
            </a:r>
          </a:p>
          <a:p>
            <a:r>
              <a:rPr lang="en-US" dirty="0"/>
              <a:t>Increased capillary permeability will cause edema due to inflammation, allergic reactions, ascites, tissue injury or burns.  Lastly obstruction of lymphatic flow can cause pitting edema when there has been surgical removal of lymph nodes on cancer related obstruction of lymphatic structures. </a:t>
            </a:r>
          </a:p>
          <a:p>
            <a:endParaRPr lang="en-US" dirty="0"/>
          </a:p>
          <a:p>
            <a:r>
              <a:rPr lang="en-US" dirty="0"/>
              <a:t>https://</a:t>
            </a:r>
            <a:r>
              <a:rPr lang="en-US" dirty="0" err="1"/>
              <a:t>commons.wikimedia.org</a:t>
            </a:r>
            <a:r>
              <a:rPr lang="en-US" dirty="0"/>
              <a:t>/wiki/File:Fluid_composition_of_the_body_1.3.png</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15</a:t>
            </a:fld>
            <a:endParaRPr lang="en-US"/>
          </a:p>
        </p:txBody>
      </p:sp>
    </p:spTree>
    <p:extLst>
      <p:ext uri="{BB962C8B-B14F-4D97-AF65-F5344CB8AC3E}">
        <p14:creationId xmlns:p14="http://schemas.microsoft.com/office/powerpoint/2010/main" val="75371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spacing is caused by increased extracellular fluid in the transcellular space. </a:t>
            </a:r>
          </a:p>
          <a:p>
            <a:r>
              <a:rPr lang="en-US" dirty="0"/>
              <a:t>It can be seen in Systemic inflammatory response syndrome, pancreatitis, hypoalbuminemia which is part of severe liver failure, and third-degree burns. </a:t>
            </a:r>
          </a:p>
          <a:p>
            <a:endParaRPr lang="en-US" dirty="0"/>
          </a:p>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16</a:t>
            </a:fld>
            <a:endParaRPr lang="en-US"/>
          </a:p>
        </p:txBody>
      </p:sp>
    </p:spTree>
    <p:extLst>
      <p:ext uri="{BB962C8B-B14F-4D97-AF65-F5344CB8AC3E}">
        <p14:creationId xmlns:p14="http://schemas.microsoft.com/office/powerpoint/2010/main" val="397050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sodium loss occurs through kidneys, which function to release to retain sodium. Other sodium losses occur with vomiting, diarrhea, gastrointestinal suction and sweating. Sodium functions to regulate the extracellular volume since it is the major cation in that compartment. Chloride and bicarbonate also add to the osmotic activity in the Extracellular fluid.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100 milliliters of water is required for each 100 calories to metabolize and eliminate metabolic wastes, this increased 12% for every 1-degree Celsius increase in body temperature. This is seen in fever which also increases respiratory rate which results in increase in insensible water loss through breathing and through the skin as in evaporation.  Insensible is the term we use to mean we are unaware of it. Insensible loss is only water, not solutes, loss. </a:t>
            </a:r>
          </a:p>
          <a:p>
            <a:endParaRPr lang="en-US" dirty="0"/>
          </a:p>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17</a:t>
            </a:fld>
            <a:endParaRPr lang="en-US"/>
          </a:p>
        </p:txBody>
      </p:sp>
    </p:spTree>
    <p:extLst>
      <p:ext uri="{BB962C8B-B14F-4D97-AF65-F5344CB8AC3E}">
        <p14:creationId xmlns:p14="http://schemas.microsoft.com/office/powerpoint/2010/main" val="25260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Cellular dehydration caused by an increase in Extracellular osmolality and a decrease in blood volume trigger a thirst center in the hypothalamus. Another stimulus for thirst is circulating angiotensin II from the kidneys.  This is released in response to low blood volume and blood pressure. Thirst sensation decreases with age, head trauma, cranial tumors, hydrocephalus and subarachnoid hemorrhage.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Polydipsia is excessive thirst are due to water losses associated with diarrhea, vomiting, diabetes mellitus and insipidus. May also persist despite adequate hydration in people with congestive heart failure, diabetes mellitus and chronic kidney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Cells of brain and nervous systems are most affected by increases in intracellular water, symptoms include apathy, lethargy, headache progressing to disorientation, confusion, gross motor weakness and depression of deep tendon reflexes and eventually seizures and coma this is known as water intoxication. </a:t>
            </a:r>
          </a:p>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18</a:t>
            </a:fld>
            <a:endParaRPr lang="en-US"/>
          </a:p>
        </p:txBody>
      </p:sp>
    </p:spTree>
    <p:extLst>
      <p:ext uri="{BB962C8B-B14F-4D97-AF65-F5344CB8AC3E}">
        <p14:creationId xmlns:p14="http://schemas.microsoft.com/office/powerpoint/2010/main" val="425857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 the arterial bed</a:t>
            </a:r>
          </a:p>
          <a:p>
            <a:pPr marL="228600" indent="-228600">
              <a:buAutoNum type="arabicPeriod"/>
            </a:pPr>
            <a:r>
              <a:rPr lang="en-US" dirty="0"/>
              <a:t>Swell</a:t>
            </a:r>
          </a:p>
          <a:p>
            <a:pPr marL="228600" indent="-228600">
              <a:buAutoNum type="arabicPeriod"/>
            </a:pPr>
            <a:r>
              <a:rPr lang="en-US" dirty="0"/>
              <a:t>Interstitial, plasma and transcellular</a:t>
            </a:r>
          </a:p>
          <a:p>
            <a:pPr marL="228600" indent="-228600">
              <a:buAutoNum type="arabicPeriod"/>
            </a:pPr>
            <a:r>
              <a:rPr lang="en-US" dirty="0"/>
              <a:t>Third spacing</a:t>
            </a:r>
          </a:p>
          <a:p>
            <a:pPr marL="228600" indent="-228600">
              <a:buAutoNum type="arabicPeriod"/>
            </a:pPr>
            <a:r>
              <a:rPr lang="en-US" dirty="0"/>
              <a:t>kidneys</a:t>
            </a:r>
          </a:p>
        </p:txBody>
      </p:sp>
      <p:sp>
        <p:nvSpPr>
          <p:cNvPr id="4" name="Slide Number Placeholder 3"/>
          <p:cNvSpPr>
            <a:spLocks noGrp="1"/>
          </p:cNvSpPr>
          <p:nvPr>
            <p:ph type="sldNum" sz="quarter" idx="5"/>
          </p:nvPr>
        </p:nvSpPr>
        <p:spPr/>
        <p:txBody>
          <a:bodyPr/>
          <a:lstStyle/>
          <a:p>
            <a:fld id="{94BA76E3-622F-0845-850B-DB73FD270970}" type="slidenum">
              <a:rPr lang="en-US" smtClean="0"/>
              <a:t>19</a:t>
            </a:fld>
            <a:endParaRPr lang="en-US"/>
          </a:p>
        </p:txBody>
      </p:sp>
    </p:spTree>
    <p:extLst>
      <p:ext uri="{BB962C8B-B14F-4D97-AF65-F5344CB8AC3E}">
        <p14:creationId xmlns:p14="http://schemas.microsoft.com/office/powerpoint/2010/main" val="377322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review definitions used through the lecture, fluid compartments, electrolyte concentrations, hydrostatic and osmotic pressure, osmosis, tonicity, composition of body fluids, fluid shifts, edema and third spacing and fluid losses</a:t>
            </a:r>
          </a:p>
        </p:txBody>
      </p:sp>
      <p:sp>
        <p:nvSpPr>
          <p:cNvPr id="4" name="Slide Number Placeholder 3"/>
          <p:cNvSpPr>
            <a:spLocks noGrp="1"/>
          </p:cNvSpPr>
          <p:nvPr>
            <p:ph type="sldNum" sz="quarter" idx="5"/>
          </p:nvPr>
        </p:nvSpPr>
        <p:spPr/>
        <p:txBody>
          <a:bodyPr/>
          <a:lstStyle/>
          <a:p>
            <a:fld id="{94BA76E3-622F-0845-850B-DB73FD270970}" type="slidenum">
              <a:rPr lang="en-US" smtClean="0"/>
              <a:t>2</a:t>
            </a:fld>
            <a:endParaRPr lang="en-US"/>
          </a:p>
        </p:txBody>
      </p:sp>
    </p:spTree>
    <p:extLst>
      <p:ext uri="{BB962C8B-B14F-4D97-AF65-F5344CB8AC3E}">
        <p14:creationId xmlns:p14="http://schemas.microsoft.com/office/powerpoint/2010/main" val="64450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prefix hydro meaning the presence of excessive fluid such as HYDROTHORAX</a:t>
            </a:r>
          </a:p>
          <a:p>
            <a:r>
              <a:rPr lang="en-US" dirty="0"/>
              <a:t>Ascites is fluid accumulation specific to the peritoneal cavity</a:t>
            </a:r>
          </a:p>
          <a:p>
            <a:r>
              <a:rPr lang="en-US" dirty="0"/>
              <a:t>Effusion is an accumulation of any fluid in a serous cavity such as pleural effusion or pericardial effusion</a:t>
            </a:r>
          </a:p>
        </p:txBody>
      </p:sp>
      <p:sp>
        <p:nvSpPr>
          <p:cNvPr id="4" name="Slide Number Placeholder 3"/>
          <p:cNvSpPr>
            <a:spLocks noGrp="1"/>
          </p:cNvSpPr>
          <p:nvPr>
            <p:ph type="sldNum" sz="quarter" idx="5"/>
          </p:nvPr>
        </p:nvSpPr>
        <p:spPr/>
        <p:txBody>
          <a:bodyPr/>
          <a:lstStyle/>
          <a:p>
            <a:fld id="{94BA76E3-622F-0845-850B-DB73FD270970}" type="slidenum">
              <a:rPr lang="en-US" smtClean="0"/>
              <a:t>3</a:t>
            </a:fld>
            <a:endParaRPr lang="en-US"/>
          </a:p>
        </p:txBody>
      </p:sp>
    </p:spTree>
    <p:extLst>
      <p:ext uri="{BB962C8B-B14F-4D97-AF65-F5344CB8AC3E}">
        <p14:creationId xmlns:p14="http://schemas.microsoft.com/office/powerpoint/2010/main" val="34116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do need to know basics of electrolytes, which is part 1 of this lecture series.</a:t>
            </a:r>
          </a:p>
          <a:p>
            <a:endParaRPr lang="en-US" dirty="0"/>
          </a:p>
          <a:p>
            <a:r>
              <a:rPr lang="en-US" dirty="0"/>
              <a:t>There are two fluids compartments, intracellular and extracellular. 2/3 of body fluid is intracellular which contains high amounts of potassium and phosphate. </a:t>
            </a:r>
          </a:p>
          <a:p>
            <a:r>
              <a:rPr lang="en-US" dirty="0"/>
              <a:t>The other 1/3 of body fluids are contained extracellularly, within blood vessels as plasma and interstitial space. The composition of extracellular fluid is mostly sodium, chloride and proteins. </a:t>
            </a:r>
          </a:p>
          <a:p>
            <a:endParaRPr lang="en-US" dirty="0"/>
          </a:p>
          <a:p>
            <a:endParaRPr lang="en-US" dirty="0"/>
          </a:p>
          <a:p>
            <a:r>
              <a:rPr lang="en-US" dirty="0"/>
              <a:t>Why is it relevant that there is a high amount of potassium intracellularly?  Because of fluids shifts through cellular membranes via sodium/potassium pump.</a:t>
            </a:r>
          </a:p>
          <a:p>
            <a:r>
              <a:rPr lang="en-US" dirty="0"/>
              <a:t>Also real world example: Occasionally see abnormally high potassium lab values on tough lab draws where cells are broken up and potassium is released into extracellular space. </a:t>
            </a:r>
          </a:p>
          <a:p>
            <a:r>
              <a:rPr lang="en-US" dirty="0"/>
              <a:t>Note interstitial space – when this compartment is fluid overloaded is is often called ‘third spacing’</a:t>
            </a:r>
          </a:p>
          <a:p>
            <a:endParaRPr lang="en-US" dirty="0"/>
          </a:p>
          <a:p>
            <a:r>
              <a:rPr lang="en-US" dirty="0"/>
              <a:t>Adapted from </a:t>
            </a:r>
          </a:p>
          <a:p>
            <a:r>
              <a:rPr lang="en-US" dirty="0"/>
              <a:t>Lippincott </a:t>
            </a:r>
            <a:r>
              <a:rPr lang="en-US" dirty="0" err="1"/>
              <a:t>CoursePoint</a:t>
            </a:r>
            <a:r>
              <a:rPr lang="en-US" dirty="0"/>
              <a:t> Enhanced for Porth's Essentials of Pathophysiology</a:t>
            </a:r>
          </a:p>
          <a:p>
            <a:r>
              <a:rPr lang="en-US" dirty="0"/>
              <a:t>Tommie L. Norris chapter 8 disorders of fluid and electrolyte balance</a:t>
            </a:r>
          </a:p>
          <a:p>
            <a:endParaRPr lang="en-US" dirty="0"/>
          </a:p>
        </p:txBody>
      </p:sp>
      <p:sp>
        <p:nvSpPr>
          <p:cNvPr id="4" name="Slide Number Placeholder 3"/>
          <p:cNvSpPr>
            <a:spLocks noGrp="1"/>
          </p:cNvSpPr>
          <p:nvPr>
            <p:ph type="sldNum" sz="quarter" idx="5"/>
          </p:nvPr>
        </p:nvSpPr>
        <p:spPr/>
        <p:txBody>
          <a:bodyPr/>
          <a:lstStyle/>
          <a:p>
            <a:fld id="{54C3B4C8-7A5D-4848-9E9E-31DD64D2FF95}" type="slidenum">
              <a:rPr lang="en-US" smtClean="0"/>
              <a:t>4</a:t>
            </a:fld>
            <a:endParaRPr lang="en-US"/>
          </a:p>
        </p:txBody>
      </p:sp>
    </p:spTree>
    <p:extLst>
      <p:ext uri="{BB962C8B-B14F-4D97-AF65-F5344CB8AC3E}">
        <p14:creationId xmlns:p14="http://schemas.microsoft.com/office/powerpoint/2010/main" val="195677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5</a:t>
            </a:fld>
            <a:endParaRPr lang="en-US"/>
          </a:p>
        </p:txBody>
      </p:sp>
    </p:spTree>
    <p:extLst>
      <p:ext uri="{BB962C8B-B14F-4D97-AF65-F5344CB8AC3E}">
        <p14:creationId xmlns:p14="http://schemas.microsoft.com/office/powerpoint/2010/main" val="308701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concentration of electrolytes in intracellular vs extracellular compartments</a:t>
            </a:r>
          </a:p>
          <a:p>
            <a:r>
              <a:rPr lang="en-US" dirty="0"/>
              <a:t>Many intracellular proteins are negatively charged and attract positively charged Potassium ions, which is why potassium is so high intracellularly. </a:t>
            </a:r>
          </a:p>
        </p:txBody>
      </p:sp>
      <p:sp>
        <p:nvSpPr>
          <p:cNvPr id="4" name="Slide Number Placeholder 3"/>
          <p:cNvSpPr>
            <a:spLocks noGrp="1"/>
          </p:cNvSpPr>
          <p:nvPr>
            <p:ph type="sldNum" sz="quarter" idx="5"/>
          </p:nvPr>
        </p:nvSpPr>
        <p:spPr/>
        <p:txBody>
          <a:bodyPr/>
          <a:lstStyle/>
          <a:p>
            <a:fld id="{94BA76E3-622F-0845-850B-DB73FD270970}" type="slidenum">
              <a:rPr lang="en-US" smtClean="0"/>
              <a:t>6</a:t>
            </a:fld>
            <a:endParaRPr lang="en-US"/>
          </a:p>
        </p:txBody>
      </p:sp>
    </p:spTree>
    <p:extLst>
      <p:ext uri="{BB962C8B-B14F-4D97-AF65-F5344CB8AC3E}">
        <p14:creationId xmlns:p14="http://schemas.microsoft.com/office/powerpoint/2010/main" val="334984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definition of hydrostatic pressure is the pressure of fluid against vessel walls. It causes fluid shifts between the intracellular and extracellular compartments.  The pressure originates by the pumping heart, which composes blood pressure. At the capillary level hydrostatic pressure is greatest at the arterial bed, forcing filtration out of the blood vessel.  </a:t>
            </a:r>
          </a:p>
          <a:p>
            <a:r>
              <a:rPr lang="en-US" dirty="0"/>
              <a:t>At the venous end of the capillary bed, the hydrostatic pressure is less than the surrounding tissue, allowing reabsorption back into the blood vessel.  </a:t>
            </a:r>
          </a:p>
          <a:p>
            <a:endParaRPr lang="en-US" dirty="0"/>
          </a:p>
          <a:p>
            <a:r>
              <a:rPr lang="en-US" dirty="0"/>
              <a:t>Hydrostatic pressure is especially important in governing the movement of water in the nephrons of the kidneys to ensure proper filtering of the blood to form urine. As hydrostatic pressure in the kidneys increases, the amount of water leaving the capillaries also increases, and more urine filtrate is formed. If hydrostatic pressure in the kidneys drops too low, as can happen in dehydration, the functions of the kidneys will be impaired, and less nitrogenous wastes will be removed from the bloodstream. Extreme dehydration can result in kidney failure.</a:t>
            </a:r>
          </a:p>
        </p:txBody>
      </p:sp>
      <p:sp>
        <p:nvSpPr>
          <p:cNvPr id="4" name="Slide Number Placeholder 3"/>
          <p:cNvSpPr>
            <a:spLocks noGrp="1"/>
          </p:cNvSpPr>
          <p:nvPr>
            <p:ph type="sldNum" sz="quarter" idx="5"/>
          </p:nvPr>
        </p:nvSpPr>
        <p:spPr/>
        <p:txBody>
          <a:bodyPr/>
          <a:lstStyle/>
          <a:p>
            <a:fld id="{94BA76E3-622F-0845-850B-DB73FD270970}" type="slidenum">
              <a:rPr lang="en-US" smtClean="0"/>
              <a:t>7</a:t>
            </a:fld>
            <a:endParaRPr lang="en-US"/>
          </a:p>
        </p:txBody>
      </p:sp>
    </p:spTree>
    <p:extLst>
      <p:ext uri="{BB962C8B-B14F-4D97-AF65-F5344CB8AC3E}">
        <p14:creationId xmlns:p14="http://schemas.microsoft.com/office/powerpoint/2010/main" val="396043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view of hydrostatic pressure at work, you can see at the arterial bed, far left, hydrostatic pressure is greatest, causing filtration. </a:t>
            </a:r>
          </a:p>
          <a:p>
            <a:r>
              <a:rPr lang="en-US" dirty="0"/>
              <a:t>because hydrostatic pressure is even at the mid capillary area there is no movement.</a:t>
            </a:r>
          </a:p>
          <a:p>
            <a:r>
              <a:rPr lang="en-US" dirty="0"/>
              <a:t>at the venous end there is less hydrostatic pressure inside the blood vessel that the surround tissues which allows for reabsorption back into the blood vessel.</a:t>
            </a:r>
          </a:p>
          <a:p>
            <a:r>
              <a:rPr lang="en-US" dirty="0"/>
              <a:t>This image discusses osmotic pressure which is a pressure caused by proteins also known as colloids within the blood that causes a pull inward.  When Hydrostatic pressure is greater than osmotic pressure, filtration occurs.</a:t>
            </a:r>
          </a:p>
          <a:p>
            <a:r>
              <a:rPr lang="en-US" dirty="0"/>
              <a:t>When osmotic pressure at the venous end is greater than hydrostatic pressure, reabsorption occurs.  </a:t>
            </a:r>
          </a:p>
          <a:p>
            <a:r>
              <a:rPr lang="en-US" dirty="0"/>
              <a:t>This is how disease states like low albumin, or low proteins can cause edema.  The blood vessel is lacking the osmotic pull inwards. </a:t>
            </a:r>
          </a:p>
          <a:p>
            <a:endParaRPr lang="en-US" dirty="0"/>
          </a:p>
          <a:p>
            <a:r>
              <a:rPr lang="en-US" dirty="0"/>
              <a:t>Anatomy and physiology chapter 26</a:t>
            </a:r>
          </a:p>
        </p:txBody>
      </p:sp>
      <p:sp>
        <p:nvSpPr>
          <p:cNvPr id="4" name="Slide Number Placeholder 3"/>
          <p:cNvSpPr>
            <a:spLocks noGrp="1"/>
          </p:cNvSpPr>
          <p:nvPr>
            <p:ph type="sldNum" sz="quarter" idx="5"/>
          </p:nvPr>
        </p:nvSpPr>
        <p:spPr/>
        <p:txBody>
          <a:bodyPr/>
          <a:lstStyle/>
          <a:p>
            <a:fld id="{94BA76E3-622F-0845-850B-DB73FD270970}" type="slidenum">
              <a:rPr lang="en-US" smtClean="0"/>
              <a:t>8</a:t>
            </a:fld>
            <a:endParaRPr lang="en-US"/>
          </a:p>
        </p:txBody>
      </p:sp>
    </p:spTree>
    <p:extLst>
      <p:ext uri="{BB962C8B-B14F-4D97-AF65-F5344CB8AC3E}">
        <p14:creationId xmlns:p14="http://schemas.microsoft.com/office/powerpoint/2010/main" val="69826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osmotic gradient is produced when there is a difference of concentration of solutes on either side of a membrane</a:t>
            </a:r>
          </a:p>
          <a:p>
            <a:endParaRPr lang="en-US" dirty="0"/>
          </a:p>
        </p:txBody>
      </p:sp>
      <p:sp>
        <p:nvSpPr>
          <p:cNvPr id="4" name="Slide Number Placeholder 3"/>
          <p:cNvSpPr>
            <a:spLocks noGrp="1"/>
          </p:cNvSpPr>
          <p:nvPr>
            <p:ph type="sldNum" sz="quarter" idx="5"/>
          </p:nvPr>
        </p:nvSpPr>
        <p:spPr/>
        <p:txBody>
          <a:bodyPr/>
          <a:lstStyle/>
          <a:p>
            <a:fld id="{94BA76E3-622F-0845-850B-DB73FD270970}" type="slidenum">
              <a:rPr lang="en-US" smtClean="0"/>
              <a:t>9</a:t>
            </a:fld>
            <a:endParaRPr lang="en-US"/>
          </a:p>
        </p:txBody>
      </p:sp>
    </p:spTree>
    <p:extLst>
      <p:ext uri="{BB962C8B-B14F-4D97-AF65-F5344CB8AC3E}">
        <p14:creationId xmlns:p14="http://schemas.microsoft.com/office/powerpoint/2010/main" val="42046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6808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3582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510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808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74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6227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3599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8503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6/20/2023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7561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3646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5917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7811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6/20/2023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9374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6/20/2023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64481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 id="2147483713" r:id="rId12"/>
    <p:sldLayoutId id="2147483714" r:id="rId13"/>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commons.wikimedia.org/wiki/File:Fluid_composition_of_the_body_1.3.p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1E22B5B-939A-E6C5-50D7-AD5902FCABB7}"/>
              </a:ext>
            </a:extLst>
          </p:cNvPr>
          <p:cNvSpPr>
            <a:spLocks noGrp="1"/>
          </p:cNvSpPr>
          <p:nvPr>
            <p:ph type="ctrTitle"/>
          </p:nvPr>
        </p:nvSpPr>
        <p:spPr>
          <a:xfrm>
            <a:off x="691078" y="3439314"/>
            <a:ext cx="10809844" cy="1608021"/>
          </a:xfrm>
        </p:spPr>
        <p:txBody>
          <a:bodyPr anchor="t">
            <a:normAutofit/>
          </a:bodyPr>
          <a:lstStyle/>
          <a:p>
            <a:r>
              <a:rPr lang="en-US" dirty="0"/>
              <a:t>Part 2: Fluids</a:t>
            </a:r>
          </a:p>
        </p:txBody>
      </p:sp>
      <p:sp>
        <p:nvSpPr>
          <p:cNvPr id="3" name="Subtitle 2">
            <a:extLst>
              <a:ext uri="{FF2B5EF4-FFF2-40B4-BE49-F238E27FC236}">
                <a16:creationId xmlns:a16="http://schemas.microsoft.com/office/drawing/2014/main" id="{ED3C0240-5370-F018-604D-B49937EBF390}"/>
              </a:ext>
            </a:extLst>
          </p:cNvPr>
          <p:cNvSpPr>
            <a:spLocks noGrp="1"/>
          </p:cNvSpPr>
          <p:nvPr>
            <p:ph type="subTitle" idx="1"/>
          </p:nvPr>
        </p:nvSpPr>
        <p:spPr>
          <a:xfrm>
            <a:off x="7086744" y="5067957"/>
            <a:ext cx="4414178" cy="1075444"/>
          </a:xfrm>
        </p:spPr>
        <p:txBody>
          <a:bodyPr anchor="b">
            <a:normAutofit fontScale="70000" lnSpcReduction="20000"/>
          </a:bodyPr>
          <a:lstStyle/>
          <a:p>
            <a:pPr algn="ctr"/>
            <a:r>
              <a:rPr lang="en-US" dirty="0"/>
              <a:t>Part 1: Pathophysiology of Electrolytes</a:t>
            </a:r>
          </a:p>
          <a:p>
            <a:pPr algn="ctr"/>
            <a:r>
              <a:rPr lang="en-US" dirty="0"/>
              <a:t>Part 2: Fluids</a:t>
            </a:r>
          </a:p>
          <a:p>
            <a:pPr algn="ctr"/>
            <a:r>
              <a:rPr lang="en-US" dirty="0"/>
              <a:t>Part 3: Acid-Base balance</a:t>
            </a:r>
          </a:p>
          <a:p>
            <a:pPr algn="r"/>
            <a:endParaRPr lang="en-US" dirty="0"/>
          </a:p>
        </p:txBody>
      </p:sp>
      <p:pic>
        <p:nvPicPr>
          <p:cNvPr id="4" name="Picture 3" descr="Cloudy oil paint art">
            <a:extLst>
              <a:ext uri="{FF2B5EF4-FFF2-40B4-BE49-F238E27FC236}">
                <a16:creationId xmlns:a16="http://schemas.microsoft.com/office/drawing/2014/main" id="{A1112746-FE52-789B-934F-E41B5A0BA5DB}"/>
              </a:ext>
            </a:extLst>
          </p:cNvPr>
          <p:cNvPicPr>
            <a:picLocks noChangeAspect="1"/>
          </p:cNvPicPr>
          <p:nvPr/>
        </p:nvPicPr>
        <p:blipFill rotWithShape="1">
          <a:blip r:embed="rId3"/>
          <a:srcRect t="37353" b="22570"/>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44" name="Right Triangle 43">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1527E0A-F3DB-E6C0-79CB-08C0625619D4}"/>
              </a:ext>
            </a:extLst>
          </p:cNvPr>
          <p:cNvSpPr txBox="1"/>
          <p:nvPr/>
        </p:nvSpPr>
        <p:spPr>
          <a:xfrm>
            <a:off x="828568" y="4596899"/>
            <a:ext cx="2789290" cy="646331"/>
          </a:xfrm>
          <a:prstGeom prst="rect">
            <a:avLst/>
          </a:prstGeom>
          <a:noFill/>
        </p:spPr>
        <p:txBody>
          <a:bodyPr wrap="none" rtlCol="0">
            <a:spAutoFit/>
          </a:bodyPr>
          <a:lstStyle/>
          <a:p>
            <a:r>
              <a:rPr lang="en-US" dirty="0"/>
              <a:t>Dr. Kristina </a:t>
            </a:r>
            <a:r>
              <a:rPr lang="en-US" dirty="0" err="1"/>
              <a:t>Buszta</a:t>
            </a:r>
            <a:r>
              <a:rPr lang="en-US" dirty="0"/>
              <a:t> CRNA</a:t>
            </a:r>
          </a:p>
          <a:p>
            <a:endParaRPr lang="en-US" dirty="0"/>
          </a:p>
        </p:txBody>
      </p:sp>
    </p:spTree>
    <p:extLst>
      <p:ext uri="{BB962C8B-B14F-4D97-AF65-F5344CB8AC3E}">
        <p14:creationId xmlns:p14="http://schemas.microsoft.com/office/powerpoint/2010/main" val="27060435"/>
      </p:ext>
    </p:extLst>
  </p:cSld>
  <p:clrMapOvr>
    <a:masterClrMapping/>
  </p:clrMapOvr>
  <mc:AlternateContent xmlns:mc="http://schemas.openxmlformats.org/markup-compatibility/2006" xmlns:p14="http://schemas.microsoft.com/office/powerpoint/2010/main">
    <mc:Choice Requires="p14">
      <p:transition spd="slow" p14:dur="2000" advTm="8625"/>
    </mc:Choice>
    <mc:Fallback xmlns="">
      <p:transition spd="slow" advTm="86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2544-B2E8-DA72-9F02-E64B94599630}"/>
              </a:ext>
            </a:extLst>
          </p:cNvPr>
          <p:cNvSpPr>
            <a:spLocks noGrp="1"/>
          </p:cNvSpPr>
          <p:nvPr>
            <p:ph type="title"/>
          </p:nvPr>
        </p:nvSpPr>
        <p:spPr/>
        <p:txBody>
          <a:bodyPr/>
          <a:lstStyle/>
          <a:p>
            <a:r>
              <a:rPr lang="en-US" dirty="0"/>
              <a:t>Osmotic pressure</a:t>
            </a:r>
          </a:p>
        </p:txBody>
      </p:sp>
      <p:sp>
        <p:nvSpPr>
          <p:cNvPr id="3" name="Content Placeholder 2">
            <a:extLst>
              <a:ext uri="{FF2B5EF4-FFF2-40B4-BE49-F238E27FC236}">
                <a16:creationId xmlns:a16="http://schemas.microsoft.com/office/drawing/2014/main" id="{0D2333A8-21C5-E3EA-46D6-0F8539992AEA}"/>
              </a:ext>
            </a:extLst>
          </p:cNvPr>
          <p:cNvSpPr>
            <a:spLocks noGrp="1"/>
          </p:cNvSpPr>
          <p:nvPr>
            <p:ph sz="quarter" idx="13"/>
          </p:nvPr>
        </p:nvSpPr>
        <p:spPr>
          <a:xfrm>
            <a:off x="913774" y="2367092"/>
            <a:ext cx="9099656" cy="3424107"/>
          </a:xfrm>
        </p:spPr>
        <p:txBody>
          <a:bodyPr>
            <a:normAutofit lnSpcReduction="10000"/>
          </a:bodyPr>
          <a:lstStyle/>
          <a:p>
            <a:r>
              <a:rPr lang="en-US" dirty="0"/>
              <a:t>The degree of osmotic pressure is the hydrostatic pressure needed to move water across the membrane</a:t>
            </a:r>
          </a:p>
          <a:p>
            <a:r>
              <a:rPr lang="en-US" dirty="0"/>
              <a:t>OSMOLE:  The pull caused by non-diffusible particles on one side of the semi-permeable membrane</a:t>
            </a:r>
          </a:p>
          <a:p>
            <a:r>
              <a:rPr lang="en-US" dirty="0"/>
              <a:t>Expressed as 1 thousandths of an osmole (</a:t>
            </a:r>
            <a:r>
              <a:rPr lang="en-US" dirty="0" err="1"/>
              <a:t>millisomoles</a:t>
            </a:r>
            <a:r>
              <a:rPr lang="en-US" dirty="0"/>
              <a:t>) per liter (refers to fluids outside the body)</a:t>
            </a:r>
          </a:p>
          <a:p>
            <a:r>
              <a:rPr lang="en-US" dirty="0" err="1"/>
              <a:t>OsmolaRITY</a:t>
            </a:r>
            <a:r>
              <a:rPr lang="en-US" dirty="0"/>
              <a:t>: osmolar concentration in 1 liter of solution</a:t>
            </a:r>
          </a:p>
          <a:p>
            <a:r>
              <a:rPr lang="en-US" dirty="0" err="1"/>
              <a:t>OsmoLALITY</a:t>
            </a:r>
            <a:r>
              <a:rPr lang="en-US" dirty="0"/>
              <a:t> is osmolar concentration in 1kg of water (used when referencing fluids inside the body)</a:t>
            </a:r>
          </a:p>
          <a:p>
            <a:endParaRPr lang="en-US" dirty="0"/>
          </a:p>
        </p:txBody>
      </p:sp>
    </p:spTree>
    <p:extLst>
      <p:ext uri="{BB962C8B-B14F-4D97-AF65-F5344CB8AC3E}">
        <p14:creationId xmlns:p14="http://schemas.microsoft.com/office/powerpoint/2010/main" val="995837118"/>
      </p:ext>
    </p:extLst>
  </p:cSld>
  <p:clrMapOvr>
    <a:masterClrMapping/>
  </p:clrMapOvr>
  <mc:AlternateContent xmlns:mc="http://schemas.openxmlformats.org/markup-compatibility/2006" xmlns:p14="http://schemas.microsoft.com/office/powerpoint/2010/main">
    <mc:Choice Requires="p14">
      <p:transition spd="slow" p14:dur="2000" advTm="44090"/>
    </mc:Choice>
    <mc:Fallback xmlns="">
      <p:transition spd="slow" advTm="440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FE34-6464-C874-4A53-1471A90A880D}"/>
              </a:ext>
            </a:extLst>
          </p:cNvPr>
          <p:cNvSpPr>
            <a:spLocks noGrp="1"/>
          </p:cNvSpPr>
          <p:nvPr>
            <p:ph type="title"/>
          </p:nvPr>
        </p:nvSpPr>
        <p:spPr/>
        <p:txBody>
          <a:bodyPr/>
          <a:lstStyle/>
          <a:p>
            <a:r>
              <a:rPr lang="en-US" dirty="0"/>
              <a:t>Tonicity </a:t>
            </a:r>
            <a:br>
              <a:rPr lang="en-US" dirty="0"/>
            </a:br>
            <a:endParaRPr lang="en-US" dirty="0"/>
          </a:p>
        </p:txBody>
      </p:sp>
      <p:sp>
        <p:nvSpPr>
          <p:cNvPr id="3" name="Content Placeholder 2">
            <a:extLst>
              <a:ext uri="{FF2B5EF4-FFF2-40B4-BE49-F238E27FC236}">
                <a16:creationId xmlns:a16="http://schemas.microsoft.com/office/drawing/2014/main" id="{6927794B-65E3-C7E4-58DA-FA0A0CC9F8EF}"/>
              </a:ext>
            </a:extLst>
          </p:cNvPr>
          <p:cNvSpPr>
            <a:spLocks noGrp="1"/>
          </p:cNvSpPr>
          <p:nvPr>
            <p:ph sz="quarter" idx="13"/>
          </p:nvPr>
        </p:nvSpPr>
        <p:spPr>
          <a:xfrm>
            <a:off x="913774" y="2367092"/>
            <a:ext cx="9424026" cy="3424107"/>
          </a:xfrm>
        </p:spPr>
        <p:txBody>
          <a:bodyPr/>
          <a:lstStyle/>
          <a:p>
            <a:r>
              <a:rPr lang="en-US" dirty="0"/>
              <a:t>Tension that the osmotic pressure of a solution with non diffusible solutes exerts on cell size because of water movement across the cell membrane.</a:t>
            </a:r>
          </a:p>
          <a:p>
            <a:endParaRPr lang="en-US" dirty="0"/>
          </a:p>
          <a:p>
            <a:r>
              <a:rPr lang="en-US" dirty="0"/>
              <a:t>Example Glucose</a:t>
            </a:r>
          </a:p>
          <a:p>
            <a:pPr lvl="1"/>
            <a:r>
              <a:rPr lang="en-US" dirty="0"/>
              <a:t>Can’t penetrate cell membrane but pulls water out of cell, causing an osmotic force. </a:t>
            </a:r>
          </a:p>
        </p:txBody>
      </p:sp>
    </p:spTree>
    <p:extLst>
      <p:ext uri="{BB962C8B-B14F-4D97-AF65-F5344CB8AC3E}">
        <p14:creationId xmlns:p14="http://schemas.microsoft.com/office/powerpoint/2010/main" val="4250346858"/>
      </p:ext>
    </p:extLst>
  </p:cSld>
  <p:clrMapOvr>
    <a:masterClrMapping/>
  </p:clrMapOvr>
  <mc:AlternateContent xmlns:mc="http://schemas.openxmlformats.org/markup-compatibility/2006" xmlns:p14="http://schemas.microsoft.com/office/powerpoint/2010/main">
    <mc:Choice Requires="p14">
      <p:transition spd="slow" p14:dur="2000" advTm="18681"/>
    </mc:Choice>
    <mc:Fallback xmlns="">
      <p:transition spd="slow" advTm="186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2C3D-C990-A22D-910F-54E51CCAE30B}"/>
              </a:ext>
            </a:extLst>
          </p:cNvPr>
          <p:cNvSpPr>
            <a:spLocks noGrp="1"/>
          </p:cNvSpPr>
          <p:nvPr>
            <p:ph type="title"/>
          </p:nvPr>
        </p:nvSpPr>
        <p:spPr/>
        <p:txBody>
          <a:bodyPr/>
          <a:lstStyle/>
          <a:p>
            <a:r>
              <a:rPr lang="en-US" dirty="0"/>
              <a:t>Tonicity of fluids</a:t>
            </a:r>
          </a:p>
        </p:txBody>
      </p:sp>
      <p:sp>
        <p:nvSpPr>
          <p:cNvPr id="3" name="Content Placeholder 2">
            <a:extLst>
              <a:ext uri="{FF2B5EF4-FFF2-40B4-BE49-F238E27FC236}">
                <a16:creationId xmlns:a16="http://schemas.microsoft.com/office/drawing/2014/main" id="{CED65A3F-7F50-D4FA-898A-48067BDB3F1A}"/>
              </a:ext>
            </a:extLst>
          </p:cNvPr>
          <p:cNvSpPr>
            <a:spLocks noGrp="1"/>
          </p:cNvSpPr>
          <p:nvPr>
            <p:ph sz="quarter" idx="13"/>
          </p:nvPr>
        </p:nvSpPr>
        <p:spPr/>
        <p:txBody>
          <a:bodyPr/>
          <a:lstStyle/>
          <a:p>
            <a:r>
              <a:rPr lang="en-US" dirty="0"/>
              <a:t>Does solution cause cells to shrink? Swell? Or not change cells water content?</a:t>
            </a:r>
          </a:p>
        </p:txBody>
      </p:sp>
      <p:sp>
        <p:nvSpPr>
          <p:cNvPr id="4" name="Content Placeholder 3">
            <a:extLst>
              <a:ext uri="{FF2B5EF4-FFF2-40B4-BE49-F238E27FC236}">
                <a16:creationId xmlns:a16="http://schemas.microsoft.com/office/drawing/2014/main" id="{0000FA73-1017-687B-A660-1B4B5148E041}"/>
              </a:ext>
            </a:extLst>
          </p:cNvPr>
          <p:cNvSpPr>
            <a:spLocks noGrp="1"/>
          </p:cNvSpPr>
          <p:nvPr>
            <p:ph sz="quarter" idx="14"/>
          </p:nvPr>
        </p:nvSpPr>
        <p:spPr/>
        <p:txBody>
          <a:bodyPr/>
          <a:lstStyle/>
          <a:p>
            <a:r>
              <a:rPr lang="en-US" dirty="0"/>
              <a:t>Hypertonic – has high than normal tonicity, pulling water from the cell, causing cell to shrink</a:t>
            </a:r>
          </a:p>
          <a:p>
            <a:r>
              <a:rPr lang="en-US" dirty="0"/>
              <a:t>Hypotonic- has lower osmolality than Intercellular fluid, causes cells to swell because water is pulled into cell</a:t>
            </a:r>
          </a:p>
          <a:p>
            <a:r>
              <a:rPr lang="en-US" dirty="0"/>
              <a:t>Isotonic – has same tonicity as the solution, does not cause change in water content of cells</a:t>
            </a:r>
          </a:p>
        </p:txBody>
      </p:sp>
      <p:sp>
        <p:nvSpPr>
          <p:cNvPr id="5" name="TextBox 4">
            <a:extLst>
              <a:ext uri="{FF2B5EF4-FFF2-40B4-BE49-F238E27FC236}">
                <a16:creationId xmlns:a16="http://schemas.microsoft.com/office/drawing/2014/main" id="{2A7413DA-AE10-4D7F-7B6E-D298834878AA}"/>
              </a:ext>
            </a:extLst>
          </p:cNvPr>
          <p:cNvSpPr txBox="1"/>
          <p:nvPr/>
        </p:nvSpPr>
        <p:spPr>
          <a:xfrm>
            <a:off x="761374" y="4079145"/>
            <a:ext cx="4275529" cy="369332"/>
          </a:xfrm>
          <a:prstGeom prst="rect">
            <a:avLst/>
          </a:prstGeom>
          <a:noFill/>
        </p:spPr>
        <p:txBody>
          <a:bodyPr wrap="none" rtlCol="0">
            <a:spAutoFit/>
          </a:bodyPr>
          <a:lstStyle/>
          <a:p>
            <a:r>
              <a:rPr lang="en-US" dirty="0"/>
              <a:t>How does this impact cells in the body?</a:t>
            </a:r>
          </a:p>
        </p:txBody>
      </p:sp>
    </p:spTree>
    <p:extLst>
      <p:ext uri="{BB962C8B-B14F-4D97-AF65-F5344CB8AC3E}">
        <p14:creationId xmlns:p14="http://schemas.microsoft.com/office/powerpoint/2010/main" val="2718233968"/>
      </p:ext>
    </p:extLst>
  </p:cSld>
  <p:clrMapOvr>
    <a:masterClrMapping/>
  </p:clrMapOvr>
  <mc:AlternateContent xmlns:mc="http://schemas.openxmlformats.org/markup-compatibility/2006" xmlns:p14="http://schemas.microsoft.com/office/powerpoint/2010/main">
    <mc:Choice Requires="p14">
      <p:transition spd="slow" p14:dur="2000" advTm="43290"/>
    </mc:Choice>
    <mc:Fallback xmlns="">
      <p:transition spd="slow" advTm="432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AEB0-5D68-F67C-B35D-E2FB88D6B789}"/>
              </a:ext>
            </a:extLst>
          </p:cNvPr>
          <p:cNvSpPr>
            <a:spLocks noGrp="1"/>
          </p:cNvSpPr>
          <p:nvPr>
            <p:ph type="title"/>
          </p:nvPr>
        </p:nvSpPr>
        <p:spPr/>
        <p:txBody>
          <a:bodyPr/>
          <a:lstStyle/>
          <a:p>
            <a:r>
              <a:rPr lang="en-US" dirty="0"/>
              <a:t>Replacement solutions</a:t>
            </a:r>
          </a:p>
        </p:txBody>
      </p:sp>
      <p:sp>
        <p:nvSpPr>
          <p:cNvPr id="3" name="Content Placeholder 2">
            <a:extLst>
              <a:ext uri="{FF2B5EF4-FFF2-40B4-BE49-F238E27FC236}">
                <a16:creationId xmlns:a16="http://schemas.microsoft.com/office/drawing/2014/main" id="{6B14F771-8C26-8A19-32E7-A4ADEA93B4D0}"/>
              </a:ext>
            </a:extLst>
          </p:cNvPr>
          <p:cNvSpPr>
            <a:spLocks noGrp="1"/>
          </p:cNvSpPr>
          <p:nvPr>
            <p:ph sz="quarter" idx="13"/>
          </p:nvPr>
        </p:nvSpPr>
        <p:spPr/>
        <p:txBody>
          <a:bodyPr/>
          <a:lstStyle/>
          <a:p>
            <a:r>
              <a:rPr lang="en-US" dirty="0"/>
              <a:t>Intravenous fluids </a:t>
            </a:r>
          </a:p>
          <a:p>
            <a:pPr lvl="1"/>
            <a:r>
              <a:rPr lang="en-US" dirty="0"/>
              <a:t>all isotonic</a:t>
            </a:r>
          </a:p>
          <a:p>
            <a:pPr lvl="1"/>
            <a:r>
              <a:rPr lang="en-US" dirty="0"/>
              <a:t>To replace fluids in the extracellular space</a:t>
            </a:r>
          </a:p>
          <a:p>
            <a:pPr lvl="1"/>
            <a:r>
              <a:rPr lang="en-US" dirty="0"/>
              <a:t>Example:</a:t>
            </a:r>
          </a:p>
          <a:p>
            <a:pPr lvl="2"/>
            <a:r>
              <a:rPr lang="en-US" dirty="0" err="1"/>
              <a:t>Plasmalyte</a:t>
            </a:r>
            <a:r>
              <a:rPr lang="en-US" dirty="0"/>
              <a:t> (compatible with blood)</a:t>
            </a:r>
          </a:p>
          <a:p>
            <a:pPr lvl="2"/>
            <a:r>
              <a:rPr lang="en-US" dirty="0"/>
              <a:t>0.9% normal saline (compatible with blood)</a:t>
            </a:r>
          </a:p>
          <a:p>
            <a:pPr lvl="2"/>
            <a:r>
              <a:rPr lang="en-US" dirty="0"/>
              <a:t>Lactated ringers/ Ringers </a:t>
            </a:r>
            <a:r>
              <a:rPr lang="en-US" dirty="0" err="1"/>
              <a:t>lactacte</a:t>
            </a:r>
            <a:r>
              <a:rPr lang="en-US" dirty="0"/>
              <a:t> (not compatible with blood)</a:t>
            </a:r>
          </a:p>
        </p:txBody>
      </p:sp>
      <p:sp>
        <p:nvSpPr>
          <p:cNvPr id="4" name="Content Placeholder 3">
            <a:extLst>
              <a:ext uri="{FF2B5EF4-FFF2-40B4-BE49-F238E27FC236}">
                <a16:creationId xmlns:a16="http://schemas.microsoft.com/office/drawing/2014/main" id="{35593F60-7CDB-D496-3C26-5834A49D6375}"/>
              </a:ext>
            </a:extLst>
          </p:cNvPr>
          <p:cNvSpPr>
            <a:spLocks noGrp="1"/>
          </p:cNvSpPr>
          <p:nvPr>
            <p:ph sz="quarter" idx="14"/>
          </p:nvPr>
        </p:nvSpPr>
        <p:spPr/>
        <p:txBody>
          <a:bodyPr/>
          <a:lstStyle/>
          <a:p>
            <a:r>
              <a:rPr lang="en-US" dirty="0"/>
              <a:t>Other intravenous solutions used</a:t>
            </a:r>
          </a:p>
          <a:p>
            <a:pPr lvl="1"/>
            <a:r>
              <a:rPr lang="en-US" dirty="0"/>
              <a:t>Albumin (Colloid)</a:t>
            </a:r>
          </a:p>
          <a:p>
            <a:pPr lvl="1"/>
            <a:r>
              <a:rPr lang="en-US" dirty="0"/>
              <a:t>Hypertonic saline</a:t>
            </a:r>
          </a:p>
          <a:p>
            <a:pPr lvl="1"/>
            <a:r>
              <a:rPr lang="en-US" dirty="0"/>
              <a:t>Half normal saline</a:t>
            </a:r>
          </a:p>
          <a:p>
            <a:pPr lvl="1"/>
            <a:r>
              <a:rPr lang="en-US" dirty="0"/>
              <a:t>Dextrose containing solutions</a:t>
            </a:r>
          </a:p>
          <a:p>
            <a:pPr lvl="1"/>
            <a:r>
              <a:rPr lang="en-US" dirty="0"/>
              <a:t>Dextran and </a:t>
            </a:r>
            <a:r>
              <a:rPr lang="en-US" dirty="0" err="1"/>
              <a:t>hetastarch</a:t>
            </a:r>
            <a:r>
              <a:rPr lang="en-US" dirty="0"/>
              <a:t> (colloid)</a:t>
            </a:r>
          </a:p>
        </p:txBody>
      </p:sp>
    </p:spTree>
    <p:extLst>
      <p:ext uri="{BB962C8B-B14F-4D97-AF65-F5344CB8AC3E}">
        <p14:creationId xmlns:p14="http://schemas.microsoft.com/office/powerpoint/2010/main" val="2769232659"/>
      </p:ext>
    </p:extLst>
  </p:cSld>
  <p:clrMapOvr>
    <a:masterClrMapping/>
  </p:clrMapOvr>
  <mc:AlternateContent xmlns:mc="http://schemas.openxmlformats.org/markup-compatibility/2006" xmlns:p14="http://schemas.microsoft.com/office/powerpoint/2010/main">
    <mc:Choice Requires="p14">
      <p:transition spd="slow" p14:dur="2000" advTm="64390"/>
    </mc:Choice>
    <mc:Fallback xmlns="">
      <p:transition spd="slow" advTm="643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8329015-4B69-B3B2-FE20-0B2928B45820}"/>
              </a:ext>
            </a:extLst>
          </p:cNvPr>
          <p:cNvSpPr>
            <a:spLocks noGrp="1"/>
          </p:cNvSpPr>
          <p:nvPr>
            <p:ph type="title"/>
          </p:nvPr>
        </p:nvSpPr>
        <p:spPr>
          <a:xfrm>
            <a:off x="666917" y="154913"/>
            <a:ext cx="4927425" cy="976471"/>
          </a:xfrm>
        </p:spPr>
        <p:txBody>
          <a:bodyPr>
            <a:normAutofit/>
          </a:bodyPr>
          <a:lstStyle/>
          <a:p>
            <a:r>
              <a:rPr lang="en-US" dirty="0"/>
              <a:t>Fluid Shifts</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F134EACE-632C-5103-C3BE-C7234125099A}"/>
              </a:ext>
            </a:extLst>
          </p:cNvPr>
          <p:cNvSpPr>
            <a:spLocks noGrp="1"/>
          </p:cNvSpPr>
          <p:nvPr>
            <p:ph sz="quarter" idx="13"/>
          </p:nvPr>
        </p:nvSpPr>
        <p:spPr>
          <a:xfrm>
            <a:off x="666916" y="1377921"/>
            <a:ext cx="8713564" cy="3245931"/>
          </a:xfrm>
        </p:spPr>
        <p:txBody>
          <a:bodyPr>
            <a:normAutofit/>
          </a:bodyPr>
          <a:lstStyle/>
          <a:p>
            <a:pPr>
              <a:lnSpc>
                <a:spcPct val="100000"/>
              </a:lnSpc>
            </a:pPr>
            <a:r>
              <a:rPr lang="en-US" sz="1500" dirty="0"/>
              <a:t>Fluid shifts</a:t>
            </a:r>
          </a:p>
          <a:p>
            <a:pPr lvl="1">
              <a:lnSpc>
                <a:spcPct val="100000"/>
              </a:lnSpc>
            </a:pPr>
            <a:r>
              <a:rPr lang="en-US" sz="1500" dirty="0"/>
              <a:t>Cell membrane not permeable to + and – ions – use pump to change gradients ( aka diffusion)</a:t>
            </a:r>
          </a:p>
          <a:p>
            <a:pPr lvl="1">
              <a:lnSpc>
                <a:spcPct val="100000"/>
              </a:lnSpc>
            </a:pPr>
            <a:r>
              <a:rPr lang="en-US" sz="1500" dirty="0"/>
              <a:t>Na/K pump located in cell membrane to exchange sodium and potassium</a:t>
            </a:r>
          </a:p>
          <a:p>
            <a:pPr lvl="2">
              <a:lnSpc>
                <a:spcPct val="100000"/>
              </a:lnSpc>
            </a:pPr>
            <a:r>
              <a:rPr lang="en-US" sz="1500" dirty="0"/>
              <a:t>Requires energy in form of </a:t>
            </a:r>
            <a:r>
              <a:rPr lang="en-US" sz="1500" dirty="0" err="1"/>
              <a:t>atp</a:t>
            </a:r>
            <a:r>
              <a:rPr lang="en-US" sz="1500" dirty="0"/>
              <a:t> </a:t>
            </a:r>
          </a:p>
          <a:p>
            <a:pPr lvl="1">
              <a:lnSpc>
                <a:spcPct val="100000"/>
              </a:lnSpc>
            </a:pPr>
            <a:r>
              <a:rPr lang="en-US" sz="1500" dirty="0"/>
              <a:t>Aquaporins transport water by osmosis through cell membrane</a:t>
            </a:r>
          </a:p>
          <a:p>
            <a:pPr marL="228600" lvl="1" indent="0">
              <a:lnSpc>
                <a:spcPct val="100000"/>
              </a:lnSpc>
              <a:buNone/>
            </a:pPr>
            <a:endParaRPr lang="en-US" sz="1500" dirty="0"/>
          </a:p>
          <a:p>
            <a:pPr lvl="1">
              <a:lnSpc>
                <a:spcPct val="100000"/>
              </a:lnSpc>
            </a:pPr>
            <a:endParaRPr lang="en-US" sz="1500" dirty="0"/>
          </a:p>
          <a:p>
            <a:pPr>
              <a:lnSpc>
                <a:spcPct val="100000"/>
              </a:lnSpc>
            </a:pPr>
            <a:endParaRPr lang="en-US" sz="1500" dirty="0"/>
          </a:p>
        </p:txBody>
      </p:sp>
      <p:pic>
        <p:nvPicPr>
          <p:cNvPr id="5" name="Picture 4">
            <a:extLst>
              <a:ext uri="{FF2B5EF4-FFF2-40B4-BE49-F238E27FC236}">
                <a16:creationId xmlns:a16="http://schemas.microsoft.com/office/drawing/2014/main" id="{D13578CD-6715-C0EA-D58B-03090BEC8CBD}"/>
              </a:ext>
            </a:extLst>
          </p:cNvPr>
          <p:cNvPicPr>
            <a:picLocks noChangeAspect="1"/>
          </p:cNvPicPr>
          <p:nvPr/>
        </p:nvPicPr>
        <p:blipFill>
          <a:blip r:embed="rId3"/>
          <a:stretch>
            <a:fillRect/>
          </a:stretch>
        </p:blipFill>
        <p:spPr>
          <a:xfrm>
            <a:off x="3170755" y="2931424"/>
            <a:ext cx="8145130" cy="3573478"/>
          </a:xfrm>
          <a:prstGeom prst="rect">
            <a:avLst/>
          </a:prstGeom>
        </p:spPr>
      </p:pic>
      <p:sp>
        <p:nvSpPr>
          <p:cNvPr id="6" name="TextBox 5">
            <a:extLst>
              <a:ext uri="{FF2B5EF4-FFF2-40B4-BE49-F238E27FC236}">
                <a16:creationId xmlns:a16="http://schemas.microsoft.com/office/drawing/2014/main" id="{6F0C63D1-4ACA-86AB-DAFB-B30D37FA1A6E}"/>
              </a:ext>
            </a:extLst>
          </p:cNvPr>
          <p:cNvSpPr txBox="1"/>
          <p:nvPr/>
        </p:nvSpPr>
        <p:spPr>
          <a:xfrm>
            <a:off x="484846" y="5715874"/>
            <a:ext cx="3435020" cy="784830"/>
          </a:xfrm>
          <a:prstGeom prst="rect">
            <a:avLst/>
          </a:prstGeom>
          <a:noFill/>
        </p:spPr>
        <p:txBody>
          <a:bodyPr wrap="square">
            <a:spAutoFit/>
          </a:bodyPr>
          <a:lstStyle/>
          <a:p>
            <a:r>
              <a:rPr lang="en-US" sz="900" dirty="0"/>
              <a:t>Anatomy and physiology</a:t>
            </a:r>
          </a:p>
          <a:p>
            <a:r>
              <a:rPr lang="en-US" sz="900" dirty="0" err="1"/>
              <a:t>Openstax</a:t>
            </a:r>
            <a:endParaRPr lang="en-US" sz="900" dirty="0"/>
          </a:p>
          <a:p>
            <a:r>
              <a:rPr lang="en-US" sz="900" dirty="0"/>
              <a:t>https://</a:t>
            </a:r>
            <a:r>
              <a:rPr lang="en-US" sz="900" dirty="0" err="1"/>
              <a:t>openstax.org</a:t>
            </a:r>
            <a:r>
              <a:rPr lang="en-US" sz="900" dirty="0"/>
              <a:t>/books/anatomy-and-physiology/pages/26-introductionCreative commons Attribution</a:t>
            </a:r>
          </a:p>
        </p:txBody>
      </p:sp>
    </p:spTree>
    <p:extLst>
      <p:ext uri="{BB962C8B-B14F-4D97-AF65-F5344CB8AC3E}">
        <p14:creationId xmlns:p14="http://schemas.microsoft.com/office/powerpoint/2010/main" val="4119012474"/>
      </p:ext>
    </p:extLst>
  </p:cSld>
  <p:clrMapOvr>
    <a:masterClrMapping/>
  </p:clrMapOvr>
  <mc:AlternateContent xmlns:mc="http://schemas.openxmlformats.org/markup-compatibility/2006" xmlns:p14="http://schemas.microsoft.com/office/powerpoint/2010/main">
    <mc:Choice Requires="p14">
      <p:transition spd="slow" p14:dur="2000" advTm="38295"/>
    </mc:Choice>
    <mc:Fallback xmlns="">
      <p:transition spd="slow" advTm="382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 name="Straight Connector 16">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Right Triangle 48">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1" name="Rectangle 5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53" name="Freeform: Shape 52">
            <a:extLst>
              <a:ext uri="{FF2B5EF4-FFF2-40B4-BE49-F238E27FC236}">
                <a16:creationId xmlns:a16="http://schemas.microsoft.com/office/drawing/2014/main" id="{E176DC30-5F54-423B-AF50-738BEABE7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5" name="Group 54">
            <a:extLst>
              <a:ext uri="{FF2B5EF4-FFF2-40B4-BE49-F238E27FC236}">
                <a16:creationId xmlns:a16="http://schemas.microsoft.com/office/drawing/2014/main" id="{4675998B-83F9-4DD6-A181-01CC6390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7203DA02-DFF0-43DA-97F8-713359A5E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7DB5F66-3FA1-4342-A884-49FFC898B0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62E1DE4-95C3-4648-880D-D5F16DA5BE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0DE976-09C7-468E-88D4-E653C3B9A9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46834F4-CE01-4256-A71F-E9622367B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4B1666-CD3C-4141-91C0-782A8C0A7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EB9DED-5756-4349-86C4-BB40C843E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66CDAA-2393-4E50-88AE-4B6DE356D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52ED3B2-4AF6-4D71-AFE0-E628195BE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8F8274F-6455-416D-9E21-09DCC6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4FC2BA-35B4-4272-AE27-2EA963B9C6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75E2C7-38CF-4C4C-BA60-8EBC4C59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41EEBD-A69D-4000-B18A-0FF9079FF4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674DC2-DB19-4D12-A7CC-A19B45A57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E37544-AEB0-4C32-9AB4-FD8868FBB4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A4D92EE-9609-4B42-A0C2-EE8B291A2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14BE4F6-D0F0-4D05-BADF-7BAB738853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2022A48-AB28-42C0-99AA-84E9E942A2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E1212E-2DDC-41F9-817C-2B0AF529E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EAC07E3-6FB7-48B5-9418-5D58EC8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112200-C0E8-4E4F-B475-BB0C5619B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BA45913-5C20-4A2E-9401-B69D433BAC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3BFA98-23F1-401A-B615-F706954A49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EE95EF-D097-47D9-98DF-5BA037C49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E5EAA5-1BC5-4C85-85D9-F7BA73476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8F5AAC3-E106-4C3A-986B-23C44A9B1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EC6582A-5366-4B33-8D40-2B474D8B57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A25249E-2F40-425D-A7F1-B7E55EF53C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3EC936-5CFC-4FE5-BCA8-59B3A2EF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CDE7F7A-C490-430C-876F-0349FC8BF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D686B4E-119A-4F4A-9392-1F9CFE3BE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8" name="Right Triangle 87">
            <a:extLst>
              <a:ext uri="{FF2B5EF4-FFF2-40B4-BE49-F238E27FC236}">
                <a16:creationId xmlns:a16="http://schemas.microsoft.com/office/drawing/2014/main" id="{F3730C34-30B8-42E4-824D-F095747C4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205909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048CEDE-FC79-4FEF-8297-2A5B4C792718}"/>
              </a:ext>
            </a:extLst>
          </p:cNvPr>
          <p:cNvSpPr>
            <a:spLocks noGrp="1"/>
          </p:cNvSpPr>
          <p:nvPr>
            <p:ph type="title"/>
          </p:nvPr>
        </p:nvSpPr>
        <p:spPr>
          <a:xfrm>
            <a:off x="691078" y="725951"/>
            <a:ext cx="5398648" cy="1878413"/>
          </a:xfrm>
        </p:spPr>
        <p:txBody>
          <a:bodyPr vert="horz" lIns="91440" tIns="45720" rIns="91440" bIns="45720" rtlCol="0" anchor="b">
            <a:normAutofit/>
          </a:bodyPr>
          <a:lstStyle/>
          <a:p>
            <a:r>
              <a:rPr lang="en-US" dirty="0"/>
              <a:t>Edema</a:t>
            </a:r>
          </a:p>
        </p:txBody>
      </p:sp>
      <p:sp>
        <p:nvSpPr>
          <p:cNvPr id="3" name="Content Placeholder 2">
            <a:extLst>
              <a:ext uri="{FF2B5EF4-FFF2-40B4-BE49-F238E27FC236}">
                <a16:creationId xmlns:a16="http://schemas.microsoft.com/office/drawing/2014/main" id="{DBEA9BDC-6345-6EC9-D3B3-C9E8F715E40C}"/>
              </a:ext>
            </a:extLst>
          </p:cNvPr>
          <p:cNvSpPr>
            <a:spLocks noGrp="1"/>
          </p:cNvSpPr>
          <p:nvPr>
            <p:ph sz="quarter" idx="13"/>
          </p:nvPr>
        </p:nvSpPr>
        <p:spPr>
          <a:xfrm>
            <a:off x="691078" y="2776079"/>
            <a:ext cx="9352001" cy="3367324"/>
          </a:xfrm>
        </p:spPr>
        <p:txBody>
          <a:bodyPr vert="horz" lIns="91440" tIns="45720" rIns="91440" bIns="45720" rtlCol="0">
            <a:normAutofit/>
          </a:bodyPr>
          <a:lstStyle/>
          <a:p>
            <a:pPr>
              <a:lnSpc>
                <a:spcPct val="100000"/>
              </a:lnSpc>
            </a:pPr>
            <a:r>
              <a:rPr lang="en-US" sz="1700" dirty="0"/>
              <a:t>Edema is caused by increased capillary pressure, decreased colloidal osmotic pressure, increased capillary permeability or obstruction of lymphatic flow</a:t>
            </a:r>
          </a:p>
          <a:p>
            <a:pPr>
              <a:lnSpc>
                <a:spcPct val="100000"/>
              </a:lnSpc>
            </a:pPr>
            <a:r>
              <a:rPr lang="en-US" sz="1700" dirty="0"/>
              <a:t>Can be in brain, larynx, lungs – life-threatening</a:t>
            </a:r>
          </a:p>
          <a:p>
            <a:pPr>
              <a:lnSpc>
                <a:spcPct val="100000"/>
              </a:lnSpc>
            </a:pPr>
            <a:r>
              <a:rPr lang="en-US" sz="1700" dirty="0"/>
              <a:t>Can also be in peripheral tissues (pitting edema) causing decrease movement, oxygen transport, nutrient and waste exchange</a:t>
            </a:r>
          </a:p>
        </p:txBody>
      </p:sp>
    </p:spTree>
    <p:extLst>
      <p:ext uri="{BB962C8B-B14F-4D97-AF65-F5344CB8AC3E}">
        <p14:creationId xmlns:p14="http://schemas.microsoft.com/office/powerpoint/2010/main" val="1715435212"/>
      </p:ext>
    </p:extLst>
  </p:cSld>
  <p:clrMapOvr>
    <a:masterClrMapping/>
  </p:clrMapOvr>
  <mc:AlternateContent xmlns:mc="http://schemas.openxmlformats.org/markup-compatibility/2006" xmlns:p14="http://schemas.microsoft.com/office/powerpoint/2010/main">
    <mc:Choice Requires="p14">
      <p:transition spd="slow" p14:dur="2000" advTm="73226"/>
    </mc:Choice>
    <mc:Fallback xmlns="">
      <p:transition spd="slow" advTm="732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AAF7-81FB-C61D-F904-2F0D6AAF372C}"/>
              </a:ext>
            </a:extLst>
          </p:cNvPr>
          <p:cNvSpPr>
            <a:spLocks noGrp="1"/>
          </p:cNvSpPr>
          <p:nvPr>
            <p:ph type="title"/>
          </p:nvPr>
        </p:nvSpPr>
        <p:spPr/>
        <p:txBody>
          <a:bodyPr/>
          <a:lstStyle/>
          <a:p>
            <a:r>
              <a:rPr lang="en-US" dirty="0"/>
              <a:t>Third spacing</a:t>
            </a:r>
          </a:p>
        </p:txBody>
      </p:sp>
      <p:sp>
        <p:nvSpPr>
          <p:cNvPr id="3" name="Content Placeholder 2">
            <a:extLst>
              <a:ext uri="{FF2B5EF4-FFF2-40B4-BE49-F238E27FC236}">
                <a16:creationId xmlns:a16="http://schemas.microsoft.com/office/drawing/2014/main" id="{AC7872B6-A51A-5BEC-065A-A20953453628}"/>
              </a:ext>
            </a:extLst>
          </p:cNvPr>
          <p:cNvSpPr>
            <a:spLocks noGrp="1"/>
          </p:cNvSpPr>
          <p:nvPr>
            <p:ph sz="quarter" idx="13"/>
          </p:nvPr>
        </p:nvSpPr>
        <p:spPr>
          <a:xfrm>
            <a:off x="913773" y="2367093"/>
            <a:ext cx="10364451" cy="3119308"/>
          </a:xfrm>
        </p:spPr>
        <p:txBody>
          <a:bodyPr/>
          <a:lstStyle/>
          <a:p>
            <a:r>
              <a:rPr lang="en-US" dirty="0"/>
              <a:t>Impaired fluid transport out of the Extracellular fluid and into the transcellular fluid space</a:t>
            </a:r>
          </a:p>
          <a:p>
            <a:endParaRPr lang="en-US" dirty="0"/>
          </a:p>
          <a:p>
            <a:endParaRPr lang="en-US" dirty="0"/>
          </a:p>
          <a:p>
            <a:r>
              <a:rPr lang="en-US" dirty="0"/>
              <a:t>Caused by overactivated inflammatory response (SIRS), pancreatitis, hypoalbuminemia which is part of severe liver failure, and third-degree burns. </a:t>
            </a:r>
          </a:p>
        </p:txBody>
      </p:sp>
    </p:spTree>
    <p:extLst>
      <p:ext uri="{BB962C8B-B14F-4D97-AF65-F5344CB8AC3E}">
        <p14:creationId xmlns:p14="http://schemas.microsoft.com/office/powerpoint/2010/main" val="1614750438"/>
      </p:ext>
    </p:extLst>
  </p:cSld>
  <p:clrMapOvr>
    <a:masterClrMapping/>
  </p:clrMapOvr>
  <mc:AlternateContent xmlns:mc="http://schemas.openxmlformats.org/markup-compatibility/2006" xmlns:p14="http://schemas.microsoft.com/office/powerpoint/2010/main">
    <mc:Choice Requires="p14">
      <p:transition spd="slow" p14:dur="2000" advTm="16483"/>
    </mc:Choice>
    <mc:Fallback xmlns="">
      <p:transition spd="slow" advTm="164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8C8A-7BF5-4F7A-0AE3-39F80FDBC729}"/>
              </a:ext>
            </a:extLst>
          </p:cNvPr>
          <p:cNvSpPr>
            <a:spLocks noGrp="1"/>
          </p:cNvSpPr>
          <p:nvPr>
            <p:ph type="title"/>
          </p:nvPr>
        </p:nvSpPr>
        <p:spPr/>
        <p:txBody>
          <a:bodyPr/>
          <a:lstStyle/>
          <a:p>
            <a:r>
              <a:rPr lang="en-US" dirty="0"/>
              <a:t>Fluid loss</a:t>
            </a:r>
          </a:p>
        </p:txBody>
      </p:sp>
      <p:sp>
        <p:nvSpPr>
          <p:cNvPr id="3" name="Content Placeholder 2">
            <a:extLst>
              <a:ext uri="{FF2B5EF4-FFF2-40B4-BE49-F238E27FC236}">
                <a16:creationId xmlns:a16="http://schemas.microsoft.com/office/drawing/2014/main" id="{A3C07165-0FC4-CE24-DAA7-85D686024A51}"/>
              </a:ext>
            </a:extLst>
          </p:cNvPr>
          <p:cNvSpPr>
            <a:spLocks noGrp="1"/>
          </p:cNvSpPr>
          <p:nvPr>
            <p:ph sz="quarter" idx="13"/>
          </p:nvPr>
        </p:nvSpPr>
        <p:spPr/>
        <p:txBody>
          <a:bodyPr/>
          <a:lstStyle/>
          <a:p>
            <a:r>
              <a:rPr lang="en-US" dirty="0"/>
              <a:t>Kidneys and GI tract</a:t>
            </a:r>
          </a:p>
          <a:p>
            <a:r>
              <a:rPr lang="en-US" dirty="0"/>
              <a:t>Sweat</a:t>
            </a:r>
          </a:p>
          <a:p>
            <a:r>
              <a:rPr lang="en-US" dirty="0"/>
              <a:t>Dehydration/vomiting/diarrhea/fever</a:t>
            </a:r>
          </a:p>
          <a:p>
            <a:r>
              <a:rPr lang="en-US" dirty="0"/>
              <a:t>Insensible loss</a:t>
            </a:r>
          </a:p>
          <a:p>
            <a:pPr lvl="1"/>
            <a:r>
              <a:rPr lang="en-US" dirty="0"/>
              <a:t> From lungs (breathing)</a:t>
            </a:r>
          </a:p>
          <a:p>
            <a:pPr lvl="1"/>
            <a:r>
              <a:rPr lang="en-US" dirty="0"/>
              <a:t>Evaporation from skin</a:t>
            </a:r>
          </a:p>
          <a:p>
            <a:endParaRPr lang="en-US" dirty="0"/>
          </a:p>
          <a:p>
            <a:endParaRPr lang="en-US" dirty="0"/>
          </a:p>
          <a:p>
            <a:endParaRPr lang="en-US" dirty="0"/>
          </a:p>
        </p:txBody>
      </p:sp>
    </p:spTree>
    <p:extLst>
      <p:ext uri="{BB962C8B-B14F-4D97-AF65-F5344CB8AC3E}">
        <p14:creationId xmlns:p14="http://schemas.microsoft.com/office/powerpoint/2010/main" val="1405180027"/>
      </p:ext>
    </p:extLst>
  </p:cSld>
  <p:clrMapOvr>
    <a:masterClrMapping/>
  </p:clrMapOvr>
  <mc:AlternateContent xmlns:mc="http://schemas.openxmlformats.org/markup-compatibility/2006" xmlns:p14="http://schemas.microsoft.com/office/powerpoint/2010/main">
    <mc:Choice Requires="p14">
      <p:transition spd="slow" p14:dur="2000" advTm="67029"/>
    </mc:Choice>
    <mc:Fallback xmlns="">
      <p:transition spd="slow" advTm="670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FA8D-CAEA-5DE8-27A1-33636545D27D}"/>
              </a:ext>
            </a:extLst>
          </p:cNvPr>
          <p:cNvSpPr>
            <a:spLocks noGrp="1"/>
          </p:cNvSpPr>
          <p:nvPr>
            <p:ph type="title"/>
          </p:nvPr>
        </p:nvSpPr>
        <p:spPr/>
        <p:txBody>
          <a:bodyPr/>
          <a:lstStyle/>
          <a:p>
            <a:r>
              <a:rPr lang="en-US" dirty="0"/>
              <a:t>Fluid gains</a:t>
            </a:r>
          </a:p>
        </p:txBody>
      </p:sp>
      <p:sp>
        <p:nvSpPr>
          <p:cNvPr id="3" name="Content Placeholder 2">
            <a:extLst>
              <a:ext uri="{FF2B5EF4-FFF2-40B4-BE49-F238E27FC236}">
                <a16:creationId xmlns:a16="http://schemas.microsoft.com/office/drawing/2014/main" id="{AC8C4F4A-B123-DED4-E14D-2C9F38F8026F}"/>
              </a:ext>
            </a:extLst>
          </p:cNvPr>
          <p:cNvSpPr>
            <a:spLocks noGrp="1"/>
          </p:cNvSpPr>
          <p:nvPr>
            <p:ph sz="quarter" idx="13"/>
          </p:nvPr>
        </p:nvSpPr>
        <p:spPr/>
        <p:txBody>
          <a:bodyPr/>
          <a:lstStyle/>
          <a:p>
            <a:r>
              <a:rPr lang="en-US" dirty="0"/>
              <a:t>Oral intake</a:t>
            </a:r>
          </a:p>
          <a:p>
            <a:r>
              <a:rPr lang="en-US" dirty="0"/>
              <a:t>Metabolic processes that generate small amount of water</a:t>
            </a:r>
          </a:p>
          <a:p>
            <a:r>
              <a:rPr lang="en-US" dirty="0"/>
              <a:t>Renin </a:t>
            </a:r>
            <a:r>
              <a:rPr lang="en-US"/>
              <a:t>angiotensiongen system</a:t>
            </a:r>
            <a:endParaRPr lang="en-US" dirty="0"/>
          </a:p>
        </p:txBody>
      </p:sp>
      <p:sp>
        <p:nvSpPr>
          <p:cNvPr id="4" name="TextBox 3">
            <a:extLst>
              <a:ext uri="{FF2B5EF4-FFF2-40B4-BE49-F238E27FC236}">
                <a16:creationId xmlns:a16="http://schemas.microsoft.com/office/drawing/2014/main" id="{48DAB896-4988-F823-04CD-7A010DC79979}"/>
              </a:ext>
            </a:extLst>
          </p:cNvPr>
          <p:cNvSpPr txBox="1"/>
          <p:nvPr/>
        </p:nvSpPr>
        <p:spPr>
          <a:xfrm>
            <a:off x="7857067" y="29802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1670476"/>
      </p:ext>
    </p:extLst>
  </p:cSld>
  <p:clrMapOvr>
    <a:masterClrMapping/>
  </p:clrMapOvr>
  <mc:AlternateContent xmlns:mc="http://schemas.openxmlformats.org/markup-compatibility/2006" xmlns:p14="http://schemas.microsoft.com/office/powerpoint/2010/main">
    <mc:Choice Requires="p14">
      <p:transition spd="slow" p14:dur="2000" advTm="61078"/>
    </mc:Choice>
    <mc:Fallback xmlns="">
      <p:transition spd="slow" advTm="610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AB3E-FD11-6E45-CBBF-9DF5713E77C9}"/>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8E17F3FB-334E-3ADA-690C-116F57085E65}"/>
              </a:ext>
            </a:extLst>
          </p:cNvPr>
          <p:cNvSpPr>
            <a:spLocks noGrp="1"/>
          </p:cNvSpPr>
          <p:nvPr>
            <p:ph sz="quarter" idx="13"/>
          </p:nvPr>
        </p:nvSpPr>
        <p:spPr/>
        <p:txBody>
          <a:bodyPr/>
          <a:lstStyle/>
          <a:p>
            <a:r>
              <a:rPr lang="en-US" dirty="0"/>
              <a:t>1. In the capillary bed, where is hydrostatic force out of the blood vessel highest?</a:t>
            </a:r>
          </a:p>
          <a:p>
            <a:r>
              <a:rPr lang="en-US" dirty="0"/>
              <a:t>2. Will a hypotonic solution cause cells to shrink or swell?</a:t>
            </a:r>
          </a:p>
          <a:p>
            <a:r>
              <a:rPr lang="en-US" dirty="0"/>
              <a:t>3. What are the three compartments of the extracellular fluids?</a:t>
            </a:r>
          </a:p>
          <a:p>
            <a:r>
              <a:rPr lang="en-US" dirty="0"/>
              <a:t>4. Fluid accumulation in the transcellular space is also know as?</a:t>
            </a:r>
          </a:p>
          <a:p>
            <a:r>
              <a:rPr lang="en-US" dirty="0"/>
              <a:t>5. Where is most sodium/water loss from?</a:t>
            </a:r>
          </a:p>
        </p:txBody>
      </p:sp>
    </p:spTree>
    <p:extLst>
      <p:ext uri="{BB962C8B-B14F-4D97-AF65-F5344CB8AC3E}">
        <p14:creationId xmlns:p14="http://schemas.microsoft.com/office/powerpoint/2010/main" val="3519607651"/>
      </p:ext>
    </p:extLst>
  </p:cSld>
  <p:clrMapOvr>
    <a:masterClrMapping/>
  </p:clrMapOvr>
  <mc:AlternateContent xmlns:mc="http://schemas.openxmlformats.org/markup-compatibility/2006" xmlns:p14="http://schemas.microsoft.com/office/powerpoint/2010/main">
    <mc:Choice Requires="p14">
      <p:transition spd="slow" p14:dur="2000" advTm="40626"/>
    </mc:Choice>
    <mc:Fallback xmlns="">
      <p:transition spd="slow" advTm="406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F09D-9407-B3B5-58D5-D350D4160F4E}"/>
              </a:ext>
            </a:extLst>
          </p:cNvPr>
          <p:cNvSpPr>
            <a:spLocks noGrp="1"/>
          </p:cNvSpPr>
          <p:nvPr>
            <p:ph type="title"/>
          </p:nvPr>
        </p:nvSpPr>
        <p:spPr>
          <a:xfrm>
            <a:off x="691079" y="725952"/>
            <a:ext cx="10325000" cy="856106"/>
          </a:xfrm>
        </p:spPr>
        <p:txBody>
          <a:bodyPr/>
          <a:lstStyle/>
          <a:p>
            <a:pPr algn="ctr"/>
            <a:r>
              <a:rPr lang="en-US" dirty="0"/>
              <a:t>Overview</a:t>
            </a:r>
          </a:p>
        </p:txBody>
      </p:sp>
      <p:sp>
        <p:nvSpPr>
          <p:cNvPr id="3" name="Content Placeholder 2">
            <a:extLst>
              <a:ext uri="{FF2B5EF4-FFF2-40B4-BE49-F238E27FC236}">
                <a16:creationId xmlns:a16="http://schemas.microsoft.com/office/drawing/2014/main" id="{C8DFBA26-1B0A-5D45-D830-6F56D612F51C}"/>
              </a:ext>
            </a:extLst>
          </p:cNvPr>
          <p:cNvSpPr>
            <a:spLocks noGrp="1"/>
          </p:cNvSpPr>
          <p:nvPr>
            <p:ph sz="quarter" idx="13"/>
          </p:nvPr>
        </p:nvSpPr>
        <p:spPr>
          <a:xfrm>
            <a:off x="913774" y="1582058"/>
            <a:ext cx="10363826" cy="4971142"/>
          </a:xfrm>
        </p:spPr>
        <p:txBody>
          <a:bodyPr>
            <a:normAutofit lnSpcReduction="10000"/>
          </a:bodyPr>
          <a:lstStyle/>
          <a:p>
            <a:pPr marL="457200" indent="-457200">
              <a:buFont typeface="+mj-lt"/>
              <a:buAutoNum type="alphaUcPeriod"/>
            </a:pPr>
            <a:r>
              <a:rPr lang="en-US" dirty="0"/>
              <a:t> Definitions</a:t>
            </a:r>
          </a:p>
          <a:p>
            <a:pPr marL="457200" indent="-457200">
              <a:buFont typeface="+mj-lt"/>
              <a:buAutoNum type="alphaUcPeriod"/>
            </a:pPr>
            <a:r>
              <a:rPr lang="en-US" dirty="0"/>
              <a:t>Fluid compartments</a:t>
            </a:r>
          </a:p>
          <a:p>
            <a:pPr marL="457200" indent="-457200">
              <a:buFont typeface="+mj-lt"/>
              <a:buAutoNum type="alphaUcPeriod"/>
            </a:pPr>
            <a:r>
              <a:rPr lang="en-US" dirty="0"/>
              <a:t>Intracellular vs extracellular concentrations of electrolytes</a:t>
            </a:r>
          </a:p>
          <a:p>
            <a:pPr marL="457200" indent="-457200">
              <a:buFont typeface="+mj-lt"/>
              <a:buAutoNum type="alphaUcPeriod"/>
            </a:pPr>
            <a:r>
              <a:rPr lang="en-US" dirty="0"/>
              <a:t>Hydrostatic pressure</a:t>
            </a:r>
          </a:p>
          <a:p>
            <a:pPr marL="457200" indent="-457200">
              <a:buFont typeface="+mj-lt"/>
              <a:buAutoNum type="alphaUcPeriod"/>
            </a:pPr>
            <a:r>
              <a:rPr lang="en-US" dirty="0"/>
              <a:t>Osmosis</a:t>
            </a:r>
          </a:p>
          <a:p>
            <a:pPr marL="457200" indent="-457200">
              <a:buFont typeface="+mj-lt"/>
              <a:buAutoNum type="alphaUcPeriod"/>
            </a:pPr>
            <a:r>
              <a:rPr lang="en-US" dirty="0"/>
              <a:t>Osmotic pressure</a:t>
            </a:r>
          </a:p>
          <a:p>
            <a:pPr marL="457200" indent="-457200">
              <a:buFont typeface="+mj-lt"/>
              <a:buAutoNum type="alphaUcPeriod"/>
            </a:pPr>
            <a:r>
              <a:rPr lang="en-US" dirty="0"/>
              <a:t>Tonicity</a:t>
            </a:r>
          </a:p>
          <a:p>
            <a:pPr marL="457200" indent="-457200">
              <a:buFont typeface="+mj-lt"/>
              <a:buAutoNum type="alphaUcPeriod"/>
            </a:pPr>
            <a:r>
              <a:rPr lang="en-US" dirty="0"/>
              <a:t>Composition of body fluid</a:t>
            </a:r>
          </a:p>
          <a:p>
            <a:pPr marL="457200" indent="-457200">
              <a:buFont typeface="+mj-lt"/>
              <a:buAutoNum type="alphaUcPeriod"/>
            </a:pPr>
            <a:r>
              <a:rPr lang="en-US" dirty="0"/>
              <a:t>Fluid shifts</a:t>
            </a:r>
          </a:p>
          <a:p>
            <a:pPr marL="457200" indent="-457200">
              <a:buFont typeface="+mj-lt"/>
              <a:buAutoNum type="alphaUcPeriod"/>
            </a:pPr>
            <a:r>
              <a:rPr lang="en-US" dirty="0"/>
              <a:t>Edema &amp; third spacing</a:t>
            </a:r>
          </a:p>
          <a:p>
            <a:pPr marL="457200" indent="-457200">
              <a:buFont typeface="+mj-lt"/>
              <a:buAutoNum type="alphaUcPeriod"/>
            </a:pPr>
            <a:r>
              <a:rPr lang="en-US" dirty="0"/>
              <a:t>Fluid loss </a:t>
            </a:r>
          </a:p>
          <a:p>
            <a:pPr marL="457200" indent="-457200">
              <a:buFont typeface="+mj-lt"/>
              <a:buAutoNum type="alphaUcPeriod"/>
            </a:pPr>
            <a:endParaRPr lang="en-US" dirty="0"/>
          </a:p>
        </p:txBody>
      </p:sp>
    </p:spTree>
    <p:extLst>
      <p:ext uri="{BB962C8B-B14F-4D97-AF65-F5344CB8AC3E}">
        <p14:creationId xmlns:p14="http://schemas.microsoft.com/office/powerpoint/2010/main" val="2491337128"/>
      </p:ext>
    </p:extLst>
  </p:cSld>
  <p:clrMapOvr>
    <a:masterClrMapping/>
  </p:clrMapOvr>
  <mc:AlternateContent xmlns:mc="http://schemas.openxmlformats.org/markup-compatibility/2006" xmlns:p14="http://schemas.microsoft.com/office/powerpoint/2010/main">
    <mc:Choice Requires="p14">
      <p:transition spd="slow" p14:dur="2000" advTm="18281"/>
    </mc:Choice>
    <mc:Fallback xmlns="">
      <p:transition spd="slow" advTm="1828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917E-F551-BEAF-1122-E4A50BE6216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5E3A4C3-6779-FE4B-CC11-F483A766F16C}"/>
              </a:ext>
            </a:extLst>
          </p:cNvPr>
          <p:cNvSpPr>
            <a:spLocks noGrp="1"/>
          </p:cNvSpPr>
          <p:nvPr>
            <p:ph sz="quarter" idx="13"/>
          </p:nvPr>
        </p:nvSpPr>
        <p:spPr/>
        <p:txBody>
          <a:bodyPr/>
          <a:lstStyle/>
          <a:p>
            <a:pPr marL="0" indent="0">
              <a:buNone/>
            </a:pPr>
            <a:r>
              <a:rPr lang="en-US" sz="2000" dirty="0">
                <a:effectLst/>
              </a:rPr>
              <a:t>Norris, T. L. (2019). </a:t>
            </a:r>
            <a:r>
              <a:rPr lang="en-US" sz="2000" i="1" dirty="0">
                <a:effectLst/>
              </a:rPr>
              <a:t>Disorders of fluid and electrolyte balance</a:t>
            </a:r>
            <a:r>
              <a:rPr lang="en-US" sz="2000" dirty="0">
                <a:effectLst/>
              </a:rPr>
              <a:t>. Wolters Kluwer Health https://</a:t>
            </a:r>
            <a:r>
              <a:rPr lang="en-US" sz="2000" dirty="0" err="1">
                <a:effectLst/>
              </a:rPr>
              <a:t>thepoint.lww.com</a:t>
            </a:r>
            <a:r>
              <a:rPr lang="en-US" sz="2000">
                <a:effectLst/>
              </a:rPr>
              <a:t>/Book/Show/897101 </a:t>
            </a:r>
          </a:p>
          <a:p>
            <a:pPr marL="0" indent="0">
              <a:buNone/>
            </a:pPr>
            <a:endParaRPr lang="en-US" dirty="0"/>
          </a:p>
        </p:txBody>
      </p:sp>
    </p:spTree>
    <p:extLst>
      <p:ext uri="{BB962C8B-B14F-4D97-AF65-F5344CB8AC3E}">
        <p14:creationId xmlns:p14="http://schemas.microsoft.com/office/powerpoint/2010/main" val="390628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050B-68DF-A3F8-DD97-5E707B7AF077}"/>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873BD75C-7CFE-1834-E288-BEEB70D5BB57}"/>
              </a:ext>
            </a:extLst>
          </p:cNvPr>
          <p:cNvSpPr>
            <a:spLocks noGrp="1"/>
          </p:cNvSpPr>
          <p:nvPr>
            <p:ph sz="quarter" idx="13"/>
          </p:nvPr>
        </p:nvSpPr>
        <p:spPr/>
        <p:txBody>
          <a:bodyPr/>
          <a:lstStyle/>
          <a:p>
            <a:r>
              <a:rPr lang="en-US" dirty="0"/>
              <a:t>Hydro – presence of excessive fluid (hydrothorax)</a:t>
            </a:r>
          </a:p>
          <a:p>
            <a:r>
              <a:rPr lang="en-US" dirty="0"/>
              <a:t>Ascites – accumulation of fluid in peritoneal cavity</a:t>
            </a:r>
          </a:p>
          <a:p>
            <a:r>
              <a:rPr lang="en-US" dirty="0"/>
              <a:t>Effusion – accumulation of fluid (blood, plasma, pus, or ECF) in serous cavities</a:t>
            </a:r>
          </a:p>
          <a:p>
            <a:r>
              <a:rPr lang="en-US" dirty="0"/>
              <a:t>Colloid – large molecular weight particle, in blood the colloid is plasma proteins</a:t>
            </a:r>
          </a:p>
        </p:txBody>
      </p:sp>
    </p:spTree>
    <p:extLst>
      <p:ext uri="{BB962C8B-B14F-4D97-AF65-F5344CB8AC3E}">
        <p14:creationId xmlns:p14="http://schemas.microsoft.com/office/powerpoint/2010/main" val="1320129383"/>
      </p:ext>
    </p:extLst>
  </p:cSld>
  <p:clrMapOvr>
    <a:masterClrMapping/>
  </p:clrMapOvr>
  <mc:AlternateContent xmlns:mc="http://schemas.openxmlformats.org/markup-compatibility/2006" xmlns:p14="http://schemas.microsoft.com/office/powerpoint/2010/main">
    <mc:Choice Requires="p14">
      <p:transition spd="slow" p14:dur="2000" advTm="19750"/>
    </mc:Choice>
    <mc:Fallback xmlns="">
      <p:transition spd="slow" advTm="197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E91A-7082-19F8-36CE-682F366899D6}"/>
              </a:ext>
            </a:extLst>
          </p:cNvPr>
          <p:cNvSpPr>
            <a:spLocks noGrp="1"/>
          </p:cNvSpPr>
          <p:nvPr>
            <p:ph type="title"/>
          </p:nvPr>
        </p:nvSpPr>
        <p:spPr>
          <a:xfrm>
            <a:off x="1233840" y="732380"/>
            <a:ext cx="4862160" cy="832912"/>
          </a:xfrm>
        </p:spPr>
        <p:txBody>
          <a:bodyPr>
            <a:normAutofit fontScale="90000"/>
          </a:bodyPr>
          <a:lstStyle/>
          <a:p>
            <a:r>
              <a:rPr lang="en-US" dirty="0"/>
              <a:t>Fluid compartments</a:t>
            </a:r>
          </a:p>
        </p:txBody>
      </p:sp>
      <p:sp>
        <p:nvSpPr>
          <p:cNvPr id="3" name="Content Placeholder 2">
            <a:extLst>
              <a:ext uri="{FF2B5EF4-FFF2-40B4-BE49-F238E27FC236}">
                <a16:creationId xmlns:a16="http://schemas.microsoft.com/office/drawing/2014/main" id="{3AA78EF2-DE74-103F-7ED7-1497002D10A2}"/>
              </a:ext>
            </a:extLst>
          </p:cNvPr>
          <p:cNvSpPr>
            <a:spLocks noGrp="1"/>
          </p:cNvSpPr>
          <p:nvPr>
            <p:ph sz="quarter" idx="13"/>
          </p:nvPr>
        </p:nvSpPr>
        <p:spPr>
          <a:xfrm>
            <a:off x="914087" y="2034554"/>
            <a:ext cx="10363826" cy="3424107"/>
          </a:xfrm>
        </p:spPr>
        <p:txBody>
          <a:bodyPr>
            <a:normAutofit/>
          </a:bodyPr>
          <a:lstStyle/>
          <a:p>
            <a:pPr>
              <a:lnSpc>
                <a:spcPct val="150000"/>
              </a:lnSpc>
            </a:pPr>
            <a:r>
              <a:rPr lang="en-US" sz="1800" cap="none" dirty="0"/>
              <a:t>Stored Intracellularly or extracellularly</a:t>
            </a:r>
          </a:p>
          <a:p>
            <a:pPr lvl="1">
              <a:lnSpc>
                <a:spcPct val="150000"/>
              </a:lnSpc>
            </a:pPr>
            <a:r>
              <a:rPr lang="en-US" cap="none" dirty="0"/>
              <a:t>2/3 body fluid is contained intracellularly (ICF)</a:t>
            </a:r>
          </a:p>
          <a:p>
            <a:pPr lvl="2">
              <a:lnSpc>
                <a:spcPct val="150000"/>
              </a:lnSpc>
            </a:pPr>
            <a:r>
              <a:rPr lang="en-US" sz="1800" cap="none" dirty="0"/>
              <a:t>High amounts of </a:t>
            </a:r>
            <a:r>
              <a:rPr lang="en-US" sz="1800" b="1" cap="none" dirty="0"/>
              <a:t>K</a:t>
            </a:r>
            <a:r>
              <a:rPr lang="en-US" sz="1800" b="1" cap="none" baseline="30000" dirty="0"/>
              <a:t>+</a:t>
            </a:r>
            <a:r>
              <a:rPr lang="en-US" sz="1800" b="1" cap="none" dirty="0"/>
              <a:t> and Phosphate HPO</a:t>
            </a:r>
            <a:r>
              <a:rPr lang="en-US" sz="1800" b="1" cap="none" baseline="30000" dirty="0"/>
              <a:t>2−</a:t>
            </a:r>
            <a:r>
              <a:rPr lang="en-US" sz="1800" b="1" cap="none" baseline="-25000" dirty="0"/>
              <a:t>4</a:t>
            </a:r>
            <a:endParaRPr lang="en-US" sz="1800" cap="none" baseline="-25000" dirty="0"/>
          </a:p>
          <a:p>
            <a:pPr lvl="1">
              <a:lnSpc>
                <a:spcPct val="150000"/>
              </a:lnSpc>
            </a:pPr>
            <a:r>
              <a:rPr lang="en-US" cap="none" dirty="0"/>
              <a:t>1/3 is contained extracellularly (ECF) – within blood vessels as plasma and interstitial space</a:t>
            </a:r>
          </a:p>
          <a:p>
            <a:pPr lvl="2">
              <a:lnSpc>
                <a:spcPct val="150000"/>
              </a:lnSpc>
            </a:pPr>
            <a:r>
              <a:rPr lang="en-US" sz="1800" cap="none" dirty="0"/>
              <a:t>High amounts of </a:t>
            </a:r>
            <a:r>
              <a:rPr lang="en-US" sz="1800" b="1" cap="none" dirty="0"/>
              <a:t>Na</a:t>
            </a:r>
            <a:r>
              <a:rPr lang="en-US" sz="1800" b="1" cap="none" baseline="30000" dirty="0"/>
              <a:t>+</a:t>
            </a:r>
            <a:r>
              <a:rPr lang="en-US" sz="1800" cap="none" dirty="0"/>
              <a:t> , </a:t>
            </a:r>
            <a:r>
              <a:rPr lang="en-US" sz="1800" b="1" cap="none" dirty="0"/>
              <a:t>Cl</a:t>
            </a:r>
            <a:r>
              <a:rPr lang="en-US" sz="1800" b="1" cap="none" baseline="30000" dirty="0"/>
              <a:t>-</a:t>
            </a:r>
            <a:r>
              <a:rPr lang="en-US" sz="1800" b="1" cap="none" dirty="0"/>
              <a:t>, Proteins</a:t>
            </a:r>
          </a:p>
          <a:p>
            <a:pPr lvl="2">
              <a:lnSpc>
                <a:spcPct val="150000"/>
              </a:lnSpc>
            </a:pPr>
            <a:r>
              <a:rPr lang="en-US" sz="1800" cap="none" dirty="0"/>
              <a:t>Moderate amounts of </a:t>
            </a:r>
            <a:r>
              <a:rPr lang="en-US" sz="1800" b="1" cap="none" dirty="0"/>
              <a:t>HCO</a:t>
            </a:r>
            <a:r>
              <a:rPr lang="en-US" sz="1800" b="1" cap="none" baseline="-25000" dirty="0"/>
              <a:t>3</a:t>
            </a:r>
            <a:r>
              <a:rPr lang="en-US" sz="1800" b="1" cap="none" baseline="30000" dirty="0"/>
              <a:t>- </a:t>
            </a:r>
            <a:endParaRPr lang="en-US" sz="1800" b="1" cap="none" dirty="0"/>
          </a:p>
          <a:p>
            <a:pPr lvl="2">
              <a:lnSpc>
                <a:spcPct val="150000"/>
              </a:lnSpc>
            </a:pPr>
            <a:r>
              <a:rPr lang="en-US" sz="1800" cap="none" dirty="0"/>
              <a:t>Small amounts of </a:t>
            </a:r>
            <a:r>
              <a:rPr lang="en-US" sz="1800" b="1" cap="none" dirty="0"/>
              <a:t>K</a:t>
            </a:r>
            <a:r>
              <a:rPr lang="en-US" sz="1800" b="1" cap="none" baseline="30000" dirty="0"/>
              <a:t>+</a:t>
            </a:r>
            <a:r>
              <a:rPr lang="en-US" sz="1800" b="1" cap="none" dirty="0"/>
              <a:t> , MG</a:t>
            </a:r>
            <a:r>
              <a:rPr lang="en-US" sz="1800" b="1" cap="none" baseline="30000" dirty="0"/>
              <a:t>+</a:t>
            </a:r>
            <a:r>
              <a:rPr lang="en-US" sz="1800" b="1" cap="none" dirty="0"/>
              <a:t> , Po</a:t>
            </a:r>
            <a:r>
              <a:rPr lang="en-US" sz="1800" b="1" cap="none" baseline="-25000" dirty="0"/>
              <a:t>4</a:t>
            </a:r>
            <a:r>
              <a:rPr lang="en-US" sz="1800" b="1" cap="none" baseline="30000" dirty="0"/>
              <a:t>-3 </a:t>
            </a:r>
            <a:r>
              <a:rPr lang="en-US" sz="1800" b="1" cap="none" dirty="0"/>
              <a:t>, Ca</a:t>
            </a:r>
            <a:r>
              <a:rPr lang="en-US" sz="1800" b="1" cap="none" baseline="30000" dirty="0"/>
              <a:t>+</a:t>
            </a:r>
            <a:r>
              <a:rPr lang="en-US" sz="1800" b="1" cap="none" dirty="0"/>
              <a:t>  </a:t>
            </a:r>
            <a:endParaRPr lang="en-US" sz="1800" cap="none" dirty="0"/>
          </a:p>
        </p:txBody>
      </p:sp>
    </p:spTree>
    <p:extLst>
      <p:ext uri="{BB962C8B-B14F-4D97-AF65-F5344CB8AC3E}">
        <p14:creationId xmlns:p14="http://schemas.microsoft.com/office/powerpoint/2010/main" val="3075195655"/>
      </p:ext>
    </p:extLst>
  </p:cSld>
  <p:clrMapOvr>
    <a:masterClrMapping/>
  </p:clrMapOvr>
  <mc:AlternateContent xmlns:mc="http://schemas.openxmlformats.org/markup-compatibility/2006" xmlns:p14="http://schemas.microsoft.com/office/powerpoint/2010/main">
    <mc:Choice Requires="p14">
      <p:transition spd="slow" p14:dur="2000" advTm="63270"/>
    </mc:Choice>
    <mc:Fallback xmlns="">
      <p:transition spd="slow" advTm="632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614A5768-EA51-48A2-8E17-AE20B9FE0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ED70F1A8-626B-430B-AACC-E280EB946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9D2887-DD9B-48D0-9844-B5D2024C7E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0C04EA-C56F-4932-AB66-F426CACB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F894E2-AF43-4E3B-94A7-890F7AD25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C292B8-EA04-4F65-8D17-4954B29EE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6744D-59AC-407B-977F-9F7B798903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FD4FA3-B553-4776-83CC-43156375A0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45C5FE-691A-4620-9B50-AFE8DBB10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E186B6-4496-412B-993D-EBA54ACED1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CCFC45-B62F-4FB2-8A1C-24299AB6A8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E987B3-0DB8-4E10-8F2F-939C9975E9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CF3A0F-1366-43D4-B9ED-39506390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370E57-5DAF-4AD1-A44A-32A93556E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38A8C5-7279-4DA9-B1BA-5A76E020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19694A-5560-4890-99CF-E4B89F5F16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A41929D-D2D8-4211-8E30-449C7F67E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46B496-7BD4-408E-9387-4B2DBD88D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4954B0-8891-4B5C-B5C2-2B098DA9D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2F714F-4C40-46D7-A9B0-5A41FCE1C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45C2AB-7F9E-4A2B-845D-39DA52F785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540879-E48F-44C9-8978-75F20ECA8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9A807C-71D8-48EB-B90A-18ABEC581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7DBB3B2-0577-449E-822F-EC7F39931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9C75EC-55AD-4526-81DC-A716FD738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C495AC-53AC-46EB-AF18-9F9B72454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76CB3D-FE8C-4CAF-B287-0576A80CC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34B38EE-AF53-4E0C-A55A-A17CC17EF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DE7212-9D6E-4F4E-A073-5B5B858AFF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C6AD08-49F6-4369-9405-2E06CED9F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E501EB-B771-494E-8AF3-5350560EB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EA122D9-8BE6-498E-AB20-311EBD5EF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5FB205E9-694A-469E-97E7-7339DE0BC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3591" y="-2841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E555F03-4D86-88D6-2E9B-C396AD87D63A}"/>
              </a:ext>
            </a:extLst>
          </p:cNvPr>
          <p:cNvSpPr>
            <a:spLocks noGrp="1"/>
          </p:cNvSpPr>
          <p:nvPr>
            <p:ph type="title"/>
          </p:nvPr>
        </p:nvSpPr>
        <p:spPr>
          <a:xfrm>
            <a:off x="6092891" y="725951"/>
            <a:ext cx="4916971" cy="1442463"/>
          </a:xfrm>
        </p:spPr>
        <p:txBody>
          <a:bodyPr>
            <a:normAutofit/>
          </a:bodyPr>
          <a:lstStyle/>
          <a:p>
            <a:r>
              <a:rPr lang="en-US" dirty="0"/>
              <a:t>Body components</a:t>
            </a:r>
          </a:p>
        </p:txBody>
      </p:sp>
      <p:sp>
        <p:nvSpPr>
          <p:cNvPr id="9" name="Content Placeholder 8">
            <a:extLst>
              <a:ext uri="{FF2B5EF4-FFF2-40B4-BE49-F238E27FC236}">
                <a16:creationId xmlns:a16="http://schemas.microsoft.com/office/drawing/2014/main" id="{2F33412F-35BB-B806-4FFF-9EEB3D7CF665}"/>
              </a:ext>
            </a:extLst>
          </p:cNvPr>
          <p:cNvSpPr>
            <a:spLocks noGrp="1"/>
          </p:cNvSpPr>
          <p:nvPr>
            <p:ph sz="quarter" idx="13"/>
          </p:nvPr>
        </p:nvSpPr>
        <p:spPr>
          <a:xfrm>
            <a:off x="6092891" y="2340130"/>
            <a:ext cx="4916971" cy="3803271"/>
          </a:xfrm>
        </p:spPr>
        <p:txBody>
          <a:bodyPr>
            <a:normAutofit/>
          </a:bodyPr>
          <a:lstStyle/>
          <a:p>
            <a:r>
              <a:rPr lang="en-US" dirty="0"/>
              <a:t>Fluid compartments are intracellular or extracellular</a:t>
            </a:r>
          </a:p>
          <a:p>
            <a:pPr marL="0" indent="0">
              <a:buNone/>
            </a:pPr>
            <a:endParaRPr lang="en-US" dirty="0"/>
          </a:p>
          <a:p>
            <a:r>
              <a:rPr lang="en-US" dirty="0"/>
              <a:t>Extracellular is composed of interstitial fluid and plasma</a:t>
            </a:r>
          </a:p>
        </p:txBody>
      </p:sp>
      <p:pic>
        <p:nvPicPr>
          <p:cNvPr id="4" name="Content Placeholder 3">
            <a:extLst>
              <a:ext uri="{FF2B5EF4-FFF2-40B4-BE49-F238E27FC236}">
                <a16:creationId xmlns:a16="http://schemas.microsoft.com/office/drawing/2014/main" id="{7676CB4E-AA22-F559-A567-73AD6F49F0BE}"/>
              </a:ext>
            </a:extLst>
          </p:cNvPr>
          <p:cNvPicPr>
            <a:picLocks noChangeAspect="1"/>
          </p:cNvPicPr>
          <p:nvPr/>
        </p:nvPicPr>
        <p:blipFill>
          <a:blip r:embed="rId3"/>
          <a:stretch>
            <a:fillRect/>
          </a:stretch>
        </p:blipFill>
        <p:spPr>
          <a:xfrm>
            <a:off x="740844" y="721081"/>
            <a:ext cx="4312673" cy="5441861"/>
          </a:xfrm>
          <a:prstGeom prst="rect">
            <a:avLst/>
          </a:prstGeom>
        </p:spPr>
      </p:pic>
      <p:sp>
        <p:nvSpPr>
          <p:cNvPr id="5" name="TextBox 4">
            <a:extLst>
              <a:ext uri="{FF2B5EF4-FFF2-40B4-BE49-F238E27FC236}">
                <a16:creationId xmlns:a16="http://schemas.microsoft.com/office/drawing/2014/main" id="{7E4AEBF8-1E41-2C56-33A5-4114958079C4}"/>
              </a:ext>
            </a:extLst>
          </p:cNvPr>
          <p:cNvSpPr txBox="1"/>
          <p:nvPr/>
        </p:nvSpPr>
        <p:spPr>
          <a:xfrm>
            <a:off x="677374" y="6078884"/>
            <a:ext cx="4849404" cy="707886"/>
          </a:xfrm>
          <a:prstGeom prst="rect">
            <a:avLst/>
          </a:prstGeom>
          <a:noFill/>
        </p:spPr>
        <p:txBody>
          <a:bodyPr wrap="none" rtlCol="0">
            <a:spAutoFit/>
          </a:bodyPr>
          <a:lstStyle/>
          <a:p>
            <a:r>
              <a:rPr lang="en-US" sz="1000" b="0" i="0" dirty="0">
                <a:solidFill>
                  <a:srgbClr val="000000"/>
                </a:solidFill>
                <a:effectLst/>
                <a:latin typeface="Linux Libertine"/>
              </a:rPr>
              <a:t>Fluid composition of the body</a:t>
            </a:r>
          </a:p>
          <a:p>
            <a:r>
              <a:rPr lang="en-US" sz="1000" dirty="0"/>
              <a:t>Alan </a:t>
            </a:r>
            <a:r>
              <a:rPr lang="en-US" sz="1000" dirty="0" err="1"/>
              <a:t>Sved</a:t>
            </a:r>
            <a:r>
              <a:rPr lang="en-US" sz="1000" dirty="0"/>
              <a:t> and David Walsh</a:t>
            </a:r>
          </a:p>
          <a:p>
            <a:r>
              <a:rPr lang="en-US" sz="1000" dirty="0">
                <a:hlinkClick r:id="rId4"/>
              </a:rPr>
              <a:t>https://commons.wikimedia.org/wiki/File:Fluid_composition_of_the_body_1.3.png</a:t>
            </a:r>
            <a:endParaRPr lang="en-US" sz="1000" dirty="0"/>
          </a:p>
          <a:p>
            <a:r>
              <a:rPr lang="en-US" sz="1000" dirty="0"/>
              <a:t>CC By SA</a:t>
            </a:r>
          </a:p>
        </p:txBody>
      </p:sp>
    </p:spTree>
    <p:extLst>
      <p:ext uri="{BB962C8B-B14F-4D97-AF65-F5344CB8AC3E}">
        <p14:creationId xmlns:p14="http://schemas.microsoft.com/office/powerpoint/2010/main" val="64748756"/>
      </p:ext>
    </p:extLst>
  </p:cSld>
  <p:clrMapOvr>
    <a:masterClrMapping/>
  </p:clrMapOvr>
  <mc:AlternateContent xmlns:mc="http://schemas.openxmlformats.org/markup-compatibility/2006" xmlns:p14="http://schemas.microsoft.com/office/powerpoint/2010/main">
    <mc:Choice Requires="p14">
      <p:transition spd="slow" p14:dur="2000" advTm="13886"/>
    </mc:Choice>
    <mc:Fallback xmlns="">
      <p:transition spd="slow" advTm="138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8F96-FAFB-E7D8-8B44-748DB71A232B}"/>
              </a:ext>
            </a:extLst>
          </p:cNvPr>
          <p:cNvSpPr>
            <a:spLocks noGrp="1"/>
          </p:cNvSpPr>
          <p:nvPr>
            <p:ph type="title"/>
          </p:nvPr>
        </p:nvSpPr>
        <p:spPr/>
        <p:txBody>
          <a:bodyPr/>
          <a:lstStyle/>
          <a:p>
            <a:r>
              <a:rPr lang="en-US" dirty="0"/>
              <a:t>Extracellular vs intracellular concentrations of electrolytes</a:t>
            </a:r>
          </a:p>
        </p:txBody>
      </p:sp>
      <p:graphicFrame>
        <p:nvGraphicFramePr>
          <p:cNvPr id="6" name="Table 6">
            <a:extLst>
              <a:ext uri="{FF2B5EF4-FFF2-40B4-BE49-F238E27FC236}">
                <a16:creationId xmlns:a16="http://schemas.microsoft.com/office/drawing/2014/main" id="{86B9EAA7-CEF3-EDDA-1BAF-633271CCCD8B}"/>
              </a:ext>
            </a:extLst>
          </p:cNvPr>
          <p:cNvGraphicFramePr>
            <a:graphicFrameLocks noGrp="1"/>
          </p:cNvGraphicFramePr>
          <p:nvPr>
            <p:ph sz="quarter" idx="13"/>
            <p:extLst>
              <p:ext uri="{D42A27DB-BD31-4B8C-83A1-F6EECF244321}">
                <p14:modId xmlns:p14="http://schemas.microsoft.com/office/powerpoint/2010/main" val="2004371077"/>
              </p:ext>
            </p:extLst>
          </p:nvPr>
        </p:nvGraphicFramePr>
        <p:xfrm>
          <a:off x="914400" y="2366963"/>
          <a:ext cx="10363200" cy="2966720"/>
        </p:xfrm>
        <a:graphic>
          <a:graphicData uri="http://schemas.openxmlformats.org/drawingml/2006/table">
            <a:tbl>
              <a:tblPr firstRow="1" bandRow="1">
                <a:tableStyleId>{5C22544A-7EE6-4342-B048-85BDC9FD1C3A}</a:tableStyleId>
              </a:tblPr>
              <a:tblGrid>
                <a:gridCol w="2023672">
                  <a:extLst>
                    <a:ext uri="{9D8B030D-6E8A-4147-A177-3AD203B41FA5}">
                      <a16:colId xmlns:a16="http://schemas.microsoft.com/office/drawing/2014/main" val="1814773188"/>
                    </a:ext>
                  </a:extLst>
                </a:gridCol>
                <a:gridCol w="4197246">
                  <a:extLst>
                    <a:ext uri="{9D8B030D-6E8A-4147-A177-3AD203B41FA5}">
                      <a16:colId xmlns:a16="http://schemas.microsoft.com/office/drawing/2014/main" val="1732815866"/>
                    </a:ext>
                  </a:extLst>
                </a:gridCol>
                <a:gridCol w="4142282">
                  <a:extLst>
                    <a:ext uri="{9D8B030D-6E8A-4147-A177-3AD203B41FA5}">
                      <a16:colId xmlns:a16="http://schemas.microsoft.com/office/drawing/2014/main" val="3588240220"/>
                    </a:ext>
                  </a:extLst>
                </a:gridCol>
              </a:tblGrid>
              <a:tr h="370840">
                <a:tc>
                  <a:txBody>
                    <a:bodyPr/>
                    <a:lstStyle/>
                    <a:p>
                      <a:r>
                        <a:rPr lang="en-US" dirty="0"/>
                        <a:t>Electrolyte</a:t>
                      </a:r>
                    </a:p>
                  </a:txBody>
                  <a:tcPr/>
                </a:tc>
                <a:tc>
                  <a:txBody>
                    <a:bodyPr/>
                    <a:lstStyle/>
                    <a:p>
                      <a:r>
                        <a:rPr lang="en-US" dirty="0"/>
                        <a:t>Intracellular Concentration</a:t>
                      </a:r>
                    </a:p>
                  </a:txBody>
                  <a:tcPr/>
                </a:tc>
                <a:tc>
                  <a:txBody>
                    <a:bodyPr/>
                    <a:lstStyle/>
                    <a:p>
                      <a:r>
                        <a:rPr lang="en-US" dirty="0"/>
                        <a:t>Extracellular Concentration (mmol/L)</a:t>
                      </a:r>
                    </a:p>
                  </a:txBody>
                  <a:tcPr/>
                </a:tc>
                <a:extLst>
                  <a:ext uri="{0D108BD9-81ED-4DB2-BD59-A6C34878D82A}">
                    <a16:rowId xmlns:a16="http://schemas.microsoft.com/office/drawing/2014/main" val="232586530"/>
                  </a:ext>
                </a:extLst>
              </a:tr>
              <a:tr h="370840">
                <a:tc>
                  <a:txBody>
                    <a:bodyPr/>
                    <a:lstStyle/>
                    <a:p>
                      <a:r>
                        <a:rPr lang="en-US" dirty="0"/>
                        <a:t>Sodium</a:t>
                      </a:r>
                    </a:p>
                  </a:txBody>
                  <a:tcPr/>
                </a:tc>
                <a:tc>
                  <a:txBody>
                    <a:bodyPr/>
                    <a:lstStyle/>
                    <a:p>
                      <a:r>
                        <a:rPr lang="en-US" dirty="0"/>
                        <a:t>10 – 14 mEq/L</a:t>
                      </a:r>
                    </a:p>
                  </a:txBody>
                  <a:tcPr/>
                </a:tc>
                <a:tc>
                  <a:txBody>
                    <a:bodyPr/>
                    <a:lstStyle/>
                    <a:p>
                      <a:r>
                        <a:rPr lang="en-US" dirty="0"/>
                        <a:t>135- 145 mEq/L</a:t>
                      </a:r>
                    </a:p>
                  </a:txBody>
                  <a:tcPr/>
                </a:tc>
                <a:extLst>
                  <a:ext uri="{0D108BD9-81ED-4DB2-BD59-A6C34878D82A}">
                    <a16:rowId xmlns:a16="http://schemas.microsoft.com/office/drawing/2014/main" val="2664318427"/>
                  </a:ext>
                </a:extLst>
              </a:tr>
              <a:tr h="370840">
                <a:tc>
                  <a:txBody>
                    <a:bodyPr/>
                    <a:lstStyle/>
                    <a:p>
                      <a:r>
                        <a:rPr lang="en-US" dirty="0"/>
                        <a:t>Potassium</a:t>
                      </a:r>
                    </a:p>
                  </a:txBody>
                  <a:tcPr/>
                </a:tc>
                <a:tc>
                  <a:txBody>
                    <a:bodyPr/>
                    <a:lstStyle/>
                    <a:p>
                      <a:r>
                        <a:rPr lang="en-US" dirty="0"/>
                        <a:t>140 – 150 </a:t>
                      </a:r>
                      <a:r>
                        <a:rPr lang="en-US" dirty="0" err="1"/>
                        <a:t>mEq</a:t>
                      </a:r>
                      <a:r>
                        <a:rPr lang="en-US" dirty="0"/>
                        <a:t>/L</a:t>
                      </a:r>
                    </a:p>
                  </a:txBody>
                  <a:tcPr/>
                </a:tc>
                <a:tc>
                  <a:txBody>
                    <a:bodyPr/>
                    <a:lstStyle/>
                    <a:p>
                      <a:r>
                        <a:rPr lang="en-US" dirty="0"/>
                        <a:t>3.5 – 5.5 mEq/L</a:t>
                      </a:r>
                    </a:p>
                  </a:txBody>
                  <a:tcPr/>
                </a:tc>
                <a:extLst>
                  <a:ext uri="{0D108BD9-81ED-4DB2-BD59-A6C34878D82A}">
                    <a16:rowId xmlns:a16="http://schemas.microsoft.com/office/drawing/2014/main" val="254620490"/>
                  </a:ext>
                </a:extLst>
              </a:tr>
              <a:tr h="370840">
                <a:tc>
                  <a:txBody>
                    <a:bodyPr/>
                    <a:lstStyle/>
                    <a:p>
                      <a:r>
                        <a:rPr lang="en-US" dirty="0"/>
                        <a:t>Chloride</a:t>
                      </a:r>
                    </a:p>
                  </a:txBody>
                  <a:tcPr/>
                </a:tc>
                <a:tc>
                  <a:txBody>
                    <a:bodyPr/>
                    <a:lstStyle/>
                    <a:p>
                      <a:r>
                        <a:rPr lang="en-US" dirty="0"/>
                        <a:t>3 – 4 mEq/L</a:t>
                      </a:r>
                    </a:p>
                  </a:txBody>
                  <a:tcPr/>
                </a:tc>
                <a:tc>
                  <a:txBody>
                    <a:bodyPr/>
                    <a:lstStyle/>
                    <a:p>
                      <a:r>
                        <a:rPr lang="en-US" dirty="0"/>
                        <a:t>98– 106 mEq/L</a:t>
                      </a:r>
                    </a:p>
                  </a:txBody>
                  <a:tcPr/>
                </a:tc>
                <a:extLst>
                  <a:ext uri="{0D108BD9-81ED-4DB2-BD59-A6C34878D82A}">
                    <a16:rowId xmlns:a16="http://schemas.microsoft.com/office/drawing/2014/main" val="3303326412"/>
                  </a:ext>
                </a:extLst>
              </a:tr>
              <a:tr h="370840">
                <a:tc>
                  <a:txBody>
                    <a:bodyPr/>
                    <a:lstStyle/>
                    <a:p>
                      <a:r>
                        <a:rPr lang="en-US" dirty="0"/>
                        <a:t>Bicarbonate</a:t>
                      </a:r>
                    </a:p>
                  </a:txBody>
                  <a:tcPr/>
                </a:tc>
                <a:tc>
                  <a:txBody>
                    <a:bodyPr/>
                    <a:lstStyle/>
                    <a:p>
                      <a:r>
                        <a:rPr lang="en-US" dirty="0"/>
                        <a:t>7 – 10 mEq/L</a:t>
                      </a:r>
                    </a:p>
                  </a:txBody>
                  <a:tcPr/>
                </a:tc>
                <a:tc>
                  <a:txBody>
                    <a:bodyPr/>
                    <a:lstStyle/>
                    <a:p>
                      <a:r>
                        <a:rPr lang="en-US" dirty="0"/>
                        <a:t>24 – 31 mEq/L</a:t>
                      </a:r>
                    </a:p>
                  </a:txBody>
                  <a:tcPr/>
                </a:tc>
                <a:extLst>
                  <a:ext uri="{0D108BD9-81ED-4DB2-BD59-A6C34878D82A}">
                    <a16:rowId xmlns:a16="http://schemas.microsoft.com/office/drawing/2014/main" val="1861263750"/>
                  </a:ext>
                </a:extLst>
              </a:tr>
              <a:tr h="370840">
                <a:tc>
                  <a:txBody>
                    <a:bodyPr/>
                    <a:lstStyle/>
                    <a:p>
                      <a:r>
                        <a:rPr lang="en-US" dirty="0"/>
                        <a:t>Phosphorus</a:t>
                      </a:r>
                    </a:p>
                  </a:txBody>
                  <a:tcPr/>
                </a:tc>
                <a:tc>
                  <a:txBody>
                    <a:bodyPr/>
                    <a:lstStyle/>
                    <a:p>
                      <a:r>
                        <a:rPr lang="en-US" dirty="0"/>
                        <a:t>varies</a:t>
                      </a:r>
                    </a:p>
                  </a:txBody>
                  <a:tcPr/>
                </a:tc>
                <a:tc>
                  <a:txBody>
                    <a:bodyPr/>
                    <a:lstStyle/>
                    <a:p>
                      <a:r>
                        <a:rPr lang="en-US" dirty="0"/>
                        <a:t>2.5 – 4.5 mg/ dL</a:t>
                      </a:r>
                    </a:p>
                  </a:txBody>
                  <a:tcPr/>
                </a:tc>
                <a:extLst>
                  <a:ext uri="{0D108BD9-81ED-4DB2-BD59-A6C34878D82A}">
                    <a16:rowId xmlns:a16="http://schemas.microsoft.com/office/drawing/2014/main" val="1557914236"/>
                  </a:ext>
                </a:extLst>
              </a:tr>
              <a:tr h="370840">
                <a:tc>
                  <a:txBody>
                    <a:bodyPr/>
                    <a:lstStyle/>
                    <a:p>
                      <a:r>
                        <a:rPr lang="en-US" dirty="0"/>
                        <a:t>Calcium</a:t>
                      </a:r>
                    </a:p>
                  </a:txBody>
                  <a:tcPr/>
                </a:tc>
                <a:tc>
                  <a:txBody>
                    <a:bodyPr/>
                    <a:lstStyle/>
                    <a:p>
                      <a:r>
                        <a:rPr lang="en-US" dirty="0"/>
                        <a:t>&lt; 0. 25 mmol/L</a:t>
                      </a:r>
                    </a:p>
                  </a:txBody>
                  <a:tcPr/>
                </a:tc>
                <a:tc>
                  <a:txBody>
                    <a:bodyPr/>
                    <a:lstStyle/>
                    <a:p>
                      <a:r>
                        <a:rPr lang="en-US" dirty="0"/>
                        <a:t>8.5 – 10.5 mg/dL</a:t>
                      </a:r>
                    </a:p>
                  </a:txBody>
                  <a:tcPr/>
                </a:tc>
                <a:extLst>
                  <a:ext uri="{0D108BD9-81ED-4DB2-BD59-A6C34878D82A}">
                    <a16:rowId xmlns:a16="http://schemas.microsoft.com/office/drawing/2014/main" val="493135600"/>
                  </a:ext>
                </a:extLst>
              </a:tr>
              <a:tr h="370840">
                <a:tc>
                  <a:txBody>
                    <a:bodyPr/>
                    <a:lstStyle/>
                    <a:p>
                      <a:r>
                        <a:rPr lang="en-US" dirty="0"/>
                        <a:t>Magnesium</a:t>
                      </a:r>
                    </a:p>
                  </a:txBody>
                  <a:tcPr/>
                </a:tc>
                <a:tc>
                  <a:txBody>
                    <a:bodyPr/>
                    <a:lstStyle/>
                    <a:p>
                      <a:r>
                        <a:rPr lang="en-US" dirty="0"/>
                        <a:t>40 mEq/kg</a:t>
                      </a:r>
                    </a:p>
                  </a:txBody>
                  <a:tcPr/>
                </a:tc>
                <a:tc>
                  <a:txBody>
                    <a:bodyPr/>
                    <a:lstStyle/>
                    <a:p>
                      <a:r>
                        <a:rPr lang="en-US" dirty="0"/>
                        <a:t>1.8 – 3.0 mg/L</a:t>
                      </a:r>
                    </a:p>
                  </a:txBody>
                  <a:tcPr/>
                </a:tc>
                <a:extLst>
                  <a:ext uri="{0D108BD9-81ED-4DB2-BD59-A6C34878D82A}">
                    <a16:rowId xmlns:a16="http://schemas.microsoft.com/office/drawing/2014/main" val="3021156716"/>
                  </a:ext>
                </a:extLst>
              </a:tr>
            </a:tbl>
          </a:graphicData>
        </a:graphic>
      </p:graphicFrame>
      <p:cxnSp>
        <p:nvCxnSpPr>
          <p:cNvPr id="12" name="Straight Arrow Connector 11">
            <a:extLst>
              <a:ext uri="{FF2B5EF4-FFF2-40B4-BE49-F238E27FC236}">
                <a16:creationId xmlns:a16="http://schemas.microsoft.com/office/drawing/2014/main" id="{E1578C86-9CF7-9FD2-5DA1-4A263A744C77}"/>
              </a:ext>
            </a:extLst>
          </p:cNvPr>
          <p:cNvCxnSpPr/>
          <p:nvPr/>
        </p:nvCxnSpPr>
        <p:spPr>
          <a:xfrm flipH="1">
            <a:off x="9120554" y="1664677"/>
            <a:ext cx="1008184" cy="12426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16A175-FFB7-C68F-D29D-85A2A5440799}"/>
              </a:ext>
            </a:extLst>
          </p:cNvPr>
          <p:cNvCxnSpPr>
            <a:cxnSpLocks/>
          </p:cNvCxnSpPr>
          <p:nvPr/>
        </p:nvCxnSpPr>
        <p:spPr>
          <a:xfrm>
            <a:off x="1356114" y="2074629"/>
            <a:ext cx="1715333" cy="12426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F67ED4-24CB-C8EF-713B-E3C71A7FF7F4}"/>
              </a:ext>
            </a:extLst>
          </p:cNvPr>
          <p:cNvCxnSpPr>
            <a:cxnSpLocks/>
          </p:cNvCxnSpPr>
          <p:nvPr/>
        </p:nvCxnSpPr>
        <p:spPr>
          <a:xfrm flipV="1">
            <a:off x="5298832" y="5333683"/>
            <a:ext cx="2051539" cy="108597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B819CD2-7DA1-2108-D07B-A6F562D90486}"/>
              </a:ext>
            </a:extLst>
          </p:cNvPr>
          <p:cNvCxnSpPr>
            <a:cxnSpLocks/>
          </p:cNvCxnSpPr>
          <p:nvPr/>
        </p:nvCxnSpPr>
        <p:spPr>
          <a:xfrm flipH="1" flipV="1">
            <a:off x="9712569" y="3317275"/>
            <a:ext cx="2006745" cy="111404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36142413"/>
      </p:ext>
    </p:extLst>
  </p:cSld>
  <p:clrMapOvr>
    <a:masterClrMapping/>
  </p:clrMapOvr>
  <mc:AlternateContent xmlns:mc="http://schemas.openxmlformats.org/markup-compatibility/2006" xmlns:p14="http://schemas.microsoft.com/office/powerpoint/2010/main">
    <mc:Choice Requires="p14">
      <p:transition spd="slow" p14:dur="2000" advTm="38595"/>
    </mc:Choice>
    <mc:Fallback xmlns="">
      <p:transition spd="slow" advTm="38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8E61-F839-0553-336F-A34B7B12E3ED}"/>
              </a:ext>
            </a:extLst>
          </p:cNvPr>
          <p:cNvSpPr>
            <a:spLocks noGrp="1"/>
          </p:cNvSpPr>
          <p:nvPr>
            <p:ph type="title"/>
          </p:nvPr>
        </p:nvSpPr>
        <p:spPr>
          <a:xfrm>
            <a:off x="691078" y="725951"/>
            <a:ext cx="10801983" cy="724477"/>
          </a:xfrm>
        </p:spPr>
        <p:txBody>
          <a:bodyPr/>
          <a:lstStyle/>
          <a:p>
            <a:r>
              <a:rPr lang="en-US" sz="3200" dirty="0"/>
              <a:t>Hydrostatic pressure: </a:t>
            </a:r>
            <a:r>
              <a:rPr lang="en-US" sz="2400" dirty="0"/>
              <a:t>what is it and why do we care</a:t>
            </a:r>
          </a:p>
        </p:txBody>
      </p:sp>
      <p:sp>
        <p:nvSpPr>
          <p:cNvPr id="3" name="Content Placeholder 2">
            <a:extLst>
              <a:ext uri="{FF2B5EF4-FFF2-40B4-BE49-F238E27FC236}">
                <a16:creationId xmlns:a16="http://schemas.microsoft.com/office/drawing/2014/main" id="{454A436F-8CC5-F5DF-C3D9-F01403D235CE}"/>
              </a:ext>
            </a:extLst>
          </p:cNvPr>
          <p:cNvSpPr>
            <a:spLocks noGrp="1"/>
          </p:cNvSpPr>
          <p:nvPr>
            <p:ph sz="quarter" idx="13"/>
          </p:nvPr>
        </p:nvSpPr>
        <p:spPr>
          <a:xfrm>
            <a:off x="691078" y="1716946"/>
            <a:ext cx="10363826" cy="3424107"/>
          </a:xfrm>
        </p:spPr>
        <p:txBody>
          <a:bodyPr/>
          <a:lstStyle/>
          <a:p>
            <a:r>
              <a:rPr lang="en-US" dirty="0"/>
              <a:t>Pressure of a fluid against the walls</a:t>
            </a:r>
          </a:p>
          <a:p>
            <a:r>
              <a:rPr lang="en-US" dirty="0"/>
              <a:t>Hydrostatic pressure causes fluid shifts between compartments</a:t>
            </a:r>
          </a:p>
          <a:p>
            <a:r>
              <a:rPr lang="en-US" dirty="0"/>
              <a:t>Hydrostatic pressure is exerted by pumping of the heart – this is what composes blood pressure</a:t>
            </a:r>
          </a:p>
          <a:p>
            <a:r>
              <a:rPr lang="en-US" dirty="0"/>
              <a:t>At the capillary level hydrostatic pressure is greatest at the arterial bed, forcing filtration out of the blood vessel</a:t>
            </a:r>
          </a:p>
          <a:p>
            <a:r>
              <a:rPr lang="en-US" dirty="0"/>
              <a:t>At the venous end of the capillary bed, the hydrostatic pressure is less than surrounding tissue, allowing reabsorption back into the blood vessel</a:t>
            </a:r>
          </a:p>
        </p:txBody>
      </p:sp>
    </p:spTree>
    <p:extLst>
      <p:ext uri="{BB962C8B-B14F-4D97-AF65-F5344CB8AC3E}">
        <p14:creationId xmlns:p14="http://schemas.microsoft.com/office/powerpoint/2010/main" val="1850688556"/>
      </p:ext>
    </p:extLst>
  </p:cSld>
  <p:clrMapOvr>
    <a:masterClrMapping/>
  </p:clrMapOvr>
  <mc:AlternateContent xmlns:mc="http://schemas.openxmlformats.org/markup-compatibility/2006" xmlns:p14="http://schemas.microsoft.com/office/powerpoint/2010/main">
    <mc:Choice Requires="p14">
      <p:transition spd="slow" p14:dur="2000" advTm="35638"/>
    </mc:Choice>
    <mc:Fallback xmlns="">
      <p:transition spd="slow" advTm="356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B2E5-BAAC-607D-E78C-2ACA806BCC6F}"/>
              </a:ext>
            </a:extLst>
          </p:cNvPr>
          <p:cNvSpPr>
            <a:spLocks noGrp="1"/>
          </p:cNvSpPr>
          <p:nvPr>
            <p:ph type="title"/>
          </p:nvPr>
        </p:nvSpPr>
        <p:spPr>
          <a:xfrm>
            <a:off x="691079" y="725952"/>
            <a:ext cx="10325000" cy="945194"/>
          </a:xfrm>
        </p:spPr>
        <p:txBody>
          <a:bodyPr>
            <a:normAutofit/>
          </a:bodyPr>
          <a:lstStyle/>
          <a:p>
            <a:r>
              <a:rPr lang="en-US" sz="3600" dirty="0"/>
              <a:t>View of hydrostatic pressure at capillary bed</a:t>
            </a:r>
          </a:p>
        </p:txBody>
      </p:sp>
      <p:pic>
        <p:nvPicPr>
          <p:cNvPr id="4" name="Content Placeholder 3">
            <a:extLst>
              <a:ext uri="{FF2B5EF4-FFF2-40B4-BE49-F238E27FC236}">
                <a16:creationId xmlns:a16="http://schemas.microsoft.com/office/drawing/2014/main" id="{09F08A3B-B9ED-9988-7F17-24BB919142D0}"/>
              </a:ext>
            </a:extLst>
          </p:cNvPr>
          <p:cNvPicPr>
            <a:picLocks noGrp="1" noChangeAspect="1"/>
          </p:cNvPicPr>
          <p:nvPr>
            <p:ph sz="quarter" idx="13"/>
          </p:nvPr>
        </p:nvPicPr>
        <p:blipFill>
          <a:blip r:embed="rId3"/>
          <a:stretch>
            <a:fillRect/>
          </a:stretch>
        </p:blipFill>
        <p:spPr>
          <a:xfrm>
            <a:off x="1016000" y="2366963"/>
            <a:ext cx="9448800" cy="3424237"/>
          </a:xfrm>
          <a:prstGeom prst="rect">
            <a:avLst/>
          </a:prstGeom>
        </p:spPr>
      </p:pic>
      <p:sp>
        <p:nvSpPr>
          <p:cNvPr id="3" name="TextBox 2">
            <a:extLst>
              <a:ext uri="{FF2B5EF4-FFF2-40B4-BE49-F238E27FC236}">
                <a16:creationId xmlns:a16="http://schemas.microsoft.com/office/drawing/2014/main" id="{61C08E2E-B1D1-B0F1-8919-A952161D591F}"/>
              </a:ext>
            </a:extLst>
          </p:cNvPr>
          <p:cNvSpPr txBox="1"/>
          <p:nvPr/>
        </p:nvSpPr>
        <p:spPr>
          <a:xfrm>
            <a:off x="452654" y="5950079"/>
            <a:ext cx="5739072" cy="507831"/>
          </a:xfrm>
          <a:prstGeom prst="rect">
            <a:avLst/>
          </a:prstGeom>
          <a:noFill/>
        </p:spPr>
        <p:txBody>
          <a:bodyPr wrap="none" rtlCol="0">
            <a:spAutoFit/>
          </a:bodyPr>
          <a:lstStyle/>
          <a:p>
            <a:r>
              <a:rPr lang="en-US" sz="900" dirty="0"/>
              <a:t>Anatomy and physiology</a:t>
            </a:r>
          </a:p>
          <a:p>
            <a:r>
              <a:rPr lang="en-US" sz="900" dirty="0" err="1"/>
              <a:t>Openstax</a:t>
            </a:r>
            <a:endParaRPr lang="en-US" sz="900" dirty="0"/>
          </a:p>
          <a:p>
            <a:r>
              <a:rPr lang="en-US" sz="900" dirty="0"/>
              <a:t>https://</a:t>
            </a:r>
            <a:r>
              <a:rPr lang="en-US" sz="900" dirty="0" err="1"/>
              <a:t>openstax.org</a:t>
            </a:r>
            <a:r>
              <a:rPr lang="en-US" sz="900" dirty="0"/>
              <a:t>/books/anatomy-and-physiology/pages/26-introductionCreative commons Attribution</a:t>
            </a:r>
          </a:p>
        </p:txBody>
      </p:sp>
    </p:spTree>
    <p:extLst>
      <p:ext uri="{BB962C8B-B14F-4D97-AF65-F5344CB8AC3E}">
        <p14:creationId xmlns:p14="http://schemas.microsoft.com/office/powerpoint/2010/main" val="364147895"/>
      </p:ext>
    </p:extLst>
  </p:cSld>
  <p:clrMapOvr>
    <a:masterClrMapping/>
  </p:clrMapOvr>
  <mc:AlternateContent xmlns:mc="http://schemas.openxmlformats.org/markup-compatibility/2006" xmlns:p14="http://schemas.microsoft.com/office/powerpoint/2010/main">
    <mc:Choice Requires="p14">
      <p:transition spd="slow" p14:dur="2000" advTm="61012"/>
    </mc:Choice>
    <mc:Fallback xmlns="">
      <p:transition spd="slow" advTm="610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6E93-FF32-321F-27E3-4B2B7CBC2239}"/>
              </a:ext>
            </a:extLst>
          </p:cNvPr>
          <p:cNvSpPr>
            <a:spLocks noGrp="1"/>
          </p:cNvSpPr>
          <p:nvPr>
            <p:ph type="title"/>
          </p:nvPr>
        </p:nvSpPr>
        <p:spPr/>
        <p:txBody>
          <a:bodyPr/>
          <a:lstStyle/>
          <a:p>
            <a:r>
              <a:rPr lang="en-US" dirty="0"/>
              <a:t>Osmosis of fluids</a:t>
            </a:r>
          </a:p>
        </p:txBody>
      </p:sp>
      <p:sp>
        <p:nvSpPr>
          <p:cNvPr id="3" name="Content Placeholder 2">
            <a:extLst>
              <a:ext uri="{FF2B5EF4-FFF2-40B4-BE49-F238E27FC236}">
                <a16:creationId xmlns:a16="http://schemas.microsoft.com/office/drawing/2014/main" id="{15B656DC-D9A2-0388-8BB4-4069D63ED3AA}"/>
              </a:ext>
            </a:extLst>
          </p:cNvPr>
          <p:cNvSpPr>
            <a:spLocks noGrp="1"/>
          </p:cNvSpPr>
          <p:nvPr>
            <p:ph sz="quarter" idx="13"/>
          </p:nvPr>
        </p:nvSpPr>
        <p:spPr>
          <a:xfrm>
            <a:off x="913774" y="2367092"/>
            <a:ext cx="10364450" cy="3424107"/>
          </a:xfrm>
        </p:spPr>
        <p:txBody>
          <a:bodyPr>
            <a:normAutofit/>
          </a:bodyPr>
          <a:lstStyle/>
          <a:p>
            <a:pPr>
              <a:lnSpc>
                <a:spcPct val="150000"/>
              </a:lnSpc>
            </a:pPr>
            <a:r>
              <a:rPr lang="en-US" dirty="0"/>
              <a:t>Osmotic gradient is caused by difference in solute concentration on either side of semi-permeable membrane</a:t>
            </a:r>
          </a:p>
          <a:p>
            <a:pPr>
              <a:lnSpc>
                <a:spcPct val="150000"/>
              </a:lnSpc>
            </a:pPr>
            <a:r>
              <a:rPr lang="en-US" dirty="0"/>
              <a:t>Example: water will move from where concentration of solutes is high to lower concentration of solutes.</a:t>
            </a:r>
          </a:p>
          <a:p>
            <a:pPr>
              <a:lnSpc>
                <a:spcPct val="150000"/>
              </a:lnSpc>
            </a:pPr>
            <a:r>
              <a:rPr lang="en-US" dirty="0"/>
              <a:t>As water moves across membrane it generates OSMOTIC PRESSURE</a:t>
            </a:r>
          </a:p>
          <a:p>
            <a:pPr>
              <a:lnSpc>
                <a:spcPct val="150000"/>
              </a:lnSpc>
            </a:pPr>
            <a:r>
              <a:rPr lang="en-US" dirty="0"/>
              <a:t>Water moves by osmosis from plasma to the interstitial fluid and vice versa</a:t>
            </a:r>
          </a:p>
        </p:txBody>
      </p:sp>
    </p:spTree>
    <p:extLst>
      <p:ext uri="{BB962C8B-B14F-4D97-AF65-F5344CB8AC3E}">
        <p14:creationId xmlns:p14="http://schemas.microsoft.com/office/powerpoint/2010/main" val="1615436862"/>
      </p:ext>
    </p:extLst>
  </p:cSld>
  <p:clrMapOvr>
    <a:masterClrMapping/>
  </p:clrMapOvr>
  <mc:AlternateContent xmlns:mc="http://schemas.openxmlformats.org/markup-compatibility/2006" xmlns:p14="http://schemas.microsoft.com/office/powerpoint/2010/main">
    <mc:Choice Requires="p14">
      <p:transition spd="slow" p14:dur="2000" advTm="20860"/>
    </mc:Choice>
    <mc:Fallback xmlns="">
      <p:transition spd="slow" advTm="208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6|4.7|3.5|6.5"/>
</p:tagLst>
</file>

<file path=ppt/theme/theme1.xml><?xml version="1.0" encoding="utf-8"?>
<a:theme xmlns:a="http://schemas.openxmlformats.org/drawingml/2006/main" name="Cosin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9932</TotalTime>
  <Words>2713</Words>
  <Application>Microsoft Office PowerPoint</Application>
  <PresentationFormat>Widescreen</PresentationFormat>
  <Paragraphs>241</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Grandview</vt:lpstr>
      <vt:lpstr>Linux Libertine</vt:lpstr>
      <vt:lpstr>Wingdings</vt:lpstr>
      <vt:lpstr>CosineVTI</vt:lpstr>
      <vt:lpstr>Part 2: Fluids</vt:lpstr>
      <vt:lpstr>Overview</vt:lpstr>
      <vt:lpstr>Definitions</vt:lpstr>
      <vt:lpstr>Fluid compartments</vt:lpstr>
      <vt:lpstr>Body components</vt:lpstr>
      <vt:lpstr>Extracellular vs intracellular concentrations of electrolytes</vt:lpstr>
      <vt:lpstr>Hydrostatic pressure: what is it and why do we care</vt:lpstr>
      <vt:lpstr>View of hydrostatic pressure at capillary bed</vt:lpstr>
      <vt:lpstr>Osmosis of fluids</vt:lpstr>
      <vt:lpstr>Osmotic pressure</vt:lpstr>
      <vt:lpstr>Tonicity  </vt:lpstr>
      <vt:lpstr>Tonicity of fluids</vt:lpstr>
      <vt:lpstr>Replacement solutions</vt:lpstr>
      <vt:lpstr>Fluid Shifts</vt:lpstr>
      <vt:lpstr>Edema</vt:lpstr>
      <vt:lpstr>Third spacing</vt:lpstr>
      <vt:lpstr>Fluid loss</vt:lpstr>
      <vt:lpstr>Fluid gains</vt:lpstr>
      <vt:lpstr>Quiz</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Fluids</dc:title>
  <dc:creator>Buszta, Kristina</dc:creator>
  <cp:lastModifiedBy>Connolly, Teresa</cp:lastModifiedBy>
  <cp:revision>59</cp:revision>
  <dcterms:created xsi:type="dcterms:W3CDTF">2023-02-28T21:25:34Z</dcterms:created>
  <dcterms:modified xsi:type="dcterms:W3CDTF">2023-06-20T15:20:13Z</dcterms:modified>
</cp:coreProperties>
</file>