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271" autoAdjust="0"/>
  </p:normalViewPr>
  <p:slideViewPr>
    <p:cSldViewPr snapToGrid="0">
      <p:cViewPr>
        <p:scale>
          <a:sx n="78" d="100"/>
          <a:sy n="78" d="100"/>
        </p:scale>
        <p:origin x="105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CCD3B-05B3-4EED-9CE8-E96528CEFF9A}"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F271CABA-AB3F-45DA-A0DD-686701706CB1}">
      <dgm:prSet/>
      <dgm:spPr/>
      <dgm:t>
        <a:bodyPr/>
        <a:lstStyle/>
        <a:p>
          <a:r>
            <a:rPr lang="en-US"/>
            <a:t>Current parking situation</a:t>
          </a:r>
        </a:p>
      </dgm:t>
    </dgm:pt>
    <dgm:pt modelId="{F069153B-0160-4789-AE26-0FFDA41B5437}" type="parTrans" cxnId="{8E673A7A-599B-4BAA-8519-B53154370FAB}">
      <dgm:prSet/>
      <dgm:spPr/>
      <dgm:t>
        <a:bodyPr/>
        <a:lstStyle/>
        <a:p>
          <a:endParaRPr lang="en-US"/>
        </a:p>
      </dgm:t>
    </dgm:pt>
    <dgm:pt modelId="{E0A81267-ED3E-4A42-A634-459AEB47E990}" type="sibTrans" cxnId="{8E673A7A-599B-4BAA-8519-B53154370FAB}">
      <dgm:prSet/>
      <dgm:spPr/>
      <dgm:t>
        <a:bodyPr/>
        <a:lstStyle/>
        <a:p>
          <a:endParaRPr lang="en-US"/>
        </a:p>
      </dgm:t>
    </dgm:pt>
    <dgm:pt modelId="{FE3AF5B9-5FDD-48C9-915A-02AAA2CC93D9}">
      <dgm:prSet/>
      <dgm:spPr/>
      <dgm:t>
        <a:bodyPr/>
        <a:lstStyle/>
        <a:p>
          <a:r>
            <a:rPr lang="en-US"/>
            <a:t>Proposed employee parking passes</a:t>
          </a:r>
        </a:p>
      </dgm:t>
    </dgm:pt>
    <dgm:pt modelId="{EEA06418-1CDF-4B1E-BC65-4AAA2F149F18}" type="parTrans" cxnId="{B8B208BA-661A-4CE7-AC27-573B830979B3}">
      <dgm:prSet/>
      <dgm:spPr/>
      <dgm:t>
        <a:bodyPr/>
        <a:lstStyle/>
        <a:p>
          <a:endParaRPr lang="en-US"/>
        </a:p>
      </dgm:t>
    </dgm:pt>
    <dgm:pt modelId="{3E2D2221-79FF-4DA3-B68C-042E8BAA4EBE}" type="sibTrans" cxnId="{B8B208BA-661A-4CE7-AC27-573B830979B3}">
      <dgm:prSet/>
      <dgm:spPr/>
      <dgm:t>
        <a:bodyPr/>
        <a:lstStyle/>
        <a:p>
          <a:endParaRPr lang="en-US"/>
        </a:p>
      </dgm:t>
    </dgm:pt>
    <dgm:pt modelId="{567897F1-340D-4736-B223-4BF07982B2CD}">
      <dgm:prSet/>
      <dgm:spPr/>
      <dgm:t>
        <a:bodyPr/>
        <a:lstStyle/>
        <a:p>
          <a:r>
            <a:rPr lang="en-US"/>
            <a:t>Proposed allocation of existing parking spaces</a:t>
          </a:r>
        </a:p>
      </dgm:t>
    </dgm:pt>
    <dgm:pt modelId="{988FAD04-AB10-44BE-A9EE-6BA5BBCDB844}" type="parTrans" cxnId="{F3899CF7-E3BF-4870-96CF-BCDF8CEA1CCC}">
      <dgm:prSet/>
      <dgm:spPr/>
      <dgm:t>
        <a:bodyPr/>
        <a:lstStyle/>
        <a:p>
          <a:endParaRPr lang="en-US"/>
        </a:p>
      </dgm:t>
    </dgm:pt>
    <dgm:pt modelId="{AE358DC4-E57C-4CA3-9327-A901CA84E86E}" type="sibTrans" cxnId="{F3899CF7-E3BF-4870-96CF-BCDF8CEA1CCC}">
      <dgm:prSet/>
      <dgm:spPr/>
      <dgm:t>
        <a:bodyPr/>
        <a:lstStyle/>
        <a:p>
          <a:endParaRPr lang="en-US"/>
        </a:p>
      </dgm:t>
    </dgm:pt>
    <dgm:pt modelId="{A2CBC6E5-99C2-4424-B3DB-D503C09DAE89}">
      <dgm:prSet/>
      <dgm:spPr/>
      <dgm:t>
        <a:bodyPr/>
        <a:lstStyle/>
        <a:p>
          <a:r>
            <a:rPr lang="en-US"/>
            <a:t>Current marking for parking designations</a:t>
          </a:r>
        </a:p>
      </dgm:t>
    </dgm:pt>
    <dgm:pt modelId="{3A4AA9FB-23C3-4749-9C6A-A482E63107B4}" type="parTrans" cxnId="{3F9F1E2F-0566-48E9-9601-0997749FFAD4}">
      <dgm:prSet/>
      <dgm:spPr/>
      <dgm:t>
        <a:bodyPr/>
        <a:lstStyle/>
        <a:p>
          <a:endParaRPr lang="en-US"/>
        </a:p>
      </dgm:t>
    </dgm:pt>
    <dgm:pt modelId="{2CECFCE4-5330-4243-994A-4A50DCC23C7F}" type="sibTrans" cxnId="{3F9F1E2F-0566-48E9-9601-0997749FFAD4}">
      <dgm:prSet/>
      <dgm:spPr/>
      <dgm:t>
        <a:bodyPr/>
        <a:lstStyle/>
        <a:p>
          <a:endParaRPr lang="en-US"/>
        </a:p>
      </dgm:t>
    </dgm:pt>
    <dgm:pt modelId="{3E1128FB-9248-4A28-AD6B-14D6AF01863B}">
      <dgm:prSet/>
      <dgm:spPr/>
      <dgm:t>
        <a:bodyPr/>
        <a:lstStyle/>
        <a:p>
          <a:r>
            <a:rPr lang="en-US"/>
            <a:t>Q &amp; A</a:t>
          </a:r>
        </a:p>
      </dgm:t>
    </dgm:pt>
    <dgm:pt modelId="{7EC24E2F-6408-4374-8511-C4312733B64D}" type="parTrans" cxnId="{BC47C59C-41C0-490B-BBCC-509C7100E5BE}">
      <dgm:prSet/>
      <dgm:spPr/>
      <dgm:t>
        <a:bodyPr/>
        <a:lstStyle/>
        <a:p>
          <a:endParaRPr lang="en-US"/>
        </a:p>
      </dgm:t>
    </dgm:pt>
    <dgm:pt modelId="{C854DB7D-10A5-4951-80CF-14F38F8C04DC}" type="sibTrans" cxnId="{BC47C59C-41C0-490B-BBCC-509C7100E5BE}">
      <dgm:prSet/>
      <dgm:spPr/>
      <dgm:t>
        <a:bodyPr/>
        <a:lstStyle/>
        <a:p>
          <a:endParaRPr lang="en-US"/>
        </a:p>
      </dgm:t>
    </dgm:pt>
    <dgm:pt modelId="{2F4C02F5-C258-46BC-9CDB-D7CE9C16AC20}" type="pres">
      <dgm:prSet presAssocID="{CC1CCD3B-05B3-4EED-9CE8-E96528CEFF9A}" presName="outerComposite" presStyleCnt="0">
        <dgm:presLayoutVars>
          <dgm:chMax val="5"/>
          <dgm:dir/>
          <dgm:resizeHandles val="exact"/>
        </dgm:presLayoutVars>
      </dgm:prSet>
      <dgm:spPr/>
    </dgm:pt>
    <dgm:pt modelId="{A37AD681-C3F4-4C05-8D5C-51CF951F528A}" type="pres">
      <dgm:prSet presAssocID="{CC1CCD3B-05B3-4EED-9CE8-E96528CEFF9A}" presName="dummyMaxCanvas" presStyleCnt="0">
        <dgm:presLayoutVars/>
      </dgm:prSet>
      <dgm:spPr/>
    </dgm:pt>
    <dgm:pt modelId="{EF796300-0E58-418B-83B9-8735E94B3269}" type="pres">
      <dgm:prSet presAssocID="{CC1CCD3B-05B3-4EED-9CE8-E96528CEFF9A}" presName="FiveNodes_1" presStyleLbl="node1" presStyleIdx="0" presStyleCnt="5">
        <dgm:presLayoutVars>
          <dgm:bulletEnabled val="1"/>
        </dgm:presLayoutVars>
      </dgm:prSet>
      <dgm:spPr/>
    </dgm:pt>
    <dgm:pt modelId="{0E3B1261-C332-443C-826F-18529C28B437}" type="pres">
      <dgm:prSet presAssocID="{CC1CCD3B-05B3-4EED-9CE8-E96528CEFF9A}" presName="FiveNodes_2" presStyleLbl="node1" presStyleIdx="1" presStyleCnt="5">
        <dgm:presLayoutVars>
          <dgm:bulletEnabled val="1"/>
        </dgm:presLayoutVars>
      </dgm:prSet>
      <dgm:spPr/>
    </dgm:pt>
    <dgm:pt modelId="{5696BFB9-F749-4F55-B26D-BF23251292FA}" type="pres">
      <dgm:prSet presAssocID="{CC1CCD3B-05B3-4EED-9CE8-E96528CEFF9A}" presName="FiveNodes_3" presStyleLbl="node1" presStyleIdx="2" presStyleCnt="5">
        <dgm:presLayoutVars>
          <dgm:bulletEnabled val="1"/>
        </dgm:presLayoutVars>
      </dgm:prSet>
      <dgm:spPr/>
    </dgm:pt>
    <dgm:pt modelId="{64C027E3-3394-4CD7-A7A4-29280A9EE66C}" type="pres">
      <dgm:prSet presAssocID="{CC1CCD3B-05B3-4EED-9CE8-E96528CEFF9A}" presName="FiveNodes_4" presStyleLbl="node1" presStyleIdx="3" presStyleCnt="5">
        <dgm:presLayoutVars>
          <dgm:bulletEnabled val="1"/>
        </dgm:presLayoutVars>
      </dgm:prSet>
      <dgm:spPr/>
    </dgm:pt>
    <dgm:pt modelId="{2520BA68-9D84-49ED-B66C-F30DD4B5434A}" type="pres">
      <dgm:prSet presAssocID="{CC1CCD3B-05B3-4EED-9CE8-E96528CEFF9A}" presName="FiveNodes_5" presStyleLbl="node1" presStyleIdx="4" presStyleCnt="5">
        <dgm:presLayoutVars>
          <dgm:bulletEnabled val="1"/>
        </dgm:presLayoutVars>
      </dgm:prSet>
      <dgm:spPr/>
    </dgm:pt>
    <dgm:pt modelId="{8108E9E6-A693-4D86-B477-FDCA88921F6F}" type="pres">
      <dgm:prSet presAssocID="{CC1CCD3B-05B3-4EED-9CE8-E96528CEFF9A}" presName="FiveConn_1-2" presStyleLbl="fgAccFollowNode1" presStyleIdx="0" presStyleCnt="4">
        <dgm:presLayoutVars>
          <dgm:bulletEnabled val="1"/>
        </dgm:presLayoutVars>
      </dgm:prSet>
      <dgm:spPr/>
    </dgm:pt>
    <dgm:pt modelId="{29230DA3-5102-4134-856D-CFE9A3B72CAA}" type="pres">
      <dgm:prSet presAssocID="{CC1CCD3B-05B3-4EED-9CE8-E96528CEFF9A}" presName="FiveConn_2-3" presStyleLbl="fgAccFollowNode1" presStyleIdx="1" presStyleCnt="4">
        <dgm:presLayoutVars>
          <dgm:bulletEnabled val="1"/>
        </dgm:presLayoutVars>
      </dgm:prSet>
      <dgm:spPr/>
    </dgm:pt>
    <dgm:pt modelId="{03D7EE39-5BD9-449A-9586-888CACB24156}" type="pres">
      <dgm:prSet presAssocID="{CC1CCD3B-05B3-4EED-9CE8-E96528CEFF9A}" presName="FiveConn_3-4" presStyleLbl="fgAccFollowNode1" presStyleIdx="2" presStyleCnt="4">
        <dgm:presLayoutVars>
          <dgm:bulletEnabled val="1"/>
        </dgm:presLayoutVars>
      </dgm:prSet>
      <dgm:spPr/>
    </dgm:pt>
    <dgm:pt modelId="{CB46D60C-09C9-44BF-9FC5-682BD1AC9326}" type="pres">
      <dgm:prSet presAssocID="{CC1CCD3B-05B3-4EED-9CE8-E96528CEFF9A}" presName="FiveConn_4-5" presStyleLbl="fgAccFollowNode1" presStyleIdx="3" presStyleCnt="4">
        <dgm:presLayoutVars>
          <dgm:bulletEnabled val="1"/>
        </dgm:presLayoutVars>
      </dgm:prSet>
      <dgm:spPr/>
    </dgm:pt>
    <dgm:pt modelId="{11D12D6C-40A1-42A0-B9C4-4315ECD4F42A}" type="pres">
      <dgm:prSet presAssocID="{CC1CCD3B-05B3-4EED-9CE8-E96528CEFF9A}" presName="FiveNodes_1_text" presStyleLbl="node1" presStyleIdx="4" presStyleCnt="5">
        <dgm:presLayoutVars>
          <dgm:bulletEnabled val="1"/>
        </dgm:presLayoutVars>
      </dgm:prSet>
      <dgm:spPr/>
    </dgm:pt>
    <dgm:pt modelId="{D2815CE9-8072-49C9-BCE7-F4898E27150B}" type="pres">
      <dgm:prSet presAssocID="{CC1CCD3B-05B3-4EED-9CE8-E96528CEFF9A}" presName="FiveNodes_2_text" presStyleLbl="node1" presStyleIdx="4" presStyleCnt="5">
        <dgm:presLayoutVars>
          <dgm:bulletEnabled val="1"/>
        </dgm:presLayoutVars>
      </dgm:prSet>
      <dgm:spPr/>
    </dgm:pt>
    <dgm:pt modelId="{1423E99C-AA77-41B8-B993-50A4B2EBF1C0}" type="pres">
      <dgm:prSet presAssocID="{CC1CCD3B-05B3-4EED-9CE8-E96528CEFF9A}" presName="FiveNodes_3_text" presStyleLbl="node1" presStyleIdx="4" presStyleCnt="5">
        <dgm:presLayoutVars>
          <dgm:bulletEnabled val="1"/>
        </dgm:presLayoutVars>
      </dgm:prSet>
      <dgm:spPr/>
    </dgm:pt>
    <dgm:pt modelId="{077927C9-B3E5-4374-B00A-4E75DD1FA831}" type="pres">
      <dgm:prSet presAssocID="{CC1CCD3B-05B3-4EED-9CE8-E96528CEFF9A}" presName="FiveNodes_4_text" presStyleLbl="node1" presStyleIdx="4" presStyleCnt="5">
        <dgm:presLayoutVars>
          <dgm:bulletEnabled val="1"/>
        </dgm:presLayoutVars>
      </dgm:prSet>
      <dgm:spPr/>
    </dgm:pt>
    <dgm:pt modelId="{60AC964A-F346-4C2B-967C-D9B38AAC4F4B}" type="pres">
      <dgm:prSet presAssocID="{CC1CCD3B-05B3-4EED-9CE8-E96528CEFF9A}" presName="FiveNodes_5_text" presStyleLbl="node1" presStyleIdx="4" presStyleCnt="5">
        <dgm:presLayoutVars>
          <dgm:bulletEnabled val="1"/>
        </dgm:presLayoutVars>
      </dgm:prSet>
      <dgm:spPr/>
    </dgm:pt>
  </dgm:ptLst>
  <dgm:cxnLst>
    <dgm:cxn modelId="{1930630B-AFA4-43EF-9C15-CD79D069C2BC}" type="presOf" srcId="{2CECFCE4-5330-4243-994A-4A50DCC23C7F}" destId="{CB46D60C-09C9-44BF-9FC5-682BD1AC9326}" srcOrd="0" destOrd="0" presId="urn:microsoft.com/office/officeart/2005/8/layout/vProcess5"/>
    <dgm:cxn modelId="{0FB3BB26-E04B-4E49-B027-05648ECEA3E3}" type="presOf" srcId="{567897F1-340D-4736-B223-4BF07982B2CD}" destId="{5696BFB9-F749-4F55-B26D-BF23251292FA}" srcOrd="0" destOrd="0" presId="urn:microsoft.com/office/officeart/2005/8/layout/vProcess5"/>
    <dgm:cxn modelId="{3F9F1E2F-0566-48E9-9601-0997749FFAD4}" srcId="{CC1CCD3B-05B3-4EED-9CE8-E96528CEFF9A}" destId="{A2CBC6E5-99C2-4424-B3DB-D503C09DAE89}" srcOrd="3" destOrd="0" parTransId="{3A4AA9FB-23C3-4749-9C6A-A482E63107B4}" sibTransId="{2CECFCE4-5330-4243-994A-4A50DCC23C7F}"/>
    <dgm:cxn modelId="{0ADEF23A-424B-483D-93D3-CBC49F61A116}" type="presOf" srcId="{3E2D2221-79FF-4DA3-B68C-042E8BAA4EBE}" destId="{29230DA3-5102-4134-856D-CFE9A3B72CAA}" srcOrd="0" destOrd="0" presId="urn:microsoft.com/office/officeart/2005/8/layout/vProcess5"/>
    <dgm:cxn modelId="{5D18C142-2781-47E3-AC1F-D04FD795D25F}" type="presOf" srcId="{FE3AF5B9-5FDD-48C9-915A-02AAA2CC93D9}" destId="{0E3B1261-C332-443C-826F-18529C28B437}" srcOrd="0" destOrd="0" presId="urn:microsoft.com/office/officeart/2005/8/layout/vProcess5"/>
    <dgm:cxn modelId="{8D041664-688B-4989-A1B1-67D6E60E5B29}" type="presOf" srcId="{F271CABA-AB3F-45DA-A0DD-686701706CB1}" destId="{EF796300-0E58-418B-83B9-8735E94B3269}" srcOrd="0" destOrd="0" presId="urn:microsoft.com/office/officeart/2005/8/layout/vProcess5"/>
    <dgm:cxn modelId="{DA77B957-4F78-4AFA-AD82-2C4C5C8BBB94}" type="presOf" srcId="{E0A81267-ED3E-4A42-A634-459AEB47E990}" destId="{8108E9E6-A693-4D86-B477-FDCA88921F6F}" srcOrd="0" destOrd="0" presId="urn:microsoft.com/office/officeart/2005/8/layout/vProcess5"/>
    <dgm:cxn modelId="{5F56D079-A0F3-4D80-8A7F-8A7B4B18A44D}" type="presOf" srcId="{FE3AF5B9-5FDD-48C9-915A-02AAA2CC93D9}" destId="{D2815CE9-8072-49C9-BCE7-F4898E27150B}" srcOrd="1" destOrd="0" presId="urn:microsoft.com/office/officeart/2005/8/layout/vProcess5"/>
    <dgm:cxn modelId="{8E673A7A-599B-4BAA-8519-B53154370FAB}" srcId="{CC1CCD3B-05B3-4EED-9CE8-E96528CEFF9A}" destId="{F271CABA-AB3F-45DA-A0DD-686701706CB1}" srcOrd="0" destOrd="0" parTransId="{F069153B-0160-4789-AE26-0FFDA41B5437}" sibTransId="{E0A81267-ED3E-4A42-A634-459AEB47E990}"/>
    <dgm:cxn modelId="{BC47C59C-41C0-490B-BBCC-509C7100E5BE}" srcId="{CC1CCD3B-05B3-4EED-9CE8-E96528CEFF9A}" destId="{3E1128FB-9248-4A28-AD6B-14D6AF01863B}" srcOrd="4" destOrd="0" parTransId="{7EC24E2F-6408-4374-8511-C4312733B64D}" sibTransId="{C854DB7D-10A5-4951-80CF-14F38F8C04DC}"/>
    <dgm:cxn modelId="{8F1E359D-5DF7-41DF-ADBB-14E752250F7F}" type="presOf" srcId="{A2CBC6E5-99C2-4424-B3DB-D503C09DAE89}" destId="{64C027E3-3394-4CD7-A7A4-29280A9EE66C}" srcOrd="0" destOrd="0" presId="urn:microsoft.com/office/officeart/2005/8/layout/vProcess5"/>
    <dgm:cxn modelId="{2DA61BA4-EB87-416C-A219-1AED5EE28931}" type="presOf" srcId="{3E1128FB-9248-4A28-AD6B-14D6AF01863B}" destId="{60AC964A-F346-4C2B-967C-D9B38AAC4F4B}" srcOrd="1" destOrd="0" presId="urn:microsoft.com/office/officeart/2005/8/layout/vProcess5"/>
    <dgm:cxn modelId="{B8B208BA-661A-4CE7-AC27-573B830979B3}" srcId="{CC1CCD3B-05B3-4EED-9CE8-E96528CEFF9A}" destId="{FE3AF5B9-5FDD-48C9-915A-02AAA2CC93D9}" srcOrd="1" destOrd="0" parTransId="{EEA06418-1CDF-4B1E-BC65-4AAA2F149F18}" sibTransId="{3E2D2221-79FF-4DA3-B68C-042E8BAA4EBE}"/>
    <dgm:cxn modelId="{655B85CC-ABA9-4814-B78A-B40A4FF7BF3E}" type="presOf" srcId="{3E1128FB-9248-4A28-AD6B-14D6AF01863B}" destId="{2520BA68-9D84-49ED-B66C-F30DD4B5434A}" srcOrd="0" destOrd="0" presId="urn:microsoft.com/office/officeart/2005/8/layout/vProcess5"/>
    <dgm:cxn modelId="{8810E7DD-F560-43F6-A664-9ECA0B1151CB}" type="presOf" srcId="{F271CABA-AB3F-45DA-A0DD-686701706CB1}" destId="{11D12D6C-40A1-42A0-B9C4-4315ECD4F42A}" srcOrd="1" destOrd="0" presId="urn:microsoft.com/office/officeart/2005/8/layout/vProcess5"/>
    <dgm:cxn modelId="{37607BE5-6C4A-4CCB-9B92-67D9AC4BFB27}" type="presOf" srcId="{A2CBC6E5-99C2-4424-B3DB-D503C09DAE89}" destId="{077927C9-B3E5-4374-B00A-4E75DD1FA831}" srcOrd="1" destOrd="0" presId="urn:microsoft.com/office/officeart/2005/8/layout/vProcess5"/>
    <dgm:cxn modelId="{FB0F2CEC-4FEA-4084-A9DB-85DA18F06B52}" type="presOf" srcId="{AE358DC4-E57C-4CA3-9327-A901CA84E86E}" destId="{03D7EE39-5BD9-449A-9586-888CACB24156}" srcOrd="0" destOrd="0" presId="urn:microsoft.com/office/officeart/2005/8/layout/vProcess5"/>
    <dgm:cxn modelId="{F3899CF7-E3BF-4870-96CF-BCDF8CEA1CCC}" srcId="{CC1CCD3B-05B3-4EED-9CE8-E96528CEFF9A}" destId="{567897F1-340D-4736-B223-4BF07982B2CD}" srcOrd="2" destOrd="0" parTransId="{988FAD04-AB10-44BE-A9EE-6BA5BBCDB844}" sibTransId="{AE358DC4-E57C-4CA3-9327-A901CA84E86E}"/>
    <dgm:cxn modelId="{BBD830F8-948D-4962-A2F4-C53A845EB21E}" type="presOf" srcId="{567897F1-340D-4736-B223-4BF07982B2CD}" destId="{1423E99C-AA77-41B8-B993-50A4B2EBF1C0}" srcOrd="1" destOrd="0" presId="urn:microsoft.com/office/officeart/2005/8/layout/vProcess5"/>
    <dgm:cxn modelId="{FFF680FC-0A7F-425F-901D-72FA36993482}" type="presOf" srcId="{CC1CCD3B-05B3-4EED-9CE8-E96528CEFF9A}" destId="{2F4C02F5-C258-46BC-9CDB-D7CE9C16AC20}" srcOrd="0" destOrd="0" presId="urn:microsoft.com/office/officeart/2005/8/layout/vProcess5"/>
    <dgm:cxn modelId="{C9688AA4-7B7B-4C7B-B060-07A31ABA4E35}" type="presParOf" srcId="{2F4C02F5-C258-46BC-9CDB-D7CE9C16AC20}" destId="{A37AD681-C3F4-4C05-8D5C-51CF951F528A}" srcOrd="0" destOrd="0" presId="urn:microsoft.com/office/officeart/2005/8/layout/vProcess5"/>
    <dgm:cxn modelId="{CCA144AE-3F9A-43B6-8372-4B87A51E34F5}" type="presParOf" srcId="{2F4C02F5-C258-46BC-9CDB-D7CE9C16AC20}" destId="{EF796300-0E58-418B-83B9-8735E94B3269}" srcOrd="1" destOrd="0" presId="urn:microsoft.com/office/officeart/2005/8/layout/vProcess5"/>
    <dgm:cxn modelId="{1B5B75EA-5E19-493A-B3D7-301E356A276B}" type="presParOf" srcId="{2F4C02F5-C258-46BC-9CDB-D7CE9C16AC20}" destId="{0E3B1261-C332-443C-826F-18529C28B437}" srcOrd="2" destOrd="0" presId="urn:microsoft.com/office/officeart/2005/8/layout/vProcess5"/>
    <dgm:cxn modelId="{F884604E-89B0-419E-ACBC-DB83B4926201}" type="presParOf" srcId="{2F4C02F5-C258-46BC-9CDB-D7CE9C16AC20}" destId="{5696BFB9-F749-4F55-B26D-BF23251292FA}" srcOrd="3" destOrd="0" presId="urn:microsoft.com/office/officeart/2005/8/layout/vProcess5"/>
    <dgm:cxn modelId="{64C70612-5AE8-4BB1-9384-48FEBBEE9481}" type="presParOf" srcId="{2F4C02F5-C258-46BC-9CDB-D7CE9C16AC20}" destId="{64C027E3-3394-4CD7-A7A4-29280A9EE66C}" srcOrd="4" destOrd="0" presId="urn:microsoft.com/office/officeart/2005/8/layout/vProcess5"/>
    <dgm:cxn modelId="{7FB00498-8FB0-41FA-8C70-BA658ED2F57F}" type="presParOf" srcId="{2F4C02F5-C258-46BC-9CDB-D7CE9C16AC20}" destId="{2520BA68-9D84-49ED-B66C-F30DD4B5434A}" srcOrd="5" destOrd="0" presId="urn:microsoft.com/office/officeart/2005/8/layout/vProcess5"/>
    <dgm:cxn modelId="{E36F25EE-FA72-4AD9-869B-61B56B4DED8B}" type="presParOf" srcId="{2F4C02F5-C258-46BC-9CDB-D7CE9C16AC20}" destId="{8108E9E6-A693-4D86-B477-FDCA88921F6F}" srcOrd="6" destOrd="0" presId="urn:microsoft.com/office/officeart/2005/8/layout/vProcess5"/>
    <dgm:cxn modelId="{A2951193-09B4-4457-B543-3F2FB1F1EFA5}" type="presParOf" srcId="{2F4C02F5-C258-46BC-9CDB-D7CE9C16AC20}" destId="{29230DA3-5102-4134-856D-CFE9A3B72CAA}" srcOrd="7" destOrd="0" presId="urn:microsoft.com/office/officeart/2005/8/layout/vProcess5"/>
    <dgm:cxn modelId="{C9F854B0-F9B5-4EE2-A1B8-8066E91AA67E}" type="presParOf" srcId="{2F4C02F5-C258-46BC-9CDB-D7CE9C16AC20}" destId="{03D7EE39-5BD9-449A-9586-888CACB24156}" srcOrd="8" destOrd="0" presId="urn:microsoft.com/office/officeart/2005/8/layout/vProcess5"/>
    <dgm:cxn modelId="{417510F1-E2C0-487D-9B1A-4FC79F10D94B}" type="presParOf" srcId="{2F4C02F5-C258-46BC-9CDB-D7CE9C16AC20}" destId="{CB46D60C-09C9-44BF-9FC5-682BD1AC9326}" srcOrd="9" destOrd="0" presId="urn:microsoft.com/office/officeart/2005/8/layout/vProcess5"/>
    <dgm:cxn modelId="{F4F7142F-0870-4139-AEAE-028BA2D635C4}" type="presParOf" srcId="{2F4C02F5-C258-46BC-9CDB-D7CE9C16AC20}" destId="{11D12D6C-40A1-42A0-B9C4-4315ECD4F42A}" srcOrd="10" destOrd="0" presId="urn:microsoft.com/office/officeart/2005/8/layout/vProcess5"/>
    <dgm:cxn modelId="{BF9E4947-8A2B-40C1-BD82-7C917F63321D}" type="presParOf" srcId="{2F4C02F5-C258-46BC-9CDB-D7CE9C16AC20}" destId="{D2815CE9-8072-49C9-BCE7-F4898E27150B}" srcOrd="11" destOrd="0" presId="urn:microsoft.com/office/officeart/2005/8/layout/vProcess5"/>
    <dgm:cxn modelId="{676F8414-CD81-4B85-814E-760E9A9DC1C1}" type="presParOf" srcId="{2F4C02F5-C258-46BC-9CDB-D7CE9C16AC20}" destId="{1423E99C-AA77-41B8-B993-50A4B2EBF1C0}" srcOrd="12" destOrd="0" presId="urn:microsoft.com/office/officeart/2005/8/layout/vProcess5"/>
    <dgm:cxn modelId="{0483568A-C398-43A7-87D8-BCE081B21671}" type="presParOf" srcId="{2F4C02F5-C258-46BC-9CDB-D7CE9C16AC20}" destId="{077927C9-B3E5-4374-B00A-4E75DD1FA831}" srcOrd="13" destOrd="0" presId="urn:microsoft.com/office/officeart/2005/8/layout/vProcess5"/>
    <dgm:cxn modelId="{B5D2CE29-01DD-486F-AECF-C0AFC53A4304}" type="presParOf" srcId="{2F4C02F5-C258-46BC-9CDB-D7CE9C16AC20}" destId="{60AC964A-F346-4C2B-967C-D9B38AAC4F4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96300-0E58-418B-83B9-8735E94B3269}">
      <dsp:nvSpPr>
        <dsp:cNvPr id="0" name=""/>
        <dsp:cNvSpPr/>
      </dsp:nvSpPr>
      <dsp:spPr>
        <a:xfrm>
          <a:off x="0" y="0"/>
          <a:ext cx="8097012" cy="6947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Current parking situation</a:t>
          </a:r>
        </a:p>
      </dsp:txBody>
      <dsp:txXfrm>
        <a:off x="20349" y="20349"/>
        <a:ext cx="7266031" cy="654055"/>
      </dsp:txXfrm>
    </dsp:sp>
    <dsp:sp modelId="{0E3B1261-C332-443C-826F-18529C28B437}">
      <dsp:nvSpPr>
        <dsp:cNvPr id="0" name=""/>
        <dsp:cNvSpPr/>
      </dsp:nvSpPr>
      <dsp:spPr>
        <a:xfrm>
          <a:off x="604647" y="791247"/>
          <a:ext cx="8097012" cy="6947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Proposed employee parking passes</a:t>
          </a:r>
        </a:p>
      </dsp:txBody>
      <dsp:txXfrm>
        <a:off x="624996" y="811596"/>
        <a:ext cx="7000077" cy="654055"/>
      </dsp:txXfrm>
    </dsp:sp>
    <dsp:sp modelId="{5696BFB9-F749-4F55-B26D-BF23251292FA}">
      <dsp:nvSpPr>
        <dsp:cNvPr id="0" name=""/>
        <dsp:cNvSpPr/>
      </dsp:nvSpPr>
      <dsp:spPr>
        <a:xfrm>
          <a:off x="1209293" y="1582494"/>
          <a:ext cx="8097012" cy="6947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Proposed allocation of existing parking spaces</a:t>
          </a:r>
        </a:p>
      </dsp:txBody>
      <dsp:txXfrm>
        <a:off x="1229642" y="1602843"/>
        <a:ext cx="7000077" cy="654055"/>
      </dsp:txXfrm>
    </dsp:sp>
    <dsp:sp modelId="{64C027E3-3394-4CD7-A7A4-29280A9EE66C}">
      <dsp:nvSpPr>
        <dsp:cNvPr id="0" name=""/>
        <dsp:cNvSpPr/>
      </dsp:nvSpPr>
      <dsp:spPr>
        <a:xfrm>
          <a:off x="1813940" y="2373741"/>
          <a:ext cx="8097012" cy="6947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Current marking for parking designations</a:t>
          </a:r>
        </a:p>
      </dsp:txBody>
      <dsp:txXfrm>
        <a:off x="1834289" y="2394090"/>
        <a:ext cx="7000077" cy="654055"/>
      </dsp:txXfrm>
    </dsp:sp>
    <dsp:sp modelId="{2520BA68-9D84-49ED-B66C-F30DD4B5434A}">
      <dsp:nvSpPr>
        <dsp:cNvPr id="0" name=""/>
        <dsp:cNvSpPr/>
      </dsp:nvSpPr>
      <dsp:spPr>
        <a:xfrm>
          <a:off x="2418587" y="3164988"/>
          <a:ext cx="8097012" cy="6947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Q &amp; A</a:t>
          </a:r>
        </a:p>
      </dsp:txBody>
      <dsp:txXfrm>
        <a:off x="2438936" y="3185337"/>
        <a:ext cx="7000077" cy="654055"/>
      </dsp:txXfrm>
    </dsp:sp>
    <dsp:sp modelId="{8108E9E6-A693-4D86-B477-FDCA88921F6F}">
      <dsp:nvSpPr>
        <dsp:cNvPr id="0" name=""/>
        <dsp:cNvSpPr/>
      </dsp:nvSpPr>
      <dsp:spPr>
        <a:xfrm>
          <a:off x="7645422" y="507556"/>
          <a:ext cx="451589" cy="4515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747030" y="507556"/>
        <a:ext cx="248373" cy="339821"/>
      </dsp:txXfrm>
    </dsp:sp>
    <dsp:sp modelId="{29230DA3-5102-4134-856D-CFE9A3B72CAA}">
      <dsp:nvSpPr>
        <dsp:cNvPr id="0" name=""/>
        <dsp:cNvSpPr/>
      </dsp:nvSpPr>
      <dsp:spPr>
        <a:xfrm>
          <a:off x="8250069" y="1298803"/>
          <a:ext cx="451589" cy="4515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351677" y="1298803"/>
        <a:ext cx="248373" cy="339821"/>
      </dsp:txXfrm>
    </dsp:sp>
    <dsp:sp modelId="{03D7EE39-5BD9-449A-9586-888CACB24156}">
      <dsp:nvSpPr>
        <dsp:cNvPr id="0" name=""/>
        <dsp:cNvSpPr/>
      </dsp:nvSpPr>
      <dsp:spPr>
        <a:xfrm>
          <a:off x="8854716" y="2078471"/>
          <a:ext cx="451589" cy="4515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956324" y="2078471"/>
        <a:ext cx="248373" cy="339821"/>
      </dsp:txXfrm>
    </dsp:sp>
    <dsp:sp modelId="{CB46D60C-09C9-44BF-9FC5-682BD1AC9326}">
      <dsp:nvSpPr>
        <dsp:cNvPr id="0" name=""/>
        <dsp:cNvSpPr/>
      </dsp:nvSpPr>
      <dsp:spPr>
        <a:xfrm>
          <a:off x="9459363" y="2877437"/>
          <a:ext cx="451589" cy="4515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560971" y="2877437"/>
        <a:ext cx="248373" cy="33982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D980A-75BB-4D34-AB56-5CEAA0972B42}" type="datetimeFigureOut">
              <a:rPr lang="en-US" smtClean="0"/>
              <a:t>4/13/2022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3FC8A-3825-4056-819B-4FBDFDE86E4F}" type="slidenum">
              <a:rPr lang="en-US" smtClean="0"/>
              <a:t>‹#›</a:t>
            </a:fld>
            <a:endParaRPr lang="en-US"/>
          </a:p>
        </p:txBody>
      </p:sp>
    </p:spTree>
    <p:extLst>
      <p:ext uri="{BB962C8B-B14F-4D97-AF65-F5344CB8AC3E}">
        <p14:creationId xmlns:p14="http://schemas.microsoft.com/office/powerpoint/2010/main" val="239335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A3FC8A-3825-4056-819B-4FBDFDE86E4F}" type="slidenum">
              <a:rPr lang="en-US" smtClean="0"/>
              <a:t>2</a:t>
            </a:fld>
            <a:endParaRPr lang="en-US"/>
          </a:p>
        </p:txBody>
      </p:sp>
    </p:spTree>
    <p:extLst>
      <p:ext uri="{BB962C8B-B14F-4D97-AF65-F5344CB8AC3E}">
        <p14:creationId xmlns:p14="http://schemas.microsoft.com/office/powerpoint/2010/main" val="375327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UC Davis C Street parking map will be used to show current state of allocated parking for patients, employees and physicians. This visual will be used to identity the various spots located throughout the C Street business complex. It is a high-level view of all the different marked UCD parking locations. It will be used in the proposal, in the overview section, as a way for the audience to have a visual of where each group of people can/should park.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0A3FC8A-3825-4056-819B-4FBDFDE86E4F}" type="slidenum">
              <a:rPr lang="en-US" smtClean="0"/>
              <a:t>3</a:t>
            </a:fld>
            <a:endParaRPr lang="en-US"/>
          </a:p>
        </p:txBody>
      </p:sp>
    </p:spTree>
    <p:extLst>
      <p:ext uri="{BB962C8B-B14F-4D97-AF65-F5344CB8AC3E}">
        <p14:creationId xmlns:p14="http://schemas.microsoft.com/office/powerpoint/2010/main" val="262580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 issue regarding C Street parking is employees, residents and fellows parking in physician parking spots. Part of my proposal will include ways to ensure physician parking on C Street is only used by our attending physicians. Figure 2 will be used when I discuss the physician parking issue and will support my proposal for all attending physicians, who would like to park in a physician assigned parking spot, be issued and use their assigned parking pass. This will help management identify cars parked in unauthorized parking spots. </a:t>
            </a:r>
          </a:p>
          <a:p>
            <a:endParaRPr lang="en-US" dirty="0"/>
          </a:p>
        </p:txBody>
      </p:sp>
      <p:sp>
        <p:nvSpPr>
          <p:cNvPr id="4" name="Slide Number Placeholder 3"/>
          <p:cNvSpPr>
            <a:spLocks noGrp="1"/>
          </p:cNvSpPr>
          <p:nvPr>
            <p:ph type="sldNum" sz="quarter" idx="5"/>
          </p:nvPr>
        </p:nvSpPr>
        <p:spPr/>
        <p:txBody>
          <a:bodyPr/>
          <a:lstStyle/>
          <a:p>
            <a:fld id="{E0A3FC8A-3825-4056-819B-4FBDFDE86E4F}" type="slidenum">
              <a:rPr lang="en-US" smtClean="0"/>
              <a:t>4</a:t>
            </a:fld>
            <a:endParaRPr lang="en-US"/>
          </a:p>
        </p:txBody>
      </p:sp>
    </p:spTree>
    <p:extLst>
      <p:ext uri="{BB962C8B-B14F-4D97-AF65-F5344CB8AC3E}">
        <p14:creationId xmlns:p14="http://schemas.microsoft.com/office/powerpoint/2010/main" val="19455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Figure 3 is similar to Figure 1; however, Figure 3 focuses on physician parking spots. The visual shows more information on the allocation of physician spots by department and their location. This figure will also be used when discussing the issue with physician parking spots and will support the suggestion of implementing parking passes for attending physicians to be used when parking in an assigned UCD physician parking spot. </a:t>
            </a:r>
          </a:p>
          <a:p>
            <a:endParaRPr lang="en-US" dirty="0"/>
          </a:p>
        </p:txBody>
      </p:sp>
      <p:sp>
        <p:nvSpPr>
          <p:cNvPr id="4" name="Slide Number Placeholder 3"/>
          <p:cNvSpPr>
            <a:spLocks noGrp="1"/>
          </p:cNvSpPr>
          <p:nvPr>
            <p:ph type="sldNum" sz="quarter" idx="5"/>
          </p:nvPr>
        </p:nvSpPr>
        <p:spPr/>
        <p:txBody>
          <a:bodyPr/>
          <a:lstStyle/>
          <a:p>
            <a:fld id="{E0A3FC8A-3825-4056-819B-4FBDFDE86E4F}" type="slidenum">
              <a:rPr lang="en-US" smtClean="0"/>
              <a:t>5</a:t>
            </a:fld>
            <a:endParaRPr lang="en-US"/>
          </a:p>
        </p:txBody>
      </p:sp>
    </p:spTree>
    <p:extLst>
      <p:ext uri="{BB962C8B-B14F-4D97-AF65-F5344CB8AC3E}">
        <p14:creationId xmlns:p14="http://schemas.microsoft.com/office/powerpoint/2010/main" val="307933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 issue regarding C Street parking is employees, residents and fellows parking in physician parking spots. Part of my proposal will include ways to ensure physician parking on C Street is only used by our attending physicians. Figure 2 will be used when I discuss the physician parking issue and will support my proposal for all attending physicians, who would like to park in a physician assigned parking spot, be issued and use their assigned parking pass. This will help management identify cars parked in unauthorized parking spots. </a:t>
            </a:r>
          </a:p>
          <a:p>
            <a:endParaRPr lang="en-US" dirty="0"/>
          </a:p>
        </p:txBody>
      </p:sp>
      <p:sp>
        <p:nvSpPr>
          <p:cNvPr id="4" name="Slide Number Placeholder 3"/>
          <p:cNvSpPr>
            <a:spLocks noGrp="1"/>
          </p:cNvSpPr>
          <p:nvPr>
            <p:ph type="sldNum" sz="quarter" idx="5"/>
          </p:nvPr>
        </p:nvSpPr>
        <p:spPr/>
        <p:txBody>
          <a:bodyPr/>
          <a:lstStyle/>
          <a:p>
            <a:fld id="{E0A3FC8A-3825-4056-819B-4FBDFDE86E4F}" type="slidenum">
              <a:rPr lang="en-US" smtClean="0"/>
              <a:t>6</a:t>
            </a:fld>
            <a:endParaRPr lang="en-US"/>
          </a:p>
        </p:txBody>
      </p:sp>
    </p:spTree>
    <p:extLst>
      <p:ext uri="{BB962C8B-B14F-4D97-AF65-F5344CB8AC3E}">
        <p14:creationId xmlns:p14="http://schemas.microsoft.com/office/powerpoint/2010/main" val="117098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4/13/2022</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83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4/13/2022</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2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4/13/2022</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24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4/13/2022</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8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4/13/2022</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54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4/13/2022</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50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4/13/2022</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01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4/13/2022</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13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4/13/2022</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96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4/13/2022</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40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4/13/2022</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09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4/13/2022</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404074228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11" r:id="rId5"/>
    <p:sldLayoutId id="2147483716" r:id="rId6"/>
    <p:sldLayoutId id="2147483712" r:id="rId7"/>
    <p:sldLayoutId id="2147483713" r:id="rId8"/>
    <p:sldLayoutId id="2147483714" r:id="rId9"/>
    <p:sldLayoutId id="2147483715" r:id="rId10"/>
    <p:sldLayoutId id="2147483717"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8A656C-0806-4677-A38B-DA5DF0F3C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bstract water pattern with orange and red colors mixing with blue">
            <a:extLst>
              <a:ext uri="{FF2B5EF4-FFF2-40B4-BE49-F238E27FC236}">
                <a16:creationId xmlns:a16="http://schemas.microsoft.com/office/drawing/2014/main" id="{0C4E2642-46B3-B78C-9C46-ABA9C1DC523C}"/>
              </a:ext>
            </a:extLst>
          </p:cNvPr>
          <p:cNvPicPr>
            <a:picLocks noChangeAspect="1"/>
          </p:cNvPicPr>
          <p:nvPr/>
        </p:nvPicPr>
        <p:blipFill rotWithShape="1">
          <a:blip r:embed="rId2">
            <a:alphaModFix amt="55000"/>
          </a:blip>
          <a:srcRect t="14308" b="29442"/>
          <a:stretch/>
        </p:blipFill>
        <p:spPr>
          <a:xfrm>
            <a:off x="20" y="10"/>
            <a:ext cx="12191980" cy="6857990"/>
          </a:xfrm>
          <a:prstGeom prst="rect">
            <a:avLst/>
          </a:prstGeom>
        </p:spPr>
      </p:pic>
      <p:sp>
        <p:nvSpPr>
          <p:cNvPr id="11" name="Rectangle: Rounded Corners 10">
            <a:extLst>
              <a:ext uri="{FF2B5EF4-FFF2-40B4-BE49-F238E27FC236}">
                <a16:creationId xmlns:a16="http://schemas.microsoft.com/office/drawing/2014/main" id="{9BEF8C6D-8BB3-473A-9607-D7381CC5C0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7537" y="643467"/>
            <a:ext cx="5520995" cy="5215839"/>
          </a:xfrm>
          <a:prstGeom prst="roundRect">
            <a:avLst>
              <a:gd name="adj" fmla="val 265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A646EC-E3A0-4446-86FE-02CF4B5AABC6}"/>
              </a:ext>
            </a:extLst>
          </p:cNvPr>
          <p:cNvSpPr>
            <a:spLocks noGrp="1"/>
          </p:cNvSpPr>
          <p:nvPr>
            <p:ph type="ctrTitle"/>
          </p:nvPr>
        </p:nvSpPr>
        <p:spPr>
          <a:xfrm>
            <a:off x="6257047" y="795509"/>
            <a:ext cx="5037616" cy="3011340"/>
          </a:xfrm>
        </p:spPr>
        <p:txBody>
          <a:bodyPr>
            <a:normAutofit/>
          </a:bodyPr>
          <a:lstStyle/>
          <a:p>
            <a:r>
              <a:rPr lang="en-US" dirty="0"/>
              <a:t>C Street Parking Proposal</a:t>
            </a:r>
          </a:p>
        </p:txBody>
      </p:sp>
      <p:sp>
        <p:nvSpPr>
          <p:cNvPr id="3" name="Subtitle 2">
            <a:extLst>
              <a:ext uri="{FF2B5EF4-FFF2-40B4-BE49-F238E27FC236}">
                <a16:creationId xmlns:a16="http://schemas.microsoft.com/office/drawing/2014/main" id="{0633C9C3-0AA1-448B-A54F-42BCD903C46A}"/>
              </a:ext>
            </a:extLst>
          </p:cNvPr>
          <p:cNvSpPr>
            <a:spLocks noGrp="1"/>
          </p:cNvSpPr>
          <p:nvPr>
            <p:ph type="subTitle" idx="1"/>
          </p:nvPr>
        </p:nvSpPr>
        <p:spPr>
          <a:xfrm>
            <a:off x="6257047" y="4538146"/>
            <a:ext cx="5037616" cy="1138655"/>
          </a:xfrm>
        </p:spPr>
        <p:txBody>
          <a:bodyPr>
            <a:normAutofit/>
          </a:bodyPr>
          <a:lstStyle/>
          <a:p>
            <a:r>
              <a:rPr lang="en-US" dirty="0"/>
              <a:t>Jane Student</a:t>
            </a:r>
          </a:p>
          <a:p>
            <a:r>
              <a:rPr lang="en-US" dirty="0"/>
              <a:t>Fall 2021</a:t>
            </a:r>
          </a:p>
        </p:txBody>
      </p:sp>
      <p:sp>
        <p:nvSpPr>
          <p:cNvPr id="13" name="Arc 12">
            <a:extLst>
              <a:ext uri="{FF2B5EF4-FFF2-40B4-BE49-F238E27FC236}">
                <a16:creationId xmlns:a16="http://schemas.microsoft.com/office/drawing/2014/main" id="{DCFDFFB9-D302-4A05-A770-D33232254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6764" y="906791"/>
            <a:ext cx="2987899" cy="2987899"/>
          </a:xfrm>
          <a:prstGeom prst="arc">
            <a:avLst>
              <a:gd name="adj1" fmla="val 16200000"/>
              <a:gd name="adj2" fmla="val 114657"/>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F14E729-868A-496D-A2E7-A23A5077B8D1}"/>
              </a:ext>
            </a:extLst>
          </p:cNvPr>
          <p:cNvPicPr>
            <a:picLocks noChangeAspect="1"/>
          </p:cNvPicPr>
          <p:nvPr/>
        </p:nvPicPr>
        <p:blipFill rotWithShape="1">
          <a:blip r:embed="rId3">
            <a:extLst>
              <a:ext uri="{28A0092B-C50C-407E-A947-70E740481C1C}">
                <a14:useLocalDpi xmlns:a14="http://schemas.microsoft.com/office/drawing/2010/main" val="0"/>
              </a:ext>
            </a:extLst>
          </a:blip>
          <a:srcRect r="27283"/>
          <a:stretch/>
        </p:blipFill>
        <p:spPr>
          <a:xfrm>
            <a:off x="211109" y="906791"/>
            <a:ext cx="6956042" cy="985757"/>
          </a:xfrm>
          <a:prstGeom prst="rect">
            <a:avLst/>
          </a:prstGeom>
        </p:spPr>
      </p:pic>
    </p:spTree>
    <p:extLst>
      <p:ext uri="{BB962C8B-B14F-4D97-AF65-F5344CB8AC3E}">
        <p14:creationId xmlns:p14="http://schemas.microsoft.com/office/powerpoint/2010/main" val="337332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C37A-8FBB-4B39-ADA2-4F21CAD1E749}"/>
              </a:ext>
            </a:extLst>
          </p:cNvPr>
          <p:cNvSpPr>
            <a:spLocks noGrp="1"/>
          </p:cNvSpPr>
          <p:nvPr>
            <p:ph type="title"/>
          </p:nvPr>
        </p:nvSpPr>
        <p:spPr/>
        <p:txBody>
          <a:bodyPr/>
          <a:lstStyle/>
          <a:p>
            <a:r>
              <a:rPr lang="en-US"/>
              <a:t>Agenda</a:t>
            </a:r>
            <a:endParaRPr lang="en-US" dirty="0"/>
          </a:p>
        </p:txBody>
      </p:sp>
      <p:graphicFrame>
        <p:nvGraphicFramePr>
          <p:cNvPr id="7" name="Content Placeholder 2">
            <a:extLst>
              <a:ext uri="{FF2B5EF4-FFF2-40B4-BE49-F238E27FC236}">
                <a16:creationId xmlns:a16="http://schemas.microsoft.com/office/drawing/2014/main" id="{3D215324-411F-A020-0505-7A021B1A7404}"/>
              </a:ext>
            </a:extLst>
          </p:cNvPr>
          <p:cNvGraphicFramePr>
            <a:graphicFrameLocks noGrp="1"/>
          </p:cNvGraphicFramePr>
          <p:nvPr>
            <p:ph idx="1"/>
            <p:extLst>
              <p:ext uri="{D42A27DB-BD31-4B8C-83A1-F6EECF244321}">
                <p14:modId xmlns:p14="http://schemas.microsoft.com/office/powerpoint/2010/main" val="1099234750"/>
              </p:ext>
            </p:extLst>
          </p:nvPr>
        </p:nvGraphicFramePr>
        <p:xfrm>
          <a:off x="838200" y="1825625"/>
          <a:ext cx="10515600" cy="3859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9789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914EAB8B-BA03-475D-973D-932C56521959}"/>
              </a:ext>
            </a:extLst>
          </p:cNvPr>
          <p:cNvPicPr>
            <a:picLocks noChangeAspect="1"/>
          </p:cNvPicPr>
          <p:nvPr/>
        </p:nvPicPr>
        <p:blipFill>
          <a:blip r:embed="rId3"/>
          <a:stretch>
            <a:fillRect/>
          </a:stretch>
        </p:blipFill>
        <p:spPr>
          <a:xfrm>
            <a:off x="491634" y="364750"/>
            <a:ext cx="11208731" cy="549227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 name="Title 1">
            <a:extLst>
              <a:ext uri="{FF2B5EF4-FFF2-40B4-BE49-F238E27FC236}">
                <a16:creationId xmlns:a16="http://schemas.microsoft.com/office/drawing/2014/main" id="{9A304E72-301B-4C2D-9457-F65CFEC98264}"/>
              </a:ext>
            </a:extLst>
          </p:cNvPr>
          <p:cNvSpPr>
            <a:spLocks noGrp="1"/>
          </p:cNvSpPr>
          <p:nvPr>
            <p:ph type="title"/>
          </p:nvPr>
        </p:nvSpPr>
        <p:spPr>
          <a:xfrm>
            <a:off x="585916" y="6042344"/>
            <a:ext cx="10303476" cy="630341"/>
          </a:xfrm>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Figure 1. UC Davis C Street Parking Map </a:t>
            </a:r>
            <a:endParaRPr lang="en-US" sz="2800" dirty="0"/>
          </a:p>
        </p:txBody>
      </p:sp>
    </p:spTree>
    <p:extLst>
      <p:ext uri="{BB962C8B-B14F-4D97-AF65-F5344CB8AC3E}">
        <p14:creationId xmlns:p14="http://schemas.microsoft.com/office/powerpoint/2010/main" val="38207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E971-DDB3-402E-B9B9-ECF132339D4B}"/>
              </a:ext>
            </a:extLst>
          </p:cNvPr>
          <p:cNvSpPr>
            <a:spLocks noGrp="1"/>
          </p:cNvSpPr>
          <p:nvPr>
            <p:ph type="title"/>
          </p:nvPr>
        </p:nvSpPr>
        <p:spPr>
          <a:xfrm>
            <a:off x="1505464" y="6079447"/>
            <a:ext cx="10515600" cy="598701"/>
          </a:xfrm>
        </p:spPr>
        <p:txBody>
          <a:bodyPr>
            <a:normAutofit fontScale="90000"/>
          </a:bodyPr>
          <a:lstStyle/>
          <a:p>
            <a:r>
              <a:rPr lang="en-US" sz="3100" dirty="0">
                <a:effectLst/>
                <a:latin typeface="Calibri" panose="020F0502020204030204" pitchFamily="34" charset="0"/>
                <a:ea typeface="Calibri" panose="020F0502020204030204" pitchFamily="34" charset="0"/>
                <a:cs typeface="Times New Roman" panose="02020603050405020304" pitchFamily="18" charset="0"/>
              </a:rPr>
              <a:t>Figure 2. Sample UCD C Street Physician Parking Pass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6BB925D6-399D-4DEC-A26A-20F99DB3EAF7}"/>
              </a:ext>
            </a:extLst>
          </p:cNvPr>
          <p:cNvPicPr>
            <a:picLocks noGrp="1" noChangeAspect="1"/>
          </p:cNvPicPr>
          <p:nvPr>
            <p:ph idx="1"/>
          </p:nvPr>
        </p:nvPicPr>
        <p:blipFill>
          <a:blip r:embed="rId3"/>
          <a:stretch>
            <a:fillRect/>
          </a:stretch>
        </p:blipFill>
        <p:spPr>
          <a:xfrm>
            <a:off x="1394253" y="367527"/>
            <a:ext cx="8909221" cy="5171012"/>
          </a:xfrm>
          <a:prstGeom prst="rect">
            <a:avLst/>
          </a:prstGeom>
        </p:spPr>
      </p:pic>
    </p:spTree>
    <p:extLst>
      <p:ext uri="{BB962C8B-B14F-4D97-AF65-F5344CB8AC3E}">
        <p14:creationId xmlns:p14="http://schemas.microsoft.com/office/powerpoint/2010/main" val="407168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304E72-301B-4C2D-9457-F65CFEC98264}"/>
              </a:ext>
            </a:extLst>
          </p:cNvPr>
          <p:cNvSpPr>
            <a:spLocks noGrp="1"/>
          </p:cNvSpPr>
          <p:nvPr>
            <p:ph type="title"/>
          </p:nvPr>
        </p:nvSpPr>
        <p:spPr>
          <a:xfrm>
            <a:off x="944262" y="6042344"/>
            <a:ext cx="10303476" cy="630341"/>
          </a:xfrm>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Figure 3. Proposed Allocation of Parking Spaces</a:t>
            </a:r>
            <a:endParaRPr lang="en-US" sz="2800" dirty="0"/>
          </a:p>
        </p:txBody>
      </p:sp>
      <p:pic>
        <p:nvPicPr>
          <p:cNvPr id="7" name="Picture 6">
            <a:extLst>
              <a:ext uri="{FF2B5EF4-FFF2-40B4-BE49-F238E27FC236}">
                <a16:creationId xmlns:a16="http://schemas.microsoft.com/office/drawing/2014/main" id="{81D759A1-869C-4716-A23E-9F3E9DD5EEC0}"/>
              </a:ext>
            </a:extLst>
          </p:cNvPr>
          <p:cNvPicPr>
            <a:picLocks noChangeAspect="1"/>
          </p:cNvPicPr>
          <p:nvPr/>
        </p:nvPicPr>
        <p:blipFill>
          <a:blip r:embed="rId3"/>
          <a:stretch>
            <a:fillRect/>
          </a:stretch>
        </p:blipFill>
        <p:spPr>
          <a:xfrm>
            <a:off x="1043116" y="185315"/>
            <a:ext cx="8113241" cy="5770758"/>
          </a:xfrm>
          <a:prstGeom prst="rect">
            <a:avLst/>
          </a:prstGeom>
        </p:spPr>
      </p:pic>
    </p:spTree>
    <p:extLst>
      <p:ext uri="{BB962C8B-B14F-4D97-AF65-F5344CB8AC3E}">
        <p14:creationId xmlns:p14="http://schemas.microsoft.com/office/powerpoint/2010/main" val="142983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E971-DDB3-402E-B9B9-ECF132339D4B}"/>
              </a:ext>
            </a:extLst>
          </p:cNvPr>
          <p:cNvSpPr>
            <a:spLocks noGrp="1"/>
          </p:cNvSpPr>
          <p:nvPr>
            <p:ph type="title"/>
          </p:nvPr>
        </p:nvSpPr>
        <p:spPr>
          <a:xfrm>
            <a:off x="416619" y="4930270"/>
            <a:ext cx="11429068" cy="598701"/>
          </a:xfrm>
        </p:spPr>
        <p:txBody>
          <a:bodyPr>
            <a:no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Figure 4. Current marked parking spots. (Photos courtesy of Jane Student)</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pic>
        <p:nvPicPr>
          <p:cNvPr id="5" name="Picture 4">
            <a:extLst>
              <a:ext uri="{FF2B5EF4-FFF2-40B4-BE49-F238E27FC236}">
                <a16:creationId xmlns:a16="http://schemas.microsoft.com/office/drawing/2014/main" id="{7C092432-B2A3-4DBA-9E59-CD334B7FF03C}"/>
              </a:ext>
            </a:extLst>
          </p:cNvPr>
          <p:cNvPicPr>
            <a:picLocks noChangeAspect="1"/>
          </p:cNvPicPr>
          <p:nvPr/>
        </p:nvPicPr>
        <p:blipFill>
          <a:blip r:embed="rId3"/>
          <a:stretch>
            <a:fillRect/>
          </a:stretch>
        </p:blipFill>
        <p:spPr>
          <a:xfrm>
            <a:off x="416619" y="622728"/>
            <a:ext cx="5593503" cy="2806271"/>
          </a:xfrm>
          <a:prstGeom prst="rect">
            <a:avLst/>
          </a:prstGeom>
        </p:spPr>
      </p:pic>
      <p:pic>
        <p:nvPicPr>
          <p:cNvPr id="7" name="Picture 6">
            <a:extLst>
              <a:ext uri="{FF2B5EF4-FFF2-40B4-BE49-F238E27FC236}">
                <a16:creationId xmlns:a16="http://schemas.microsoft.com/office/drawing/2014/main" id="{406E36FB-A776-49AD-B6C1-F901F004E850}"/>
              </a:ext>
            </a:extLst>
          </p:cNvPr>
          <p:cNvPicPr>
            <a:picLocks noChangeAspect="1"/>
          </p:cNvPicPr>
          <p:nvPr/>
        </p:nvPicPr>
        <p:blipFill>
          <a:blip r:embed="rId4"/>
          <a:stretch>
            <a:fillRect/>
          </a:stretch>
        </p:blipFill>
        <p:spPr>
          <a:xfrm>
            <a:off x="6190716" y="622727"/>
            <a:ext cx="5418977" cy="2806271"/>
          </a:xfrm>
          <a:prstGeom prst="rect">
            <a:avLst/>
          </a:prstGeom>
        </p:spPr>
      </p:pic>
      <p:sp>
        <p:nvSpPr>
          <p:cNvPr id="8" name="TextBox 7">
            <a:extLst>
              <a:ext uri="{FF2B5EF4-FFF2-40B4-BE49-F238E27FC236}">
                <a16:creationId xmlns:a16="http://schemas.microsoft.com/office/drawing/2014/main" id="{41A8C797-0FFD-40B4-8DE2-67EB7361073D}"/>
              </a:ext>
            </a:extLst>
          </p:cNvPr>
          <p:cNvSpPr txBox="1"/>
          <p:nvPr/>
        </p:nvSpPr>
        <p:spPr>
          <a:xfrm>
            <a:off x="416620" y="3621215"/>
            <a:ext cx="11429068" cy="369332"/>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F4a. Example of a Physician marked spot		    F4b</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Example of a UCD Staff marked spot</a:t>
            </a:r>
            <a:endParaRPr lang="en-US" dirty="0"/>
          </a:p>
        </p:txBody>
      </p:sp>
    </p:spTree>
    <p:extLst>
      <p:ext uri="{BB962C8B-B14F-4D97-AF65-F5344CB8AC3E}">
        <p14:creationId xmlns:p14="http://schemas.microsoft.com/office/powerpoint/2010/main" val="142552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Wood human figure">
            <a:extLst>
              <a:ext uri="{FF2B5EF4-FFF2-40B4-BE49-F238E27FC236}">
                <a16:creationId xmlns:a16="http://schemas.microsoft.com/office/drawing/2014/main" id="{E6FE3684-CED8-29E3-201A-5C6E54AB497B}"/>
              </a:ext>
            </a:extLst>
          </p:cNvPr>
          <p:cNvPicPr>
            <a:picLocks noChangeAspect="1"/>
          </p:cNvPicPr>
          <p:nvPr/>
        </p:nvPicPr>
        <p:blipFill rotWithShape="1">
          <a:blip r:embed="rId2"/>
          <a:srcRect r="-1" b="15708"/>
          <a:stretch/>
        </p:blipFill>
        <p:spPr>
          <a:xfrm>
            <a:off x="20" y="10"/>
            <a:ext cx="12188932" cy="6857990"/>
          </a:xfrm>
          <a:prstGeom prst="rect">
            <a:avLst/>
          </a:prstGeom>
        </p:spPr>
      </p:pic>
      <p:sp>
        <p:nvSpPr>
          <p:cNvPr id="18" name="Rectangle 17">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82D7790-D580-498E-96A7-C8C339595691}"/>
              </a:ext>
            </a:extLst>
          </p:cNvPr>
          <p:cNvSpPr txBox="1">
            <a:spLocks/>
          </p:cNvSpPr>
          <p:nvPr/>
        </p:nvSpPr>
        <p:spPr>
          <a:xfrm>
            <a:off x="5931243" y="1816443"/>
            <a:ext cx="5572898" cy="3719301"/>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spcAft>
                <a:spcPts val="1200"/>
              </a:spcAft>
            </a:pPr>
            <a:r>
              <a:rPr lang="en-US" sz="11500" kern="1200" dirty="0">
                <a:solidFill>
                  <a:schemeClr val="bg1"/>
                </a:solidFill>
                <a:latin typeface="Homemade Apple" panose="02000000000000000000" pitchFamily="2" charset="0"/>
                <a:ea typeface="Homemade Apple" panose="02000000000000000000" pitchFamily="2" charset="0"/>
                <a:sym typeface="Homemade Apple"/>
              </a:rPr>
              <a:t>thanks!</a:t>
            </a:r>
          </a:p>
          <a:p>
            <a:pPr>
              <a:spcAft>
                <a:spcPts val="1200"/>
              </a:spcAft>
            </a:pPr>
            <a:br>
              <a:rPr lang="en-US" sz="6000" kern="1200" dirty="0">
                <a:solidFill>
                  <a:schemeClr val="tx1"/>
                </a:solidFill>
                <a:latin typeface="+mj-lt"/>
                <a:ea typeface="+mj-ea"/>
                <a:cs typeface="+mj-cs"/>
                <a:sym typeface="Homemade Apple"/>
              </a:rPr>
            </a:br>
            <a:r>
              <a:rPr lang="en-US" sz="4800" b="1" kern="1200" dirty="0">
                <a:solidFill>
                  <a:schemeClr val="tx1"/>
                </a:solidFill>
                <a:latin typeface="+mj-lt"/>
                <a:ea typeface="+mj-ea"/>
                <a:cs typeface="+mj-cs"/>
              </a:rPr>
              <a:t>ANY QUESTIONS</a:t>
            </a:r>
            <a:r>
              <a:rPr lang="en-US" sz="6600" b="1" kern="1200" dirty="0">
                <a:solidFill>
                  <a:schemeClr val="tx1"/>
                </a:solidFill>
                <a:latin typeface="+mj-lt"/>
                <a:ea typeface="+mj-ea"/>
                <a:cs typeface="+mj-cs"/>
              </a:rPr>
              <a:t>?</a:t>
            </a:r>
            <a:endParaRPr lang="en-US" sz="5000" kern="1200" dirty="0">
              <a:solidFill>
                <a:schemeClr val="tx1"/>
              </a:solidFill>
              <a:latin typeface="+mj-lt"/>
              <a:ea typeface="+mj-ea"/>
              <a:cs typeface="+mj-cs"/>
            </a:endParaRPr>
          </a:p>
        </p:txBody>
      </p:sp>
    </p:spTree>
    <p:extLst>
      <p:ext uri="{BB962C8B-B14F-4D97-AF65-F5344CB8AC3E}">
        <p14:creationId xmlns:p14="http://schemas.microsoft.com/office/powerpoint/2010/main" val="236446629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hapesVTI">
  <a:themeElements>
    <a:clrScheme name="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460</Words>
  <Application>Microsoft Office PowerPoint</Application>
  <PresentationFormat>Widescreen</PresentationFormat>
  <Paragraphs>26</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Aharoni</vt:lpstr>
      <vt:lpstr>Arial</vt:lpstr>
      <vt:lpstr>Avenir Next LT Pro</vt:lpstr>
      <vt:lpstr>Calibri</vt:lpstr>
      <vt:lpstr>Homemade Apple</vt:lpstr>
      <vt:lpstr>ShapesVTI</vt:lpstr>
      <vt:lpstr>C Street Parking Proposal</vt:lpstr>
      <vt:lpstr>Agenda</vt:lpstr>
      <vt:lpstr>Figure 1. UC Davis C Street Parking Map </vt:lpstr>
      <vt:lpstr>Figure 2. Sample UCD C Street Physician Parking Pass </vt:lpstr>
      <vt:lpstr>Figure 3. Proposed Allocation of Parking Spaces</vt:lpstr>
      <vt:lpstr>Figure 4. Current marked parking spots. (Photos courtesy of Jane Student)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Street Parking Proposal</dc:title>
  <dc:creator>Rebecca Penrose</dc:creator>
  <cp:lastModifiedBy>Rebecca Penrose</cp:lastModifiedBy>
  <cp:revision>1</cp:revision>
  <dcterms:created xsi:type="dcterms:W3CDTF">2022-04-13T20:57:48Z</dcterms:created>
  <dcterms:modified xsi:type="dcterms:W3CDTF">2022-04-13T21:31:43Z</dcterms:modified>
</cp:coreProperties>
</file>