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74" r:id="rId2"/>
    <p:sldId id="283" r:id="rId3"/>
    <p:sldId id="284" r:id="rId4"/>
    <p:sldId id="277" r:id="rId5"/>
    <p:sldId id="278" r:id="rId6"/>
    <p:sldId id="285" r:id="rId7"/>
    <p:sldId id="280" r:id="rId8"/>
    <p:sldId id="287" r:id="rId9"/>
    <p:sldId id="282"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aOzIi9WmRHJorNzUwNjRlq+jn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26"/>
    <p:restoredTop sz="94696"/>
  </p:normalViewPr>
  <p:slideViewPr>
    <p:cSldViewPr snapToGrid="0" showGuides="1">
      <p:cViewPr varScale="1">
        <p:scale>
          <a:sx n="52" d="100"/>
          <a:sy n="52" d="100"/>
        </p:scale>
        <p:origin x="192" y="1216"/>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customschemas.google.com/relationships/presentationmetadata" Target="metadata"/><Relationship Id="rId5" Type="http://schemas.openxmlformats.org/officeDocument/2006/relationships/slide" Target="slides/slide4.xml"/><Relationship Id="rId36"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3" name="Google Shape;2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0" name="Google Shape;290;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a:t>
            </a:fld>
            <a:endParaRPr/>
          </a:p>
        </p:txBody>
      </p:sp>
    </p:spTree>
    <p:extLst>
      <p:ext uri="{BB962C8B-B14F-4D97-AF65-F5344CB8AC3E}">
        <p14:creationId xmlns:p14="http://schemas.microsoft.com/office/powerpoint/2010/main" val="88629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0" name="Google Shape;290;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a:p>
        </p:txBody>
      </p:sp>
    </p:spTree>
    <p:extLst>
      <p:ext uri="{BB962C8B-B14F-4D97-AF65-F5344CB8AC3E}">
        <p14:creationId xmlns:p14="http://schemas.microsoft.com/office/powerpoint/2010/main" val="397662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1" name="Google Shape;2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0" name="Google Shape;290;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0" name="Google Shape;290;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a:t>
            </a:fld>
            <a:endParaRPr/>
          </a:p>
        </p:txBody>
      </p:sp>
    </p:spTree>
    <p:extLst>
      <p:ext uri="{BB962C8B-B14F-4D97-AF65-F5344CB8AC3E}">
        <p14:creationId xmlns:p14="http://schemas.microsoft.com/office/powerpoint/2010/main" val="326096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8" name="Google Shape;308;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0" name="Google Shape;290;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a:t>
            </a:fld>
            <a:endParaRPr/>
          </a:p>
        </p:txBody>
      </p:sp>
    </p:spTree>
    <p:extLst>
      <p:ext uri="{BB962C8B-B14F-4D97-AF65-F5344CB8AC3E}">
        <p14:creationId xmlns:p14="http://schemas.microsoft.com/office/powerpoint/2010/main" val="211200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a:spLocks noGrp="1"/>
          </p:cNvSpPr>
          <p:nvPr>
            <p:ph type="pic" idx="2"/>
          </p:nvPr>
        </p:nvSpPr>
        <p:spPr>
          <a:xfrm>
            <a:off x="5183188" y="987425"/>
            <a:ext cx="6172200" cy="4873625"/>
          </a:xfrm>
          <a:prstGeom prst="rect">
            <a:avLst/>
          </a:prstGeom>
          <a:noFill/>
          <a:ln>
            <a:noFill/>
          </a:ln>
        </p:spPr>
      </p:sp>
      <p:sp>
        <p:nvSpPr>
          <p:cNvPr id="75" name="Google Shape;75;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creativecommons.org/licenses/by-nc-sa/4.0/"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 name="Picture 1" descr="A picture containing food, sweet, colorful, fruit&#10;&#10;Description automatically generated">
            <a:extLst>
              <a:ext uri="{FF2B5EF4-FFF2-40B4-BE49-F238E27FC236}">
                <a16:creationId xmlns:a16="http://schemas.microsoft.com/office/drawing/2014/main" id="{74B60BBF-2645-5BDD-D5CB-7683D66B9567}"/>
              </a:ext>
            </a:extLst>
          </p:cNvPr>
          <p:cNvPicPr>
            <a:picLocks noChangeAspect="1"/>
          </p:cNvPicPr>
          <p:nvPr/>
        </p:nvPicPr>
        <p:blipFill rotWithShape="1">
          <a:blip r:embed="rId3">
            <a:alphaModFix amt="50000"/>
          </a:blip>
          <a:srcRect t="5159" b="10571"/>
          <a:stretch/>
        </p:blipFill>
        <p:spPr>
          <a:xfrm>
            <a:off x="20" y="1282"/>
            <a:ext cx="12194260" cy="6858000"/>
          </a:xfrm>
          <a:prstGeom prst="rect">
            <a:avLst/>
          </a:prstGeom>
        </p:spPr>
      </p:pic>
      <p:sp>
        <p:nvSpPr>
          <p:cNvPr id="257" name="Google Shape;257;p19"/>
          <p:cNvSpPr txBox="1"/>
          <p:nvPr/>
        </p:nvSpPr>
        <p:spPr>
          <a:xfrm>
            <a:off x="1339175" y="2638035"/>
            <a:ext cx="9513651" cy="1581931"/>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3600"/>
              <a:buFont typeface="Calibri"/>
              <a:buNone/>
            </a:pPr>
            <a:endParaRPr lang="en-US" sz="3600" b="1"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3600"/>
              <a:buFont typeface="Calibri"/>
              <a:buNone/>
            </a:pPr>
            <a:r>
              <a:rPr lang="en-US" sz="3600" b="1" dirty="0">
                <a:solidFill>
                  <a:schemeClr val="dk1"/>
                </a:solidFill>
                <a:latin typeface="Calibri"/>
                <a:ea typeface="Calibri"/>
                <a:cs typeface="Calibri"/>
                <a:sym typeface="Calibri"/>
              </a:rPr>
              <a:t>This Week’s Experiment: Jellybean Taste Test!</a:t>
            </a:r>
            <a:endParaRPr lang="en-US" sz="44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200"/>
              <a:buFont typeface="Calibri"/>
              <a:buNone/>
            </a:pPr>
            <a:endParaRPr lang="en-US" sz="3200" dirty="0">
              <a:solidFill>
                <a:schemeClr val="dk1"/>
              </a:solidFill>
              <a:latin typeface="Calibri"/>
              <a:ea typeface="Calibri"/>
              <a:cs typeface="Calibri"/>
              <a:sym typeface="Calibri"/>
            </a:endParaRPr>
          </a:p>
        </p:txBody>
      </p:sp>
      <p:pic>
        <p:nvPicPr>
          <p:cNvPr id="3" name="Google Shape;326;p27">
            <a:extLst>
              <a:ext uri="{FF2B5EF4-FFF2-40B4-BE49-F238E27FC236}">
                <a16:creationId xmlns:a16="http://schemas.microsoft.com/office/drawing/2014/main" id="{C9521C5F-052D-3A91-3C63-404A325729DD}"/>
              </a:ext>
            </a:extLst>
          </p:cNvPr>
          <p:cNvPicPr preferRelativeResize="0"/>
          <p:nvPr/>
        </p:nvPicPr>
        <p:blipFill rotWithShape="1">
          <a:blip r:embed="rId4">
            <a:alphaModFix/>
          </a:blip>
          <a:srcRect/>
          <a:stretch/>
        </p:blipFill>
        <p:spPr>
          <a:xfrm>
            <a:off x="4474094" y="241493"/>
            <a:ext cx="3627299" cy="2273108"/>
          </a:xfrm>
          <a:prstGeom prst="rect">
            <a:avLst/>
          </a:prstGeom>
          <a:noFill/>
          <a:ln>
            <a:noFill/>
          </a:ln>
        </p:spPr>
      </p:pic>
      <p:sp>
        <p:nvSpPr>
          <p:cNvPr id="5" name="Rectangle 2">
            <a:extLst>
              <a:ext uri="{FF2B5EF4-FFF2-40B4-BE49-F238E27FC236}">
                <a16:creationId xmlns:a16="http://schemas.microsoft.com/office/drawing/2014/main" id="{8868CAB3-47EA-1028-5D37-8B9D53A724FE}"/>
              </a:ext>
            </a:extLst>
          </p:cNvPr>
          <p:cNvSpPr>
            <a:spLocks noChangeArrowheads="1"/>
          </p:cNvSpPr>
          <p:nvPr/>
        </p:nvSpPr>
        <p:spPr bwMode="auto">
          <a:xfrm>
            <a:off x="-1" y="-702761"/>
            <a:ext cx="286134455" cy="115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Creative Commons License">
            <a:hlinkClick r:id="rId5"/>
            <a:extLst>
              <a:ext uri="{FF2B5EF4-FFF2-40B4-BE49-F238E27FC236}">
                <a16:creationId xmlns:a16="http://schemas.microsoft.com/office/drawing/2014/main" id="{97AA0C17-C5B8-FB3D-6713-166EC06A37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6927" y="5866361"/>
            <a:ext cx="1014153" cy="3572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EF92626C-302C-B071-73EC-93E37338E087}"/>
              </a:ext>
            </a:extLst>
          </p:cNvPr>
          <p:cNvSpPr>
            <a:spLocks noChangeArrowheads="1"/>
          </p:cNvSpPr>
          <p:nvPr/>
        </p:nvSpPr>
        <p:spPr bwMode="auto">
          <a:xfrm flipV="1">
            <a:off x="-1" y="612149"/>
            <a:ext cx="2861344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a:ln>
                  <a:noFill/>
                </a:ln>
                <a:solidFill>
                  <a:srgbClr val="464646"/>
                </a:solidFill>
                <a:effectLst/>
                <a:latin typeface="Source Sans Pro" panose="020B050303040302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a:ln>
                  <a:noFill/>
                </a:ln>
                <a:solidFill>
                  <a:srgbClr val="464646"/>
                </a:solidFill>
                <a:effectLst/>
                <a:latin typeface="Source Sans Pro" panose="020B0503030403020204" pitchFamily="34" charset="0"/>
                <a:ea typeface="Calibri" panose="020F0502020204030204" pitchFamily="34" charset="0"/>
                <a:cs typeface="Times New Roman" panose="02020603050405020304" pitchFamily="18" charset="0"/>
              </a:rPr>
              <a:t>This work is licensed under a</a:t>
            </a:r>
            <a:r>
              <a:rPr kumimoji="0" lang="en-US" altLang="en-US" sz="1400" b="0" i="0" u="none" strike="noStrike" cap="none" normalizeH="0" baseline="0">
                <a:ln>
                  <a:noFill/>
                </a:ln>
                <a:solidFill>
                  <a:srgbClr val="464646"/>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a:ln>
                  <a:noFill/>
                </a:ln>
                <a:solidFill>
                  <a:srgbClr val="049CCF"/>
                </a:solidFill>
                <a:effectLst/>
                <a:latin typeface="Source Sans Pro" panose="020B0503030403020204" pitchFamily="34" charset="0"/>
                <a:ea typeface="Calibri" panose="020F0502020204030204" pitchFamily="34" charset="0"/>
                <a:cs typeface="Times New Roman" panose="02020603050405020304" pitchFamily="18" charset="0"/>
                <a:hlinkClick r:id="rId5"/>
              </a:rPr>
              <a:t>Creative Commons Attribution-NonCommercial-ShareAlike 4.0 International License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7C99B524-B5BD-A50C-AA89-A1948DB6E228}"/>
              </a:ext>
            </a:extLst>
          </p:cNvPr>
          <p:cNvSpPr txBox="1"/>
          <p:nvPr/>
        </p:nvSpPr>
        <p:spPr>
          <a:xfrm>
            <a:off x="9382298" y="6211669"/>
            <a:ext cx="2809702" cy="646331"/>
          </a:xfrm>
          <a:prstGeom prst="rect">
            <a:avLst/>
          </a:prstGeom>
          <a:noFill/>
        </p:spPr>
        <p:txBody>
          <a:bodyPr wrap="square" rtlCol="0">
            <a:spAutoFit/>
          </a:bodyPr>
          <a:lstStyle/>
          <a:p>
            <a:pPr algn="r"/>
            <a:r>
              <a:rPr lang="en-US" sz="1200" dirty="0">
                <a:solidFill>
                  <a:srgbClr val="464646"/>
                </a:solidFill>
                <a:effectLst/>
                <a:latin typeface="Source Sans Pro" panose="020B0503030403020204" pitchFamily="34" charset="0"/>
                <a:ea typeface="Calibri" panose="020F0502020204030204" pitchFamily="34" charset="0"/>
                <a:cs typeface="Times New Roman" panose="02020603050405020304" pitchFamily="18" charset="0"/>
              </a:rPr>
              <a:t>This work is licensed under a </a:t>
            </a:r>
            <a:r>
              <a:rPr lang="en-US" sz="1200" u="sng" dirty="0">
                <a:solidFill>
                  <a:srgbClr val="049CCF"/>
                </a:solidFill>
                <a:effectLst/>
                <a:latin typeface="Source Sans Pro" panose="020B0503030403020204" pitchFamily="34" charset="0"/>
                <a:ea typeface="Calibri" panose="020F0502020204030204" pitchFamily="34" charset="0"/>
                <a:cs typeface="Times New Roman" panose="02020603050405020304" pitchFamily="18" charset="0"/>
                <a:hlinkClick r:id="rId5"/>
              </a:rPr>
              <a:t>Creative Commons Attribution-NonCommercial-ShareAlike 4.0 International License</a:t>
            </a:r>
            <a:r>
              <a:rPr lang="en-US" sz="1050" dirty="0">
                <a:effectLst/>
              </a:rPr>
              <a:t> </a:t>
            </a:r>
            <a:endParaRPr lang="en-US"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1"/>
        <p:cNvGrpSpPr/>
        <p:nvPr/>
      </p:nvGrpSpPr>
      <p:grpSpPr>
        <a:xfrm>
          <a:off x="0" y="0"/>
          <a:ext cx="0" cy="0"/>
          <a:chOff x="0" y="0"/>
          <a:chExt cx="0" cy="0"/>
        </a:xfrm>
      </p:grpSpPr>
      <p:pic>
        <p:nvPicPr>
          <p:cNvPr id="2" name="Picture 1" descr="A picture containing food, sweet, colorful, fruit&#10;&#10;Description automatically generated">
            <a:extLst>
              <a:ext uri="{FF2B5EF4-FFF2-40B4-BE49-F238E27FC236}">
                <a16:creationId xmlns:a16="http://schemas.microsoft.com/office/drawing/2014/main" id="{0A00AE4D-8387-A65A-F62E-A4EE651C071E}"/>
              </a:ext>
            </a:extLst>
          </p:cNvPr>
          <p:cNvPicPr>
            <a:picLocks noChangeAspect="1"/>
          </p:cNvPicPr>
          <p:nvPr/>
        </p:nvPicPr>
        <p:blipFill rotWithShape="1">
          <a:blip r:embed="rId3">
            <a:alphaModFix amt="50000"/>
          </a:blip>
          <a:srcRect t="5159" b="10571"/>
          <a:stretch/>
        </p:blipFill>
        <p:spPr>
          <a:xfrm>
            <a:off x="20" y="1282"/>
            <a:ext cx="12191980" cy="6856718"/>
          </a:xfrm>
          <a:prstGeom prst="rect">
            <a:avLst/>
          </a:prstGeom>
        </p:spPr>
      </p:pic>
      <p:sp>
        <p:nvSpPr>
          <p:cNvPr id="300" name="Rectangle 29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p23"/>
          <p:cNvSpPr txBox="1">
            <a:spLocks noGrp="1"/>
          </p:cNvSpPr>
          <p:nvPr>
            <p:ph type="title"/>
          </p:nvPr>
        </p:nvSpPr>
        <p:spPr>
          <a:xfrm>
            <a:off x="523875" y="425950"/>
            <a:ext cx="11210925" cy="744836"/>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Clr>
                <a:schemeClr val="dk1"/>
              </a:buClr>
              <a:buSzPts val="4400"/>
            </a:pPr>
            <a:r>
              <a:rPr lang="en-US" sz="3600" dirty="0"/>
              <a:t>How do we taste our food?</a:t>
            </a:r>
            <a:endParaRPr lang="en-US" sz="3600" kern="1200" dirty="0">
              <a:solidFill>
                <a:schemeClr val="tx1">
                  <a:lumMod val="85000"/>
                  <a:lumOff val="15000"/>
                </a:schemeClr>
              </a:solidFill>
              <a:latin typeface="+mj-lt"/>
              <a:ea typeface="+mj-ea"/>
              <a:cs typeface="+mj-cs"/>
            </a:endParaRPr>
          </a:p>
        </p:txBody>
      </p:sp>
      <p:cxnSp>
        <p:nvCxnSpPr>
          <p:cNvPr id="302" name="Straight Connector 30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Google Shape;266;p20">
            <a:extLst>
              <a:ext uri="{FF2B5EF4-FFF2-40B4-BE49-F238E27FC236}">
                <a16:creationId xmlns:a16="http://schemas.microsoft.com/office/drawing/2014/main" id="{C1365501-E855-956B-1CF6-60E315533443}"/>
              </a:ext>
            </a:extLst>
          </p:cNvPr>
          <p:cNvSpPr txBox="1"/>
          <p:nvPr/>
        </p:nvSpPr>
        <p:spPr>
          <a:xfrm>
            <a:off x="550100" y="1613650"/>
            <a:ext cx="10803600" cy="39423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457200" algn="l" rtl="0">
              <a:spcBef>
                <a:spcPts val="0"/>
              </a:spcBef>
              <a:spcAft>
                <a:spcPts val="0"/>
              </a:spcAft>
              <a:buClr>
                <a:schemeClr val="dk1"/>
              </a:buClr>
              <a:buSzPts val="3200"/>
              <a:buFont typeface="Calibri"/>
              <a:buNone/>
            </a:pPr>
            <a:r>
              <a:rPr lang="en-US" sz="3200" dirty="0">
                <a:solidFill>
                  <a:schemeClr val="dk1"/>
                </a:solidFill>
                <a:latin typeface="Calibri"/>
                <a:ea typeface="Calibri"/>
                <a:cs typeface="Calibri"/>
                <a:sym typeface="Calibri"/>
              </a:rPr>
              <a:t>…with our mouths!</a:t>
            </a:r>
            <a:endParaRPr sz="3200" dirty="0">
              <a:solidFill>
                <a:schemeClr val="dk1"/>
              </a:solidFill>
              <a:latin typeface="Calibri"/>
              <a:ea typeface="Calibri"/>
              <a:cs typeface="Calibri"/>
              <a:sym typeface="Calibri"/>
            </a:endParaRPr>
          </a:p>
        </p:txBody>
      </p:sp>
      <p:pic>
        <p:nvPicPr>
          <p:cNvPr id="5" name="Picture 4" descr="Icon&#10;&#10;Description automatically generated">
            <a:extLst>
              <a:ext uri="{FF2B5EF4-FFF2-40B4-BE49-F238E27FC236}">
                <a16:creationId xmlns:a16="http://schemas.microsoft.com/office/drawing/2014/main" id="{22D801F6-60D1-7BEB-9C64-7E774C452B77}"/>
              </a:ext>
            </a:extLst>
          </p:cNvPr>
          <p:cNvPicPr>
            <a:picLocks noChangeAspect="1"/>
          </p:cNvPicPr>
          <p:nvPr/>
        </p:nvPicPr>
        <p:blipFill>
          <a:blip r:embed="rId4"/>
          <a:stretch>
            <a:fillRect/>
          </a:stretch>
        </p:blipFill>
        <p:spPr>
          <a:xfrm>
            <a:off x="1240692" y="2634762"/>
            <a:ext cx="3762227" cy="2662951"/>
          </a:xfrm>
          <a:prstGeom prst="rect">
            <a:avLst/>
          </a:prstGeom>
        </p:spPr>
      </p:pic>
    </p:spTree>
    <p:extLst>
      <p:ext uri="{BB962C8B-B14F-4D97-AF65-F5344CB8AC3E}">
        <p14:creationId xmlns:p14="http://schemas.microsoft.com/office/powerpoint/2010/main" val="119789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1"/>
        <p:cNvGrpSpPr/>
        <p:nvPr/>
      </p:nvGrpSpPr>
      <p:grpSpPr>
        <a:xfrm>
          <a:off x="0" y="0"/>
          <a:ext cx="0" cy="0"/>
          <a:chOff x="0" y="0"/>
          <a:chExt cx="0" cy="0"/>
        </a:xfrm>
      </p:grpSpPr>
      <p:pic>
        <p:nvPicPr>
          <p:cNvPr id="2" name="Picture 1" descr="A picture containing food, sweet, colorful, fruit&#10;&#10;Description automatically generated">
            <a:extLst>
              <a:ext uri="{FF2B5EF4-FFF2-40B4-BE49-F238E27FC236}">
                <a16:creationId xmlns:a16="http://schemas.microsoft.com/office/drawing/2014/main" id="{0A00AE4D-8387-A65A-F62E-A4EE651C071E}"/>
              </a:ext>
            </a:extLst>
          </p:cNvPr>
          <p:cNvPicPr>
            <a:picLocks noChangeAspect="1"/>
          </p:cNvPicPr>
          <p:nvPr/>
        </p:nvPicPr>
        <p:blipFill rotWithShape="1">
          <a:blip r:embed="rId3">
            <a:alphaModFix amt="50000"/>
          </a:blip>
          <a:srcRect t="5159" b="10571"/>
          <a:stretch/>
        </p:blipFill>
        <p:spPr>
          <a:xfrm>
            <a:off x="20" y="1282"/>
            <a:ext cx="12191980" cy="6856718"/>
          </a:xfrm>
          <a:prstGeom prst="rect">
            <a:avLst/>
          </a:prstGeom>
        </p:spPr>
      </p:pic>
      <p:sp>
        <p:nvSpPr>
          <p:cNvPr id="300" name="Rectangle 29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p23"/>
          <p:cNvSpPr txBox="1">
            <a:spLocks noGrp="1"/>
          </p:cNvSpPr>
          <p:nvPr>
            <p:ph type="title"/>
          </p:nvPr>
        </p:nvSpPr>
        <p:spPr>
          <a:xfrm>
            <a:off x="523875" y="425950"/>
            <a:ext cx="11210925" cy="744836"/>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Clr>
                <a:schemeClr val="dk1"/>
              </a:buClr>
              <a:buSzPts val="4400"/>
            </a:pPr>
            <a:r>
              <a:rPr lang="en-US" sz="3600" dirty="0"/>
              <a:t>How do we taste our food?</a:t>
            </a:r>
            <a:endParaRPr lang="en-US" sz="3600" kern="1200" dirty="0">
              <a:solidFill>
                <a:schemeClr val="tx1">
                  <a:lumMod val="85000"/>
                  <a:lumOff val="15000"/>
                </a:schemeClr>
              </a:solidFill>
              <a:latin typeface="+mj-lt"/>
              <a:ea typeface="+mj-ea"/>
              <a:cs typeface="+mj-cs"/>
            </a:endParaRPr>
          </a:p>
        </p:txBody>
      </p:sp>
      <p:cxnSp>
        <p:nvCxnSpPr>
          <p:cNvPr id="302" name="Straight Connector 30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Google Shape;266;p20">
            <a:extLst>
              <a:ext uri="{FF2B5EF4-FFF2-40B4-BE49-F238E27FC236}">
                <a16:creationId xmlns:a16="http://schemas.microsoft.com/office/drawing/2014/main" id="{C1365501-E855-956B-1CF6-60E315533443}"/>
              </a:ext>
            </a:extLst>
          </p:cNvPr>
          <p:cNvSpPr txBox="1"/>
          <p:nvPr/>
        </p:nvSpPr>
        <p:spPr>
          <a:xfrm>
            <a:off x="550100" y="1613650"/>
            <a:ext cx="10803600" cy="39423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457200" algn="l" rtl="0">
              <a:spcBef>
                <a:spcPts val="0"/>
              </a:spcBef>
              <a:spcAft>
                <a:spcPts val="0"/>
              </a:spcAft>
              <a:buClr>
                <a:schemeClr val="dk1"/>
              </a:buClr>
              <a:buSzPts val="3200"/>
              <a:buFont typeface="Calibri"/>
              <a:buNone/>
            </a:pPr>
            <a:r>
              <a:rPr lang="en-US" sz="3200" dirty="0">
                <a:solidFill>
                  <a:schemeClr val="dk1"/>
                </a:solidFill>
                <a:latin typeface="Calibri"/>
                <a:ea typeface="Calibri"/>
                <a:cs typeface="Calibri"/>
                <a:sym typeface="Calibri"/>
              </a:rPr>
              <a:t>…with our mouths!                    …. but also…. with our noses!</a:t>
            </a:r>
            <a:endParaRPr sz="3200" dirty="0">
              <a:solidFill>
                <a:schemeClr val="dk1"/>
              </a:solidFill>
              <a:latin typeface="Calibri"/>
              <a:ea typeface="Calibri"/>
              <a:cs typeface="Calibri"/>
              <a:sym typeface="Calibri"/>
            </a:endParaRPr>
          </a:p>
        </p:txBody>
      </p:sp>
      <p:pic>
        <p:nvPicPr>
          <p:cNvPr id="4" name="Picture 3" descr="Icon&#10;&#10;Description automatically generated">
            <a:extLst>
              <a:ext uri="{FF2B5EF4-FFF2-40B4-BE49-F238E27FC236}">
                <a16:creationId xmlns:a16="http://schemas.microsoft.com/office/drawing/2014/main" id="{3A03B4B1-CA79-6A3A-E26A-92739C3309F0}"/>
              </a:ext>
            </a:extLst>
          </p:cNvPr>
          <p:cNvPicPr>
            <a:picLocks noChangeAspect="1"/>
          </p:cNvPicPr>
          <p:nvPr/>
        </p:nvPicPr>
        <p:blipFill>
          <a:blip r:embed="rId4"/>
          <a:stretch>
            <a:fillRect/>
          </a:stretch>
        </p:blipFill>
        <p:spPr>
          <a:xfrm>
            <a:off x="1223107" y="2634762"/>
            <a:ext cx="3762227" cy="2662951"/>
          </a:xfrm>
          <a:prstGeom prst="rect">
            <a:avLst/>
          </a:prstGeom>
        </p:spPr>
      </p:pic>
      <p:pic>
        <p:nvPicPr>
          <p:cNvPr id="5" name="Picture 4" descr="Icon&#10;&#10;Description automatically generated">
            <a:extLst>
              <a:ext uri="{FF2B5EF4-FFF2-40B4-BE49-F238E27FC236}">
                <a16:creationId xmlns:a16="http://schemas.microsoft.com/office/drawing/2014/main" id="{AF31CCA4-1ADC-D95B-5DCF-FFEA60FCD1B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00" b="96719" l="1589" r="96127">
                        <a14:foregroundMark x1="43694" y1="6563" x2="52731" y2="6953"/>
                        <a14:foregroundMark x1="52731" y1="6953" x2="53128" y2="7109"/>
                        <a14:foregroundMark x1="45879" y1="2578" x2="53128" y2="2813"/>
                        <a14:foregroundMark x1="6951" y1="76328" x2="7646" y2="83750"/>
                        <a14:foregroundMark x1="7646" y1="83750" x2="12016" y2="90234"/>
                        <a14:foregroundMark x1="12016" y1="90234" x2="14499" y2="90234"/>
                        <a14:foregroundMark x1="36544" y1="92500" x2="47666" y2="93047"/>
                        <a14:foregroundMark x1="47666" y1="93047" x2="56703" y2="92266"/>
                        <a14:foregroundMark x1="56703" y1="92266" x2="58193" y2="91094"/>
                        <a14:foregroundMark x1="92155" y1="76016" x2="92155" y2="82813"/>
                        <a14:foregroundMark x1="44786" y1="96719" x2="52731" y2="96719"/>
                        <a14:foregroundMark x1="2582" y1="77734" x2="1688" y2="84766"/>
                        <a14:foregroundMark x1="1688" y1="84766" x2="2979" y2="85078"/>
                        <a14:foregroundMark x1="96127" y1="79141" x2="96127" y2="79141"/>
                      </a14:backgroundRemoval>
                    </a14:imgEffect>
                  </a14:imgLayer>
                </a14:imgProps>
              </a:ext>
            </a:extLst>
          </a:blip>
          <a:stretch>
            <a:fillRect/>
          </a:stretch>
        </p:blipFill>
        <p:spPr>
          <a:xfrm>
            <a:off x="8032890" y="2480887"/>
            <a:ext cx="2306864" cy="2935175"/>
          </a:xfrm>
          <a:prstGeom prst="rect">
            <a:avLst/>
          </a:prstGeom>
        </p:spPr>
      </p:pic>
    </p:spTree>
    <p:extLst>
      <p:ext uri="{BB962C8B-B14F-4D97-AF65-F5344CB8AC3E}">
        <p14:creationId xmlns:p14="http://schemas.microsoft.com/office/powerpoint/2010/main" val="140498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2"/>
        <p:cNvGrpSpPr/>
        <p:nvPr/>
      </p:nvGrpSpPr>
      <p:grpSpPr>
        <a:xfrm>
          <a:off x="0" y="0"/>
          <a:ext cx="0" cy="0"/>
          <a:chOff x="0" y="0"/>
          <a:chExt cx="0" cy="0"/>
        </a:xfrm>
      </p:grpSpPr>
      <p:sp useBgFill="1">
        <p:nvSpPr>
          <p:cNvPr id="302" name="Rectangle 30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Google Shape;283;p22"/>
          <p:cNvSpPr txBox="1">
            <a:spLocks noGrp="1"/>
          </p:cNvSpPr>
          <p:nvPr>
            <p:ph type="title"/>
          </p:nvPr>
        </p:nvSpPr>
        <p:spPr>
          <a:xfrm>
            <a:off x="612648" y="1078992"/>
            <a:ext cx="6268770" cy="1536192"/>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3600"/>
            </a:pPr>
            <a:r>
              <a:rPr lang="en-US" sz="4000" b="1" kern="1200" dirty="0">
                <a:solidFill>
                  <a:schemeClr val="tx1"/>
                </a:solidFill>
                <a:latin typeface="+mj-lt"/>
                <a:ea typeface="+mj-ea"/>
                <a:cs typeface="+mj-cs"/>
                <a:sym typeface="Calibri"/>
              </a:rPr>
              <a:t>This Week’s Experiment: Jellybean Taste Test!</a:t>
            </a:r>
            <a:endParaRPr lang="en-US" sz="4000" kern="1200" dirty="0">
              <a:solidFill>
                <a:schemeClr val="tx1"/>
              </a:solidFill>
              <a:latin typeface="+mj-lt"/>
              <a:ea typeface="+mj-ea"/>
              <a:cs typeface="+mj-cs"/>
            </a:endParaRPr>
          </a:p>
        </p:txBody>
      </p:sp>
      <p:sp>
        <p:nvSpPr>
          <p:cNvPr id="30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 name="Rectangle 30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6" name="Google Shape;286;p22"/>
          <p:cNvSpPr txBox="1"/>
          <p:nvPr/>
        </p:nvSpPr>
        <p:spPr>
          <a:xfrm>
            <a:off x="615458" y="3355848"/>
            <a:ext cx="6268770" cy="2825496"/>
          </a:xfrm>
          <a:prstGeom prst="rect">
            <a:avLst/>
          </a:prstGeom>
        </p:spPr>
        <p:txBody>
          <a:bodyPr spcFirstLastPara="1" vert="horz" lIns="91440" tIns="45720" rIns="91440" bIns="45720" rtlCol="0" anchorCtr="0">
            <a:normAutofit lnSpcReduction="10000"/>
          </a:bodyPr>
          <a:lstStyle/>
          <a:p>
            <a:pPr marL="514350" marR="0" lvl="0" indent="-228600">
              <a:lnSpc>
                <a:spcPct val="90000"/>
              </a:lnSpc>
              <a:spcBef>
                <a:spcPts val="0"/>
              </a:spcBef>
              <a:spcAft>
                <a:spcPts val="600"/>
              </a:spcAft>
              <a:buClr>
                <a:schemeClr val="dk1"/>
              </a:buClr>
              <a:buSzPts val="3200"/>
              <a:buFont typeface="Arial" panose="020B0604020202020204" pitchFamily="34" charset="0"/>
              <a:buChar char="•"/>
            </a:pPr>
            <a:r>
              <a:rPr lang="en-US" sz="2800" kern="1200" dirty="0">
                <a:solidFill>
                  <a:schemeClr val="tx1"/>
                </a:solidFill>
                <a:latin typeface="+mn-lt"/>
                <a:ea typeface="+mn-ea"/>
                <a:cs typeface="+mn-cs"/>
                <a:sym typeface="Calibri"/>
              </a:rPr>
              <a:t>Listen carefully as the volunteer scientists read the directions</a:t>
            </a:r>
          </a:p>
          <a:p>
            <a:pPr marL="514350" marR="0" lvl="0" indent="-228600">
              <a:lnSpc>
                <a:spcPct val="90000"/>
              </a:lnSpc>
              <a:spcBef>
                <a:spcPts val="0"/>
              </a:spcBef>
              <a:spcAft>
                <a:spcPts val="600"/>
              </a:spcAft>
              <a:buClr>
                <a:schemeClr val="dk1"/>
              </a:buClr>
              <a:buSzPts val="3200"/>
              <a:buFont typeface="Arial" panose="020B0604020202020204" pitchFamily="34" charset="0"/>
              <a:buChar char="•"/>
            </a:pPr>
            <a:r>
              <a:rPr lang="en-US" sz="2800" kern="1200" dirty="0">
                <a:solidFill>
                  <a:schemeClr val="tx1"/>
                </a:solidFill>
                <a:latin typeface="+mn-lt"/>
                <a:ea typeface="+mn-ea"/>
                <a:cs typeface="+mn-cs"/>
                <a:sym typeface="Calibri"/>
              </a:rPr>
              <a:t>Follow the instructions</a:t>
            </a:r>
          </a:p>
          <a:p>
            <a:pPr marL="514350" marR="0" lvl="0" indent="-228600">
              <a:lnSpc>
                <a:spcPct val="90000"/>
              </a:lnSpc>
              <a:spcBef>
                <a:spcPts val="0"/>
              </a:spcBef>
              <a:spcAft>
                <a:spcPts val="600"/>
              </a:spcAft>
              <a:buClr>
                <a:schemeClr val="dk1"/>
              </a:buClr>
              <a:buSzPts val="3200"/>
              <a:buFont typeface="Arial" panose="020B0604020202020204" pitchFamily="34" charset="0"/>
              <a:buChar char="•"/>
            </a:pPr>
            <a:r>
              <a:rPr lang="en-US" sz="2800" kern="1200" dirty="0">
                <a:solidFill>
                  <a:schemeClr val="tx1"/>
                </a:solidFill>
                <a:latin typeface="+mn-lt"/>
                <a:ea typeface="+mn-ea"/>
                <a:cs typeface="+mn-cs"/>
                <a:sym typeface="Calibri"/>
              </a:rPr>
              <a:t>Volunteer scientists will ask for your observations and thoughts at the end</a:t>
            </a:r>
          </a:p>
          <a:p>
            <a:pPr marL="514350" marR="0" lvl="0" indent="-228600">
              <a:lnSpc>
                <a:spcPct val="90000"/>
              </a:lnSpc>
              <a:spcBef>
                <a:spcPts val="0"/>
              </a:spcBef>
              <a:spcAft>
                <a:spcPts val="600"/>
              </a:spcAft>
              <a:buClr>
                <a:schemeClr val="dk1"/>
              </a:buClr>
              <a:buSzPts val="3200"/>
              <a:buFont typeface="Arial" panose="020B0604020202020204" pitchFamily="34" charset="0"/>
              <a:buChar char="•"/>
            </a:pPr>
            <a:r>
              <a:rPr lang="en-US" sz="2800" kern="1200" dirty="0">
                <a:solidFill>
                  <a:schemeClr val="tx1"/>
                </a:solidFill>
                <a:latin typeface="+mn-lt"/>
                <a:ea typeface="+mn-ea"/>
                <a:cs typeface="+mn-cs"/>
                <a:sym typeface="Calibri"/>
              </a:rPr>
              <a:t>Have </a:t>
            </a:r>
            <a:r>
              <a:rPr lang="en-US" sz="2800" b="1" kern="1200" dirty="0">
                <a:solidFill>
                  <a:schemeClr val="tx1"/>
                </a:solidFill>
                <a:latin typeface="+mn-lt"/>
                <a:ea typeface="+mn-ea"/>
                <a:cs typeface="+mn-cs"/>
                <a:sym typeface="Calibri"/>
              </a:rPr>
              <a:t>fun</a:t>
            </a:r>
            <a:r>
              <a:rPr lang="en-US" sz="2800" kern="1200" dirty="0">
                <a:solidFill>
                  <a:schemeClr val="tx1"/>
                </a:solidFill>
                <a:latin typeface="+mn-lt"/>
                <a:ea typeface="+mn-ea"/>
                <a:cs typeface="+mn-cs"/>
                <a:sym typeface="Calibri"/>
              </a:rPr>
              <a:t>!</a:t>
            </a:r>
          </a:p>
        </p:txBody>
      </p:sp>
      <p:pic>
        <p:nvPicPr>
          <p:cNvPr id="2" name="Picture 1" descr="A picture containing food, sweet, colorful, fruit&#10;&#10;Description automatically generated">
            <a:extLst>
              <a:ext uri="{FF2B5EF4-FFF2-40B4-BE49-F238E27FC236}">
                <a16:creationId xmlns:a16="http://schemas.microsoft.com/office/drawing/2014/main" id="{49E8908A-6D33-C1E5-ACB2-284258E9CC07}"/>
              </a:ext>
            </a:extLst>
          </p:cNvPr>
          <p:cNvPicPr>
            <a:picLocks noChangeAspect="1"/>
          </p:cNvPicPr>
          <p:nvPr/>
        </p:nvPicPr>
        <p:blipFill rotWithShape="1">
          <a:blip r:embed="rId3"/>
          <a:srcRect l="20616" r="35506" b="-1"/>
          <a:stretch/>
        </p:blipFill>
        <p:spPr>
          <a:xfrm>
            <a:off x="7684006" y="10"/>
            <a:ext cx="4507993" cy="68579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1"/>
        <p:cNvGrpSpPr/>
        <p:nvPr/>
      </p:nvGrpSpPr>
      <p:grpSpPr>
        <a:xfrm>
          <a:off x="0" y="0"/>
          <a:ext cx="0" cy="0"/>
          <a:chOff x="0" y="0"/>
          <a:chExt cx="0" cy="0"/>
        </a:xfrm>
      </p:grpSpPr>
      <p:pic>
        <p:nvPicPr>
          <p:cNvPr id="2" name="Picture 1" descr="A picture containing food, sweet, colorful, fruit&#10;&#10;Description automatically generated">
            <a:extLst>
              <a:ext uri="{FF2B5EF4-FFF2-40B4-BE49-F238E27FC236}">
                <a16:creationId xmlns:a16="http://schemas.microsoft.com/office/drawing/2014/main" id="{0A00AE4D-8387-A65A-F62E-A4EE651C071E}"/>
              </a:ext>
            </a:extLst>
          </p:cNvPr>
          <p:cNvPicPr>
            <a:picLocks noChangeAspect="1"/>
          </p:cNvPicPr>
          <p:nvPr/>
        </p:nvPicPr>
        <p:blipFill rotWithShape="1">
          <a:blip r:embed="rId3">
            <a:alphaModFix amt="50000"/>
          </a:blip>
          <a:srcRect t="5159" b="10571"/>
          <a:stretch/>
        </p:blipFill>
        <p:spPr>
          <a:xfrm>
            <a:off x="20" y="1282"/>
            <a:ext cx="12191980" cy="6856718"/>
          </a:xfrm>
          <a:prstGeom prst="rect">
            <a:avLst/>
          </a:prstGeom>
        </p:spPr>
      </p:pic>
      <p:sp>
        <p:nvSpPr>
          <p:cNvPr id="300" name="Rectangle 29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p23"/>
          <p:cNvSpPr txBox="1">
            <a:spLocks noGrp="1"/>
          </p:cNvSpPr>
          <p:nvPr>
            <p:ph type="title"/>
          </p:nvPr>
        </p:nvSpPr>
        <p:spPr>
          <a:xfrm>
            <a:off x="523875" y="425950"/>
            <a:ext cx="11210925" cy="744836"/>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Clr>
                <a:schemeClr val="dk1"/>
              </a:buClr>
              <a:buSzPts val="4400"/>
            </a:pPr>
            <a:r>
              <a:rPr lang="en-US" sz="3600" kern="1200" dirty="0">
                <a:solidFill>
                  <a:schemeClr val="tx1">
                    <a:lumMod val="85000"/>
                    <a:lumOff val="15000"/>
                  </a:schemeClr>
                </a:solidFill>
                <a:latin typeface="+mj-lt"/>
                <a:ea typeface="+mj-ea"/>
                <a:cs typeface="+mj-cs"/>
              </a:rPr>
              <a:t>What do we need?</a:t>
            </a:r>
          </a:p>
        </p:txBody>
      </p:sp>
      <p:cxnSp>
        <p:nvCxnSpPr>
          <p:cNvPr id="302" name="Straight Connector 30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95" name="Google Shape;295;p23"/>
          <p:cNvSpPr txBox="1"/>
          <p:nvPr/>
        </p:nvSpPr>
        <p:spPr>
          <a:xfrm>
            <a:off x="550100" y="1613650"/>
            <a:ext cx="10803600" cy="39423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457200" algn="l" rtl="0">
              <a:spcBef>
                <a:spcPts val="0"/>
              </a:spcBef>
              <a:spcAft>
                <a:spcPts val="600"/>
              </a:spcAft>
              <a:buClr>
                <a:schemeClr val="dk1"/>
              </a:buClr>
              <a:buSzPts val="3200"/>
              <a:buFont typeface="Calibri"/>
              <a:buNone/>
            </a:pPr>
            <a:r>
              <a:rPr lang="en-US" sz="3200" b="1">
                <a:solidFill>
                  <a:schemeClr val="dk1"/>
                </a:solidFill>
                <a:latin typeface="Calibri"/>
                <a:ea typeface="Calibri"/>
                <a:cs typeface="Calibri"/>
                <a:sym typeface="Calibri"/>
              </a:rPr>
              <a:t>Materials: </a:t>
            </a:r>
          </a:p>
          <a:p>
            <a:pPr marL="457200" marR="0" lvl="0" indent="-431800" algn="l" rtl="0">
              <a:spcBef>
                <a:spcPts val="0"/>
              </a:spcBef>
              <a:spcAft>
                <a:spcPts val="600"/>
              </a:spcAft>
              <a:buClr>
                <a:schemeClr val="dk1"/>
              </a:buClr>
              <a:buSzPts val="3200"/>
              <a:buFont typeface="Calibri"/>
              <a:buAutoNum type="arabicPeriod"/>
            </a:pPr>
            <a:r>
              <a:rPr lang="en-US" sz="3200">
                <a:solidFill>
                  <a:schemeClr val="dk1"/>
                </a:solidFill>
                <a:latin typeface="Calibri"/>
                <a:ea typeface="Calibri"/>
                <a:cs typeface="Calibri"/>
                <a:sym typeface="Calibri"/>
              </a:rPr>
              <a:t>Jellybeans, with a flavor key</a:t>
            </a:r>
          </a:p>
          <a:p>
            <a:pPr marL="457200" marR="0" lvl="0" indent="-431800" algn="l" rtl="0">
              <a:spcBef>
                <a:spcPts val="0"/>
              </a:spcBef>
              <a:spcAft>
                <a:spcPts val="600"/>
              </a:spcAft>
              <a:buClr>
                <a:schemeClr val="dk1"/>
              </a:buClr>
              <a:buSzPts val="3200"/>
              <a:buFont typeface="Calibri"/>
              <a:buAutoNum type="arabicPeriod"/>
            </a:pPr>
            <a:r>
              <a:rPr lang="en-US" sz="3200">
                <a:solidFill>
                  <a:schemeClr val="dk1"/>
                </a:solidFill>
                <a:latin typeface="Calibri"/>
                <a:ea typeface="Calibri"/>
                <a:cs typeface="Calibri"/>
                <a:sym typeface="Calibri"/>
              </a:rPr>
              <a:t>A blindfold (or facemask that can be used as a blindfold)</a:t>
            </a:r>
          </a:p>
          <a:p>
            <a:pPr marL="457200" marR="0" lvl="0" indent="-431800" algn="l" rtl="0">
              <a:spcBef>
                <a:spcPts val="0"/>
              </a:spcBef>
              <a:spcAft>
                <a:spcPts val="600"/>
              </a:spcAft>
              <a:buClr>
                <a:schemeClr val="dk1"/>
              </a:buClr>
              <a:buSzPts val="3200"/>
              <a:buFont typeface="Calibri"/>
              <a:buAutoNum type="arabicPeriod"/>
            </a:pPr>
            <a:r>
              <a:rPr lang="en-US" sz="3200">
                <a:solidFill>
                  <a:schemeClr val="dk1"/>
                </a:solidFill>
                <a:latin typeface="Calibri"/>
                <a:ea typeface="Calibri"/>
                <a:cs typeface="Calibri"/>
                <a:sym typeface="Calibri"/>
              </a:rPr>
              <a:t>A mouth</a:t>
            </a:r>
          </a:p>
          <a:p>
            <a:pPr marL="457200" marR="0" lvl="0" indent="-431800" algn="l" rtl="0">
              <a:spcBef>
                <a:spcPts val="0"/>
              </a:spcBef>
              <a:spcAft>
                <a:spcPts val="600"/>
              </a:spcAft>
              <a:buClr>
                <a:schemeClr val="dk1"/>
              </a:buClr>
              <a:buSzPts val="3200"/>
              <a:buFont typeface="Calibri"/>
              <a:buAutoNum type="arabicPeriod"/>
            </a:pPr>
            <a:r>
              <a:rPr lang="en-US" sz="3200">
                <a:solidFill>
                  <a:schemeClr val="dk1"/>
                </a:solidFill>
                <a:latin typeface="Calibri"/>
                <a:ea typeface="Calibri"/>
                <a:cs typeface="Calibri"/>
                <a:sym typeface="Calibri"/>
              </a:rPr>
              <a:t>A nose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1"/>
        <p:cNvGrpSpPr/>
        <p:nvPr/>
      </p:nvGrpSpPr>
      <p:grpSpPr>
        <a:xfrm>
          <a:off x="0" y="0"/>
          <a:ext cx="0" cy="0"/>
          <a:chOff x="0" y="0"/>
          <a:chExt cx="0" cy="0"/>
        </a:xfrm>
      </p:grpSpPr>
      <p:pic>
        <p:nvPicPr>
          <p:cNvPr id="2" name="Picture 1" descr="A picture containing food, sweet, colorful, fruit&#10;&#10;Description automatically generated">
            <a:extLst>
              <a:ext uri="{FF2B5EF4-FFF2-40B4-BE49-F238E27FC236}">
                <a16:creationId xmlns:a16="http://schemas.microsoft.com/office/drawing/2014/main" id="{0A00AE4D-8387-A65A-F62E-A4EE651C071E}"/>
              </a:ext>
            </a:extLst>
          </p:cNvPr>
          <p:cNvPicPr>
            <a:picLocks noChangeAspect="1"/>
          </p:cNvPicPr>
          <p:nvPr/>
        </p:nvPicPr>
        <p:blipFill rotWithShape="1">
          <a:blip r:embed="rId3">
            <a:alphaModFix amt="50000"/>
          </a:blip>
          <a:srcRect t="5159" b="10571"/>
          <a:stretch/>
        </p:blipFill>
        <p:spPr>
          <a:xfrm>
            <a:off x="20" y="1282"/>
            <a:ext cx="12191980" cy="6856718"/>
          </a:xfrm>
          <a:prstGeom prst="rect">
            <a:avLst/>
          </a:prstGeom>
        </p:spPr>
      </p:pic>
      <p:sp>
        <p:nvSpPr>
          <p:cNvPr id="300" name="Rectangle 29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p23"/>
          <p:cNvSpPr txBox="1">
            <a:spLocks noGrp="1"/>
          </p:cNvSpPr>
          <p:nvPr>
            <p:ph type="title"/>
          </p:nvPr>
        </p:nvSpPr>
        <p:spPr>
          <a:xfrm>
            <a:off x="523875" y="425950"/>
            <a:ext cx="11210925" cy="744836"/>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Clr>
                <a:schemeClr val="dk1"/>
              </a:buClr>
              <a:buSzPts val="4400"/>
            </a:pPr>
            <a:r>
              <a:rPr lang="en-US" sz="3600" b="1" dirty="0"/>
              <a:t>Record your findings…</a:t>
            </a:r>
            <a:endParaRPr lang="en-US" sz="3600" kern="1200" dirty="0">
              <a:solidFill>
                <a:schemeClr val="tx1">
                  <a:lumMod val="85000"/>
                  <a:lumOff val="15000"/>
                </a:schemeClr>
              </a:solidFill>
              <a:latin typeface="+mj-lt"/>
              <a:ea typeface="+mj-ea"/>
              <a:cs typeface="+mj-cs"/>
            </a:endParaRPr>
          </a:p>
        </p:txBody>
      </p:sp>
      <p:cxnSp>
        <p:nvCxnSpPr>
          <p:cNvPr id="302" name="Straight Connector 30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Google Shape;304;p24">
            <a:extLst>
              <a:ext uri="{FF2B5EF4-FFF2-40B4-BE49-F238E27FC236}">
                <a16:creationId xmlns:a16="http://schemas.microsoft.com/office/drawing/2014/main" id="{81AAB8BB-3595-6F54-733E-FF6393636EDE}"/>
              </a:ext>
            </a:extLst>
          </p:cNvPr>
          <p:cNvPicPr preferRelativeResize="0"/>
          <p:nvPr/>
        </p:nvPicPr>
        <p:blipFill rotWithShape="1">
          <a:blip r:embed="rId4">
            <a:alphaModFix/>
          </a:blip>
          <a:srcRect/>
          <a:stretch/>
        </p:blipFill>
        <p:spPr>
          <a:xfrm>
            <a:off x="590550" y="2055767"/>
            <a:ext cx="11010900" cy="3705225"/>
          </a:xfrm>
          <a:prstGeom prst="rect">
            <a:avLst/>
          </a:prstGeom>
          <a:noFill/>
          <a:ln>
            <a:noFill/>
          </a:ln>
        </p:spPr>
      </p:pic>
    </p:spTree>
    <p:extLst>
      <p:ext uri="{BB962C8B-B14F-4D97-AF65-F5344CB8AC3E}">
        <p14:creationId xmlns:p14="http://schemas.microsoft.com/office/powerpoint/2010/main" val="282390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9"/>
        <p:cNvGrpSpPr/>
        <p:nvPr/>
      </p:nvGrpSpPr>
      <p:grpSpPr>
        <a:xfrm>
          <a:off x="0" y="0"/>
          <a:ext cx="0" cy="0"/>
          <a:chOff x="0" y="0"/>
          <a:chExt cx="0" cy="0"/>
        </a:xfrm>
      </p:grpSpPr>
      <p:sp>
        <p:nvSpPr>
          <p:cNvPr id="317" name="Rectangle 3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food, sweet, colorful, fruit&#10;&#10;Description automatically generated">
            <a:extLst>
              <a:ext uri="{FF2B5EF4-FFF2-40B4-BE49-F238E27FC236}">
                <a16:creationId xmlns:a16="http://schemas.microsoft.com/office/drawing/2014/main" id="{B6EA8060-F005-7314-785E-FBC90D7C2AB4}"/>
              </a:ext>
            </a:extLst>
          </p:cNvPr>
          <p:cNvPicPr>
            <a:picLocks noChangeAspect="1"/>
          </p:cNvPicPr>
          <p:nvPr/>
        </p:nvPicPr>
        <p:blipFill rotWithShape="1">
          <a:blip r:embed="rId3">
            <a:alphaModFix amt="50000"/>
          </a:blip>
          <a:srcRect t="5167" b="10579"/>
          <a:stretch/>
        </p:blipFill>
        <p:spPr>
          <a:xfrm>
            <a:off x="20" y="1282"/>
            <a:ext cx="12191980" cy="6856718"/>
          </a:xfrm>
          <a:prstGeom prst="rect">
            <a:avLst/>
          </a:prstGeom>
        </p:spPr>
      </p:pic>
      <p:sp>
        <p:nvSpPr>
          <p:cNvPr id="312" name="Google Shape;312;p25"/>
          <p:cNvSpPr txBox="1"/>
          <p:nvPr/>
        </p:nvSpPr>
        <p:spPr>
          <a:xfrm>
            <a:off x="694200" y="1457850"/>
            <a:ext cx="10803600" cy="39423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600"/>
              </a:spcAft>
              <a:buClr>
                <a:schemeClr val="dk1"/>
              </a:buClr>
              <a:buSzPts val="1100"/>
              <a:buFont typeface="Arial"/>
              <a:buNone/>
            </a:pPr>
            <a:r>
              <a:rPr lang="en-US" sz="4400" b="1" dirty="0">
                <a:solidFill>
                  <a:schemeClr val="dk1"/>
                </a:solidFill>
                <a:latin typeface="Calibri"/>
                <a:ea typeface="Calibri"/>
                <a:cs typeface="Calibri"/>
                <a:sym typeface="Calibri"/>
              </a:rPr>
              <a:t>What did we find out?</a:t>
            </a:r>
            <a:endParaRPr lang="en-US" sz="3200" b="1"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1"/>
        <p:cNvGrpSpPr/>
        <p:nvPr/>
      </p:nvGrpSpPr>
      <p:grpSpPr>
        <a:xfrm>
          <a:off x="0" y="0"/>
          <a:ext cx="0" cy="0"/>
          <a:chOff x="0" y="0"/>
          <a:chExt cx="0" cy="0"/>
        </a:xfrm>
      </p:grpSpPr>
      <p:pic>
        <p:nvPicPr>
          <p:cNvPr id="2" name="Picture 1" descr="A picture containing food, sweet, colorful, fruit&#10;&#10;Description automatically generated">
            <a:extLst>
              <a:ext uri="{FF2B5EF4-FFF2-40B4-BE49-F238E27FC236}">
                <a16:creationId xmlns:a16="http://schemas.microsoft.com/office/drawing/2014/main" id="{0A00AE4D-8387-A65A-F62E-A4EE651C071E}"/>
              </a:ext>
            </a:extLst>
          </p:cNvPr>
          <p:cNvPicPr>
            <a:picLocks noChangeAspect="1"/>
          </p:cNvPicPr>
          <p:nvPr/>
        </p:nvPicPr>
        <p:blipFill rotWithShape="1">
          <a:blip r:embed="rId3">
            <a:alphaModFix amt="50000"/>
          </a:blip>
          <a:srcRect t="5159" b="10571"/>
          <a:stretch/>
        </p:blipFill>
        <p:spPr>
          <a:xfrm>
            <a:off x="20" y="1282"/>
            <a:ext cx="12191980" cy="6856718"/>
          </a:xfrm>
          <a:prstGeom prst="rect">
            <a:avLst/>
          </a:prstGeom>
        </p:spPr>
      </p:pic>
      <p:sp>
        <p:nvSpPr>
          <p:cNvPr id="300" name="Rectangle 29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p23"/>
          <p:cNvSpPr txBox="1">
            <a:spLocks noGrp="1"/>
          </p:cNvSpPr>
          <p:nvPr>
            <p:ph type="title"/>
          </p:nvPr>
        </p:nvSpPr>
        <p:spPr>
          <a:xfrm>
            <a:off x="523875" y="425950"/>
            <a:ext cx="11210925" cy="744836"/>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Clr>
                <a:schemeClr val="dk1"/>
              </a:buClr>
              <a:buSzPts val="4400"/>
            </a:pPr>
            <a:r>
              <a:rPr lang="en-US" sz="3600" dirty="0"/>
              <a:t>What did we find out?</a:t>
            </a:r>
            <a:endParaRPr lang="en-US" sz="3600" kern="1200" dirty="0">
              <a:solidFill>
                <a:schemeClr val="tx1">
                  <a:lumMod val="85000"/>
                  <a:lumOff val="15000"/>
                </a:schemeClr>
              </a:solidFill>
              <a:latin typeface="+mj-lt"/>
              <a:ea typeface="+mj-ea"/>
              <a:cs typeface="+mj-cs"/>
            </a:endParaRPr>
          </a:p>
        </p:txBody>
      </p:sp>
      <p:cxnSp>
        <p:nvCxnSpPr>
          <p:cNvPr id="302" name="Straight Connector 30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Google Shape;321;p26">
            <a:extLst>
              <a:ext uri="{FF2B5EF4-FFF2-40B4-BE49-F238E27FC236}">
                <a16:creationId xmlns:a16="http://schemas.microsoft.com/office/drawing/2014/main" id="{50122743-4AB1-74CC-157D-7128665CB77A}"/>
              </a:ext>
            </a:extLst>
          </p:cNvPr>
          <p:cNvSpPr txBox="1"/>
          <p:nvPr/>
        </p:nvSpPr>
        <p:spPr>
          <a:xfrm>
            <a:off x="694200" y="1912589"/>
            <a:ext cx="10803600" cy="39423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Calibri"/>
              <a:buNone/>
            </a:pPr>
            <a:r>
              <a:rPr lang="en-US" sz="3200" dirty="0">
                <a:solidFill>
                  <a:schemeClr val="dk1"/>
                </a:solidFill>
                <a:latin typeface="Calibri"/>
                <a:ea typeface="Calibri"/>
                <a:cs typeface="Calibri"/>
                <a:sym typeface="Calibri"/>
              </a:rPr>
              <a:t>Figuring out the flavor of the jelly bean is much easier when you can use both your mouth AND your nose together!</a:t>
            </a:r>
            <a:endParaRPr sz="3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200"/>
              <a:buFont typeface="Calibri"/>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200"/>
              <a:buFont typeface="Calibri"/>
              <a:buNone/>
            </a:pPr>
            <a:r>
              <a:rPr lang="en-US" sz="3200" dirty="0">
                <a:solidFill>
                  <a:schemeClr val="dk1"/>
                </a:solidFill>
                <a:latin typeface="Calibri"/>
                <a:ea typeface="Calibri"/>
                <a:cs typeface="Calibri"/>
                <a:sym typeface="Calibri"/>
              </a:rPr>
              <a:t>Because you mouth has taste buds and your nose has lots of things called ‘receptors’ that grab odor molecules that send information to your brain to help you figure out what you are eating</a:t>
            </a:r>
            <a:endParaRPr sz="3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3200" dirty="0">
              <a:solidFill>
                <a:schemeClr val="dk1"/>
              </a:solidFill>
              <a:latin typeface="Calibri"/>
              <a:ea typeface="Calibri"/>
              <a:cs typeface="Calibri"/>
              <a:sym typeface="Calibri"/>
            </a:endParaRPr>
          </a:p>
          <a:p>
            <a:pPr marL="914400" marR="0" lvl="0" indent="0" algn="l" rtl="0">
              <a:spcBef>
                <a:spcPts val="0"/>
              </a:spcBef>
              <a:spcAft>
                <a:spcPts val="0"/>
              </a:spcAft>
              <a:buClr>
                <a:schemeClr val="dk1"/>
              </a:buClr>
              <a:buSzPts val="3200"/>
              <a:buFont typeface="Calibri"/>
              <a:buNone/>
            </a:pPr>
            <a:endParaRPr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8453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27"/>
          <p:cNvPicPr preferRelativeResize="0"/>
          <p:nvPr/>
        </p:nvPicPr>
        <p:blipFill rotWithShape="1">
          <a:blip r:embed="rId3">
            <a:alphaModFix/>
          </a:blip>
          <a:srcRect/>
          <a:stretch/>
        </p:blipFill>
        <p:spPr>
          <a:xfrm>
            <a:off x="265510" y="244344"/>
            <a:ext cx="5830490" cy="3653775"/>
          </a:xfrm>
          <a:prstGeom prst="rect">
            <a:avLst/>
          </a:prstGeom>
          <a:noFill/>
          <a:ln>
            <a:noFill/>
          </a:ln>
        </p:spPr>
      </p:pic>
      <p:sp>
        <p:nvSpPr>
          <p:cNvPr id="327" name="Google Shape;327;p27"/>
          <p:cNvSpPr txBox="1"/>
          <p:nvPr/>
        </p:nvSpPr>
        <p:spPr>
          <a:xfrm>
            <a:off x="492180" y="5780471"/>
            <a:ext cx="110490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7030A0"/>
                </a:solidFill>
                <a:latin typeface="Calibri"/>
                <a:ea typeface="Calibri"/>
                <a:cs typeface="Calibri"/>
                <a:sym typeface="Calibri"/>
              </a:rPr>
              <a:t>http://www.tlasprogram.wordpress.com</a:t>
            </a:r>
            <a:endParaRPr sz="4400" b="1">
              <a:solidFill>
                <a:srgbClr val="7030A0"/>
              </a:solidFill>
              <a:latin typeface="Calibri"/>
              <a:ea typeface="Calibri"/>
              <a:cs typeface="Calibri"/>
              <a:sym typeface="Calibri"/>
            </a:endParaRPr>
          </a:p>
        </p:txBody>
      </p:sp>
      <p:sp>
        <p:nvSpPr>
          <p:cNvPr id="328" name="Google Shape;328;p27"/>
          <p:cNvSpPr txBox="1"/>
          <p:nvPr/>
        </p:nvSpPr>
        <p:spPr>
          <a:xfrm>
            <a:off x="0" y="4140962"/>
            <a:ext cx="12192000" cy="1569660"/>
          </a:xfrm>
          <a:prstGeom prst="rect">
            <a:avLst/>
          </a:prstGeom>
          <a:gradFill>
            <a:gsLst>
              <a:gs pos="0">
                <a:srgbClr val="7030A0"/>
              </a:gs>
              <a:gs pos="47000">
                <a:srgbClr val="A9BEE4"/>
              </a:gs>
              <a:gs pos="85000">
                <a:srgbClr val="A9BEE4"/>
              </a:gs>
              <a:gs pos="100000">
                <a:srgbClr val="C5D3ED"/>
              </a:gs>
            </a:gsLst>
            <a:lin ang="540000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2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b="1" dirty="0">
                <a:solidFill>
                  <a:schemeClr val="dk1"/>
                </a:solidFill>
                <a:latin typeface="Calibri"/>
                <a:ea typeface="Calibri"/>
                <a:cs typeface="Calibri"/>
                <a:sym typeface="Calibri"/>
              </a:rPr>
              <a:t>Please visit our website for videos, experiment ideas and resources!</a:t>
            </a:r>
            <a:endParaRPr dirty="0"/>
          </a:p>
          <a:p>
            <a:pPr marL="0" marR="0" lvl="0" indent="0" algn="ctr" rtl="0">
              <a:spcBef>
                <a:spcPts val="0"/>
              </a:spcBef>
              <a:spcAft>
                <a:spcPts val="0"/>
              </a:spcAft>
              <a:buNone/>
            </a:pPr>
            <a:endParaRPr sz="3200" b="1" dirty="0">
              <a:solidFill>
                <a:schemeClr val="dk1"/>
              </a:solidFill>
              <a:latin typeface="Calibri"/>
              <a:ea typeface="Calibri"/>
              <a:cs typeface="Calibri"/>
              <a:sym typeface="Calibri"/>
            </a:endParaRPr>
          </a:p>
        </p:txBody>
      </p:sp>
      <p:pic>
        <p:nvPicPr>
          <p:cNvPr id="3" name="Picture 2" descr="A qr code with black squares&#10;&#10;Description automatically generated with low confidence">
            <a:extLst>
              <a:ext uri="{FF2B5EF4-FFF2-40B4-BE49-F238E27FC236}">
                <a16:creationId xmlns:a16="http://schemas.microsoft.com/office/drawing/2014/main" id="{952A584B-27A6-35A6-D0A9-A03FE9BCFBC2}"/>
              </a:ext>
            </a:extLst>
          </p:cNvPr>
          <p:cNvPicPr>
            <a:picLocks noChangeAspect="1"/>
          </p:cNvPicPr>
          <p:nvPr/>
        </p:nvPicPr>
        <p:blipFill>
          <a:blip r:embed="rId4"/>
          <a:stretch>
            <a:fillRect/>
          </a:stretch>
        </p:blipFill>
        <p:spPr>
          <a:xfrm>
            <a:off x="7513766" y="243702"/>
            <a:ext cx="3135627" cy="3147198"/>
          </a:xfrm>
          <a:prstGeom prst="rect">
            <a:avLst/>
          </a:prstGeom>
        </p:spPr>
      </p:pic>
      <p:sp>
        <p:nvSpPr>
          <p:cNvPr id="4" name="TextBox 3">
            <a:extLst>
              <a:ext uri="{FF2B5EF4-FFF2-40B4-BE49-F238E27FC236}">
                <a16:creationId xmlns:a16="http://schemas.microsoft.com/office/drawing/2014/main" id="{D315187E-F301-4FBF-9BBD-146E4F7FF215}"/>
              </a:ext>
            </a:extLst>
          </p:cNvPr>
          <p:cNvSpPr txBox="1"/>
          <p:nvPr/>
        </p:nvSpPr>
        <p:spPr>
          <a:xfrm>
            <a:off x="7142206" y="3390900"/>
            <a:ext cx="4108817" cy="523220"/>
          </a:xfrm>
          <a:prstGeom prst="rect">
            <a:avLst/>
          </a:prstGeom>
          <a:noFill/>
        </p:spPr>
        <p:txBody>
          <a:bodyPr wrap="none" rtlCol="0">
            <a:spAutoFit/>
          </a:bodyPr>
          <a:lstStyle/>
          <a:p>
            <a:r>
              <a:rPr lang="en-US" b="1" dirty="0"/>
              <a:t>Scan the QR code above to visit our YouTube </a:t>
            </a:r>
          </a:p>
          <a:p>
            <a:pPr algn="ctr"/>
            <a:r>
              <a:rPr lang="en-US" b="1" dirty="0"/>
              <a:t>channel for more great experiments!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247</Words>
  <Application>Microsoft Macintosh PowerPoint</Application>
  <PresentationFormat>Widescreen</PresentationFormat>
  <Paragraphs>36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Source Sans Pro</vt:lpstr>
      <vt:lpstr>Office Theme</vt:lpstr>
      <vt:lpstr>PowerPoint Presentation</vt:lpstr>
      <vt:lpstr>How do we taste our food?</vt:lpstr>
      <vt:lpstr>How do we taste our food?</vt:lpstr>
      <vt:lpstr>This Week’s Experiment: Jellybean Taste Test!</vt:lpstr>
      <vt:lpstr>What do we need?</vt:lpstr>
      <vt:lpstr>Record your findings…</vt:lpstr>
      <vt:lpstr>PowerPoint Presentation</vt:lpstr>
      <vt:lpstr>What did we find out?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Aimee</dc:creator>
  <cp:lastModifiedBy>Amin, Reema</cp:lastModifiedBy>
  <cp:revision>2</cp:revision>
  <dcterms:created xsi:type="dcterms:W3CDTF">2020-03-08T12:06:12Z</dcterms:created>
  <dcterms:modified xsi:type="dcterms:W3CDTF">2023-06-12T18:23:07Z</dcterms:modified>
</cp:coreProperties>
</file>