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2"/>
  </p:sldMasterIdLst>
  <p:notesMasterIdLst>
    <p:notesMasterId r:id="rId4"/>
  </p:notesMasterIdLst>
  <p:sldIdLst>
    <p:sldId id="256" r:id="rId3"/>
  </p:sldIdLst>
  <p:sldSz cx="32918400" cy="43891200"/>
  <p:notesSz cx="6716713" cy="9239250"/>
  <p:defaultTextStyle>
    <a:defPPr>
      <a:defRPr lang="en-US"/>
    </a:defPPr>
    <a:lvl1pPr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p:defaultTextStyle>
  <p:extLst>
    <p:ext uri="{EFAFB233-063F-42B5-8137-9DF3F51BA10A}">
      <p15:sldGuideLst xmlns:p15="http://schemas.microsoft.com/office/powerpoint/2012/main">
        <p15:guide id="1" orient="horz" pos="13824">
          <p15:clr>
            <a:srgbClr val="A4A3A4"/>
          </p15:clr>
        </p15:guide>
        <p15:guide id="2" pos="912">
          <p15:clr>
            <a:srgbClr val="A4A3A4"/>
          </p15:clr>
        </p15:guide>
      </p15:sldGuideLst>
    </p:ext>
    <p:ext uri="{2D200454-40CA-4A62-9FC3-DE9A4176ACB9}">
      <p15:notesGuideLst xmlns:p15="http://schemas.microsoft.com/office/powerpoint/2012/main">
        <p15:guide id="1" orient="horz" pos="2910">
          <p15:clr>
            <a:srgbClr val="A4A3A4"/>
          </p15:clr>
        </p15:guide>
        <p15:guide id="2" pos="211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3399FF"/>
    <a:srgbClr val="333399"/>
    <a:srgbClr val="FF3300"/>
    <a:srgbClr val="FFBF0B"/>
    <a:srgbClr val="FF0000"/>
    <a:srgbClr val="9F9FC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autoAdjust="0"/>
    <p:restoredTop sz="99118" autoAdjust="0"/>
  </p:normalViewPr>
  <p:slideViewPr>
    <p:cSldViewPr snapToGrid="0" snapToObjects="1">
      <p:cViewPr>
        <p:scale>
          <a:sx n="39" d="100"/>
          <a:sy n="39" d="100"/>
        </p:scale>
        <p:origin x="486" y="90"/>
      </p:cViewPr>
      <p:guideLst>
        <p:guide orient="horz" pos="13824"/>
        <p:guide pos="912"/>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37" d="100"/>
          <a:sy n="37" d="100"/>
        </p:scale>
        <p:origin x="-1488" y="-84"/>
      </p:cViewPr>
      <p:guideLst>
        <p:guide orient="horz" pos="2910"/>
        <p:guide pos="2115"/>
      </p:guideLst>
    </p:cSldViewPr>
  </p:notesViewPr>
  <p:gridSpacing cx="57607" cy="57607"/>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0227709605614411E-2"/>
          <c:y val="2.0732329933369521E-2"/>
          <c:w val="0.96795267002298291"/>
          <c:h val="0.92783914101860621"/>
        </c:manualLayout>
      </c:layout>
      <c:barChart>
        <c:barDir val="col"/>
        <c:grouping val="clustered"/>
        <c:varyColors val="0"/>
        <c:ser>
          <c:idx val="0"/>
          <c:order val="0"/>
          <c:tx>
            <c:strRef>
              <c:f>Sheet1!$B$1</c:f>
              <c:strCache>
                <c:ptCount val="1"/>
                <c:pt idx="0">
                  <c:v>Optional Exercises</c:v>
                </c:pt>
              </c:strCache>
            </c:strRef>
          </c:tx>
          <c:spPr>
            <a:solidFill>
              <a:srgbClr val="00B0F0"/>
            </a:solidFill>
          </c:spPr>
          <c:invertIfNegative val="0"/>
          <c:cat>
            <c:strRef>
              <c:f>Sheet1!$A$2:$A$4</c:f>
              <c:strCache>
                <c:ptCount val="3"/>
                <c:pt idx="0">
                  <c:v>Phonology</c:v>
                </c:pt>
                <c:pt idx="1">
                  <c:v>Morphology</c:v>
                </c:pt>
                <c:pt idx="2">
                  <c:v>Syntax</c:v>
                </c:pt>
              </c:strCache>
            </c:strRef>
          </c:cat>
          <c:val>
            <c:numRef>
              <c:f>Sheet1!$B$2:$B$4</c:f>
              <c:numCache>
                <c:formatCode>General</c:formatCode>
                <c:ptCount val="3"/>
                <c:pt idx="0">
                  <c:v>79.7</c:v>
                </c:pt>
                <c:pt idx="1">
                  <c:v>79.400000000000006</c:v>
                </c:pt>
                <c:pt idx="2">
                  <c:v>74.900000000000006</c:v>
                </c:pt>
              </c:numCache>
            </c:numRef>
          </c:val>
          <c:extLst>
            <c:ext xmlns:c16="http://schemas.microsoft.com/office/drawing/2014/chart" uri="{C3380CC4-5D6E-409C-BE32-E72D297353CC}">
              <c16:uniqueId val="{00000000-9640-4427-ABC6-1D61166E1D09}"/>
            </c:ext>
          </c:extLst>
        </c:ser>
        <c:ser>
          <c:idx val="1"/>
          <c:order val="1"/>
          <c:tx>
            <c:strRef>
              <c:f>Sheet1!$C$1</c:f>
              <c:strCache>
                <c:ptCount val="1"/>
                <c:pt idx="0">
                  <c:v>Obligatory Exercises</c:v>
                </c:pt>
              </c:strCache>
            </c:strRef>
          </c:tx>
          <c:invertIfNegative val="0"/>
          <c:cat>
            <c:strRef>
              <c:f>Sheet1!$A$2:$A$4</c:f>
              <c:strCache>
                <c:ptCount val="3"/>
                <c:pt idx="0">
                  <c:v>Phonology</c:v>
                </c:pt>
                <c:pt idx="1">
                  <c:v>Morphology</c:v>
                </c:pt>
                <c:pt idx="2">
                  <c:v>Syntax</c:v>
                </c:pt>
              </c:strCache>
            </c:strRef>
          </c:cat>
          <c:val>
            <c:numRef>
              <c:f>Sheet1!$C$2:$C$4</c:f>
              <c:numCache>
                <c:formatCode>General</c:formatCode>
                <c:ptCount val="3"/>
                <c:pt idx="0">
                  <c:v>85.2</c:v>
                </c:pt>
                <c:pt idx="1">
                  <c:v>82.9</c:v>
                </c:pt>
                <c:pt idx="2">
                  <c:v>79.599999999999994</c:v>
                </c:pt>
              </c:numCache>
            </c:numRef>
          </c:val>
          <c:extLst>
            <c:ext xmlns:c16="http://schemas.microsoft.com/office/drawing/2014/chart" uri="{C3380CC4-5D6E-409C-BE32-E72D297353CC}">
              <c16:uniqueId val="{00000001-9640-4427-ABC6-1D61166E1D09}"/>
            </c:ext>
          </c:extLst>
        </c:ser>
        <c:dLbls>
          <c:showLegendKey val="0"/>
          <c:showVal val="0"/>
          <c:showCatName val="0"/>
          <c:showSerName val="0"/>
          <c:showPercent val="0"/>
          <c:showBubbleSize val="0"/>
        </c:dLbls>
        <c:gapWidth val="150"/>
        <c:axId val="94111232"/>
        <c:axId val="94114176"/>
      </c:barChart>
      <c:catAx>
        <c:axId val="94111232"/>
        <c:scaling>
          <c:orientation val="minMax"/>
        </c:scaling>
        <c:delete val="0"/>
        <c:axPos val="b"/>
        <c:numFmt formatCode="General" sourceLinked="0"/>
        <c:majorTickMark val="out"/>
        <c:minorTickMark val="none"/>
        <c:tickLblPos val="nextTo"/>
        <c:crossAx val="94114176"/>
        <c:crosses val="autoZero"/>
        <c:auto val="1"/>
        <c:lblAlgn val="ctr"/>
        <c:lblOffset val="100"/>
        <c:noMultiLvlLbl val="0"/>
      </c:catAx>
      <c:valAx>
        <c:axId val="94114176"/>
        <c:scaling>
          <c:orientation val="minMax"/>
          <c:max val="88"/>
          <c:min val="70"/>
        </c:scaling>
        <c:delete val="0"/>
        <c:axPos val="l"/>
        <c:majorGridlines/>
        <c:numFmt formatCode="General" sourceLinked="1"/>
        <c:majorTickMark val="out"/>
        <c:minorTickMark val="none"/>
        <c:tickLblPos val="nextTo"/>
        <c:crossAx val="94111232"/>
        <c:crosses val="autoZero"/>
        <c:crossBetween val="between"/>
        <c:majorUnit val="2"/>
      </c:valAx>
    </c:plotArea>
    <c:legend>
      <c:legendPos val="r"/>
      <c:layout>
        <c:manualLayout>
          <c:xMode val="edge"/>
          <c:yMode val="edge"/>
          <c:x val="0.80306049888014852"/>
          <c:y val="0.30367371254169245"/>
          <c:w val="0.1642929841074651"/>
          <c:h val="0.13778333440764903"/>
        </c:manualLayout>
      </c:layout>
      <c:overlay val="0"/>
    </c:legend>
    <c:plotVisOnly val="1"/>
    <c:dispBlanksAs val="gap"/>
    <c:showDLblsOverMax val="0"/>
  </c:chart>
  <c:spPr>
    <a:solidFill>
      <a:srgbClr val="FFFF00"/>
    </a:solidFill>
  </c:spPr>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8104628316988378E-2"/>
          <c:y val="2.1961855436170456E-2"/>
          <c:w val="0.9389145764591148"/>
          <c:h val="0.89359416780769862"/>
        </c:manualLayout>
      </c:layout>
      <c:barChart>
        <c:barDir val="col"/>
        <c:grouping val="clustered"/>
        <c:varyColors val="0"/>
        <c:ser>
          <c:idx val="0"/>
          <c:order val="0"/>
          <c:tx>
            <c:strRef>
              <c:f>Sheet1!$B$32</c:f>
              <c:strCache>
                <c:ptCount val="1"/>
                <c:pt idx="0">
                  <c:v>Three Modules</c:v>
                </c:pt>
              </c:strCache>
            </c:strRef>
          </c:tx>
          <c:spPr>
            <a:solidFill>
              <a:srgbClr val="3399FF"/>
            </a:solidFill>
          </c:spPr>
          <c:invertIfNegative val="0"/>
          <c:cat>
            <c:strRef>
              <c:f>Sheet1!$C$31:$E$31</c:f>
              <c:strCache>
                <c:ptCount val="3"/>
                <c:pt idx="0">
                  <c:v>Phonology</c:v>
                </c:pt>
                <c:pt idx="1">
                  <c:v>Morphology</c:v>
                </c:pt>
                <c:pt idx="2">
                  <c:v>Syntax</c:v>
                </c:pt>
              </c:strCache>
            </c:strRef>
          </c:cat>
          <c:val>
            <c:numRef>
              <c:f>Sheet1!$C$32:$E$32</c:f>
              <c:numCache>
                <c:formatCode>General</c:formatCode>
                <c:ptCount val="3"/>
                <c:pt idx="0">
                  <c:v>79.400000000000006</c:v>
                </c:pt>
                <c:pt idx="1">
                  <c:v>80.099999999999994</c:v>
                </c:pt>
                <c:pt idx="2">
                  <c:v>76.2</c:v>
                </c:pt>
              </c:numCache>
            </c:numRef>
          </c:val>
          <c:extLst>
            <c:ext xmlns:c16="http://schemas.microsoft.com/office/drawing/2014/chart" uri="{C3380CC4-5D6E-409C-BE32-E72D297353CC}">
              <c16:uniqueId val="{00000000-E7AC-4199-9578-AB7C95E0565E}"/>
            </c:ext>
          </c:extLst>
        </c:ser>
        <c:ser>
          <c:idx val="1"/>
          <c:order val="1"/>
          <c:tx>
            <c:strRef>
              <c:f>Sheet1!$B$33</c:f>
              <c:strCache>
                <c:ptCount val="1"/>
                <c:pt idx="0">
                  <c:v>Six Modules</c:v>
                </c:pt>
              </c:strCache>
            </c:strRef>
          </c:tx>
          <c:invertIfNegative val="0"/>
          <c:cat>
            <c:strRef>
              <c:f>Sheet1!$C$31:$E$31</c:f>
              <c:strCache>
                <c:ptCount val="3"/>
                <c:pt idx="0">
                  <c:v>Phonology</c:v>
                </c:pt>
                <c:pt idx="1">
                  <c:v>Morphology</c:v>
                </c:pt>
                <c:pt idx="2">
                  <c:v>Syntax</c:v>
                </c:pt>
              </c:strCache>
            </c:strRef>
          </c:cat>
          <c:val>
            <c:numRef>
              <c:f>Sheet1!$C$33:$E$33</c:f>
              <c:numCache>
                <c:formatCode>General</c:formatCode>
                <c:ptCount val="3"/>
                <c:pt idx="0">
                  <c:v>86.9</c:v>
                </c:pt>
                <c:pt idx="1">
                  <c:v>83</c:v>
                </c:pt>
                <c:pt idx="2">
                  <c:v>79.5</c:v>
                </c:pt>
              </c:numCache>
            </c:numRef>
          </c:val>
          <c:extLst>
            <c:ext xmlns:c16="http://schemas.microsoft.com/office/drawing/2014/chart" uri="{C3380CC4-5D6E-409C-BE32-E72D297353CC}">
              <c16:uniqueId val="{00000001-E7AC-4199-9578-AB7C95E0565E}"/>
            </c:ext>
          </c:extLst>
        </c:ser>
        <c:ser>
          <c:idx val="2"/>
          <c:order val="2"/>
          <c:tx>
            <c:strRef>
              <c:f>Sheet1!$B$34</c:f>
              <c:strCache>
                <c:ptCount val="1"/>
              </c:strCache>
            </c:strRef>
          </c:tx>
          <c:invertIfNegative val="0"/>
          <c:cat>
            <c:strRef>
              <c:f>Sheet1!$C$31:$E$31</c:f>
              <c:strCache>
                <c:ptCount val="3"/>
                <c:pt idx="0">
                  <c:v>Phonology</c:v>
                </c:pt>
                <c:pt idx="1">
                  <c:v>Morphology</c:v>
                </c:pt>
                <c:pt idx="2">
                  <c:v>Syntax</c:v>
                </c:pt>
              </c:strCache>
            </c:strRef>
          </c:cat>
          <c:val>
            <c:numRef>
              <c:f>Sheet1!$C$34:$E$34</c:f>
              <c:numCache>
                <c:formatCode>General</c:formatCode>
                <c:ptCount val="3"/>
              </c:numCache>
            </c:numRef>
          </c:val>
          <c:extLst>
            <c:ext xmlns:c16="http://schemas.microsoft.com/office/drawing/2014/chart" uri="{C3380CC4-5D6E-409C-BE32-E72D297353CC}">
              <c16:uniqueId val="{00000002-E7AC-4199-9578-AB7C95E0565E}"/>
            </c:ext>
          </c:extLst>
        </c:ser>
        <c:dLbls>
          <c:showLegendKey val="0"/>
          <c:showVal val="0"/>
          <c:showCatName val="0"/>
          <c:showSerName val="0"/>
          <c:showPercent val="0"/>
          <c:showBubbleSize val="0"/>
        </c:dLbls>
        <c:gapWidth val="150"/>
        <c:axId val="104637952"/>
        <c:axId val="104639488"/>
      </c:barChart>
      <c:catAx>
        <c:axId val="104637952"/>
        <c:scaling>
          <c:orientation val="minMax"/>
        </c:scaling>
        <c:delete val="0"/>
        <c:axPos val="b"/>
        <c:numFmt formatCode="General" sourceLinked="0"/>
        <c:majorTickMark val="out"/>
        <c:minorTickMark val="none"/>
        <c:tickLblPos val="nextTo"/>
        <c:txPr>
          <a:bodyPr/>
          <a:lstStyle/>
          <a:p>
            <a:pPr>
              <a:defRPr sz="2000" b="1"/>
            </a:pPr>
            <a:endParaRPr lang="en-US"/>
          </a:p>
        </c:txPr>
        <c:crossAx val="104639488"/>
        <c:crosses val="autoZero"/>
        <c:auto val="1"/>
        <c:lblAlgn val="ctr"/>
        <c:lblOffset val="100"/>
        <c:noMultiLvlLbl val="0"/>
      </c:catAx>
      <c:valAx>
        <c:axId val="104639488"/>
        <c:scaling>
          <c:orientation val="minMax"/>
        </c:scaling>
        <c:delete val="0"/>
        <c:axPos val="l"/>
        <c:majorGridlines/>
        <c:numFmt formatCode="General" sourceLinked="1"/>
        <c:majorTickMark val="out"/>
        <c:minorTickMark val="none"/>
        <c:tickLblPos val="nextTo"/>
        <c:txPr>
          <a:bodyPr/>
          <a:lstStyle/>
          <a:p>
            <a:pPr>
              <a:defRPr b="1"/>
            </a:pPr>
            <a:endParaRPr lang="en-US"/>
          </a:p>
        </c:txPr>
        <c:crossAx val="104637952"/>
        <c:crosses val="autoZero"/>
        <c:crossBetween val="between"/>
      </c:valAx>
      <c:spPr>
        <a:noFill/>
        <a:ln w="25400">
          <a:noFill/>
        </a:ln>
      </c:spPr>
    </c:plotArea>
    <c:legend>
      <c:legendPos val="tr"/>
      <c:layout>
        <c:manualLayout>
          <c:xMode val="edge"/>
          <c:yMode val="edge"/>
          <c:x val="0.75360894694459191"/>
          <c:y val="7.7412551500426934E-3"/>
          <c:w val="0.18294959536611291"/>
          <c:h val="0.22672419441928648"/>
        </c:manualLayout>
      </c:layout>
      <c:overlay val="1"/>
      <c:txPr>
        <a:bodyPr/>
        <a:lstStyle/>
        <a:p>
          <a:pPr>
            <a:defRPr b="1"/>
          </a:pPr>
          <a:endParaRPr lang="en-US"/>
        </a:p>
      </c:txPr>
    </c:legend>
    <c:plotVisOnly val="1"/>
    <c:dispBlanksAs val="gap"/>
    <c:showDLblsOverMax val="0"/>
  </c:chart>
  <c:spPr>
    <a:solidFill>
      <a:srgbClr val="FFFF00"/>
    </a:solidFill>
  </c:spPr>
  <c:txPr>
    <a:bodyPr/>
    <a:lstStyle/>
    <a:p>
      <a:pPr>
        <a:defRPr sz="1800">
          <a:latin typeface="Arial" pitchFamily="34" charset="0"/>
          <a:cs typeface="Arial"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0246301110646325E-2"/>
          <c:y val="2.5910878746923639E-2"/>
          <c:w val="0.789767034708722"/>
          <c:h val="0.82498860102355653"/>
        </c:manualLayout>
      </c:layout>
      <c:barChart>
        <c:barDir val="col"/>
        <c:grouping val="clustered"/>
        <c:varyColors val="0"/>
        <c:ser>
          <c:idx val="0"/>
          <c:order val="0"/>
          <c:tx>
            <c:strRef>
              <c:f>Sheet1!$B$1</c:f>
              <c:strCache>
                <c:ptCount val="1"/>
                <c:pt idx="0">
                  <c:v>3 Mods. Optional  Exers.</c:v>
                </c:pt>
              </c:strCache>
            </c:strRef>
          </c:tx>
          <c:spPr>
            <a:solidFill>
              <a:srgbClr val="00B0F0"/>
            </a:solidFill>
          </c:spPr>
          <c:invertIfNegative val="0"/>
          <c:cat>
            <c:strRef>
              <c:f>Sheet1!$A$2:$A$4</c:f>
              <c:strCache>
                <c:ptCount val="3"/>
                <c:pt idx="0">
                  <c:v>Phonology</c:v>
                </c:pt>
                <c:pt idx="1">
                  <c:v>Morphology</c:v>
                </c:pt>
                <c:pt idx="2">
                  <c:v>Syntax</c:v>
                </c:pt>
              </c:strCache>
            </c:strRef>
          </c:cat>
          <c:val>
            <c:numRef>
              <c:f>Sheet1!$B$2:$B$4</c:f>
              <c:numCache>
                <c:formatCode>General</c:formatCode>
                <c:ptCount val="3"/>
                <c:pt idx="0">
                  <c:v>75.900000000000006</c:v>
                </c:pt>
                <c:pt idx="1">
                  <c:v>78.2</c:v>
                </c:pt>
                <c:pt idx="2">
                  <c:v>72.099999999999994</c:v>
                </c:pt>
              </c:numCache>
            </c:numRef>
          </c:val>
          <c:extLst>
            <c:ext xmlns:c16="http://schemas.microsoft.com/office/drawing/2014/chart" uri="{C3380CC4-5D6E-409C-BE32-E72D297353CC}">
              <c16:uniqueId val="{00000000-2380-4BF2-B744-A3F5E140CC44}"/>
            </c:ext>
          </c:extLst>
        </c:ser>
        <c:ser>
          <c:idx val="1"/>
          <c:order val="1"/>
          <c:tx>
            <c:strRef>
              <c:f>Sheet1!$C$1</c:f>
              <c:strCache>
                <c:ptCount val="1"/>
                <c:pt idx="0">
                  <c:v>3 Mods. Obligatory  Exers.</c:v>
                </c:pt>
              </c:strCache>
            </c:strRef>
          </c:tx>
          <c:invertIfNegative val="0"/>
          <c:cat>
            <c:strRef>
              <c:f>Sheet1!$A$2:$A$4</c:f>
              <c:strCache>
                <c:ptCount val="3"/>
                <c:pt idx="0">
                  <c:v>Phonology</c:v>
                </c:pt>
                <c:pt idx="1">
                  <c:v>Morphology</c:v>
                </c:pt>
                <c:pt idx="2">
                  <c:v>Syntax</c:v>
                </c:pt>
              </c:strCache>
            </c:strRef>
          </c:cat>
          <c:val>
            <c:numRef>
              <c:f>Sheet1!$C$2:$C$4</c:f>
              <c:numCache>
                <c:formatCode>General</c:formatCode>
                <c:ptCount val="3"/>
                <c:pt idx="0">
                  <c:v>81.2</c:v>
                </c:pt>
                <c:pt idx="1">
                  <c:v>81.099999999999994</c:v>
                </c:pt>
                <c:pt idx="2">
                  <c:v>78.2</c:v>
                </c:pt>
              </c:numCache>
            </c:numRef>
          </c:val>
          <c:extLst>
            <c:ext xmlns:c16="http://schemas.microsoft.com/office/drawing/2014/chart" uri="{C3380CC4-5D6E-409C-BE32-E72D297353CC}">
              <c16:uniqueId val="{00000001-2380-4BF2-B744-A3F5E140CC44}"/>
            </c:ext>
          </c:extLst>
        </c:ser>
        <c:ser>
          <c:idx val="2"/>
          <c:order val="2"/>
          <c:tx>
            <c:strRef>
              <c:f>Sheet1!$D$1</c:f>
              <c:strCache>
                <c:ptCount val="1"/>
                <c:pt idx="0">
                  <c:v>6 Mods. Optional Exers.</c:v>
                </c:pt>
              </c:strCache>
            </c:strRef>
          </c:tx>
          <c:invertIfNegative val="0"/>
          <c:cat>
            <c:strRef>
              <c:f>Sheet1!$A$2:$A$4</c:f>
              <c:strCache>
                <c:ptCount val="3"/>
                <c:pt idx="0">
                  <c:v>Phonology</c:v>
                </c:pt>
                <c:pt idx="1">
                  <c:v>Morphology</c:v>
                </c:pt>
                <c:pt idx="2">
                  <c:v>Syntax</c:v>
                </c:pt>
              </c:strCache>
            </c:strRef>
          </c:cat>
          <c:val>
            <c:numRef>
              <c:f>Sheet1!$D$2:$D$4</c:f>
              <c:numCache>
                <c:formatCode>General</c:formatCode>
                <c:ptCount val="3"/>
                <c:pt idx="0">
                  <c:v>82.8</c:v>
                </c:pt>
                <c:pt idx="1">
                  <c:v>80.400000000000006</c:v>
                </c:pt>
                <c:pt idx="2">
                  <c:v>77.2</c:v>
                </c:pt>
              </c:numCache>
            </c:numRef>
          </c:val>
          <c:extLst>
            <c:ext xmlns:c16="http://schemas.microsoft.com/office/drawing/2014/chart" uri="{C3380CC4-5D6E-409C-BE32-E72D297353CC}">
              <c16:uniqueId val="{00000002-2380-4BF2-B744-A3F5E140CC44}"/>
            </c:ext>
          </c:extLst>
        </c:ser>
        <c:ser>
          <c:idx val="3"/>
          <c:order val="3"/>
          <c:tx>
            <c:strRef>
              <c:f>Sheet1!$E$1</c:f>
              <c:strCache>
                <c:ptCount val="1"/>
                <c:pt idx="0">
                  <c:v>6 Mods. Obligatory Exers.</c:v>
                </c:pt>
              </c:strCache>
            </c:strRef>
          </c:tx>
          <c:invertIfNegative val="0"/>
          <c:cat>
            <c:strRef>
              <c:f>Sheet1!$A$2:$A$4</c:f>
              <c:strCache>
                <c:ptCount val="3"/>
                <c:pt idx="0">
                  <c:v>Phonology</c:v>
                </c:pt>
                <c:pt idx="1">
                  <c:v>Morphology</c:v>
                </c:pt>
                <c:pt idx="2">
                  <c:v>Syntax</c:v>
                </c:pt>
              </c:strCache>
            </c:strRef>
          </c:cat>
          <c:val>
            <c:numRef>
              <c:f>Sheet1!$E$2:$E$4</c:f>
              <c:numCache>
                <c:formatCode>General</c:formatCode>
                <c:ptCount val="3"/>
                <c:pt idx="0">
                  <c:v>89.1</c:v>
                </c:pt>
                <c:pt idx="1">
                  <c:v>84.4</c:v>
                </c:pt>
                <c:pt idx="2">
                  <c:v>81.3</c:v>
                </c:pt>
              </c:numCache>
            </c:numRef>
          </c:val>
          <c:extLst>
            <c:ext xmlns:c16="http://schemas.microsoft.com/office/drawing/2014/chart" uri="{C3380CC4-5D6E-409C-BE32-E72D297353CC}">
              <c16:uniqueId val="{00000003-2380-4BF2-B744-A3F5E140CC44}"/>
            </c:ext>
          </c:extLst>
        </c:ser>
        <c:dLbls>
          <c:showLegendKey val="0"/>
          <c:showVal val="0"/>
          <c:showCatName val="0"/>
          <c:showSerName val="0"/>
          <c:showPercent val="0"/>
          <c:showBubbleSize val="0"/>
        </c:dLbls>
        <c:gapWidth val="150"/>
        <c:axId val="94180480"/>
        <c:axId val="94182016"/>
      </c:barChart>
      <c:catAx>
        <c:axId val="94180480"/>
        <c:scaling>
          <c:orientation val="minMax"/>
        </c:scaling>
        <c:delete val="0"/>
        <c:axPos val="b"/>
        <c:numFmt formatCode="General" sourceLinked="0"/>
        <c:majorTickMark val="out"/>
        <c:minorTickMark val="none"/>
        <c:tickLblPos val="nextTo"/>
        <c:crossAx val="94182016"/>
        <c:crosses val="autoZero"/>
        <c:auto val="1"/>
        <c:lblAlgn val="ctr"/>
        <c:lblOffset val="100"/>
        <c:noMultiLvlLbl val="0"/>
      </c:catAx>
      <c:valAx>
        <c:axId val="94182016"/>
        <c:scaling>
          <c:orientation val="minMax"/>
          <c:max val="90"/>
          <c:min val="70"/>
        </c:scaling>
        <c:delete val="0"/>
        <c:axPos val="l"/>
        <c:majorGridlines/>
        <c:numFmt formatCode="General" sourceLinked="1"/>
        <c:majorTickMark val="out"/>
        <c:minorTickMark val="none"/>
        <c:tickLblPos val="nextTo"/>
        <c:crossAx val="94180480"/>
        <c:crosses val="autoZero"/>
        <c:crossBetween val="between"/>
      </c:valAx>
      <c:spPr>
        <a:solidFill>
          <a:srgbClr val="FFFF00"/>
        </a:solidFill>
      </c:spPr>
    </c:plotArea>
    <c:legend>
      <c:legendPos val="r"/>
      <c:layout/>
      <c:overlay val="0"/>
    </c:legend>
    <c:plotVisOnly val="1"/>
    <c:dispBlanksAs val="gap"/>
    <c:showDLblsOverMax val="0"/>
  </c:chart>
  <c:spPr>
    <a:solidFill>
      <a:srgbClr val="FFFF00"/>
    </a:solidFill>
    <a:ln>
      <a:solidFill>
        <a:srgbClr val="FFFF00"/>
      </a:solidFill>
    </a:ln>
  </c:spPr>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895600" cy="457200"/>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lvl1pPr>
              <a:defRPr sz="1200">
                <a:effectLst/>
              </a:defRPr>
            </a:lvl1pPr>
          </a:lstStyle>
          <a:p>
            <a:endParaRPr lang="en-US"/>
          </a:p>
        </p:txBody>
      </p:sp>
      <p:sp>
        <p:nvSpPr>
          <p:cNvPr id="4099" name="Rectangle 3"/>
          <p:cNvSpPr>
            <a:spLocks noGrp="1" noChangeArrowheads="1"/>
          </p:cNvSpPr>
          <p:nvPr>
            <p:ph type="dt" idx="1"/>
          </p:nvPr>
        </p:nvSpPr>
        <p:spPr bwMode="auto">
          <a:xfrm>
            <a:off x="3810000" y="0"/>
            <a:ext cx="2895600" cy="457200"/>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lvl1pPr algn="r">
              <a:defRPr sz="1200">
                <a:effectLst/>
              </a:defRPr>
            </a:lvl1pPr>
          </a:lstStyle>
          <a:p>
            <a:endParaRPr lang="en-US"/>
          </a:p>
        </p:txBody>
      </p:sp>
      <p:sp>
        <p:nvSpPr>
          <p:cNvPr id="4100" name="Rectangle 4"/>
          <p:cNvSpPr>
            <a:spLocks noGrp="1" noRot="1" noChangeAspect="1" noChangeArrowheads="1" noTextEdit="1"/>
          </p:cNvSpPr>
          <p:nvPr>
            <p:ph type="sldImg" idx="2"/>
          </p:nvPr>
        </p:nvSpPr>
        <p:spPr bwMode="auto">
          <a:xfrm>
            <a:off x="2038350" y="685800"/>
            <a:ext cx="2628900" cy="350520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914400" y="4419600"/>
            <a:ext cx="4876800" cy="4114800"/>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763000"/>
            <a:ext cx="2895600" cy="457200"/>
          </a:xfrm>
          <a:prstGeom prst="rect">
            <a:avLst/>
          </a:prstGeom>
          <a:noFill/>
          <a:ln w="9525">
            <a:noFill/>
            <a:miter lim="800000"/>
            <a:headEnd/>
            <a:tailEnd/>
          </a:ln>
          <a:effectLst/>
        </p:spPr>
        <p:txBody>
          <a:bodyPr vert="horz" wrap="square" lIns="91433" tIns="45716" rIns="91433" bIns="45716" numCol="1" anchor="b" anchorCtr="0" compatLnSpc="1">
            <a:prstTxWarp prst="textNoShape">
              <a:avLst/>
            </a:prstTxWarp>
          </a:bodyPr>
          <a:lstStyle>
            <a:lvl1pPr>
              <a:defRPr sz="1200">
                <a:effectLst/>
              </a:defRPr>
            </a:lvl1pPr>
          </a:lstStyle>
          <a:p>
            <a:endParaRPr lang="en-US"/>
          </a:p>
        </p:txBody>
      </p:sp>
      <p:sp>
        <p:nvSpPr>
          <p:cNvPr id="4103" name="Rectangle 7"/>
          <p:cNvSpPr>
            <a:spLocks noGrp="1" noChangeArrowheads="1"/>
          </p:cNvSpPr>
          <p:nvPr>
            <p:ph type="sldNum" sz="quarter" idx="5"/>
          </p:nvPr>
        </p:nvSpPr>
        <p:spPr bwMode="auto">
          <a:xfrm>
            <a:off x="3810000" y="8763000"/>
            <a:ext cx="2895600" cy="457200"/>
          </a:xfrm>
          <a:prstGeom prst="rect">
            <a:avLst/>
          </a:prstGeom>
          <a:noFill/>
          <a:ln w="9525">
            <a:noFill/>
            <a:miter lim="800000"/>
            <a:headEnd/>
            <a:tailEnd/>
          </a:ln>
          <a:effectLst/>
        </p:spPr>
        <p:txBody>
          <a:bodyPr vert="horz" wrap="square" lIns="91433" tIns="45716" rIns="91433" bIns="45716" numCol="1" anchor="b" anchorCtr="0" compatLnSpc="1">
            <a:prstTxWarp prst="textNoShape">
              <a:avLst/>
            </a:prstTxWarp>
          </a:bodyPr>
          <a:lstStyle>
            <a:lvl1pPr algn="r">
              <a:defRPr sz="1200">
                <a:effectLst/>
              </a:defRPr>
            </a:lvl1pPr>
          </a:lstStyle>
          <a:p>
            <a:fld id="{629E399A-0AA3-4679-83D4-22AA96C52335}" type="slidenum">
              <a:rPr lang="en-US"/>
              <a:pPr/>
              <a:t>‹#›</a:t>
            </a:fld>
            <a:endParaRPr lang="en-US"/>
          </a:p>
        </p:txBody>
      </p:sp>
    </p:spTree>
    <p:extLst>
      <p:ext uri="{BB962C8B-B14F-4D97-AF65-F5344CB8AC3E}">
        <p14:creationId xmlns:p14="http://schemas.microsoft.com/office/powerpoint/2010/main" val="12412578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29E399A-0AA3-4679-83D4-22AA96C52335}"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13635038"/>
            <a:ext cx="27981275" cy="9407525"/>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24871363"/>
            <a:ext cx="23044150" cy="112172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C4A54C6-892F-404E-8FF2-029F79CA9B66}"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46C80C0-3A30-4895-925E-6487D229FF0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455313" y="3898900"/>
            <a:ext cx="6994525" cy="35115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468563" y="3898900"/>
            <a:ext cx="20834350" cy="35115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F15D225-AFA2-4B06-BAC1-BD364FAAA8C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7889C4B-4651-4009-8251-EF3B33B5D43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28203525"/>
            <a:ext cx="27981275" cy="87185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18602325"/>
            <a:ext cx="27981275" cy="9601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FCB080D-866E-4F17-B8D3-7A57E61E98C2}"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468563" y="12684125"/>
            <a:ext cx="13914437" cy="26330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535400" y="12684125"/>
            <a:ext cx="13914438" cy="26330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B3FCA04-BC11-4D69-B5F4-0C0AF2721B0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1757363"/>
            <a:ext cx="29625925" cy="7315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9825038"/>
            <a:ext cx="14544675"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13919200"/>
            <a:ext cx="14544675"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9825038"/>
            <a:ext cx="14549438"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13919200"/>
            <a:ext cx="14549438"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E94754F-C21A-4921-9D49-7FD609E7CBD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B45A50D-BE7D-4D7D-92DA-6D66798B5716}"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6952633-1A60-4E04-8379-9E3BDF3A888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1747838"/>
            <a:ext cx="10829925" cy="74374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1747838"/>
            <a:ext cx="18402300" cy="374602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9185275"/>
            <a:ext cx="10829925" cy="30022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6E93EED-EE2A-4C63-AEC1-6FC555268CF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30724475"/>
            <a:ext cx="19751675" cy="36258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3921125"/>
            <a:ext cx="19751675" cy="263350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6451600" y="34350325"/>
            <a:ext cx="19751675" cy="51514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E38D2F9-EADD-44A3-BBBC-EFAB17CA093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68563" y="3898900"/>
            <a:ext cx="27981275" cy="7318375"/>
          </a:xfrm>
          <a:prstGeom prst="rect">
            <a:avLst/>
          </a:prstGeom>
          <a:noFill/>
          <a:ln w="9525">
            <a:noFill/>
            <a:miter lim="800000"/>
            <a:headEnd/>
            <a:tailEnd/>
          </a:ln>
          <a:effectLst/>
        </p:spPr>
        <p:txBody>
          <a:bodyPr vert="horz" wrap="square" lIns="230701" tIns="115352" rIns="230701" bIns="115352"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468563" y="12684125"/>
            <a:ext cx="27981275" cy="26330275"/>
          </a:xfrm>
          <a:prstGeom prst="rect">
            <a:avLst/>
          </a:prstGeom>
          <a:noFill/>
          <a:ln w="9525">
            <a:noFill/>
            <a:miter lim="800000"/>
            <a:headEnd/>
            <a:tailEnd/>
          </a:ln>
          <a:effectLst/>
        </p:spPr>
        <p:txBody>
          <a:bodyPr vert="horz" wrap="square" lIns="230701" tIns="115352" rIns="230701" bIns="11535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2468563" y="39992300"/>
            <a:ext cx="6858000" cy="2921000"/>
          </a:xfrm>
          <a:prstGeom prst="rect">
            <a:avLst/>
          </a:prstGeom>
          <a:noFill/>
          <a:ln w="9525">
            <a:noFill/>
            <a:miter lim="800000"/>
            <a:headEnd/>
            <a:tailEnd/>
          </a:ln>
          <a:effectLst/>
        </p:spPr>
        <p:txBody>
          <a:bodyPr vert="horz" wrap="square" lIns="230701" tIns="115352" rIns="230701" bIns="115352" numCol="1" anchor="t" anchorCtr="0" compatLnSpc="1">
            <a:prstTxWarp prst="textNoShape">
              <a:avLst/>
            </a:prstTxWarp>
          </a:bodyPr>
          <a:lstStyle>
            <a:lvl1pPr defTabSz="2306638">
              <a:defRPr sz="3500">
                <a:effectLst/>
              </a:defRPr>
            </a:lvl1pPr>
          </a:lstStyle>
          <a:p>
            <a:endParaRPr lang="en-US"/>
          </a:p>
        </p:txBody>
      </p:sp>
      <p:sp>
        <p:nvSpPr>
          <p:cNvPr id="1029" name="Rectangle 5"/>
          <p:cNvSpPr>
            <a:spLocks noGrp="1" noChangeArrowheads="1"/>
          </p:cNvSpPr>
          <p:nvPr>
            <p:ph type="ftr" sz="quarter" idx="3"/>
          </p:nvPr>
        </p:nvSpPr>
        <p:spPr bwMode="auto">
          <a:xfrm>
            <a:off x="11247438" y="39992300"/>
            <a:ext cx="10423525" cy="2921000"/>
          </a:xfrm>
          <a:prstGeom prst="rect">
            <a:avLst/>
          </a:prstGeom>
          <a:noFill/>
          <a:ln w="9525">
            <a:noFill/>
            <a:miter lim="800000"/>
            <a:headEnd/>
            <a:tailEnd/>
          </a:ln>
          <a:effectLst/>
        </p:spPr>
        <p:txBody>
          <a:bodyPr vert="horz" wrap="square" lIns="230701" tIns="115352" rIns="230701" bIns="115352" numCol="1" anchor="t" anchorCtr="0" compatLnSpc="1">
            <a:prstTxWarp prst="textNoShape">
              <a:avLst/>
            </a:prstTxWarp>
          </a:bodyPr>
          <a:lstStyle>
            <a:lvl1pPr algn="ctr" defTabSz="2306638">
              <a:defRPr sz="3500">
                <a:effectLst/>
              </a:defRPr>
            </a:lvl1pPr>
          </a:lstStyle>
          <a:p>
            <a:endParaRPr lang="en-US"/>
          </a:p>
        </p:txBody>
      </p:sp>
      <p:sp>
        <p:nvSpPr>
          <p:cNvPr id="1030" name="Rectangle 6"/>
          <p:cNvSpPr>
            <a:spLocks noGrp="1" noChangeArrowheads="1"/>
          </p:cNvSpPr>
          <p:nvPr>
            <p:ph type="sldNum" sz="quarter" idx="4"/>
          </p:nvPr>
        </p:nvSpPr>
        <p:spPr bwMode="auto">
          <a:xfrm>
            <a:off x="23591838" y="39992300"/>
            <a:ext cx="6858000" cy="2921000"/>
          </a:xfrm>
          <a:prstGeom prst="rect">
            <a:avLst/>
          </a:prstGeom>
          <a:noFill/>
          <a:ln w="9525">
            <a:noFill/>
            <a:miter lim="800000"/>
            <a:headEnd/>
            <a:tailEnd/>
          </a:ln>
          <a:effectLst/>
        </p:spPr>
        <p:txBody>
          <a:bodyPr vert="horz" wrap="square" lIns="230701" tIns="115352" rIns="230701" bIns="115352" numCol="1" anchor="t" anchorCtr="0" compatLnSpc="1">
            <a:prstTxWarp prst="textNoShape">
              <a:avLst/>
            </a:prstTxWarp>
          </a:bodyPr>
          <a:lstStyle>
            <a:lvl1pPr algn="r" defTabSz="2306638">
              <a:defRPr sz="3500">
                <a:effectLst/>
              </a:defRPr>
            </a:lvl1pPr>
          </a:lstStyle>
          <a:p>
            <a:fld id="{8D791C5D-4194-4676-AB74-BD9790667ABC}" type="slidenum">
              <a:rPr lang="en-US"/>
              <a:pPr/>
              <a:t>‹#›</a:t>
            </a:fld>
            <a:endParaRPr lang="en-US"/>
          </a:p>
        </p:txBody>
      </p:sp>
      <p:pic>
        <p:nvPicPr>
          <p:cNvPr id="1031" name="Picture 7" descr="mp logo"/>
          <p:cNvPicPr>
            <a:picLocks noChangeAspect="1" noChangeArrowheads="1"/>
          </p:cNvPicPr>
          <p:nvPr/>
        </p:nvPicPr>
        <p:blipFill>
          <a:blip r:embed="rId13" cstate="print"/>
          <a:srcRect/>
          <a:stretch>
            <a:fillRect/>
          </a:stretch>
        </p:blipFill>
        <p:spPr bwMode="auto">
          <a:xfrm>
            <a:off x="30060900" y="42849800"/>
            <a:ext cx="2541588" cy="363538"/>
          </a:xfrm>
          <a:prstGeom prst="rect">
            <a:avLst/>
          </a:prstGeom>
          <a:noFill/>
        </p:spPr>
      </p:pic>
      <p:sp>
        <p:nvSpPr>
          <p:cNvPr id="1032" name="Rectangle 8"/>
          <p:cNvSpPr>
            <a:spLocks noChangeArrowheads="1"/>
          </p:cNvSpPr>
          <p:nvPr/>
        </p:nvSpPr>
        <p:spPr bwMode="auto">
          <a:xfrm>
            <a:off x="30746700" y="42519600"/>
            <a:ext cx="1187450" cy="366713"/>
          </a:xfrm>
          <a:prstGeom prst="rect">
            <a:avLst/>
          </a:prstGeom>
          <a:noFill/>
          <a:ln w="9525">
            <a:noFill/>
            <a:miter lim="800000"/>
            <a:headEnd/>
            <a:tailEnd/>
          </a:ln>
          <a:effectLst/>
        </p:spPr>
        <p:txBody>
          <a:bodyPr wrap="none">
            <a:spAutoFit/>
          </a:bodyPr>
          <a:lstStyle/>
          <a:p>
            <a:r>
              <a:rPr lang="en-US" sz="1800">
                <a:solidFill>
                  <a:srgbClr val="2B0E72"/>
                </a:solidFill>
                <a:effectLst/>
                <a:latin typeface="Arial" charset="0"/>
              </a:rPr>
              <a:t>printed by</a:t>
            </a:r>
            <a:endParaRPr lang="en-US" sz="1800">
              <a:solidFill>
                <a:srgbClr val="003399"/>
              </a:solidFill>
              <a:effectLst/>
              <a:latin typeface="Arial" charset="0"/>
            </a:endParaRPr>
          </a:p>
        </p:txBody>
      </p:sp>
      <p:sp>
        <p:nvSpPr>
          <p:cNvPr id="1033" name="Rectangle 9"/>
          <p:cNvSpPr>
            <a:spLocks noChangeArrowheads="1"/>
          </p:cNvSpPr>
          <p:nvPr/>
        </p:nvSpPr>
        <p:spPr bwMode="auto">
          <a:xfrm>
            <a:off x="30022800" y="43143488"/>
            <a:ext cx="2647950" cy="366712"/>
          </a:xfrm>
          <a:prstGeom prst="rect">
            <a:avLst/>
          </a:prstGeom>
          <a:noFill/>
          <a:ln w="9525">
            <a:noFill/>
            <a:miter lim="800000"/>
            <a:headEnd/>
            <a:tailEnd/>
          </a:ln>
          <a:effectLst/>
        </p:spPr>
        <p:txBody>
          <a:bodyPr wrap="none">
            <a:spAutoFit/>
          </a:bodyPr>
          <a:lstStyle/>
          <a:p>
            <a:r>
              <a:rPr lang="en-US" sz="1800">
                <a:solidFill>
                  <a:srgbClr val="2B0E72"/>
                </a:solidFill>
                <a:effectLst/>
                <a:latin typeface="Arial" charset="0"/>
              </a:rPr>
              <a:t>www.postersession.com</a:t>
            </a:r>
            <a:endParaRPr lang="en-US" sz="1800">
              <a:solidFill>
                <a:srgbClr val="003399"/>
              </a:solidFill>
              <a:effectLst/>
              <a:latin typeface="Arial"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306638" rtl="0" eaLnBrk="1" fontAlgn="base" hangingPunct="1">
        <a:spcBef>
          <a:spcPct val="0"/>
        </a:spcBef>
        <a:spcAft>
          <a:spcPct val="0"/>
        </a:spcAft>
        <a:defRPr sz="11100">
          <a:solidFill>
            <a:schemeClr val="tx2"/>
          </a:solidFill>
          <a:latin typeface="+mj-lt"/>
          <a:ea typeface="+mj-ea"/>
          <a:cs typeface="+mj-cs"/>
        </a:defRPr>
      </a:lvl1pPr>
      <a:lvl2pPr algn="ctr" defTabSz="2306638" rtl="0" eaLnBrk="1" fontAlgn="base" hangingPunct="1">
        <a:spcBef>
          <a:spcPct val="0"/>
        </a:spcBef>
        <a:spcAft>
          <a:spcPct val="0"/>
        </a:spcAft>
        <a:defRPr sz="11100">
          <a:solidFill>
            <a:schemeClr val="tx2"/>
          </a:solidFill>
          <a:latin typeface="Times New Roman" pitchFamily="18" charset="0"/>
        </a:defRPr>
      </a:lvl2pPr>
      <a:lvl3pPr algn="ctr" defTabSz="2306638" rtl="0" eaLnBrk="1" fontAlgn="base" hangingPunct="1">
        <a:spcBef>
          <a:spcPct val="0"/>
        </a:spcBef>
        <a:spcAft>
          <a:spcPct val="0"/>
        </a:spcAft>
        <a:defRPr sz="11100">
          <a:solidFill>
            <a:schemeClr val="tx2"/>
          </a:solidFill>
          <a:latin typeface="Times New Roman" pitchFamily="18" charset="0"/>
        </a:defRPr>
      </a:lvl3pPr>
      <a:lvl4pPr algn="ctr" defTabSz="2306638" rtl="0" eaLnBrk="1" fontAlgn="base" hangingPunct="1">
        <a:spcBef>
          <a:spcPct val="0"/>
        </a:spcBef>
        <a:spcAft>
          <a:spcPct val="0"/>
        </a:spcAft>
        <a:defRPr sz="11100">
          <a:solidFill>
            <a:schemeClr val="tx2"/>
          </a:solidFill>
          <a:latin typeface="Times New Roman" pitchFamily="18" charset="0"/>
        </a:defRPr>
      </a:lvl4pPr>
      <a:lvl5pPr algn="ctr" defTabSz="2306638" rtl="0" eaLnBrk="1" fontAlgn="base" hangingPunct="1">
        <a:spcBef>
          <a:spcPct val="0"/>
        </a:spcBef>
        <a:spcAft>
          <a:spcPct val="0"/>
        </a:spcAft>
        <a:defRPr sz="11100">
          <a:solidFill>
            <a:schemeClr val="tx2"/>
          </a:solidFill>
          <a:latin typeface="Times New Roman" pitchFamily="18" charset="0"/>
        </a:defRPr>
      </a:lvl5pPr>
      <a:lvl6pPr marL="457200" algn="ctr" defTabSz="2306638" rtl="0" eaLnBrk="1" fontAlgn="base" hangingPunct="1">
        <a:spcBef>
          <a:spcPct val="0"/>
        </a:spcBef>
        <a:spcAft>
          <a:spcPct val="0"/>
        </a:spcAft>
        <a:defRPr sz="11100">
          <a:solidFill>
            <a:schemeClr val="tx2"/>
          </a:solidFill>
          <a:latin typeface="Times New Roman" pitchFamily="18" charset="0"/>
        </a:defRPr>
      </a:lvl6pPr>
      <a:lvl7pPr marL="914400" algn="ctr" defTabSz="2306638" rtl="0" eaLnBrk="1" fontAlgn="base" hangingPunct="1">
        <a:spcBef>
          <a:spcPct val="0"/>
        </a:spcBef>
        <a:spcAft>
          <a:spcPct val="0"/>
        </a:spcAft>
        <a:defRPr sz="11100">
          <a:solidFill>
            <a:schemeClr val="tx2"/>
          </a:solidFill>
          <a:latin typeface="Times New Roman" pitchFamily="18" charset="0"/>
        </a:defRPr>
      </a:lvl7pPr>
      <a:lvl8pPr marL="1371600" algn="ctr" defTabSz="2306638" rtl="0" eaLnBrk="1" fontAlgn="base" hangingPunct="1">
        <a:spcBef>
          <a:spcPct val="0"/>
        </a:spcBef>
        <a:spcAft>
          <a:spcPct val="0"/>
        </a:spcAft>
        <a:defRPr sz="11100">
          <a:solidFill>
            <a:schemeClr val="tx2"/>
          </a:solidFill>
          <a:latin typeface="Times New Roman" pitchFamily="18" charset="0"/>
        </a:defRPr>
      </a:lvl8pPr>
      <a:lvl9pPr marL="1828800" algn="ctr" defTabSz="2306638" rtl="0" eaLnBrk="1" fontAlgn="base" hangingPunct="1">
        <a:spcBef>
          <a:spcPct val="0"/>
        </a:spcBef>
        <a:spcAft>
          <a:spcPct val="0"/>
        </a:spcAft>
        <a:defRPr sz="11100">
          <a:solidFill>
            <a:schemeClr val="tx2"/>
          </a:solidFill>
          <a:latin typeface="Times New Roman" pitchFamily="18" charset="0"/>
        </a:defRPr>
      </a:lvl9pPr>
    </p:titleStyle>
    <p:bodyStyle>
      <a:lvl1pPr marL="863600" indent="-863600" algn="l" defTabSz="2306638" rtl="0" eaLnBrk="1" fontAlgn="base" hangingPunct="1">
        <a:spcBef>
          <a:spcPct val="20000"/>
        </a:spcBef>
        <a:spcAft>
          <a:spcPct val="0"/>
        </a:spcAft>
        <a:buChar char="•"/>
        <a:defRPr sz="8000">
          <a:solidFill>
            <a:schemeClr val="tx1"/>
          </a:solidFill>
          <a:latin typeface="+mn-lt"/>
          <a:ea typeface="+mn-ea"/>
          <a:cs typeface="+mn-cs"/>
        </a:defRPr>
      </a:lvl1pPr>
      <a:lvl2pPr marL="1873250" indent="-720725" algn="l" defTabSz="2306638" rtl="0" eaLnBrk="1" fontAlgn="base" hangingPunct="1">
        <a:spcBef>
          <a:spcPct val="20000"/>
        </a:spcBef>
        <a:spcAft>
          <a:spcPct val="0"/>
        </a:spcAft>
        <a:buChar char="–"/>
        <a:defRPr sz="7100">
          <a:solidFill>
            <a:schemeClr val="tx1"/>
          </a:solidFill>
          <a:latin typeface="+mn-lt"/>
        </a:defRPr>
      </a:lvl2pPr>
      <a:lvl3pPr marL="2882900" indent="-576263" algn="l" defTabSz="2306638" rtl="0" eaLnBrk="1" fontAlgn="base" hangingPunct="1">
        <a:spcBef>
          <a:spcPct val="20000"/>
        </a:spcBef>
        <a:spcAft>
          <a:spcPct val="0"/>
        </a:spcAft>
        <a:buChar char="•"/>
        <a:defRPr sz="6100">
          <a:solidFill>
            <a:schemeClr val="tx1"/>
          </a:solidFill>
          <a:latin typeface="+mn-lt"/>
        </a:defRPr>
      </a:lvl3pPr>
      <a:lvl4pPr marL="4038600" indent="-579438" algn="l" defTabSz="2306638" rtl="0" eaLnBrk="1" fontAlgn="base" hangingPunct="1">
        <a:spcBef>
          <a:spcPct val="20000"/>
        </a:spcBef>
        <a:spcAft>
          <a:spcPct val="0"/>
        </a:spcAft>
        <a:buChar char="–"/>
        <a:defRPr sz="4900">
          <a:solidFill>
            <a:schemeClr val="tx1"/>
          </a:solidFill>
          <a:latin typeface="+mn-lt"/>
        </a:defRPr>
      </a:lvl4pPr>
      <a:lvl5pPr marL="5191125" indent="-576263" algn="l" defTabSz="2306638" rtl="0" eaLnBrk="1" fontAlgn="base" hangingPunct="1">
        <a:spcBef>
          <a:spcPct val="20000"/>
        </a:spcBef>
        <a:spcAft>
          <a:spcPct val="0"/>
        </a:spcAft>
        <a:buChar char="»"/>
        <a:defRPr sz="4900">
          <a:solidFill>
            <a:schemeClr val="tx1"/>
          </a:solidFill>
          <a:latin typeface="+mn-lt"/>
        </a:defRPr>
      </a:lvl5pPr>
      <a:lvl6pPr marL="5648325" indent="-576263" algn="l" defTabSz="2306638" rtl="0" eaLnBrk="1" fontAlgn="base" hangingPunct="1">
        <a:spcBef>
          <a:spcPct val="20000"/>
        </a:spcBef>
        <a:spcAft>
          <a:spcPct val="0"/>
        </a:spcAft>
        <a:buChar char="»"/>
        <a:defRPr sz="4900">
          <a:solidFill>
            <a:schemeClr val="tx1"/>
          </a:solidFill>
          <a:latin typeface="+mn-lt"/>
        </a:defRPr>
      </a:lvl6pPr>
      <a:lvl7pPr marL="6105525" indent="-576263" algn="l" defTabSz="2306638" rtl="0" eaLnBrk="1" fontAlgn="base" hangingPunct="1">
        <a:spcBef>
          <a:spcPct val="20000"/>
        </a:spcBef>
        <a:spcAft>
          <a:spcPct val="0"/>
        </a:spcAft>
        <a:buChar char="»"/>
        <a:defRPr sz="4900">
          <a:solidFill>
            <a:schemeClr val="tx1"/>
          </a:solidFill>
          <a:latin typeface="+mn-lt"/>
        </a:defRPr>
      </a:lvl7pPr>
      <a:lvl8pPr marL="6562725" indent="-576263" algn="l" defTabSz="2306638" rtl="0" eaLnBrk="1" fontAlgn="base" hangingPunct="1">
        <a:spcBef>
          <a:spcPct val="20000"/>
        </a:spcBef>
        <a:spcAft>
          <a:spcPct val="0"/>
        </a:spcAft>
        <a:buChar char="»"/>
        <a:defRPr sz="4900">
          <a:solidFill>
            <a:schemeClr val="tx1"/>
          </a:solidFill>
          <a:latin typeface="+mn-lt"/>
        </a:defRPr>
      </a:lvl8pPr>
      <a:lvl9pPr marL="7019925" indent="-576263" algn="l" defTabSz="2306638" rtl="0" eaLnBrk="1" fontAlgn="base" hangingPunct="1">
        <a:spcBef>
          <a:spcPct val="20000"/>
        </a:spcBef>
        <a:spcAft>
          <a:spcPct val="0"/>
        </a:spcAft>
        <a:buChar char="»"/>
        <a:defRPr sz="4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 y="3"/>
            <a:ext cx="32908125" cy="37820669"/>
            <a:chOff x="66074" y="990023"/>
            <a:chExt cx="32995287" cy="36308778"/>
          </a:xfrm>
        </p:grpSpPr>
        <p:grpSp>
          <p:nvGrpSpPr>
            <p:cNvPr id="3" name="Group 2"/>
            <p:cNvGrpSpPr/>
            <p:nvPr/>
          </p:nvGrpSpPr>
          <p:grpSpPr>
            <a:xfrm>
              <a:off x="17190717" y="18073393"/>
              <a:ext cx="8357555" cy="924815"/>
              <a:chOff x="17190717" y="18073393"/>
              <a:chExt cx="8357555" cy="924815"/>
            </a:xfrm>
          </p:grpSpPr>
          <p:sp>
            <p:nvSpPr>
              <p:cNvPr id="64" name="Rectangle 63"/>
              <p:cNvSpPr/>
              <p:nvPr/>
            </p:nvSpPr>
            <p:spPr>
              <a:xfrm>
                <a:off x="25363541" y="18073393"/>
                <a:ext cx="184731" cy="887465"/>
              </a:xfrm>
              <a:prstGeom prst="rect">
                <a:avLst/>
              </a:prstGeom>
              <a:noFill/>
            </p:spPr>
            <p:txBody>
              <a:bodyPr wrap="none" lIns="91440" tIns="45720" rIns="91440" bIns="45720">
                <a:spAutoFit/>
              </a:bodyPr>
              <a:lstStyle/>
              <a:p>
                <a:pPr algn="ctr"/>
                <a:endParaRPr lang="en-US" sz="5400" b="1" cap="none" spc="0" dirty="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endParaRPr>
              </a:p>
            </p:txBody>
          </p:sp>
          <p:sp>
            <p:nvSpPr>
              <p:cNvPr id="75" name="Rectangle 74"/>
              <p:cNvSpPr/>
              <p:nvPr/>
            </p:nvSpPr>
            <p:spPr>
              <a:xfrm>
                <a:off x="17190717" y="18110743"/>
                <a:ext cx="184731" cy="887465"/>
              </a:xfrm>
              <a:prstGeom prst="rect">
                <a:avLst/>
              </a:prstGeom>
              <a:noFill/>
            </p:spPr>
            <p:txBody>
              <a:bodyPr wrap="none" lIns="91440" tIns="45720" rIns="91440" bIns="45720">
                <a:spAutoFit/>
              </a:bodyPr>
              <a:lstStyle/>
              <a:p>
                <a:pPr algn="ctr"/>
                <a:endParaRPr lang="en-US" sz="5400" b="1" cap="none" spc="0" dirty="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endParaRPr>
              </a:p>
            </p:txBody>
          </p:sp>
        </p:grpSp>
        <p:grpSp>
          <p:nvGrpSpPr>
            <p:cNvPr id="9" name="Group 8"/>
            <p:cNvGrpSpPr/>
            <p:nvPr/>
          </p:nvGrpSpPr>
          <p:grpSpPr>
            <a:xfrm>
              <a:off x="66074" y="990023"/>
              <a:ext cx="32995287" cy="36308778"/>
              <a:chOff x="66074" y="990023"/>
              <a:chExt cx="32995287" cy="36308778"/>
            </a:xfrm>
          </p:grpSpPr>
          <p:sp>
            <p:nvSpPr>
              <p:cNvPr id="2198" name="Text Box 150"/>
              <p:cNvSpPr txBox="1">
                <a:spLocks noChangeArrowheads="1"/>
              </p:cNvSpPr>
              <p:nvPr/>
            </p:nvSpPr>
            <p:spPr bwMode="auto">
              <a:xfrm>
                <a:off x="16469582" y="6283134"/>
                <a:ext cx="16591779" cy="13432208"/>
              </a:xfrm>
              <a:prstGeom prst="rect">
                <a:avLst/>
              </a:prstGeom>
              <a:solidFill>
                <a:srgbClr val="FFFF00"/>
              </a:solidFill>
              <a:ln w="57150" cmpd="thinThick">
                <a:solidFill>
                  <a:schemeClr val="tx1"/>
                </a:solidFill>
                <a:miter lim="800000"/>
                <a:headEnd/>
                <a:tailEnd/>
              </a:ln>
              <a:effectLst/>
            </p:spPr>
            <p:txBody>
              <a:bodyPr wrap="square" lIns="228600" tIns="100584" rIns="228600" bIns="100584">
                <a:spAutoFit/>
              </a:bodyPr>
              <a:lstStyle/>
              <a:p>
                <a:endParaRPr lang="en-US" sz="3200" b="1" dirty="0" smtClean="0">
                  <a:effectLst/>
                  <a:latin typeface="+mj-lt"/>
                  <a:cs typeface="Arial" pitchFamily="34" charset="0"/>
                </a:endParaRPr>
              </a:p>
              <a:p>
                <a:pPr marL="457200" indent="-457200">
                  <a:buFont typeface="Arial" pitchFamily="34" charset="0"/>
                  <a:buChar char="•"/>
                </a:pPr>
                <a:r>
                  <a:rPr lang="en-US" sz="3200" b="1" dirty="0" smtClean="0">
                    <a:solidFill>
                      <a:srgbClr val="000099"/>
                    </a:solidFill>
                    <a:effectLst/>
                    <a:latin typeface="Arial" pitchFamily="34" charset="0"/>
                    <a:cs typeface="Arial" pitchFamily="34" charset="0"/>
                  </a:rPr>
                  <a:t>Significant gains occurred for all exams under both conditions (p &lt;.0001).</a:t>
                </a:r>
              </a:p>
              <a:p>
                <a:pPr marL="914400" lvl="1" indent="-457200">
                  <a:buFont typeface="Arial" pitchFamily="34" charset="0"/>
                  <a:buChar char="•"/>
                </a:pPr>
                <a:r>
                  <a:rPr lang="en-US" sz="3200" b="1" dirty="0" smtClean="0">
                    <a:solidFill>
                      <a:srgbClr val="000099"/>
                    </a:solidFill>
                    <a:effectLst/>
                    <a:latin typeface="Arial" pitchFamily="34" charset="0"/>
                    <a:cs typeface="Arial" pitchFamily="34" charset="0"/>
                  </a:rPr>
                  <a:t>As displayed in Graph 1, students who took six 100 point exams had consistently higher average scores than did those students who </a:t>
                </a:r>
                <a:r>
                  <a:rPr lang="en-US" sz="3200" b="1" dirty="0">
                    <a:solidFill>
                      <a:srgbClr val="000099"/>
                    </a:solidFill>
                    <a:effectLst/>
                    <a:latin typeface="Arial" pitchFamily="34" charset="0"/>
                    <a:cs typeface="Arial" pitchFamily="34" charset="0"/>
                  </a:rPr>
                  <a:t> </a:t>
                </a:r>
                <a:r>
                  <a:rPr lang="en-US" sz="3200" b="1" dirty="0" smtClean="0">
                    <a:solidFill>
                      <a:srgbClr val="000099"/>
                    </a:solidFill>
                    <a:effectLst/>
                    <a:latin typeface="Arial" pitchFamily="34" charset="0"/>
                    <a:cs typeface="Arial" pitchFamily="34" charset="0"/>
                  </a:rPr>
                  <a:t>took three 200-point examinations.</a:t>
                </a:r>
              </a:p>
              <a:p>
                <a:pPr marL="914400" lvl="1" indent="-457200">
                  <a:buFont typeface="Arial" pitchFamily="34" charset="0"/>
                  <a:buChar char="•"/>
                </a:pPr>
                <a:r>
                  <a:rPr lang="en-US" sz="3200" b="1" dirty="0" smtClean="0">
                    <a:solidFill>
                      <a:srgbClr val="000099"/>
                    </a:solidFill>
                    <a:effectLst/>
                    <a:latin typeface="Arial" pitchFamily="34" charset="0"/>
                    <a:cs typeface="Arial" pitchFamily="34" charset="0"/>
                  </a:rPr>
                  <a:t>As displayed in Graph 2, students who had obligatory exercises had higher exam averages than did those students who had optional exercises.</a:t>
                </a:r>
              </a:p>
              <a:p>
                <a:pPr marL="457200" indent="-457200">
                  <a:buFont typeface="Arial" pitchFamily="34" charset="0"/>
                  <a:buChar char="•"/>
                </a:pPr>
                <a:r>
                  <a:rPr lang="en-US" sz="3200" b="1" dirty="0" smtClean="0">
                    <a:solidFill>
                      <a:srgbClr val="000099"/>
                    </a:solidFill>
                    <a:effectLst/>
                    <a:latin typeface="Arial" pitchFamily="34" charset="0"/>
                    <a:cs typeface="Arial" pitchFamily="34" charset="0"/>
                  </a:rPr>
                  <a:t>The interaction effect was not significant, but as displayed in Graph 3, trends are evident.</a:t>
                </a:r>
              </a:p>
              <a:p>
                <a:pPr marL="914400" lvl="1" indent="-457200">
                  <a:buFont typeface="Arial" pitchFamily="34" charset="0"/>
                  <a:buChar char="•"/>
                </a:pPr>
                <a:r>
                  <a:rPr lang="en-US" sz="3200" b="1" dirty="0">
                    <a:solidFill>
                      <a:srgbClr val="000099"/>
                    </a:solidFill>
                    <a:effectLst/>
                    <a:latin typeface="Arial" pitchFamily="34" charset="0"/>
                    <a:cs typeface="Arial" pitchFamily="34" charset="0"/>
                  </a:rPr>
                  <a:t>S</a:t>
                </a:r>
                <a:r>
                  <a:rPr lang="en-US" sz="3200" b="1" dirty="0" smtClean="0">
                    <a:solidFill>
                      <a:srgbClr val="000099"/>
                    </a:solidFill>
                    <a:effectLst/>
                    <a:latin typeface="Arial" pitchFamily="34" charset="0"/>
                    <a:cs typeface="Arial" pitchFamily="34" charset="0"/>
                  </a:rPr>
                  <a:t>tudents who took six exams and had obligatory exercises had higher exam scores than did students in any other conditions.  </a:t>
                </a:r>
              </a:p>
              <a:p>
                <a:pPr marL="914400" lvl="1" indent="-457200">
                  <a:buFont typeface="Arial" pitchFamily="34" charset="0"/>
                  <a:buChar char="•"/>
                </a:pPr>
                <a:r>
                  <a:rPr lang="en-US" sz="3200" b="1" dirty="0" smtClean="0">
                    <a:solidFill>
                      <a:srgbClr val="000099"/>
                    </a:solidFill>
                    <a:effectLst/>
                    <a:latin typeface="Arial" pitchFamily="34" charset="0"/>
                    <a:cs typeface="Arial" pitchFamily="34" charset="0"/>
                  </a:rPr>
                  <a:t>In contrast, students who took three exams and had optional exercises had lower exam scores than did students in any other conditions.</a:t>
                </a:r>
              </a:p>
              <a:p>
                <a:pPr marL="457200" indent="-457200">
                  <a:buFont typeface="Arial" pitchFamily="34" charset="0"/>
                  <a:buChar char="•"/>
                </a:pPr>
                <a:r>
                  <a:rPr lang="en-US" sz="3200" b="1" dirty="0" smtClean="0">
                    <a:solidFill>
                      <a:srgbClr val="000099"/>
                    </a:solidFill>
                    <a:effectLst/>
                    <a:latin typeface="Arial" pitchFamily="34" charset="0"/>
                    <a:cs typeface="Arial" pitchFamily="34" charset="0"/>
                  </a:rPr>
                  <a:t>Success rates</a:t>
                </a:r>
              </a:p>
              <a:p>
                <a:pPr marL="914400" lvl="1" indent="-457200">
                  <a:buFont typeface="Arial" pitchFamily="34" charset="0"/>
                  <a:buChar char="•"/>
                </a:pPr>
                <a:r>
                  <a:rPr lang="en-US" sz="3200" b="1" dirty="0" smtClean="0">
                    <a:solidFill>
                      <a:srgbClr val="000099"/>
                    </a:solidFill>
                    <a:effectLst/>
                    <a:latin typeface="Arial" pitchFamily="34" charset="0"/>
                    <a:cs typeface="Arial" pitchFamily="34" charset="0"/>
                  </a:rPr>
                  <a:t>3 modules with optional exercises:  59.8%</a:t>
                </a:r>
              </a:p>
              <a:p>
                <a:pPr marL="914400" lvl="1" indent="-457200">
                  <a:buFont typeface="Arial" pitchFamily="34" charset="0"/>
                  <a:buChar char="•"/>
                </a:pPr>
                <a:r>
                  <a:rPr lang="en-US" sz="3200" b="1" dirty="0" smtClean="0">
                    <a:solidFill>
                      <a:srgbClr val="000099"/>
                    </a:solidFill>
                    <a:effectLst/>
                    <a:latin typeface="Arial" pitchFamily="34" charset="0"/>
                    <a:cs typeface="Arial" pitchFamily="34" charset="0"/>
                  </a:rPr>
                  <a:t>3 modules with obligatory exercises:  </a:t>
                </a:r>
                <a:r>
                  <a:rPr lang="en-US" sz="3200" b="1" dirty="0" smtClean="0">
                    <a:solidFill>
                      <a:srgbClr val="000099"/>
                    </a:solidFill>
                    <a:effectLst/>
                    <a:latin typeface="Arial" pitchFamily="34" charset="0"/>
                    <a:cs typeface="Arial" pitchFamily="34" charset="0"/>
                  </a:rPr>
                  <a:t>71</a:t>
                </a:r>
                <a:r>
                  <a:rPr lang="en-US" sz="3200" b="1" dirty="0" smtClean="0">
                    <a:solidFill>
                      <a:srgbClr val="000099"/>
                    </a:solidFill>
                    <a:effectLst/>
                    <a:latin typeface="Arial" pitchFamily="34" charset="0"/>
                    <a:cs typeface="Arial" pitchFamily="34" charset="0"/>
                  </a:rPr>
                  <a:t>.8%</a:t>
                </a:r>
                <a:endParaRPr lang="en-US" sz="3200" b="1" dirty="0" smtClean="0">
                  <a:solidFill>
                    <a:srgbClr val="000099"/>
                  </a:solidFill>
                  <a:effectLst/>
                  <a:latin typeface="Arial" pitchFamily="34" charset="0"/>
                  <a:cs typeface="Arial" pitchFamily="34" charset="0"/>
                </a:endParaRPr>
              </a:p>
              <a:p>
                <a:pPr marL="914400" lvl="1" indent="-457200">
                  <a:buFont typeface="Arial" pitchFamily="34" charset="0"/>
                  <a:buChar char="•"/>
                </a:pPr>
                <a:r>
                  <a:rPr lang="en-US" sz="3200" b="1" dirty="0" smtClean="0">
                    <a:solidFill>
                      <a:srgbClr val="000099"/>
                    </a:solidFill>
                    <a:effectLst/>
                    <a:latin typeface="Arial" pitchFamily="34" charset="0"/>
                    <a:cs typeface="Arial" pitchFamily="34" charset="0"/>
                  </a:rPr>
                  <a:t>6 modules with optional exercises:  72.1%</a:t>
                </a:r>
              </a:p>
              <a:p>
                <a:pPr marL="914400" lvl="1" indent="-457200">
                  <a:buFont typeface="Arial" pitchFamily="34" charset="0"/>
                  <a:buChar char="•"/>
                </a:pPr>
                <a:r>
                  <a:rPr lang="en-US" sz="3200" b="1" dirty="0" smtClean="0">
                    <a:solidFill>
                      <a:srgbClr val="000099"/>
                    </a:solidFill>
                    <a:effectLst/>
                    <a:latin typeface="Arial" pitchFamily="34" charset="0"/>
                    <a:cs typeface="Arial" pitchFamily="34" charset="0"/>
                  </a:rPr>
                  <a:t>6 modules with obligatory exercises:  92.9%</a:t>
                </a:r>
              </a:p>
              <a:p>
                <a:pPr marL="457200" indent="-457200">
                  <a:buFont typeface="Arial" pitchFamily="34" charset="0"/>
                  <a:buChar char="•"/>
                </a:pPr>
                <a:r>
                  <a:rPr lang="en-US" sz="3200" b="1" dirty="0" smtClean="0">
                    <a:solidFill>
                      <a:srgbClr val="000099"/>
                    </a:solidFill>
                    <a:effectLst/>
                    <a:latin typeface="Arial" pitchFamily="34" charset="0"/>
                    <a:cs typeface="Arial" pitchFamily="34" charset="0"/>
                  </a:rPr>
                  <a:t>Dropout </a:t>
                </a:r>
                <a:r>
                  <a:rPr lang="en-US" sz="3200" b="1" dirty="0">
                    <a:solidFill>
                      <a:srgbClr val="000099"/>
                    </a:solidFill>
                    <a:effectLst/>
                    <a:latin typeface="Arial" pitchFamily="34" charset="0"/>
                    <a:cs typeface="Arial" pitchFamily="34" charset="0"/>
                  </a:rPr>
                  <a:t>rates</a:t>
                </a:r>
              </a:p>
              <a:p>
                <a:pPr marL="914400" lvl="1" indent="-457200">
                  <a:buFont typeface="Arial" pitchFamily="34" charset="0"/>
                  <a:buChar char="•"/>
                </a:pPr>
                <a:r>
                  <a:rPr lang="en-US" sz="3200" b="1" dirty="0">
                    <a:solidFill>
                      <a:srgbClr val="000099"/>
                    </a:solidFill>
                    <a:effectLst/>
                    <a:latin typeface="Arial" pitchFamily="34" charset="0"/>
                    <a:cs typeface="Arial" pitchFamily="34" charset="0"/>
                  </a:rPr>
                  <a:t>3 modules with optional exercises:  </a:t>
                </a:r>
                <a:r>
                  <a:rPr lang="en-US" sz="3200" b="1" dirty="0" smtClean="0">
                    <a:solidFill>
                      <a:srgbClr val="000099"/>
                    </a:solidFill>
                    <a:effectLst/>
                    <a:latin typeface="Arial" pitchFamily="34" charset="0"/>
                    <a:cs typeface="Arial" pitchFamily="34" charset="0"/>
                  </a:rPr>
                  <a:t>10.6%</a:t>
                </a:r>
                <a:endParaRPr lang="en-US" sz="3200" b="1" dirty="0">
                  <a:solidFill>
                    <a:srgbClr val="000099"/>
                  </a:solidFill>
                  <a:effectLst/>
                  <a:latin typeface="Arial" pitchFamily="34" charset="0"/>
                  <a:cs typeface="Arial" pitchFamily="34" charset="0"/>
                </a:endParaRPr>
              </a:p>
              <a:p>
                <a:pPr marL="914400" lvl="1" indent="-457200">
                  <a:buFont typeface="Arial" pitchFamily="34" charset="0"/>
                  <a:buChar char="•"/>
                </a:pPr>
                <a:r>
                  <a:rPr lang="en-US" sz="3200" b="1" dirty="0">
                    <a:solidFill>
                      <a:srgbClr val="000099"/>
                    </a:solidFill>
                    <a:effectLst/>
                    <a:latin typeface="Arial" pitchFamily="34" charset="0"/>
                    <a:cs typeface="Arial" pitchFamily="34" charset="0"/>
                  </a:rPr>
                  <a:t>3 modules with obligatory exercises:  </a:t>
                </a:r>
                <a:r>
                  <a:rPr lang="en-US" sz="3200" b="1" dirty="0" smtClean="0">
                    <a:solidFill>
                      <a:srgbClr val="000099"/>
                    </a:solidFill>
                    <a:effectLst/>
                    <a:latin typeface="Arial" pitchFamily="34" charset="0"/>
                    <a:cs typeface="Arial" pitchFamily="34" charset="0"/>
                  </a:rPr>
                  <a:t>12.9%</a:t>
                </a:r>
                <a:endParaRPr lang="en-US" sz="3200" b="1" dirty="0">
                  <a:solidFill>
                    <a:srgbClr val="000099"/>
                  </a:solidFill>
                  <a:effectLst/>
                  <a:latin typeface="Arial" pitchFamily="34" charset="0"/>
                  <a:cs typeface="Arial" pitchFamily="34" charset="0"/>
                </a:endParaRPr>
              </a:p>
              <a:p>
                <a:pPr marL="914400" lvl="1" indent="-457200">
                  <a:buFont typeface="Arial" pitchFamily="34" charset="0"/>
                  <a:buChar char="•"/>
                </a:pPr>
                <a:r>
                  <a:rPr lang="en-US" sz="3200" b="1" dirty="0">
                    <a:solidFill>
                      <a:srgbClr val="000099"/>
                    </a:solidFill>
                    <a:effectLst/>
                    <a:latin typeface="Arial" pitchFamily="34" charset="0"/>
                    <a:cs typeface="Arial" pitchFamily="34" charset="0"/>
                  </a:rPr>
                  <a:t>6 modules with optional exercises:  </a:t>
                </a:r>
                <a:r>
                  <a:rPr lang="en-US" sz="3200" b="1" dirty="0" smtClean="0">
                    <a:solidFill>
                      <a:srgbClr val="000099"/>
                    </a:solidFill>
                    <a:effectLst/>
                    <a:latin typeface="Arial" pitchFamily="34" charset="0"/>
                    <a:cs typeface="Arial" pitchFamily="34" charset="0"/>
                  </a:rPr>
                  <a:t>9.6%</a:t>
                </a:r>
                <a:endParaRPr lang="en-US" sz="3200" b="1" dirty="0">
                  <a:solidFill>
                    <a:srgbClr val="000099"/>
                  </a:solidFill>
                  <a:effectLst/>
                  <a:latin typeface="Arial" pitchFamily="34" charset="0"/>
                  <a:cs typeface="Arial" pitchFamily="34" charset="0"/>
                </a:endParaRPr>
              </a:p>
              <a:p>
                <a:pPr marL="914400" lvl="1" indent="-457200">
                  <a:buFont typeface="Arial" pitchFamily="34" charset="0"/>
                  <a:buChar char="•"/>
                </a:pPr>
                <a:r>
                  <a:rPr lang="en-US" sz="3200" b="1" dirty="0">
                    <a:solidFill>
                      <a:srgbClr val="000099"/>
                    </a:solidFill>
                    <a:effectLst/>
                    <a:latin typeface="Arial" pitchFamily="34" charset="0"/>
                    <a:cs typeface="Arial" pitchFamily="34" charset="0"/>
                  </a:rPr>
                  <a:t>6 modules with obligatory exercises:  </a:t>
                </a:r>
                <a:r>
                  <a:rPr lang="en-US" sz="3200" b="1" dirty="0" smtClean="0">
                    <a:solidFill>
                      <a:srgbClr val="000099"/>
                    </a:solidFill>
                    <a:effectLst/>
                    <a:latin typeface="Arial" pitchFamily="34" charset="0"/>
                    <a:cs typeface="Arial" pitchFamily="34" charset="0"/>
                  </a:rPr>
                  <a:t>1</a:t>
                </a:r>
                <a:r>
                  <a:rPr lang="en-US" sz="3200" b="1" dirty="0" smtClean="0">
                    <a:solidFill>
                      <a:srgbClr val="000099"/>
                    </a:solidFill>
                    <a:effectLst/>
                    <a:latin typeface="Arial" pitchFamily="34" charset="0"/>
                    <a:cs typeface="Arial" pitchFamily="34" charset="0"/>
                  </a:rPr>
                  <a:t>.5%</a:t>
                </a:r>
                <a:endParaRPr lang="en-US" sz="3200" b="1" dirty="0">
                  <a:solidFill>
                    <a:srgbClr val="000099"/>
                  </a:solidFill>
                  <a:effectLst/>
                  <a:latin typeface="Arial" pitchFamily="34" charset="0"/>
                  <a:cs typeface="Arial" pitchFamily="34" charset="0"/>
                </a:endParaRPr>
              </a:p>
              <a:p>
                <a:pPr marL="457200" indent="-457200">
                  <a:buFont typeface="Arial" pitchFamily="34" charset="0"/>
                  <a:buChar char="•"/>
                </a:pPr>
                <a:endParaRPr lang="en-US" sz="3200" b="1" dirty="0" smtClean="0">
                  <a:solidFill>
                    <a:srgbClr val="000099"/>
                  </a:solidFill>
                  <a:effectLst/>
                  <a:latin typeface="Arial" pitchFamily="34" charset="0"/>
                  <a:cs typeface="Arial" pitchFamily="34" charset="0"/>
                </a:endParaRPr>
              </a:p>
              <a:p>
                <a:pPr lvl="1"/>
                <a:endParaRPr lang="en-US" sz="3200" b="1" dirty="0" smtClean="0">
                  <a:solidFill>
                    <a:srgbClr val="000099"/>
                  </a:solidFill>
                  <a:effectLst/>
                  <a:latin typeface="Arial" pitchFamily="34" charset="0"/>
                  <a:cs typeface="Arial" pitchFamily="34" charset="0"/>
                </a:endParaRPr>
              </a:p>
              <a:p>
                <a:pPr lvl="1"/>
                <a:endParaRPr lang="en-US" sz="3200" b="1" dirty="0" smtClean="0">
                  <a:effectLst/>
                  <a:latin typeface="+mj-lt"/>
                  <a:cs typeface="Arial" pitchFamily="34" charset="0"/>
                </a:endParaRPr>
              </a:p>
              <a:p>
                <a:pPr lvl="1">
                  <a:buFont typeface="Arial" pitchFamily="34" charset="0"/>
                  <a:buChar char="•"/>
                </a:pPr>
                <a:endParaRPr lang="en-US" sz="3200" b="1" dirty="0" smtClean="0">
                  <a:effectLst/>
                  <a:latin typeface="+mj-lt"/>
                  <a:cs typeface="Arial" pitchFamily="34" charset="0"/>
                </a:endParaRPr>
              </a:p>
            </p:txBody>
          </p:sp>
          <p:grpSp>
            <p:nvGrpSpPr>
              <p:cNvPr id="8" name="Group 7"/>
              <p:cNvGrpSpPr/>
              <p:nvPr/>
            </p:nvGrpSpPr>
            <p:grpSpPr>
              <a:xfrm>
                <a:off x="66074" y="990023"/>
                <a:ext cx="32995281" cy="36308778"/>
                <a:chOff x="66074" y="990023"/>
                <a:chExt cx="32995281" cy="36308778"/>
              </a:xfrm>
            </p:grpSpPr>
            <p:grpSp>
              <p:nvGrpSpPr>
                <p:cNvPr id="68" name="Group 67"/>
                <p:cNvGrpSpPr/>
                <p:nvPr/>
              </p:nvGrpSpPr>
              <p:grpSpPr>
                <a:xfrm>
                  <a:off x="100264" y="33028166"/>
                  <a:ext cx="16369319" cy="4270635"/>
                  <a:chOff x="18061254" y="2463950"/>
                  <a:chExt cx="13735120" cy="4270635"/>
                </a:xfrm>
              </p:grpSpPr>
              <p:sp>
                <p:nvSpPr>
                  <p:cNvPr id="73" name="Rectangle 72"/>
                  <p:cNvSpPr/>
                  <p:nvPr/>
                </p:nvSpPr>
                <p:spPr>
                  <a:xfrm>
                    <a:off x="18396957" y="5811255"/>
                    <a:ext cx="530915" cy="923330"/>
                  </a:xfrm>
                  <a:prstGeom prst="rect">
                    <a:avLst/>
                  </a:prstGeom>
                  <a:noFill/>
                </p:spPr>
                <p:txBody>
                  <a:bodyPr wrap="none" lIns="91440" tIns="45720" rIns="91440" bIns="45720">
                    <a:spAutoFit/>
                  </a:bodyPr>
                  <a:lstStyle/>
                  <a:p>
                    <a:pPr algn="ctr"/>
                    <a:r>
                      <a:rPr lang="en-US" sz="5400" b="1" cap="none" spc="0" dirty="0" smtClean="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rPr>
                      <a:t>1</a:t>
                    </a:r>
                    <a:endParaRPr lang="en-US" sz="5400" b="1" cap="none" spc="0" dirty="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endParaRPr>
                  </a:p>
                </p:txBody>
              </p:sp>
              <p:sp>
                <p:nvSpPr>
                  <p:cNvPr id="74" name="Rectangle 73"/>
                  <p:cNvSpPr/>
                  <p:nvPr/>
                </p:nvSpPr>
                <p:spPr>
                  <a:xfrm>
                    <a:off x="25271522" y="5758210"/>
                    <a:ext cx="530915" cy="923330"/>
                  </a:xfrm>
                  <a:prstGeom prst="rect">
                    <a:avLst/>
                  </a:prstGeom>
                  <a:noFill/>
                </p:spPr>
                <p:txBody>
                  <a:bodyPr wrap="none" lIns="91440" tIns="45720" rIns="91440" bIns="45720">
                    <a:spAutoFit/>
                  </a:bodyPr>
                  <a:lstStyle/>
                  <a:p>
                    <a:pPr algn="ctr"/>
                    <a:r>
                      <a:rPr lang="en-US" sz="5400" b="1" cap="none" spc="0" dirty="0" smtClean="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rPr>
                      <a:t>2</a:t>
                    </a:r>
                    <a:endParaRPr lang="en-US" sz="5400" b="1" cap="none" spc="0" dirty="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endParaRPr>
                  </a:p>
                </p:txBody>
              </p:sp>
              <p:sp>
                <p:nvSpPr>
                  <p:cNvPr id="72" name="Text Box 165"/>
                  <p:cNvSpPr txBox="1">
                    <a:spLocks noChangeArrowheads="1"/>
                  </p:cNvSpPr>
                  <p:nvPr/>
                </p:nvSpPr>
                <p:spPr bwMode="auto">
                  <a:xfrm>
                    <a:off x="18061254" y="2463950"/>
                    <a:ext cx="13735120" cy="769338"/>
                  </a:xfrm>
                  <a:prstGeom prst="rect">
                    <a:avLst/>
                  </a:prstGeom>
                  <a:gradFill flip="none" rotWithShape="1">
                    <a:gsLst>
                      <a:gs pos="0">
                        <a:srgbClr val="FFFF00"/>
                      </a:gs>
                      <a:gs pos="13000">
                        <a:srgbClr val="FFA800"/>
                      </a:gs>
                      <a:gs pos="28000">
                        <a:srgbClr val="825600"/>
                      </a:gs>
                      <a:gs pos="42999">
                        <a:srgbClr val="FFA800"/>
                      </a:gs>
                      <a:gs pos="58000">
                        <a:srgbClr val="FFFF00"/>
                      </a:gs>
                      <a:gs pos="72000">
                        <a:srgbClr val="FFA800"/>
                      </a:gs>
                      <a:gs pos="87000">
                        <a:srgbClr val="825600"/>
                      </a:gs>
                      <a:gs pos="100000">
                        <a:srgbClr val="FFFF00"/>
                      </a:gs>
                    </a:gsLst>
                    <a:path path="circle">
                      <a:fillToRect l="100000" t="100000"/>
                    </a:path>
                    <a:tileRect r="-100000" b="-100000"/>
                  </a:gradFill>
                  <a:ln w="9525">
                    <a:solidFill>
                      <a:schemeClr val="tx1"/>
                    </a:solidFill>
                    <a:miter lim="800000"/>
                    <a:headEnd/>
                    <a:tailEnd/>
                  </a:ln>
                  <a:effectLst/>
                </p:spPr>
                <p:txBody>
                  <a:bodyPr wrap="square" lIns="61170" tIns="30584" rIns="61170" bIns="30584">
                    <a:spAutoFit/>
                  </a:bodyPr>
                  <a:lstStyle>
                    <a:defPPr>
                      <a:defRPr lang="en-US"/>
                    </a:defPPr>
                    <a:lvl1pPr algn="ctr">
                      <a:defRPr sz="4800" b="1">
                        <a:solidFill>
                          <a:srgbClr val="000099"/>
                        </a:solidFill>
                        <a:effectLst/>
                        <a:latin typeface="Arial" charset="0"/>
                      </a:defRPr>
                    </a:lvl1pPr>
                  </a:lstStyle>
                  <a:p>
                    <a:r>
                      <a:rPr lang="en-US" dirty="0" smtClean="0"/>
                      <a:t>Graph 1:  Exam Scores by Number of Modules</a:t>
                    </a:r>
                    <a:endParaRPr lang="en-US" dirty="0"/>
                  </a:p>
                </p:txBody>
              </p:sp>
            </p:grpSp>
            <p:grpSp>
              <p:nvGrpSpPr>
                <p:cNvPr id="7" name="Group 6"/>
                <p:cNvGrpSpPr/>
                <p:nvPr/>
              </p:nvGrpSpPr>
              <p:grpSpPr>
                <a:xfrm>
                  <a:off x="66074" y="990023"/>
                  <a:ext cx="32995281" cy="9132379"/>
                  <a:chOff x="66074" y="990023"/>
                  <a:chExt cx="32995281" cy="9132379"/>
                </a:xfrm>
              </p:grpSpPr>
              <p:grpSp>
                <p:nvGrpSpPr>
                  <p:cNvPr id="49" name="Group 48"/>
                  <p:cNvGrpSpPr/>
                  <p:nvPr/>
                </p:nvGrpSpPr>
                <p:grpSpPr>
                  <a:xfrm>
                    <a:off x="66074" y="5513796"/>
                    <a:ext cx="16403508" cy="3840175"/>
                    <a:chOff x="398723" y="7284106"/>
                    <a:chExt cx="16466508" cy="3840175"/>
                  </a:xfrm>
                </p:grpSpPr>
                <p:sp>
                  <p:nvSpPr>
                    <p:cNvPr id="2195" name="Text Box 147"/>
                    <p:cNvSpPr txBox="1">
                      <a:spLocks noChangeArrowheads="1"/>
                    </p:cNvSpPr>
                    <p:nvPr/>
                  </p:nvSpPr>
                  <p:spPr bwMode="auto">
                    <a:xfrm>
                      <a:off x="433044" y="8053444"/>
                      <a:ext cx="16432187" cy="3070837"/>
                    </a:xfrm>
                    <a:prstGeom prst="rect">
                      <a:avLst/>
                    </a:prstGeom>
                    <a:solidFill>
                      <a:srgbClr val="FFFF00"/>
                    </a:solidFill>
                    <a:ln w="57150" cmpd="thinThick">
                      <a:solidFill>
                        <a:schemeClr val="tx1"/>
                      </a:solidFill>
                      <a:miter lim="800000"/>
                      <a:headEnd/>
                      <a:tailEnd/>
                    </a:ln>
                    <a:effectLst/>
                  </p:spPr>
                  <p:txBody>
                    <a:bodyPr wrap="square" lIns="228600" tIns="100584" rIns="228600" bIns="100584">
                      <a:spAutoFit/>
                    </a:bodyPr>
                    <a:lstStyle/>
                    <a:p>
                      <a:pPr algn="ctr"/>
                      <a:endParaRPr lang="en-US" sz="3600" b="1" dirty="0">
                        <a:solidFill>
                          <a:srgbClr val="000099"/>
                        </a:solidFill>
                        <a:effectLst/>
                        <a:latin typeface="Arial" pitchFamily="34" charset="0"/>
                        <a:cs typeface="Arial" pitchFamily="34" charset="0"/>
                      </a:endParaRPr>
                    </a:p>
                    <a:p>
                      <a:r>
                        <a:rPr lang="en-US" sz="3200" b="1" dirty="0" smtClean="0">
                          <a:solidFill>
                            <a:srgbClr val="000099"/>
                          </a:solidFill>
                          <a:effectLst/>
                          <a:latin typeface="Arial" pitchFamily="34" charset="0"/>
                          <a:cs typeface="Arial" pitchFamily="34" charset="0"/>
                        </a:rPr>
                        <a:t>The purpose of this presentation is to discuss the effect of two changes in English 319:  The Structure of English</a:t>
                      </a:r>
                    </a:p>
                    <a:p>
                      <a:pPr lvl="1">
                        <a:buFont typeface="Arial" pitchFamily="34" charset="0"/>
                        <a:buChar char="•"/>
                      </a:pPr>
                      <a:r>
                        <a:rPr lang="en-US" sz="3200" b="1" dirty="0" smtClean="0">
                          <a:solidFill>
                            <a:srgbClr val="000099"/>
                          </a:solidFill>
                          <a:effectLst/>
                          <a:latin typeface="Arial" pitchFamily="34" charset="0"/>
                          <a:cs typeface="Arial" pitchFamily="34" charset="0"/>
                        </a:rPr>
                        <a:t>Increasing the number of module tests from three to six</a:t>
                      </a:r>
                    </a:p>
                    <a:p>
                      <a:pPr lvl="1">
                        <a:buFont typeface="Arial" pitchFamily="34" charset="0"/>
                        <a:buChar char="•"/>
                      </a:pPr>
                      <a:r>
                        <a:rPr lang="en-US" sz="3200" b="1" dirty="0" smtClean="0">
                          <a:solidFill>
                            <a:srgbClr val="000099"/>
                          </a:solidFill>
                          <a:effectLst/>
                          <a:latin typeface="Arial" pitchFamily="34" charset="0"/>
                          <a:cs typeface="Arial" pitchFamily="34" charset="0"/>
                        </a:rPr>
                        <a:t>Requiring students to complete all exercises at a criterion level</a:t>
                      </a:r>
                    </a:p>
                    <a:p>
                      <a:pPr lvl="1">
                        <a:buFont typeface="Arial" pitchFamily="34" charset="0"/>
                        <a:buChar char="•"/>
                      </a:pPr>
                      <a:endParaRPr lang="en-US" b="1" dirty="0">
                        <a:solidFill>
                          <a:srgbClr val="000099"/>
                        </a:solidFill>
                        <a:effectLst/>
                        <a:latin typeface="+mn-lt"/>
                        <a:cs typeface="Arial" pitchFamily="34" charset="0"/>
                      </a:endParaRPr>
                    </a:p>
                  </p:txBody>
                </p:sp>
                <p:sp>
                  <p:nvSpPr>
                    <p:cNvPr id="2210" name="Text Box 162"/>
                    <p:cNvSpPr txBox="1">
                      <a:spLocks noChangeArrowheads="1"/>
                    </p:cNvSpPr>
                    <p:nvPr/>
                  </p:nvSpPr>
                  <p:spPr bwMode="auto">
                    <a:xfrm>
                      <a:off x="398723" y="7284106"/>
                      <a:ext cx="16466508" cy="769338"/>
                    </a:xfrm>
                    <a:prstGeom prst="rect">
                      <a:avLst/>
                    </a:prstGeom>
                    <a:gradFill flip="none" rotWithShape="1">
                      <a:gsLst>
                        <a:gs pos="0">
                          <a:srgbClr val="FFFF00"/>
                        </a:gs>
                        <a:gs pos="13000">
                          <a:srgbClr val="FFA800"/>
                        </a:gs>
                        <a:gs pos="28000">
                          <a:srgbClr val="825600"/>
                        </a:gs>
                        <a:gs pos="42999">
                          <a:srgbClr val="FFA800"/>
                        </a:gs>
                        <a:gs pos="58000">
                          <a:srgbClr val="FFFF00"/>
                        </a:gs>
                        <a:gs pos="72000">
                          <a:srgbClr val="FFA800"/>
                        </a:gs>
                        <a:gs pos="87000">
                          <a:srgbClr val="825600"/>
                        </a:gs>
                        <a:gs pos="100000">
                          <a:srgbClr val="FFFF00"/>
                        </a:gs>
                      </a:gsLst>
                      <a:path path="circle">
                        <a:fillToRect l="100000" t="100000"/>
                      </a:path>
                      <a:tileRect r="-100000" b="-100000"/>
                    </a:gradFill>
                    <a:ln w="9525">
                      <a:solidFill>
                        <a:schemeClr val="tx1"/>
                      </a:solidFill>
                      <a:miter lim="800000"/>
                      <a:headEnd/>
                      <a:tailEnd/>
                    </a:ln>
                    <a:effectLst/>
                  </p:spPr>
                  <p:txBody>
                    <a:bodyPr wrap="square" lIns="61170" tIns="30584" rIns="61170" bIns="30584">
                      <a:spAutoFit/>
                    </a:bodyPr>
                    <a:lstStyle>
                      <a:defPPr>
                        <a:defRPr lang="en-US"/>
                      </a:defPPr>
                      <a:lvl1pPr algn="ctr">
                        <a:defRPr sz="8800">
                          <a:solidFill>
                            <a:srgbClr val="000099"/>
                          </a:solidFill>
                          <a:effectLst/>
                          <a:latin typeface="Arial" charset="0"/>
                        </a:defRPr>
                      </a:lvl1pPr>
                    </a:lstStyle>
                    <a:p>
                      <a:r>
                        <a:rPr lang="en-US" sz="4800" b="1" dirty="0" smtClean="0"/>
                        <a:t>Purpose</a:t>
                      </a:r>
                      <a:endParaRPr lang="en-US" sz="4800" b="1" dirty="0"/>
                    </a:p>
                  </p:txBody>
                </p:sp>
              </p:grpSp>
              <p:grpSp>
                <p:nvGrpSpPr>
                  <p:cNvPr id="4" name="Group 3"/>
                  <p:cNvGrpSpPr/>
                  <p:nvPr/>
                </p:nvGrpSpPr>
                <p:grpSpPr>
                  <a:xfrm>
                    <a:off x="66075" y="990023"/>
                    <a:ext cx="32995280" cy="4523774"/>
                    <a:chOff x="122222" y="990023"/>
                    <a:chExt cx="32995280" cy="4523774"/>
                  </a:xfrm>
                </p:grpSpPr>
                <p:sp>
                  <p:nvSpPr>
                    <p:cNvPr id="2194" name="Text Box 146"/>
                    <p:cNvSpPr txBox="1">
                      <a:spLocks noChangeArrowheads="1"/>
                    </p:cNvSpPr>
                    <p:nvPr/>
                  </p:nvSpPr>
                  <p:spPr bwMode="auto">
                    <a:xfrm>
                      <a:off x="5338222" y="1071893"/>
                      <a:ext cx="27779280" cy="4437523"/>
                    </a:xfrm>
                    <a:prstGeom prst="rect">
                      <a:avLst/>
                    </a:prstGeom>
                    <a:gradFill flip="none" rotWithShape="1">
                      <a:gsLst>
                        <a:gs pos="0">
                          <a:srgbClr val="FFFF00"/>
                        </a:gs>
                        <a:gs pos="13000">
                          <a:srgbClr val="FFA800"/>
                        </a:gs>
                        <a:gs pos="28000">
                          <a:srgbClr val="825600"/>
                        </a:gs>
                        <a:gs pos="42999">
                          <a:srgbClr val="FFA800"/>
                        </a:gs>
                        <a:gs pos="58000">
                          <a:srgbClr val="FFFF00"/>
                        </a:gs>
                        <a:gs pos="72000">
                          <a:srgbClr val="FFA800"/>
                        </a:gs>
                        <a:gs pos="87000">
                          <a:srgbClr val="825600"/>
                        </a:gs>
                        <a:gs pos="100000">
                          <a:srgbClr val="FFFF00"/>
                        </a:gs>
                      </a:gsLst>
                      <a:path path="circle">
                        <a:fillToRect l="100000" t="100000"/>
                      </a:path>
                      <a:tileRect r="-100000" b="-100000"/>
                    </a:gradFill>
                    <a:ln w="9525">
                      <a:solidFill>
                        <a:schemeClr val="tx1"/>
                      </a:solidFill>
                      <a:miter lim="800000"/>
                      <a:headEnd/>
                      <a:tailEnd/>
                    </a:ln>
                    <a:effectLst/>
                  </p:spPr>
                  <p:txBody>
                    <a:bodyPr wrap="square" lIns="61170" tIns="30584" rIns="61170" bIns="30584">
                      <a:spAutoFit/>
                    </a:bodyPr>
                    <a:lstStyle/>
                    <a:p>
                      <a:pPr algn="ctr"/>
                      <a:r>
                        <a:rPr lang="en-US" sz="8800" b="1" dirty="0" smtClean="0">
                          <a:solidFill>
                            <a:srgbClr val="000099"/>
                          </a:solidFill>
                          <a:effectLst/>
                          <a:latin typeface="Arial" charset="0"/>
                        </a:rPr>
                        <a:t>Controlling Instructional Variables to</a:t>
                      </a:r>
                    </a:p>
                    <a:p>
                      <a:pPr algn="ctr"/>
                      <a:r>
                        <a:rPr lang="en-US" sz="8800" b="1" dirty="0" smtClean="0">
                          <a:solidFill>
                            <a:srgbClr val="000099"/>
                          </a:solidFill>
                          <a:effectLst/>
                          <a:latin typeface="Arial" charset="0"/>
                        </a:rPr>
                        <a:t>Increase Academic Achievement in Online Classes</a:t>
                      </a:r>
                    </a:p>
                    <a:p>
                      <a:pPr algn="ctr" defTabSz="612775"/>
                      <a:r>
                        <a:rPr lang="en-US" sz="4000" b="1" dirty="0" smtClean="0">
                          <a:solidFill>
                            <a:srgbClr val="000099"/>
                          </a:solidFill>
                          <a:effectLst/>
                          <a:latin typeface="Arial" charset="0"/>
                        </a:rPr>
                        <a:t>Robert S. Carlisle</a:t>
                      </a:r>
                      <a:endParaRPr lang="en-US" sz="4000" b="1" dirty="0">
                        <a:solidFill>
                          <a:srgbClr val="000099"/>
                        </a:solidFill>
                        <a:effectLst/>
                      </a:endParaRPr>
                    </a:p>
                    <a:p>
                      <a:pPr algn="ctr" defTabSz="612775"/>
                      <a:r>
                        <a:rPr lang="en-US" sz="4000" b="1" i="1" dirty="0" smtClean="0">
                          <a:solidFill>
                            <a:srgbClr val="000099"/>
                          </a:solidFill>
                          <a:effectLst/>
                          <a:latin typeface="Arial" charset="0"/>
                        </a:rPr>
                        <a:t>Department of English</a:t>
                      </a:r>
                    </a:p>
                    <a:p>
                      <a:pPr algn="ctr" defTabSz="612775"/>
                      <a:r>
                        <a:rPr lang="en-US" sz="4000" b="1" i="1" dirty="0" smtClean="0">
                          <a:solidFill>
                            <a:srgbClr val="000099"/>
                          </a:solidFill>
                          <a:effectLst/>
                          <a:latin typeface="Arial" charset="0"/>
                        </a:rPr>
                        <a:t>California State University, Bakersfield  </a:t>
                      </a:r>
                      <a:endParaRPr lang="en-US" sz="2800" b="1" dirty="0">
                        <a:solidFill>
                          <a:srgbClr val="000099"/>
                        </a:solidFill>
                        <a:effectLst/>
                      </a:endParaRPr>
                    </a:p>
                  </p:txBody>
                </p:sp>
                <p:pic>
                  <p:nvPicPr>
                    <p:cNvPr id="23" name="Picture 33"/>
                    <p:cNvPicPr>
                      <a:picLocks noChangeAspect="1" noChangeArrowheads="1"/>
                    </p:cNvPicPr>
                    <p:nvPr/>
                  </p:nvPicPr>
                  <p:blipFill>
                    <a:blip r:embed="rId3" cstate="print">
                      <a:clrChange>
                        <a:clrFrom>
                          <a:srgbClr val="FDFDFD"/>
                        </a:clrFrom>
                        <a:clrTo>
                          <a:srgbClr val="FDFDFD">
                            <a:alpha val="0"/>
                          </a:srgbClr>
                        </a:clrTo>
                      </a:clrChange>
                      <a:lum bright="-100000"/>
                      <a:grayscl/>
                      <a:biLevel thresh="50000"/>
                    </a:blip>
                    <a:srcRect/>
                    <a:stretch>
                      <a:fillRect/>
                    </a:stretch>
                  </p:blipFill>
                  <p:spPr bwMode="auto">
                    <a:xfrm>
                      <a:off x="122222" y="990023"/>
                      <a:ext cx="5216000" cy="4523774"/>
                    </a:xfrm>
                    <a:prstGeom prst="rect">
                      <a:avLst/>
                    </a:prstGeom>
                    <a:solidFill>
                      <a:srgbClr val="FFFF00"/>
                    </a:solidFill>
                    <a:ln w="9525">
                      <a:solidFill>
                        <a:srgbClr val="333399"/>
                      </a:solidFill>
                      <a:miter lim="800000"/>
                      <a:headEnd/>
                      <a:tailEnd/>
                    </a:ln>
                  </p:spPr>
                </p:pic>
              </p:grpSp>
              <p:sp>
                <p:nvSpPr>
                  <p:cNvPr id="2211" name="Text Box 163"/>
                  <p:cNvSpPr txBox="1">
                    <a:spLocks noChangeArrowheads="1"/>
                  </p:cNvSpPr>
                  <p:nvPr/>
                </p:nvSpPr>
                <p:spPr bwMode="auto">
                  <a:xfrm rot="10800000" flipV="1">
                    <a:off x="100263" y="9353970"/>
                    <a:ext cx="16369319" cy="768432"/>
                  </a:xfrm>
                  <a:prstGeom prst="rect">
                    <a:avLst/>
                  </a:prstGeom>
                  <a:gradFill flip="none" rotWithShape="1">
                    <a:gsLst>
                      <a:gs pos="0">
                        <a:srgbClr val="FFFF00"/>
                      </a:gs>
                      <a:gs pos="13000">
                        <a:srgbClr val="FFA800"/>
                      </a:gs>
                      <a:gs pos="28000">
                        <a:srgbClr val="825600"/>
                      </a:gs>
                      <a:gs pos="42999">
                        <a:srgbClr val="FFA800"/>
                      </a:gs>
                      <a:gs pos="58000">
                        <a:srgbClr val="FFFF00"/>
                      </a:gs>
                      <a:gs pos="72000">
                        <a:srgbClr val="FFA800"/>
                      </a:gs>
                      <a:gs pos="87000">
                        <a:srgbClr val="825600"/>
                      </a:gs>
                      <a:gs pos="100000">
                        <a:srgbClr val="FFFF00"/>
                      </a:gs>
                    </a:gsLst>
                    <a:path path="circle">
                      <a:fillToRect l="100000" t="100000"/>
                    </a:path>
                    <a:tileRect r="-100000" b="-100000"/>
                  </a:gradFill>
                  <a:ln w="9525">
                    <a:solidFill>
                      <a:schemeClr val="tx1"/>
                    </a:solidFill>
                    <a:miter lim="800000"/>
                    <a:headEnd/>
                    <a:tailEnd/>
                  </a:ln>
                  <a:effectLst/>
                </p:spPr>
                <p:txBody>
                  <a:bodyPr wrap="square" lIns="61170" tIns="30584" rIns="61170" bIns="30584">
                    <a:spAutoFit/>
                  </a:bodyPr>
                  <a:lstStyle>
                    <a:defPPr>
                      <a:defRPr lang="en-US"/>
                    </a:defPPr>
                    <a:lvl1pPr algn="ctr">
                      <a:defRPr sz="4800" b="1">
                        <a:solidFill>
                          <a:srgbClr val="000099"/>
                        </a:solidFill>
                        <a:effectLst/>
                        <a:latin typeface="Arial" charset="0"/>
                      </a:defRPr>
                    </a:lvl1pPr>
                  </a:lstStyle>
                  <a:p>
                    <a:r>
                      <a:rPr lang="en-US" dirty="0" smtClean="0"/>
                      <a:t>Background</a:t>
                    </a:r>
                    <a:endParaRPr lang="en-US" dirty="0"/>
                  </a:p>
                </p:txBody>
              </p:sp>
            </p:grpSp>
          </p:grpSp>
        </p:grpSp>
      </p:grpSp>
      <p:sp>
        <p:nvSpPr>
          <p:cNvPr id="2196" name="Text Box 148"/>
          <p:cNvSpPr txBox="1">
            <a:spLocks noChangeArrowheads="1"/>
          </p:cNvSpPr>
          <p:nvPr/>
        </p:nvSpPr>
        <p:spPr bwMode="auto">
          <a:xfrm>
            <a:off x="19841372" y="3902075"/>
            <a:ext cx="431800" cy="1084263"/>
          </a:xfrm>
          <a:prstGeom prst="rect">
            <a:avLst/>
          </a:prstGeom>
          <a:noFill/>
          <a:ln w="9525">
            <a:noFill/>
            <a:miter lim="800000"/>
            <a:headEnd/>
            <a:tailEnd/>
          </a:ln>
          <a:effectLst/>
        </p:spPr>
        <p:txBody>
          <a:bodyPr wrap="none" lIns="215405" tIns="107703" rIns="215405" bIns="107703">
            <a:spAutoFit/>
          </a:bodyPr>
          <a:lstStyle/>
          <a:p>
            <a:pPr defTabSz="2154238"/>
            <a:endParaRPr lang="en-US" sz="5700">
              <a:effectLst/>
            </a:endParaRPr>
          </a:p>
        </p:txBody>
      </p:sp>
      <p:grpSp>
        <p:nvGrpSpPr>
          <p:cNvPr id="17" name="Group 16"/>
          <p:cNvGrpSpPr/>
          <p:nvPr/>
        </p:nvGrpSpPr>
        <p:grpSpPr>
          <a:xfrm>
            <a:off x="16216882" y="34866735"/>
            <a:ext cx="16701519" cy="4512227"/>
            <a:chOff x="32250993" y="34225706"/>
            <a:chExt cx="13632105" cy="2346940"/>
          </a:xfrm>
        </p:grpSpPr>
        <p:sp>
          <p:nvSpPr>
            <p:cNvPr id="2204" name="Text Box 156"/>
            <p:cNvSpPr txBox="1">
              <a:spLocks noChangeArrowheads="1"/>
            </p:cNvSpPr>
            <p:nvPr/>
          </p:nvSpPr>
          <p:spPr bwMode="auto">
            <a:xfrm>
              <a:off x="32250994" y="34642028"/>
              <a:ext cx="13632104" cy="1930618"/>
            </a:xfrm>
            <a:prstGeom prst="rect">
              <a:avLst/>
            </a:prstGeom>
            <a:solidFill>
              <a:srgbClr val="FFFF00"/>
            </a:solidFill>
            <a:ln w="57150" cmpd="thinThick">
              <a:solidFill>
                <a:schemeClr val="tx1"/>
              </a:solidFill>
              <a:miter lim="800000"/>
              <a:headEnd/>
              <a:tailEnd/>
            </a:ln>
            <a:effectLst/>
          </p:spPr>
          <p:txBody>
            <a:bodyPr wrap="square" lIns="228600" tIns="100584" rIns="228600" bIns="100584">
              <a:spAutoFit/>
            </a:bodyPr>
            <a:lstStyle/>
            <a:p>
              <a:pPr marL="457200" indent="-457200">
                <a:buFont typeface="Arial" pitchFamily="34" charset="0"/>
                <a:buChar char="•"/>
              </a:pPr>
              <a:r>
                <a:rPr lang="en-US" sz="3200" b="1" dirty="0" smtClean="0">
                  <a:solidFill>
                    <a:srgbClr val="000099"/>
                  </a:solidFill>
                  <a:effectLst/>
                  <a:latin typeface="Arial" pitchFamily="34" charset="0"/>
                  <a:cs typeface="Arial" pitchFamily="34" charset="0"/>
                </a:rPr>
                <a:t>First, increasing the number of exams from three to six significantly increased the scores on examinations in phonology, morphology, and syntax.</a:t>
              </a:r>
            </a:p>
            <a:p>
              <a:pPr marL="457200" indent="-457200">
                <a:buFont typeface="Arial" pitchFamily="34" charset="0"/>
                <a:buChar char="•"/>
              </a:pPr>
              <a:r>
                <a:rPr lang="en-US" sz="3200" b="1" dirty="0" smtClean="0">
                  <a:solidFill>
                    <a:srgbClr val="000099"/>
                  </a:solidFill>
                  <a:effectLst/>
                  <a:latin typeface="Arial" pitchFamily="34" charset="0"/>
                  <a:cs typeface="Arial" pitchFamily="34" charset="0"/>
                </a:rPr>
                <a:t>Second, requiring students to complete exercises at a criterion level of 75% correct significantly increased scores on all examinations.</a:t>
              </a:r>
            </a:p>
            <a:p>
              <a:pPr marL="457200" indent="-457200">
                <a:buFont typeface="Arial" pitchFamily="34" charset="0"/>
                <a:buChar char="•"/>
              </a:pPr>
              <a:r>
                <a:rPr lang="en-US" sz="3200" b="1" dirty="0" smtClean="0">
                  <a:solidFill>
                    <a:srgbClr val="000099"/>
                  </a:solidFill>
                  <a:effectLst/>
                  <a:latin typeface="Arial" pitchFamily="34" charset="0"/>
                  <a:cs typeface="Arial" pitchFamily="34" charset="0"/>
                </a:rPr>
                <a:t>Third, success rates were highest for those students who took six exams and had obligatory exercises.</a:t>
              </a:r>
            </a:p>
            <a:p>
              <a:pPr marL="457200" indent="-457200">
                <a:buFont typeface="Arial" pitchFamily="34" charset="0"/>
                <a:buChar char="•"/>
              </a:pPr>
              <a:r>
                <a:rPr lang="en-US" sz="3200" b="1" dirty="0" smtClean="0">
                  <a:solidFill>
                    <a:srgbClr val="000099"/>
                  </a:solidFill>
                  <a:effectLst/>
                  <a:latin typeface="Arial" pitchFamily="34" charset="0"/>
                  <a:cs typeface="Arial" pitchFamily="34" charset="0"/>
                </a:rPr>
                <a:t>Fourth, dropout rates were lowest for the same group of students.</a:t>
              </a:r>
              <a:endParaRPr lang="en-US" b="1" dirty="0">
                <a:solidFill>
                  <a:srgbClr val="000099"/>
                </a:solidFill>
                <a:effectLst/>
                <a:latin typeface="Arial" pitchFamily="34" charset="0"/>
                <a:cs typeface="Arial" pitchFamily="34" charset="0"/>
              </a:endParaRPr>
            </a:p>
          </p:txBody>
        </p:sp>
        <p:sp>
          <p:nvSpPr>
            <p:cNvPr id="2214" name="Text Box 166"/>
            <p:cNvSpPr txBox="1">
              <a:spLocks noChangeArrowheads="1"/>
            </p:cNvSpPr>
            <p:nvPr/>
          </p:nvSpPr>
          <p:spPr bwMode="auto">
            <a:xfrm>
              <a:off x="32250993" y="34225706"/>
              <a:ext cx="13632105" cy="416326"/>
            </a:xfrm>
            <a:prstGeom prst="rect">
              <a:avLst/>
            </a:prstGeom>
            <a:gradFill flip="none" rotWithShape="1">
              <a:gsLst>
                <a:gs pos="0">
                  <a:srgbClr val="FFFF00"/>
                </a:gs>
                <a:gs pos="13000">
                  <a:srgbClr val="FFA800"/>
                </a:gs>
                <a:gs pos="28000">
                  <a:srgbClr val="825600"/>
                </a:gs>
                <a:gs pos="42999">
                  <a:srgbClr val="FFA800"/>
                </a:gs>
                <a:gs pos="58000">
                  <a:srgbClr val="FFFF00"/>
                </a:gs>
                <a:gs pos="72000">
                  <a:srgbClr val="FFA800"/>
                </a:gs>
                <a:gs pos="87000">
                  <a:srgbClr val="825600"/>
                </a:gs>
                <a:gs pos="100000">
                  <a:srgbClr val="FFFF00"/>
                </a:gs>
              </a:gsLst>
              <a:path path="circle">
                <a:fillToRect l="100000" t="100000"/>
              </a:path>
              <a:tileRect r="-100000" b="-100000"/>
            </a:gradFill>
            <a:ln w="9525">
              <a:solidFill>
                <a:schemeClr val="tx1"/>
              </a:solidFill>
              <a:miter lim="800000"/>
              <a:headEnd/>
              <a:tailEnd/>
            </a:ln>
            <a:effectLst/>
          </p:spPr>
          <p:txBody>
            <a:bodyPr wrap="square" lIns="61170" tIns="30584" rIns="61170" bIns="30584">
              <a:spAutoFit/>
            </a:bodyPr>
            <a:lstStyle>
              <a:defPPr>
                <a:defRPr lang="en-US"/>
              </a:defPPr>
              <a:lvl1pPr algn="ctr">
                <a:defRPr sz="4800" b="1">
                  <a:solidFill>
                    <a:srgbClr val="000099"/>
                  </a:solidFill>
                  <a:effectLst/>
                  <a:latin typeface="Arial" charset="0"/>
                </a:defRPr>
              </a:lvl1pPr>
            </a:lstStyle>
            <a:p>
              <a:r>
                <a:rPr lang="en-US" dirty="0" smtClean="0"/>
                <a:t>Conclusions</a:t>
              </a:r>
              <a:endParaRPr lang="en-US" dirty="0"/>
            </a:p>
          </p:txBody>
        </p:sp>
      </p:grpSp>
      <p:sp>
        <p:nvSpPr>
          <p:cNvPr id="85" name="Text Box 156"/>
          <p:cNvSpPr txBox="1">
            <a:spLocks noChangeArrowheads="1"/>
          </p:cNvSpPr>
          <p:nvPr/>
        </p:nvSpPr>
        <p:spPr bwMode="auto">
          <a:xfrm>
            <a:off x="16258270" y="40179393"/>
            <a:ext cx="16660130" cy="3711808"/>
          </a:xfrm>
          <a:prstGeom prst="rect">
            <a:avLst/>
          </a:prstGeom>
          <a:solidFill>
            <a:srgbClr val="FFFF00"/>
          </a:solidFill>
          <a:ln w="57150" cmpd="thinThick">
            <a:solidFill>
              <a:schemeClr val="tx1"/>
            </a:solidFill>
            <a:miter lim="800000"/>
            <a:headEnd/>
            <a:tailEnd/>
          </a:ln>
          <a:effectLst/>
        </p:spPr>
        <p:txBody>
          <a:bodyPr wrap="square" lIns="228600" tIns="100584" rIns="228600" bIns="100584">
            <a:spAutoFit/>
          </a:bodyPr>
          <a:lstStyle/>
          <a:p>
            <a:endParaRPr lang="en-US" dirty="0" smtClean="0">
              <a:solidFill>
                <a:srgbClr val="000099"/>
              </a:solidFill>
              <a:effectLst/>
              <a:latin typeface="Arial" pitchFamily="34" charset="0"/>
              <a:cs typeface="Arial" pitchFamily="34" charset="0"/>
            </a:endParaRPr>
          </a:p>
          <a:p>
            <a:r>
              <a:rPr lang="en-US" sz="3200" b="1" dirty="0" smtClean="0">
                <a:solidFill>
                  <a:srgbClr val="000099"/>
                </a:solidFill>
                <a:effectLst/>
                <a:latin typeface="+mj-lt"/>
                <a:cs typeface="Arial" pitchFamily="34" charset="0"/>
              </a:rPr>
              <a:t>Robert </a:t>
            </a:r>
            <a:r>
              <a:rPr lang="en-US" sz="3200" b="1" dirty="0">
                <a:solidFill>
                  <a:srgbClr val="000099"/>
                </a:solidFill>
                <a:effectLst/>
                <a:latin typeface="+mj-lt"/>
                <a:cs typeface="Arial" pitchFamily="34" charset="0"/>
              </a:rPr>
              <a:t>S</a:t>
            </a:r>
            <a:r>
              <a:rPr lang="en-US" sz="3200" b="1" dirty="0" smtClean="0">
                <a:solidFill>
                  <a:srgbClr val="000099"/>
                </a:solidFill>
                <a:effectLst/>
                <a:latin typeface="+mj-lt"/>
                <a:cs typeface="Arial" pitchFamily="34" charset="0"/>
              </a:rPr>
              <a:t>. Carlisle, Department of English, CSU, Bakersfield</a:t>
            </a:r>
          </a:p>
          <a:p>
            <a:r>
              <a:rPr lang="en-US" sz="3200" b="1" dirty="0" smtClean="0">
                <a:solidFill>
                  <a:srgbClr val="000099"/>
                </a:solidFill>
                <a:effectLst/>
                <a:latin typeface="+mj-lt"/>
                <a:cs typeface="Arial" pitchFamily="34" charset="0"/>
              </a:rPr>
              <a:t>9001 Stockdale Highway, Bakersfield , CA 93311  </a:t>
            </a:r>
          </a:p>
          <a:p>
            <a:r>
              <a:rPr lang="en-US" sz="3200" b="1" dirty="0" smtClean="0">
                <a:solidFill>
                  <a:srgbClr val="000099"/>
                </a:solidFill>
                <a:effectLst/>
                <a:latin typeface="+mj-lt"/>
                <a:cs typeface="Arial" pitchFamily="34" charset="0"/>
              </a:rPr>
              <a:t>telephone: 661-654-2127 	   </a:t>
            </a:r>
          </a:p>
          <a:p>
            <a:r>
              <a:rPr lang="en-US" sz="3200" b="1" dirty="0" smtClean="0">
                <a:solidFill>
                  <a:srgbClr val="000099"/>
                </a:solidFill>
                <a:effectLst/>
                <a:latin typeface="+mj-lt"/>
                <a:cs typeface="Arial" pitchFamily="34" charset="0"/>
              </a:rPr>
              <a:t>e-mail: rcarlisle@csub.edu	  www.csub.edu\~rcarlisle 	</a:t>
            </a:r>
          </a:p>
          <a:p>
            <a:endParaRPr lang="en-US" b="1" dirty="0" smtClean="0">
              <a:solidFill>
                <a:srgbClr val="000099"/>
              </a:solidFill>
              <a:effectLst/>
              <a:latin typeface="Arial" pitchFamily="34" charset="0"/>
              <a:cs typeface="Arial" pitchFamily="34" charset="0"/>
            </a:endParaRPr>
          </a:p>
          <a:p>
            <a:endParaRPr lang="en-US" b="1" dirty="0">
              <a:solidFill>
                <a:srgbClr val="000099"/>
              </a:solidFill>
              <a:effectLst/>
              <a:latin typeface="Arial" pitchFamily="34" charset="0"/>
              <a:cs typeface="Arial" pitchFamily="34" charset="0"/>
            </a:endParaRPr>
          </a:p>
          <a:p>
            <a:endParaRPr lang="en-US" b="1" dirty="0">
              <a:solidFill>
                <a:srgbClr val="000099"/>
              </a:solidFill>
              <a:effectLst/>
              <a:latin typeface="Arial" pitchFamily="34" charset="0"/>
              <a:cs typeface="Arial" pitchFamily="34" charset="0"/>
            </a:endParaRPr>
          </a:p>
        </p:txBody>
      </p:sp>
      <p:graphicFrame>
        <p:nvGraphicFramePr>
          <p:cNvPr id="33" name="Table 32"/>
          <p:cNvGraphicFramePr>
            <a:graphicFrameLocks noGrp="1"/>
          </p:cNvGraphicFramePr>
          <p:nvPr>
            <p:extLst>
              <p:ext uri="{D42A27DB-BD31-4B8C-83A1-F6EECF244321}">
                <p14:modId xmlns:p14="http://schemas.microsoft.com/office/powerpoint/2010/main" val="3075837205"/>
              </p:ext>
            </p:extLst>
          </p:nvPr>
        </p:nvGraphicFramePr>
        <p:xfrm>
          <a:off x="0" y="9512654"/>
          <a:ext cx="16488163" cy="10874076"/>
        </p:xfrm>
        <a:graphic>
          <a:graphicData uri="http://schemas.openxmlformats.org/drawingml/2006/table">
            <a:tbl>
              <a:tblPr bandRow="1">
                <a:tableStyleId>{5C22544A-7EE6-4342-B048-85BDC9FD1C3A}</a:tableStyleId>
              </a:tblPr>
              <a:tblGrid>
                <a:gridCol w="16488163">
                  <a:extLst>
                    <a:ext uri="{9D8B030D-6E8A-4147-A177-3AD203B41FA5}">
                      <a16:colId xmlns:a16="http://schemas.microsoft.com/office/drawing/2014/main" val="20000"/>
                    </a:ext>
                  </a:extLst>
                </a:gridCol>
              </a:tblGrid>
              <a:tr h="10874076">
                <a:tc>
                  <a:txBody>
                    <a:bodyPr/>
                    <a:lstStyle/>
                    <a:p>
                      <a:pPr marL="457200" marR="0" lvl="0" indent="-4572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3200" b="1" i="1" dirty="0" smtClean="0">
                          <a:solidFill>
                            <a:srgbClr val="000099"/>
                          </a:solidFill>
                          <a:effectLst/>
                          <a:latin typeface="Arial" pitchFamily="34" charset="0"/>
                          <a:cs typeface="Arial" pitchFamily="34" charset="0"/>
                        </a:rPr>
                        <a:t>The Structure of English </a:t>
                      </a:r>
                      <a:r>
                        <a:rPr lang="en-US" sz="3200" b="1" dirty="0" smtClean="0">
                          <a:solidFill>
                            <a:srgbClr val="000099"/>
                          </a:solidFill>
                          <a:effectLst/>
                          <a:latin typeface="Arial" pitchFamily="34" charset="0"/>
                          <a:cs typeface="Arial" pitchFamily="34" charset="0"/>
                        </a:rPr>
                        <a:t>has been taught online since 1997.  </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3200" b="1" dirty="0" smtClean="0">
                          <a:solidFill>
                            <a:srgbClr val="000099"/>
                          </a:solidFill>
                          <a:effectLst/>
                          <a:latin typeface="Arial" pitchFamily="34" charset="0"/>
                          <a:cs typeface="Arial" pitchFamily="34" charset="0"/>
                        </a:rPr>
                        <a:t>The online version has been taught by the same instructor.</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3200" b="1" baseline="0" dirty="0" smtClean="0">
                          <a:solidFill>
                            <a:srgbClr val="000099"/>
                          </a:solidFill>
                          <a:effectLst/>
                          <a:latin typeface="Arial" pitchFamily="34" charset="0"/>
                          <a:cs typeface="Arial" pitchFamily="34" charset="0"/>
                        </a:rPr>
                        <a:t>The class has three major divisions: phonology, morphology, and syntax.</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3200" b="1" baseline="0" dirty="0" smtClean="0">
                          <a:solidFill>
                            <a:srgbClr val="000099"/>
                          </a:solidFill>
                          <a:effectLst/>
                          <a:latin typeface="Arial" pitchFamily="34" charset="0"/>
                          <a:cs typeface="Arial" pitchFamily="34" charset="0"/>
                        </a:rPr>
                        <a:t>The class has 146 online exercises, all  containing randomized items.</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3200" b="1" baseline="0" dirty="0" smtClean="0">
                          <a:solidFill>
                            <a:srgbClr val="000099"/>
                          </a:solidFill>
                          <a:effectLst/>
                          <a:latin typeface="Arial" pitchFamily="34" charset="0"/>
                          <a:cs typeface="Arial" pitchFamily="34" charset="0"/>
                        </a:rPr>
                        <a:t>All examinations also contain randomized items.</a:t>
                      </a:r>
                      <a:endParaRPr lang="en-US" sz="3200" b="1" baseline="0" dirty="0" smtClean="0">
                        <a:solidFill>
                          <a:srgbClr val="000099"/>
                        </a:solidFill>
                        <a:latin typeface="Arial" pitchFamily="34" charset="0"/>
                        <a:cs typeface="Arial" pitchFamily="34" charset="0"/>
                      </a:endParaRPr>
                    </a:p>
                    <a:p>
                      <a:pPr marL="457200" lvl="1" indent="-457200" algn="l">
                        <a:lnSpc>
                          <a:spcPct val="100000"/>
                        </a:lnSpc>
                        <a:buFont typeface="Arial" pitchFamily="34" charset="0"/>
                        <a:buChar char="•"/>
                      </a:pPr>
                      <a:r>
                        <a:rPr lang="en-US" sz="3200" b="1" baseline="0" dirty="0" smtClean="0">
                          <a:solidFill>
                            <a:srgbClr val="000099"/>
                          </a:solidFill>
                          <a:latin typeface="Arial" pitchFamily="34" charset="0"/>
                          <a:cs typeface="Arial" pitchFamily="34" charset="0"/>
                        </a:rPr>
                        <a:t>From winter 2005 through winter 2016 students in English 319 did the online exercises in one of two conditions:  highly recommended or required at a criterion level of 75% correct.  </a:t>
                      </a:r>
                    </a:p>
                    <a:p>
                      <a:pPr marL="457200" lvl="1" indent="-457200" algn="l">
                        <a:lnSpc>
                          <a:spcPct val="100000"/>
                        </a:lnSpc>
                        <a:buFont typeface="Arial" pitchFamily="34" charset="0"/>
                        <a:buChar char="•"/>
                      </a:pPr>
                      <a:r>
                        <a:rPr lang="en-US" sz="3200" b="1" baseline="0" dirty="0" smtClean="0">
                          <a:solidFill>
                            <a:srgbClr val="000099"/>
                          </a:solidFill>
                          <a:latin typeface="Arial" pitchFamily="34" charset="0"/>
                          <a:cs typeface="Arial" pitchFamily="34" charset="0"/>
                        </a:rPr>
                        <a:t>In fall 2011 the phonology, morphology and syntax modules were split in half, thus going  from three to six modules and from three 200 point exams to six 100 point exams</a:t>
                      </a:r>
                      <a:r>
                        <a:rPr lang="en-US" sz="3200" b="0" baseline="0" dirty="0" smtClean="0">
                          <a:solidFill>
                            <a:schemeClr val="tx1"/>
                          </a:solidFill>
                          <a:latin typeface="+mn-lt"/>
                          <a:cs typeface="Arial" pitchFamily="34" charset="0"/>
                        </a:rPr>
                        <a:t>.  </a:t>
                      </a:r>
                      <a:r>
                        <a:rPr lang="en-US" sz="3200" b="1" baseline="0" dirty="0" smtClean="0">
                          <a:solidFill>
                            <a:srgbClr val="000099"/>
                          </a:solidFill>
                          <a:latin typeface="Arial" pitchFamily="34" charset="0"/>
                          <a:cs typeface="Arial" pitchFamily="34" charset="0"/>
                        </a:rPr>
                        <a:t>This was done for one major reason:  Students were procrastinating in finishing the material in the three modules, and consequently if they did badly on  an exam (especially the first one), they were dropping the class.   By having six modules each with a culminating exam, students were forced to stay up with the material of the class.</a:t>
                      </a:r>
                    </a:p>
                    <a:p>
                      <a:pPr marL="457200" marR="0" lvl="1" indent="-4572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3200" b="1" baseline="0" dirty="0" smtClean="0">
                          <a:solidFill>
                            <a:srgbClr val="000099"/>
                          </a:solidFill>
                          <a:effectLst/>
                          <a:latin typeface="Arial" pitchFamily="34" charset="0"/>
                          <a:cs typeface="Arial" pitchFamily="34" charset="0"/>
                        </a:rPr>
                        <a:t>Since 1997 a pretest/post-test with randomization has consistently shown significant gains; in addition, gains were not significantly different between students in the online sections and face-to-face sections.</a:t>
                      </a:r>
                      <a:endParaRPr lang="en-US" sz="3200" b="1" baseline="0" dirty="0" smtClean="0">
                        <a:solidFill>
                          <a:srgbClr val="000099"/>
                        </a:solidFill>
                        <a:latin typeface="Arial" pitchFamily="34" charset="0"/>
                        <a:cs typeface="Arial" pitchFamily="34" charset="0"/>
                      </a:endParaRPr>
                    </a:p>
                    <a:p>
                      <a:pPr marL="457200" lvl="0" indent="-457200">
                        <a:lnSpc>
                          <a:spcPct val="100000"/>
                        </a:lnSpc>
                        <a:buFont typeface="Arial" pitchFamily="34" charset="0"/>
                        <a:buChar char="•"/>
                      </a:pPr>
                      <a:r>
                        <a:rPr lang="en-US" sz="3200" b="1" dirty="0" smtClean="0">
                          <a:solidFill>
                            <a:srgbClr val="000099"/>
                          </a:solidFill>
                          <a:effectLst/>
                          <a:latin typeface="Arial" pitchFamily="34" charset="0"/>
                          <a:cs typeface="Arial" pitchFamily="34" charset="0"/>
                        </a:rPr>
                        <a:t>English</a:t>
                      </a:r>
                      <a:r>
                        <a:rPr lang="en-US" sz="3200" b="1" baseline="0" dirty="0" smtClean="0">
                          <a:solidFill>
                            <a:srgbClr val="000099"/>
                          </a:solidFill>
                          <a:effectLst/>
                          <a:latin typeface="Arial" pitchFamily="34" charset="0"/>
                          <a:cs typeface="Arial" pitchFamily="34" charset="0"/>
                        </a:rPr>
                        <a:t> 319</a:t>
                      </a:r>
                      <a:r>
                        <a:rPr lang="en-US" sz="3200" b="1" dirty="0" smtClean="0">
                          <a:solidFill>
                            <a:srgbClr val="000099"/>
                          </a:solidFill>
                          <a:effectLst/>
                          <a:latin typeface="Arial" pitchFamily="34" charset="0"/>
                          <a:cs typeface="Arial" pitchFamily="34" charset="0"/>
                        </a:rPr>
                        <a:t> was certified by Quality Matters in 2012.  </a:t>
                      </a:r>
                    </a:p>
                    <a:p>
                      <a:pPr marL="457200" lvl="0" indent="-457200">
                        <a:lnSpc>
                          <a:spcPct val="100000"/>
                        </a:lnSpc>
                        <a:buFont typeface="Arial" pitchFamily="34" charset="0"/>
                        <a:buChar char="•"/>
                      </a:pPr>
                      <a:r>
                        <a:rPr lang="en-US" sz="3200" b="1" dirty="0" smtClean="0">
                          <a:solidFill>
                            <a:srgbClr val="000099"/>
                          </a:solidFill>
                          <a:effectLst/>
                          <a:latin typeface="Arial" pitchFamily="34" charset="0"/>
                          <a:cs typeface="Arial" pitchFamily="34" charset="0"/>
                        </a:rPr>
                        <a:t>It was recognized as an exemplary online course by CSU QOLT in 2013.</a:t>
                      </a:r>
                      <a:endParaRPr lang="en-US" sz="3200" b="1" baseline="0" dirty="0" smtClean="0">
                        <a:solidFill>
                          <a:srgbClr val="000099"/>
                        </a:solidFill>
                        <a:latin typeface="Arial" pitchFamily="34" charset="0"/>
                        <a:cs typeface="Arial" pitchFamily="34" charset="0"/>
                      </a:endParaRPr>
                    </a:p>
                    <a:p>
                      <a:pPr lvl="0" algn="l">
                        <a:buFont typeface="Arial" pitchFamily="34" charset="0"/>
                        <a:buNone/>
                      </a:pPr>
                      <a:endParaRPr lang="en-US" sz="3200" b="0" baseline="0" dirty="0" smtClean="0">
                        <a:solidFill>
                          <a:schemeClr val="tx1"/>
                        </a:solidFill>
                        <a:latin typeface="+mn-lt"/>
                        <a:cs typeface="Arial" pitchFamily="34" charset="0"/>
                      </a:endParaRPr>
                    </a:p>
                    <a:p>
                      <a:pPr algn="l"/>
                      <a:endParaRPr lang="en-US" sz="3200" b="1" baseline="0" dirty="0" smtClean="0">
                        <a:solidFill>
                          <a:srgbClr val="000099"/>
                        </a:solidFill>
                        <a:latin typeface="Arial" pitchFamily="34" charset="0"/>
                        <a:cs typeface="Arial" pitchFamily="34" charset="0"/>
                      </a:endParaRPr>
                    </a:p>
                  </a:txBody>
                  <a:tcPr anchor="ctr">
                    <a:solidFill>
                      <a:srgbClr val="FFFF00"/>
                    </a:solidFill>
                  </a:tcPr>
                </a:tc>
                <a:extLst>
                  <a:ext uri="{0D108BD9-81ED-4DB2-BD59-A6C34878D82A}">
                    <a16:rowId xmlns:a16="http://schemas.microsoft.com/office/drawing/2014/main" val="10000"/>
                  </a:ext>
                </a:extLst>
              </a:tr>
            </a:tbl>
          </a:graphicData>
        </a:graphic>
      </p:graphicFrame>
      <p:sp>
        <p:nvSpPr>
          <p:cNvPr id="61" name="Text Box 165"/>
          <p:cNvSpPr txBox="1">
            <a:spLocks noChangeArrowheads="1"/>
          </p:cNvSpPr>
          <p:nvPr/>
        </p:nvSpPr>
        <p:spPr bwMode="auto">
          <a:xfrm rot="10800000" flipV="1">
            <a:off x="16190735" y="39378963"/>
            <a:ext cx="16727666" cy="800429"/>
          </a:xfrm>
          <a:prstGeom prst="rect">
            <a:avLst/>
          </a:prstGeom>
          <a:gradFill flip="none" rotWithShape="1">
            <a:gsLst>
              <a:gs pos="0">
                <a:srgbClr val="FFFF00"/>
              </a:gs>
              <a:gs pos="13000">
                <a:srgbClr val="FFA800"/>
              </a:gs>
              <a:gs pos="28000">
                <a:srgbClr val="825600"/>
              </a:gs>
              <a:gs pos="42999">
                <a:srgbClr val="FFA800"/>
              </a:gs>
              <a:gs pos="58000">
                <a:srgbClr val="FFFF00"/>
              </a:gs>
              <a:gs pos="72000">
                <a:srgbClr val="FFA800"/>
              </a:gs>
              <a:gs pos="87000">
                <a:srgbClr val="825600"/>
              </a:gs>
              <a:gs pos="100000">
                <a:srgbClr val="FFFF00"/>
              </a:gs>
            </a:gsLst>
            <a:path path="circle">
              <a:fillToRect l="100000" t="100000"/>
            </a:path>
            <a:tileRect r="-100000" b="-100000"/>
          </a:gradFill>
          <a:ln w="9525">
            <a:solidFill>
              <a:schemeClr val="tx1"/>
            </a:solidFill>
            <a:miter lim="800000"/>
            <a:headEnd/>
            <a:tailEnd/>
          </a:ln>
          <a:effectLst/>
        </p:spPr>
        <p:txBody>
          <a:bodyPr wrap="square" lIns="61170" tIns="30584" rIns="61170" bIns="30584">
            <a:spAutoFit/>
          </a:bodyPr>
          <a:lstStyle>
            <a:defPPr>
              <a:defRPr lang="en-US"/>
            </a:defPPr>
            <a:lvl1pPr algn="ctr">
              <a:defRPr sz="4800" b="1">
                <a:solidFill>
                  <a:srgbClr val="000099"/>
                </a:solidFill>
                <a:effectLst/>
                <a:latin typeface="Arial" charset="0"/>
              </a:defRPr>
            </a:lvl1pPr>
          </a:lstStyle>
          <a:p>
            <a:r>
              <a:rPr lang="en-US" dirty="0" smtClean="0"/>
              <a:t>Contact Information</a:t>
            </a:r>
            <a:endParaRPr lang="en-US" dirty="0"/>
          </a:p>
        </p:txBody>
      </p:sp>
      <p:sp>
        <p:nvSpPr>
          <p:cNvPr id="66" name="Text Box 165"/>
          <p:cNvSpPr txBox="1">
            <a:spLocks noChangeArrowheads="1"/>
          </p:cNvSpPr>
          <p:nvPr/>
        </p:nvSpPr>
        <p:spPr bwMode="auto">
          <a:xfrm>
            <a:off x="16297232" y="17166233"/>
            <a:ext cx="16610892" cy="800429"/>
          </a:xfrm>
          <a:prstGeom prst="rect">
            <a:avLst/>
          </a:prstGeom>
          <a:gradFill flip="none" rotWithShape="1">
            <a:gsLst>
              <a:gs pos="0">
                <a:srgbClr val="FFFF00"/>
              </a:gs>
              <a:gs pos="13000">
                <a:srgbClr val="FFA800"/>
              </a:gs>
              <a:gs pos="28000">
                <a:srgbClr val="825600"/>
              </a:gs>
              <a:gs pos="42999">
                <a:srgbClr val="FFA800"/>
              </a:gs>
              <a:gs pos="58000">
                <a:srgbClr val="FFFF00"/>
              </a:gs>
              <a:gs pos="72000">
                <a:srgbClr val="FFA800"/>
              </a:gs>
              <a:gs pos="87000">
                <a:srgbClr val="825600"/>
              </a:gs>
              <a:gs pos="100000">
                <a:srgbClr val="FFFF00"/>
              </a:gs>
            </a:gsLst>
            <a:path path="circle">
              <a:fillToRect l="100000" t="100000"/>
            </a:path>
            <a:tileRect r="-100000" b="-100000"/>
          </a:gradFill>
          <a:ln w="9525">
            <a:solidFill>
              <a:schemeClr val="tx1"/>
            </a:solidFill>
            <a:miter lim="800000"/>
            <a:headEnd/>
            <a:tailEnd/>
          </a:ln>
          <a:effectLst/>
        </p:spPr>
        <p:txBody>
          <a:bodyPr wrap="square" lIns="61170" tIns="30584" rIns="61170" bIns="30584">
            <a:spAutoFit/>
          </a:bodyPr>
          <a:lstStyle>
            <a:defPPr>
              <a:defRPr lang="en-US"/>
            </a:defPPr>
            <a:lvl1pPr algn="ctr">
              <a:defRPr sz="4800" b="1">
                <a:solidFill>
                  <a:srgbClr val="000099"/>
                </a:solidFill>
                <a:effectLst/>
                <a:latin typeface="Arial" charset="0"/>
              </a:defRPr>
            </a:lvl1pPr>
          </a:lstStyle>
          <a:p>
            <a:r>
              <a:rPr lang="en-US" dirty="0" smtClean="0"/>
              <a:t>Graph 2:  Exam Scores by Exercise Condition</a:t>
            </a:r>
            <a:endParaRPr lang="en-US" dirty="0"/>
          </a:p>
        </p:txBody>
      </p:sp>
      <p:graphicFrame>
        <p:nvGraphicFramePr>
          <p:cNvPr id="71" name="Chart 70"/>
          <p:cNvGraphicFramePr/>
          <p:nvPr>
            <p:extLst>
              <p:ext uri="{D42A27DB-BD31-4B8C-83A1-F6EECF244321}">
                <p14:modId xmlns:p14="http://schemas.microsoft.com/office/powerpoint/2010/main" val="1557147319"/>
              </p:ext>
            </p:extLst>
          </p:nvPr>
        </p:nvGraphicFramePr>
        <p:xfrm>
          <a:off x="16190735" y="17966662"/>
          <a:ext cx="16727665" cy="9168627"/>
        </p:xfrm>
        <a:graphic>
          <a:graphicData uri="http://schemas.openxmlformats.org/drawingml/2006/chart">
            <c:chart xmlns:c="http://schemas.openxmlformats.org/drawingml/2006/chart" xmlns:r="http://schemas.openxmlformats.org/officeDocument/2006/relationships" r:id="rId4"/>
          </a:graphicData>
        </a:graphic>
      </p:graphicFrame>
      <p:sp>
        <p:nvSpPr>
          <p:cNvPr id="50" name="Text Box 165"/>
          <p:cNvSpPr txBox="1">
            <a:spLocks noChangeArrowheads="1"/>
          </p:cNvSpPr>
          <p:nvPr/>
        </p:nvSpPr>
        <p:spPr bwMode="auto">
          <a:xfrm rot="10800000" flipV="1">
            <a:off x="16190734" y="27130335"/>
            <a:ext cx="16777883" cy="800429"/>
          </a:xfrm>
          <a:prstGeom prst="rect">
            <a:avLst/>
          </a:prstGeom>
          <a:gradFill flip="none" rotWithShape="1">
            <a:gsLst>
              <a:gs pos="0">
                <a:srgbClr val="FFFF00"/>
              </a:gs>
              <a:gs pos="13000">
                <a:srgbClr val="FFA800"/>
              </a:gs>
              <a:gs pos="28000">
                <a:srgbClr val="825600"/>
              </a:gs>
              <a:gs pos="42999">
                <a:srgbClr val="FFA800"/>
              </a:gs>
              <a:gs pos="58000">
                <a:srgbClr val="FFFF00"/>
              </a:gs>
              <a:gs pos="72000">
                <a:srgbClr val="FFA800"/>
              </a:gs>
              <a:gs pos="87000">
                <a:srgbClr val="825600"/>
              </a:gs>
              <a:gs pos="100000">
                <a:srgbClr val="FFFF00"/>
              </a:gs>
            </a:gsLst>
            <a:path path="circle">
              <a:fillToRect l="100000" t="100000"/>
            </a:path>
            <a:tileRect r="-100000" b="-100000"/>
          </a:gradFill>
          <a:ln w="9525">
            <a:solidFill>
              <a:schemeClr val="tx1"/>
            </a:solidFill>
            <a:miter lim="800000"/>
            <a:headEnd/>
            <a:tailEnd/>
          </a:ln>
          <a:effectLst/>
        </p:spPr>
        <p:txBody>
          <a:bodyPr wrap="square" lIns="61170" tIns="30584" rIns="61170" bIns="30584">
            <a:spAutoFit/>
          </a:bodyPr>
          <a:lstStyle>
            <a:defPPr>
              <a:defRPr lang="en-US"/>
            </a:defPPr>
            <a:lvl1pPr algn="ctr">
              <a:defRPr sz="4800" b="1">
                <a:solidFill>
                  <a:srgbClr val="000099"/>
                </a:solidFill>
                <a:effectLst/>
                <a:latin typeface="Arial" charset="0"/>
              </a:defRPr>
            </a:lvl1pPr>
          </a:lstStyle>
          <a:p>
            <a:r>
              <a:rPr lang="en-US" dirty="0" smtClean="0"/>
              <a:t>Graph 3:  Exam Scores by Both Conditions</a:t>
            </a:r>
            <a:endParaRPr lang="en-US" dirty="0"/>
          </a:p>
        </p:txBody>
      </p:sp>
      <p:sp>
        <p:nvSpPr>
          <p:cNvPr id="42" name="Text Box 165"/>
          <p:cNvSpPr txBox="1">
            <a:spLocks noChangeArrowheads="1"/>
          </p:cNvSpPr>
          <p:nvPr/>
        </p:nvSpPr>
        <p:spPr bwMode="auto">
          <a:xfrm>
            <a:off x="91113" y="20386731"/>
            <a:ext cx="16167157" cy="800429"/>
          </a:xfrm>
          <a:prstGeom prst="rect">
            <a:avLst/>
          </a:prstGeom>
          <a:gradFill flip="none" rotWithShape="1">
            <a:gsLst>
              <a:gs pos="0">
                <a:srgbClr val="FFFF00"/>
              </a:gs>
              <a:gs pos="13000">
                <a:srgbClr val="FFA800"/>
              </a:gs>
              <a:gs pos="28000">
                <a:srgbClr val="825600"/>
              </a:gs>
              <a:gs pos="42999">
                <a:srgbClr val="FFA800"/>
              </a:gs>
              <a:gs pos="58000">
                <a:srgbClr val="FFFF00"/>
              </a:gs>
              <a:gs pos="72000">
                <a:srgbClr val="FFA800"/>
              </a:gs>
              <a:gs pos="87000">
                <a:srgbClr val="825600"/>
              </a:gs>
              <a:gs pos="100000">
                <a:srgbClr val="FFFF00"/>
              </a:gs>
            </a:gsLst>
            <a:path path="circle">
              <a:fillToRect l="100000" t="100000"/>
            </a:path>
            <a:tileRect r="-100000" b="-100000"/>
          </a:gradFill>
          <a:ln w="9525">
            <a:solidFill>
              <a:schemeClr val="tx1"/>
            </a:solidFill>
            <a:miter lim="800000"/>
            <a:headEnd/>
            <a:tailEnd/>
          </a:ln>
          <a:effectLst/>
        </p:spPr>
        <p:txBody>
          <a:bodyPr wrap="square" lIns="61170" tIns="30584" rIns="61170" bIns="30584">
            <a:spAutoFit/>
          </a:bodyPr>
          <a:lstStyle>
            <a:defPPr>
              <a:defRPr lang="en-US"/>
            </a:defPPr>
            <a:lvl1pPr algn="ctr">
              <a:defRPr sz="4800" b="1">
                <a:solidFill>
                  <a:srgbClr val="000099"/>
                </a:solidFill>
                <a:effectLst/>
                <a:latin typeface="Arial" charset="0"/>
              </a:defRPr>
            </a:lvl1pPr>
          </a:lstStyle>
          <a:p>
            <a:r>
              <a:rPr lang="en-US" dirty="0" smtClean="0"/>
              <a:t>Methodology</a:t>
            </a:r>
            <a:endParaRPr lang="en-US" dirty="0"/>
          </a:p>
        </p:txBody>
      </p:sp>
      <p:graphicFrame>
        <p:nvGraphicFramePr>
          <p:cNvPr id="40" name="Chart 39"/>
          <p:cNvGraphicFramePr>
            <a:graphicFrameLocks/>
          </p:cNvGraphicFramePr>
          <p:nvPr>
            <p:extLst>
              <p:ext uri="{D42A27DB-BD31-4B8C-83A1-F6EECF244321}">
                <p14:modId xmlns:p14="http://schemas.microsoft.com/office/powerpoint/2010/main" val="873101345"/>
              </p:ext>
            </p:extLst>
          </p:nvPr>
        </p:nvGraphicFramePr>
        <p:xfrm>
          <a:off x="0" y="34177877"/>
          <a:ext cx="16216882" cy="9713324"/>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1" name="Chart 40"/>
          <p:cNvGraphicFramePr/>
          <p:nvPr>
            <p:extLst>
              <p:ext uri="{D42A27DB-BD31-4B8C-83A1-F6EECF244321}">
                <p14:modId xmlns:p14="http://schemas.microsoft.com/office/powerpoint/2010/main" val="1108001179"/>
              </p:ext>
            </p:extLst>
          </p:nvPr>
        </p:nvGraphicFramePr>
        <p:xfrm>
          <a:off x="16132700" y="27807049"/>
          <a:ext cx="16717383" cy="7059688"/>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43" name="Table 42"/>
          <p:cNvGraphicFramePr>
            <a:graphicFrameLocks noGrp="1"/>
          </p:cNvGraphicFramePr>
          <p:nvPr>
            <p:extLst>
              <p:ext uri="{D42A27DB-BD31-4B8C-83A1-F6EECF244321}">
                <p14:modId xmlns:p14="http://schemas.microsoft.com/office/powerpoint/2010/main" val="2222264639"/>
              </p:ext>
            </p:extLst>
          </p:nvPr>
        </p:nvGraphicFramePr>
        <p:xfrm>
          <a:off x="91113" y="21187160"/>
          <a:ext cx="16099622" cy="12190283"/>
        </p:xfrm>
        <a:graphic>
          <a:graphicData uri="http://schemas.openxmlformats.org/drawingml/2006/table">
            <a:tbl>
              <a:tblPr firstRow="1" bandRow="1">
                <a:tableStyleId>{5C22544A-7EE6-4342-B048-85BDC9FD1C3A}</a:tableStyleId>
              </a:tblPr>
              <a:tblGrid>
                <a:gridCol w="16099622">
                  <a:extLst>
                    <a:ext uri="{9D8B030D-6E8A-4147-A177-3AD203B41FA5}">
                      <a16:colId xmlns:a16="http://schemas.microsoft.com/office/drawing/2014/main" val="20000"/>
                    </a:ext>
                  </a:extLst>
                </a:gridCol>
              </a:tblGrid>
              <a:tr h="12190283">
                <a:tc>
                  <a:txBody>
                    <a:bodyPr/>
                    <a:lstStyle/>
                    <a:p>
                      <a:pPr marL="457200" marR="0" lvl="0" indent="-4572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3200" b="1" baseline="0" dirty="0" smtClean="0">
                          <a:solidFill>
                            <a:srgbClr val="000099"/>
                          </a:solidFill>
                          <a:latin typeface="Arial" pitchFamily="34" charset="0"/>
                          <a:cs typeface="Arial" pitchFamily="34" charset="0"/>
                        </a:rPr>
                        <a:t>Data from </a:t>
                      </a:r>
                      <a:r>
                        <a:rPr lang="en-US" sz="3200" b="1" baseline="0" dirty="0" smtClean="0">
                          <a:solidFill>
                            <a:srgbClr val="000099"/>
                          </a:solidFill>
                          <a:latin typeface="Arial" pitchFamily="34" charset="0"/>
                          <a:cs typeface="Arial" pitchFamily="34" charset="0"/>
                        </a:rPr>
                        <a:t>1046 </a:t>
                      </a:r>
                      <a:r>
                        <a:rPr lang="en-US" sz="3200" b="1" baseline="0" dirty="0" smtClean="0">
                          <a:solidFill>
                            <a:srgbClr val="000099"/>
                          </a:solidFill>
                          <a:latin typeface="Arial" pitchFamily="34" charset="0"/>
                          <a:cs typeface="Arial" pitchFamily="34" charset="0"/>
                        </a:rPr>
                        <a:t>students were gathered from winter 2005 through </a:t>
                      </a:r>
                      <a:r>
                        <a:rPr lang="en-US" sz="3200" b="1" baseline="0" dirty="0" smtClean="0">
                          <a:solidFill>
                            <a:srgbClr val="000099"/>
                          </a:solidFill>
                          <a:latin typeface="Arial" pitchFamily="34" charset="0"/>
                          <a:cs typeface="Arial" pitchFamily="34" charset="0"/>
                        </a:rPr>
                        <a:t>winter 2016.</a:t>
                      </a:r>
                      <a:endParaRPr lang="en-US" sz="3200" b="1" baseline="0" dirty="0" smtClean="0">
                        <a:solidFill>
                          <a:srgbClr val="000099"/>
                        </a:solidFill>
                        <a:latin typeface="Arial" pitchFamily="34" charset="0"/>
                        <a:cs typeface="Arial" pitchFamily="34" charset="0"/>
                      </a:endParaRPr>
                    </a:p>
                    <a:p>
                      <a:pPr marL="457200" marR="0" lvl="0" indent="-4572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3200" b="1" baseline="0" dirty="0" smtClean="0">
                          <a:solidFill>
                            <a:srgbClr val="000099"/>
                          </a:solidFill>
                          <a:latin typeface="Arial" pitchFamily="34" charset="0"/>
                          <a:cs typeface="Arial" pitchFamily="34" charset="0"/>
                        </a:rPr>
                        <a:t>Students had to complete all  examinations to take part in the study.</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3200" b="1" baseline="0" dirty="0" smtClean="0">
                          <a:solidFill>
                            <a:srgbClr val="000099"/>
                          </a:solidFill>
                          <a:latin typeface="Arial" pitchFamily="34" charset="0"/>
                          <a:cs typeface="Arial" pitchFamily="34" charset="0"/>
                        </a:rPr>
                        <a:t>The independent variables were number of examinations and exercise condition, thus creating four groups:</a:t>
                      </a:r>
                    </a:p>
                    <a:p>
                      <a:pPr marL="914400" marR="0" lvl="1" indent="-4572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3200" b="1" baseline="0" dirty="0" smtClean="0">
                          <a:solidFill>
                            <a:srgbClr val="000099"/>
                          </a:solidFill>
                          <a:latin typeface="Arial" pitchFamily="34" charset="0"/>
                          <a:cs typeface="Arial" pitchFamily="34" charset="0"/>
                        </a:rPr>
                        <a:t>Three modules with optional exercises: (n = 158)</a:t>
                      </a:r>
                    </a:p>
                    <a:p>
                      <a:pPr marL="914400" marR="0" lvl="1" indent="-4572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3200" b="1" baseline="0" dirty="0" smtClean="0">
                          <a:solidFill>
                            <a:srgbClr val="000099"/>
                          </a:solidFill>
                          <a:latin typeface="Arial" pitchFamily="34" charset="0"/>
                          <a:cs typeface="Arial" pitchFamily="34" charset="0"/>
                        </a:rPr>
                        <a:t>Three modules with obligatory exercises: (n = 308)</a:t>
                      </a:r>
                    </a:p>
                    <a:p>
                      <a:pPr marL="914400" marR="0" lvl="1" indent="-4572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3200" b="1" baseline="0" dirty="0" smtClean="0">
                          <a:solidFill>
                            <a:srgbClr val="000099"/>
                          </a:solidFill>
                          <a:latin typeface="Arial" pitchFamily="34" charset="0"/>
                          <a:cs typeface="Arial" pitchFamily="34" charset="0"/>
                        </a:rPr>
                        <a:t>Six modules with optional exercises:   (n = 198)</a:t>
                      </a:r>
                    </a:p>
                    <a:p>
                      <a:pPr marL="914400" marR="0" lvl="1" indent="-4572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3200" b="1" baseline="0" dirty="0" smtClean="0">
                          <a:solidFill>
                            <a:srgbClr val="000099"/>
                          </a:solidFill>
                          <a:latin typeface="Arial" pitchFamily="34" charset="0"/>
                          <a:cs typeface="Arial" pitchFamily="34" charset="0"/>
                        </a:rPr>
                        <a:t>Six modules with obligatory exercises: (n = </a:t>
                      </a:r>
                      <a:r>
                        <a:rPr lang="en-US" sz="3200" b="1" baseline="0" dirty="0" smtClean="0">
                          <a:solidFill>
                            <a:srgbClr val="000099"/>
                          </a:solidFill>
                          <a:latin typeface="Arial" pitchFamily="34" charset="0"/>
                          <a:cs typeface="Arial" pitchFamily="34" charset="0"/>
                        </a:rPr>
                        <a:t>382)</a:t>
                      </a:r>
                      <a:endParaRPr lang="en-US" sz="3200" b="1" baseline="0" dirty="0" smtClean="0">
                        <a:solidFill>
                          <a:srgbClr val="000099"/>
                        </a:solidFill>
                        <a:latin typeface="Arial" pitchFamily="34" charset="0"/>
                        <a:cs typeface="Arial" pitchFamily="34" charset="0"/>
                      </a:endParaRPr>
                    </a:p>
                    <a:p>
                      <a:pPr marL="457200" marR="0" lvl="0" indent="-4572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3200" b="1" baseline="0" dirty="0" smtClean="0">
                          <a:solidFill>
                            <a:srgbClr val="000099"/>
                          </a:solidFill>
                          <a:latin typeface="Arial" pitchFamily="34" charset="0"/>
                          <a:cs typeface="Arial" pitchFamily="34" charset="0"/>
                        </a:rPr>
                        <a:t>The dependent variables consisted of the examination scores for phonology, morphology, and syntax.</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3200" b="1" baseline="0" dirty="0" smtClean="0">
                          <a:solidFill>
                            <a:srgbClr val="000099"/>
                          </a:solidFill>
                          <a:latin typeface="Arial" pitchFamily="34" charset="0"/>
                          <a:cs typeface="Arial" pitchFamily="34" charset="0"/>
                        </a:rPr>
                        <a:t>Because the students  from fall 2011 through winter 2016 took two exams for each major section of the class, the scores of the two exams in each section have been averaged.</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3200" b="1" kern="1200" dirty="0" smtClean="0">
                          <a:solidFill>
                            <a:srgbClr val="000099"/>
                          </a:solidFill>
                          <a:latin typeface="Arial" pitchFamily="34" charset="0"/>
                          <a:ea typeface="+mn-ea"/>
                          <a:cs typeface="Arial" pitchFamily="34" charset="0"/>
                        </a:rPr>
                        <a:t>A 3</a:t>
                      </a:r>
                      <a:r>
                        <a:rPr lang="en-US" sz="3200" b="1" kern="1200" baseline="0" dirty="0" smtClean="0">
                          <a:solidFill>
                            <a:srgbClr val="000099"/>
                          </a:solidFill>
                          <a:latin typeface="Arial" pitchFamily="34" charset="0"/>
                          <a:ea typeface="+mn-ea"/>
                          <a:cs typeface="Arial" pitchFamily="34" charset="0"/>
                        </a:rPr>
                        <a:t> Way ANOVA  with repeated measures was performed on the data.</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3200" b="1" kern="1200" baseline="0" dirty="0" smtClean="0">
                          <a:solidFill>
                            <a:srgbClr val="000099"/>
                          </a:solidFill>
                          <a:latin typeface="Arial" pitchFamily="34" charset="0"/>
                          <a:ea typeface="+mn-ea"/>
                          <a:cs typeface="Arial" pitchFamily="34" charset="0"/>
                        </a:rPr>
                        <a:t>Descriptive data is supplied for students success rates:</a:t>
                      </a:r>
                    </a:p>
                    <a:p>
                      <a:pPr marL="914400" marR="0" lvl="1" indent="-4572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3200" b="1" kern="1200" baseline="0" dirty="0" smtClean="0">
                          <a:solidFill>
                            <a:srgbClr val="000099"/>
                          </a:solidFill>
                          <a:latin typeface="Arial" pitchFamily="34" charset="0"/>
                          <a:ea typeface="+mn-ea"/>
                          <a:cs typeface="Arial" pitchFamily="34" charset="0"/>
                        </a:rPr>
                        <a:t>Most students in the class are Liberal Studies Majors who need at least a C- to pass.  Success rates are reported as the percentage of students who received a  passing grade.</a:t>
                      </a:r>
                      <a:endParaRPr lang="en-US" sz="3200" b="1" kern="1200" dirty="0" smtClean="0">
                        <a:solidFill>
                          <a:srgbClr val="000099"/>
                        </a:solidFill>
                        <a:latin typeface="Arial" pitchFamily="34" charset="0"/>
                        <a:ea typeface="+mn-ea"/>
                        <a:cs typeface="Arial" pitchFamily="34" charset="0"/>
                      </a:endParaRPr>
                    </a:p>
                    <a:p>
                      <a:pPr algn="l"/>
                      <a:endParaRPr lang="en-US" sz="2200" b="1" kern="1200" dirty="0">
                        <a:solidFill>
                          <a:srgbClr val="000099"/>
                        </a:solidFill>
                        <a:latin typeface="Arial" pitchFamily="34" charset="0"/>
                        <a:ea typeface="+mn-ea"/>
                        <a:cs typeface="Arial" pitchFamily="34" charset="0"/>
                      </a:endParaRPr>
                    </a:p>
                  </a:txBody>
                  <a:tcPr anchor="ctr">
                    <a:solidFill>
                      <a:srgbClr val="FFFF00"/>
                    </a:solidFill>
                  </a:tcPr>
                </a:tc>
                <a:extLst>
                  <a:ext uri="{0D108BD9-81ED-4DB2-BD59-A6C34878D82A}">
                    <a16:rowId xmlns:a16="http://schemas.microsoft.com/office/drawing/2014/main" val="10000"/>
                  </a:ext>
                </a:extLst>
              </a:tr>
            </a:tbl>
          </a:graphicData>
        </a:graphic>
      </p:graphicFrame>
      <p:sp>
        <p:nvSpPr>
          <p:cNvPr id="44" name="Text Box 165"/>
          <p:cNvSpPr txBox="1">
            <a:spLocks noChangeArrowheads="1"/>
          </p:cNvSpPr>
          <p:nvPr/>
        </p:nvSpPr>
        <p:spPr bwMode="auto">
          <a:xfrm>
            <a:off x="16360176" y="4713089"/>
            <a:ext cx="16558226" cy="800429"/>
          </a:xfrm>
          <a:prstGeom prst="rect">
            <a:avLst/>
          </a:prstGeom>
          <a:gradFill flip="none" rotWithShape="1">
            <a:gsLst>
              <a:gs pos="0">
                <a:srgbClr val="FFFF00"/>
              </a:gs>
              <a:gs pos="13000">
                <a:srgbClr val="FFA800"/>
              </a:gs>
              <a:gs pos="28000">
                <a:srgbClr val="825600"/>
              </a:gs>
              <a:gs pos="42999">
                <a:srgbClr val="FFA800"/>
              </a:gs>
              <a:gs pos="58000">
                <a:srgbClr val="FFFF00"/>
              </a:gs>
              <a:gs pos="72000">
                <a:srgbClr val="FFA800"/>
              </a:gs>
              <a:gs pos="87000">
                <a:srgbClr val="825600"/>
              </a:gs>
              <a:gs pos="100000">
                <a:srgbClr val="FFFF00"/>
              </a:gs>
            </a:gsLst>
            <a:path path="circle">
              <a:fillToRect l="100000" t="100000"/>
            </a:path>
            <a:tileRect r="-100000" b="-100000"/>
          </a:gradFill>
          <a:ln w="9525">
            <a:solidFill>
              <a:schemeClr val="tx1"/>
            </a:solidFill>
            <a:miter lim="800000"/>
            <a:headEnd/>
            <a:tailEnd/>
          </a:ln>
          <a:effectLst/>
        </p:spPr>
        <p:txBody>
          <a:bodyPr wrap="square" lIns="61170" tIns="30584" rIns="61170" bIns="30584">
            <a:spAutoFit/>
          </a:bodyPr>
          <a:lstStyle>
            <a:defPPr>
              <a:defRPr lang="en-US"/>
            </a:defPPr>
            <a:lvl1pPr algn="ctr">
              <a:defRPr sz="4800" b="1">
                <a:solidFill>
                  <a:srgbClr val="000099"/>
                </a:solidFill>
                <a:effectLst/>
                <a:latin typeface="Arial" charset="0"/>
              </a:defRPr>
            </a:lvl1pPr>
          </a:lstStyle>
          <a:p>
            <a:r>
              <a:rPr lang="en-US" dirty="0" smtClean="0"/>
              <a:t>Results and Discussion</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P030000784">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27EB8D47-4F7B-47BB-B98A-B030D1EF70D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TP030000784</Template>
  <TotalTime>18755</TotalTime>
  <Words>828</Words>
  <Application>Microsoft Office PowerPoint</Application>
  <PresentationFormat>Custom</PresentationFormat>
  <Paragraphs>72</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Times New Roman</vt:lpstr>
      <vt:lpstr>TP030000784</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 F. Deegan II</dc:creator>
  <cp:lastModifiedBy>Bob Carlisle</cp:lastModifiedBy>
  <cp:revision>559</cp:revision>
  <cp:lastPrinted>2000-08-03T00:31:24Z</cp:lastPrinted>
  <dcterms:created xsi:type="dcterms:W3CDTF">2012-09-05T17:45:46Z</dcterms:created>
  <dcterms:modified xsi:type="dcterms:W3CDTF">2016-10-10T23:31:59Z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TC300007849990</vt:lpwstr>
  </property>
</Properties>
</file>