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82" r:id="rId2"/>
    <p:sldId id="283" r:id="rId3"/>
    <p:sldId id="261" r:id="rId4"/>
    <p:sldId id="262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swald" pitchFamily="2" charset="77"/>
      <p:regular r:id="rId23"/>
      <p:bold r:id="rId24"/>
    </p:embeddedFont>
    <p:embeddedFont>
      <p:font typeface="Source Code Pro" panose="020B0509030403020204" pitchFamily="49" charset="0"/>
      <p:regular r:id="rId25"/>
      <p:bold r:id="rId26"/>
      <p:italic r:id="rId27"/>
      <p:bold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gV80yFeAgFdMlW3S7dyOOo7ZvW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0"/>
    <p:restoredTop sz="95872"/>
  </p:normalViewPr>
  <p:slideViewPr>
    <p:cSldViewPr snapToGrid="0">
      <p:cViewPr>
        <p:scale>
          <a:sx n="109" d="100"/>
          <a:sy n="109" d="100"/>
        </p:scale>
        <p:origin x="280" y="864"/>
      </p:cViewPr>
      <p:guideLst>
        <p:guide orient="horz" pos="16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presProps" Target="presProps.xml"/><Relationship Id="rId21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Corporate may be above the level of this crowd - maybe say ‘companies that give them money’ or ads for people to become exposed to certain products, just like on TV</a:t>
            </a: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 dirty="0"/>
              <a:t>Bio - you may need to explain this term </a:t>
            </a:r>
            <a:r>
              <a:rPr lang="en-US"/>
              <a:t>as 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7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7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1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32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9" name="Google Shape;39;p32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33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5" name="Google Shape;45;p33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36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6" name="Google Shape;56;p3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gradFill>
          <a:gsLst>
            <a:gs pos="0">
              <a:srgbClr val="F5F8F8"/>
            </a:gs>
            <a:gs pos="74000">
              <a:srgbClr val="B5C4CC"/>
            </a:gs>
            <a:gs pos="83000">
              <a:srgbClr val="B5C4CC"/>
            </a:gs>
            <a:gs pos="100000">
              <a:srgbClr val="CDD8DC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2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nion.com/new-study-confirms-sharks-just-really-angry-dolphins-1825924575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ypewriter with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41DA49C-1B7B-62FF-327D-25A1843DD5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CA3F53-7374-5DBF-18F5-58CEDCF8F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9343"/>
            <a:ext cx="9144000" cy="733500"/>
          </a:xfrm>
          <a:solidFill>
            <a:schemeClr val="bg1"/>
          </a:solidFill>
          <a:ln w="12700"/>
        </p:spPr>
        <p:txBody>
          <a:bodyPr/>
          <a:lstStyle/>
          <a:p>
            <a:pPr algn="ctr"/>
            <a:r>
              <a:rPr lang="en-US" sz="4000" dirty="0"/>
              <a:t>Spotting Fake News</a:t>
            </a:r>
          </a:p>
        </p:txBody>
      </p:sp>
      <p:pic>
        <p:nvPicPr>
          <p:cNvPr id="6" name="Picture 1" descr="Creative Commons License">
            <a:hlinkClick r:id="rId3"/>
            <a:extLst>
              <a:ext uri="{FF2B5EF4-FFF2-40B4-BE49-F238E27FC236}">
                <a16:creationId xmlns:a16="http://schemas.microsoft.com/office/drawing/2014/main" id="{09DD8007-E77E-CAD6-E892-E4261AAFF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8927" y="4151861"/>
            <a:ext cx="1014153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EEAE3-DF78-09F6-9BAA-41A3A8AFF7CB}"/>
              </a:ext>
            </a:extLst>
          </p:cNvPr>
          <p:cNvSpPr txBox="1"/>
          <p:nvPr/>
        </p:nvSpPr>
        <p:spPr>
          <a:xfrm>
            <a:off x="6334298" y="4497169"/>
            <a:ext cx="280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 </a:t>
            </a:r>
            <a:r>
              <a:rPr lang="en-US" sz="1200" u="sng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Creative Commons Attribution-NonCommercial-ShareAlike 4.0 International License</a:t>
            </a:r>
            <a:r>
              <a:rPr lang="en-US" sz="1050" dirty="0">
                <a:effectLst/>
              </a:rPr>
              <a:t> </a:t>
            </a:r>
            <a:endParaRPr lang="en-US" sz="1050" dirty="0"/>
          </a:p>
        </p:txBody>
      </p:sp>
      <p:pic>
        <p:nvPicPr>
          <p:cNvPr id="8" name="Google Shape;326;p27">
            <a:extLst>
              <a:ext uri="{FF2B5EF4-FFF2-40B4-BE49-F238E27FC236}">
                <a16:creationId xmlns:a16="http://schemas.microsoft.com/office/drawing/2014/main" id="{B144913A-7120-015A-1347-C5A414372CD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58350" y="1977303"/>
            <a:ext cx="3627299" cy="2273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682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Question 2: </a:t>
            </a:r>
            <a:r>
              <a:rPr lang="en-US" sz="4000" u="sng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Who wrote it? 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973" y="1208869"/>
            <a:ext cx="4866467" cy="3208148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Make sure the article has a named author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Check the author’s biography and/or social media pages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Is the author knowledgeable on the article subject?</a:t>
            </a:r>
          </a:p>
        </p:txBody>
      </p:sp>
      <p:pic>
        <p:nvPicPr>
          <p:cNvPr id="5" name="Picture 4" descr="Close-up of a fountain pen writing on a piece of paper&#10;&#10;Description automatically generated">
            <a:extLst>
              <a:ext uri="{FF2B5EF4-FFF2-40B4-BE49-F238E27FC236}">
                <a16:creationId xmlns:a16="http://schemas.microsoft.com/office/drawing/2014/main" id="{895FE189-58F4-AC1B-F274-3FA8A277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8978" y="1208867"/>
            <a:ext cx="2743097" cy="32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5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72500"/>
            <a:ext cx="8661819" cy="733500"/>
          </a:xfrm>
        </p:spPr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Question 3: </a:t>
            </a:r>
            <a:r>
              <a:rPr lang="en-US" sz="4000" u="sng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Where was the article published? 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973" y="2138767"/>
            <a:ext cx="8648054" cy="2355741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Trustworthy news is published by places with a history of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fact-checking</a:t>
            </a:r>
            <a:endParaRPr lang="en-US"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Reliable articles can be best found directly from a newspaper or news website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News shared on social media is not always true. In fact, a lot of it is not true! Be careful!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1A1DE-1D87-2E2A-D25A-50368CE74683}"/>
              </a:ext>
            </a:extLst>
          </p:cNvPr>
          <p:cNvSpPr txBox="1"/>
          <p:nvPr/>
        </p:nvSpPr>
        <p:spPr>
          <a:xfrm>
            <a:off x="201478" y="1071245"/>
            <a:ext cx="87410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400" i="1" u="sng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Published</a:t>
            </a:r>
            <a:r>
              <a:rPr lang="en-US" sz="2400" i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means that information is made available by the media (newspapers, magazines, and websites) to the public.</a:t>
            </a:r>
          </a:p>
        </p:txBody>
      </p:sp>
    </p:spTree>
    <p:extLst>
      <p:ext uri="{BB962C8B-B14F-4D97-AF65-F5344CB8AC3E}">
        <p14:creationId xmlns:p14="http://schemas.microsoft.com/office/powerpoint/2010/main" val="2377661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72500"/>
            <a:ext cx="8661819" cy="733500"/>
          </a:xfrm>
        </p:spPr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Question 4: </a:t>
            </a:r>
            <a:r>
              <a:rPr lang="en-US" sz="4000" u="sng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How does it make you feel? 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19" y="1162374"/>
            <a:ext cx="3990813" cy="3533612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Does it cause a strong emotional reaction?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Does it feel like it is trying to convince you of something?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A trustworthy article should give you the information and let you decide how to feel about it</a:t>
            </a:r>
            <a:endParaRPr lang="en-US" sz="20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Fake news tries to make you feel strong emotions instead of giving good evidence</a:t>
            </a:r>
          </a:p>
        </p:txBody>
      </p:sp>
      <p:pic>
        <p:nvPicPr>
          <p:cNvPr id="6" name="Picture 5" descr="A group of eggs with faces drawn on them&#10;&#10;Description automatically generated">
            <a:extLst>
              <a:ext uri="{FF2B5EF4-FFF2-40B4-BE49-F238E27FC236}">
                <a16:creationId xmlns:a16="http://schemas.microsoft.com/office/drawing/2014/main" id="{A7C7F02F-F042-560E-940E-C29A34AA2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494" y="1461542"/>
            <a:ext cx="4400464" cy="293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72500"/>
            <a:ext cx="8661819" cy="733500"/>
          </a:xfrm>
        </p:spPr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Example Article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482" y="1146876"/>
            <a:ext cx="4262034" cy="3828080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Before we begin, keep in mind: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Raise your hand to answer questions.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Check your notes if you are not sure.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Keep your answer in your head until called on </a:t>
            </a:r>
            <a:r>
              <a:rPr lang="en-US" sz="2400" b="0" i="0" u="none" strike="noStrike" cap="none" dirty="0">
                <a:solidFill>
                  <a:schemeClr val="dk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so everyone can think of their own answer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165;p14" descr="A picture containing bottle, table&#10;&#10;Description automatically generated">
            <a:extLst>
              <a:ext uri="{FF2B5EF4-FFF2-40B4-BE49-F238E27FC236}">
                <a16:creationId xmlns:a16="http://schemas.microsoft.com/office/drawing/2014/main" id="{7100DE4D-316C-CA25-EB94-D2D8C07143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981" y="1466753"/>
            <a:ext cx="4209247" cy="12702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166;p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747BC7-DE61-60BF-235F-70DF5ADC78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7503" y="2774521"/>
            <a:ext cx="2527126" cy="8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7;p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8D9B66-B296-2DE9-F34C-42036F0DC4A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6980" y="3681132"/>
            <a:ext cx="4348732" cy="5225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168;p14">
            <a:extLst>
              <a:ext uri="{FF2B5EF4-FFF2-40B4-BE49-F238E27FC236}">
                <a16:creationId xmlns:a16="http://schemas.microsoft.com/office/drawing/2014/main" id="{E63D5685-235C-911D-F342-F49BFF9AEF19}"/>
              </a:ext>
            </a:extLst>
          </p:cNvPr>
          <p:cNvSpPr txBox="1"/>
          <p:nvPr/>
        </p:nvSpPr>
        <p:spPr>
          <a:xfrm>
            <a:off x="4694724" y="1061918"/>
            <a:ext cx="1499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York Times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3049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72500"/>
            <a:ext cx="8661819" cy="733500"/>
          </a:xfrm>
        </p:spPr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Example Article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482" y="1146876"/>
            <a:ext cx="4401518" cy="3347632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Where does the article come from?</a:t>
            </a:r>
            <a:endParaRPr lang="en-US" sz="2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it a reputable source?</a:t>
            </a:r>
            <a:endParaRPr lang="en-US" sz="2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Does the article list an author?</a:t>
            </a:r>
            <a:endParaRPr lang="en-US" sz="22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 the author knowledgeable?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lang="en-US" sz="22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sz="2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Keep your answer in your head until called on </a:t>
            </a: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 everyone can think of their own answer!</a:t>
            </a:r>
          </a:p>
        </p:txBody>
      </p:sp>
      <p:pic>
        <p:nvPicPr>
          <p:cNvPr id="4" name="Google Shape;165;p14" descr="A picture containing bottle, table&#10;&#10;Description automatically generated">
            <a:extLst>
              <a:ext uri="{FF2B5EF4-FFF2-40B4-BE49-F238E27FC236}">
                <a16:creationId xmlns:a16="http://schemas.microsoft.com/office/drawing/2014/main" id="{7100DE4D-316C-CA25-EB94-D2D8C07143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6981" y="1466753"/>
            <a:ext cx="4209247" cy="127020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166;p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747BC7-DE61-60BF-235F-70DF5ADC781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7503" y="2774521"/>
            <a:ext cx="2527126" cy="8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7;p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8D9B66-B296-2DE9-F34C-42036F0DC4A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6980" y="3681132"/>
            <a:ext cx="4348732" cy="5225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168;p14">
            <a:extLst>
              <a:ext uri="{FF2B5EF4-FFF2-40B4-BE49-F238E27FC236}">
                <a16:creationId xmlns:a16="http://schemas.microsoft.com/office/drawing/2014/main" id="{E63D5685-235C-911D-F342-F49BFF9AEF19}"/>
              </a:ext>
            </a:extLst>
          </p:cNvPr>
          <p:cNvSpPr txBox="1"/>
          <p:nvPr/>
        </p:nvSpPr>
        <p:spPr>
          <a:xfrm>
            <a:off x="4694724" y="1061918"/>
            <a:ext cx="149912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York Times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283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72500"/>
            <a:ext cx="8661819" cy="733500"/>
          </a:xfrm>
        </p:spPr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Back to our original article… fake or real?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19" y="1162374"/>
            <a:ext cx="5184183" cy="3533612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Let’s review the ‘Sharks are Angry Dolphins’ article using the 4 questions we talked about earlier…</a:t>
            </a:r>
            <a:r>
              <a:rPr lang="en-US" sz="2200" dirty="0">
                <a:cs typeface="Arial"/>
              </a:rPr>
              <a:t> </a:t>
            </a:r>
            <a:r>
              <a:rPr lang="en-US" sz="22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Do you remember the 4 questions?</a:t>
            </a:r>
            <a:endParaRPr lang="en-US" sz="2200" b="1" dirty="0"/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lang="en-US" sz="2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Take 1-2 minutes to think about the story.</a:t>
            </a:r>
            <a:endParaRPr lang="en-US" sz="2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endParaRPr lang="en-US" sz="2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None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Maybe we could ask a volunteer scientist to research the author!</a:t>
            </a:r>
            <a:endParaRPr lang="en-US" sz="2200" dirty="0"/>
          </a:p>
        </p:txBody>
      </p:sp>
      <p:pic>
        <p:nvPicPr>
          <p:cNvPr id="5" name="Picture 4" descr="Dolphins jumping out of the water&#10;&#10;Description automatically generated with medium confidence">
            <a:extLst>
              <a:ext uri="{FF2B5EF4-FFF2-40B4-BE49-F238E27FC236}">
                <a16:creationId xmlns:a16="http://schemas.microsoft.com/office/drawing/2014/main" id="{7C5A90FE-DF1B-5716-2C28-8B0B92E1DE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6538" y="1156103"/>
            <a:ext cx="2657048" cy="354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78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372500"/>
            <a:ext cx="8661819" cy="733500"/>
          </a:xfrm>
        </p:spPr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Back to our original article… fake or real?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719" y="1162374"/>
            <a:ext cx="8485322" cy="976392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lang="en-US" sz="2000" b="0" i="0" u="none" strike="noStrike" cap="none" dirty="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Now what do you think about the article:</a:t>
            </a: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lang="en-US" sz="2000" b="1" i="0" u="none" strike="noStrike" cap="none" dirty="0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lang="en-US" sz="2000" b="1" i="0" u="none" strike="noStrike" cap="none" dirty="0">
                <a:solidFill>
                  <a:srgbClr val="01AFD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b="1" i="0" u="none" strike="noStrike" cap="none" dirty="0">
                <a:solidFill>
                  <a:schemeClr val="dk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Confirms Sharks are Just Really Angry Dolphins</a:t>
            </a:r>
            <a:r>
              <a:rPr lang="en-US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??</a:t>
            </a: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endParaRPr lang="en-US" sz="20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 questions – fake or real?</a:t>
            </a: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Does the article share the </a:t>
            </a: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source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of their information?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Who wrote the article? Is she or he an </a:t>
            </a: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expert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? Do they know a lot about the topic of the article?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Where did it come from?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Does the article make you </a:t>
            </a:r>
            <a:r>
              <a:rPr lang="en-US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feel </a:t>
            </a: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strong emotions?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lang="en-US" sz="200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…. Do you think it’s real or fake?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endParaRPr lang="en-US" sz="20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24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D01F-30E0-41E2-44E0-4AA0338E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72500"/>
            <a:ext cx="8520600" cy="836368"/>
          </a:xfrm>
        </p:spPr>
        <p:txBody>
          <a:bodyPr/>
          <a:lstStyle/>
          <a:p>
            <a:r>
              <a:rPr lang="en-US" sz="4400" dirty="0"/>
              <a:t>BREAKING NEWS!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BC89D-9835-CFA3-183E-A1644EBB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690" y="1499821"/>
            <a:ext cx="3795351" cy="2684720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Listen to the article while the scientist reads.</a:t>
            </a:r>
            <a:endParaRPr lang="en-US" sz="2000" dirty="0">
              <a:latin typeface="+mj-l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Ask the volunteer to explain any words or sentences that are confusing…</a:t>
            </a:r>
            <a:endParaRPr lang="en-US" sz="2000" dirty="0">
              <a:latin typeface="+mj-lt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2"/>
                </a:solidFill>
                <a:latin typeface="+mj-lt"/>
                <a:ea typeface="Arial"/>
                <a:cs typeface="Arial"/>
                <a:sym typeface="Arial"/>
              </a:rPr>
              <a:t>If you have a question, wait until the end of the reading and raise your hand!</a:t>
            </a:r>
            <a:endParaRPr lang="en-US" sz="2000" dirty="0">
              <a:latin typeface="+mj-lt"/>
            </a:endParaRPr>
          </a:p>
        </p:txBody>
      </p:sp>
      <p:pic>
        <p:nvPicPr>
          <p:cNvPr id="5" name="Picture 4" descr="A person sitting on a bench reading a newspaper&#10;&#10;Description automatically generated">
            <a:extLst>
              <a:ext uri="{FF2B5EF4-FFF2-40B4-BE49-F238E27FC236}">
                <a16:creationId xmlns:a16="http://schemas.microsoft.com/office/drawing/2014/main" id="{417894D6-9A42-2713-FE72-F25D0E918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1966" y="0"/>
            <a:ext cx="42620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43879" y="135363"/>
            <a:ext cx="8256242" cy="4872773"/>
          </a:xfrm>
          <a:prstGeom prst="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7"/>
          <p:cNvGrpSpPr/>
          <p:nvPr/>
        </p:nvGrpSpPr>
        <p:grpSpPr>
          <a:xfrm>
            <a:off x="278092" y="160104"/>
            <a:ext cx="8292193" cy="4823292"/>
            <a:chOff x="541563" y="160104"/>
            <a:chExt cx="8292193" cy="4823292"/>
          </a:xfrm>
        </p:grpSpPr>
        <p:pic>
          <p:nvPicPr>
            <p:cNvPr id="109" name="Google Shape;109;p7"/>
            <p:cNvPicPr preferRelativeResize="0"/>
            <p:nvPr/>
          </p:nvPicPr>
          <p:blipFill rotWithShape="1">
            <a:blip r:embed="rId3"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541563" y="160104"/>
              <a:ext cx="8292193" cy="48232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7"/>
            <p:cNvSpPr/>
            <p:nvPr/>
          </p:nvSpPr>
          <p:spPr>
            <a:xfrm>
              <a:off x="2367643" y="4702628"/>
              <a:ext cx="6098721" cy="22043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72500"/>
            <a:ext cx="8520600" cy="1037846"/>
          </a:xfrm>
        </p:spPr>
        <p:txBody>
          <a:bodyPr/>
          <a:lstStyle/>
          <a:p>
            <a:r>
              <a:rPr lang="en-US" sz="4800" dirty="0"/>
              <a:t>What is FAKE NEWS?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020287"/>
            <a:ext cx="8520600" cy="1102925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114300" indent="0">
              <a:buNone/>
            </a:pPr>
            <a:r>
              <a:rPr lang="en-US" sz="2400" b="1" dirty="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A story that is not accurate – it’s false – and is created to get attention or mislead readers!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8647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D01F-30E0-41E2-44E0-4AA0338E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72500"/>
            <a:ext cx="8520600" cy="836368"/>
          </a:xfrm>
        </p:spPr>
        <p:txBody>
          <a:bodyPr/>
          <a:lstStyle/>
          <a:p>
            <a:r>
              <a:rPr lang="en-US" sz="4400" dirty="0"/>
              <a:t>FAKE NEWS…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BC89D-9835-CFA3-183E-A1644EBB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84323"/>
            <a:ext cx="3795351" cy="2684720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Think about the questions on the right.</a:t>
            </a:r>
            <a:r>
              <a:rPr lang="en-US" sz="2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Take 1-2 minutes to think about the ‘breaking news’ story you just heard.</a:t>
            </a:r>
            <a:endParaRPr lang="en-US"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en-US"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r>
              <a:rPr lang="en-US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Raise your hand if you have an answer to the questions!</a:t>
            </a:r>
            <a:endParaRPr lang="en-US" sz="2400" b="1" dirty="0"/>
          </a:p>
        </p:txBody>
      </p:sp>
      <p:sp>
        <p:nvSpPr>
          <p:cNvPr id="4" name="Google Shape;119;p8">
            <a:extLst>
              <a:ext uri="{FF2B5EF4-FFF2-40B4-BE49-F238E27FC236}">
                <a16:creationId xmlns:a16="http://schemas.microsoft.com/office/drawing/2014/main" id="{384C2BA4-8B81-C39E-D56C-7D0E43831AB7}"/>
              </a:ext>
            </a:extLst>
          </p:cNvPr>
          <p:cNvSpPr txBox="1"/>
          <p:nvPr/>
        </p:nvSpPr>
        <p:spPr>
          <a:xfrm>
            <a:off x="4404008" y="1618361"/>
            <a:ext cx="4538514" cy="2302709"/>
          </a:xfrm>
          <a:prstGeom prst="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+mj-lt"/>
              <a:buAutoNum type="arabicPeriod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Did you think this story was fake news or real news?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+mj-lt"/>
              <a:buAutoNum type="arabicPeriod"/>
            </a:pPr>
            <a:endParaRPr lang="en-US" sz="22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+mj-lt"/>
              <a:buAutoNum type="arabicPeriod"/>
            </a:pPr>
            <a:r>
              <a:rPr lang="en-US" sz="2200" b="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sentence (or part of the story) made you think this story was fake news or real news? </a:t>
            </a:r>
            <a:endParaRPr dirty="0"/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endParaRPr sz="22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</a:pPr>
            <a:endParaRPr sz="2200" b="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131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Why does it matter if news is fake?</a:t>
            </a:r>
            <a:endParaRPr lang="en-US" sz="3600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840784"/>
            <a:ext cx="8520600" cy="1847813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Fake news spreads wrong information and confuses the public</a:t>
            </a:r>
            <a:endParaRPr lang="en-US"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Fake news makes the real facts harder to find</a:t>
            </a:r>
            <a:endParaRPr lang="en-US"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Using false information for your research or homework will make your work incorrect 😐</a:t>
            </a:r>
          </a:p>
          <a:p>
            <a:pPr marL="11430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9892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How to fight fake news!</a:t>
            </a:r>
            <a:endParaRPr lang="en-US" sz="3600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208868"/>
            <a:ext cx="8520600" cy="3084163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Write down these 4 questions so that you can use them in the rest of the activities.</a:t>
            </a:r>
            <a:endParaRPr lang="en-US" sz="2400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0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Does the article share the 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source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of their information?</a:t>
            </a:r>
            <a:endParaRPr lang="en-US"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Who wrote the article? Is she or he an expert? Do they know a lot about the topic of the article?</a:t>
            </a:r>
            <a:endParaRPr lang="en-US"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Where did it come from?</a:t>
            </a:r>
            <a:endParaRPr lang="en-US" sz="2400"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Does the article make you feel strong emotions?</a:t>
            </a:r>
            <a:endParaRPr lang="en-US" sz="2400" dirty="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70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2516-EB5C-0319-82F2-97380AF7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Question 1: </a:t>
            </a:r>
            <a:r>
              <a:rPr lang="en-US" sz="4000" u="sng" dirty="0">
                <a:solidFill>
                  <a:schemeClr val="dk2"/>
                </a:solidFill>
                <a:latin typeface="Oswald" pitchFamily="2" charset="77"/>
                <a:ea typeface="Calibri"/>
                <a:cs typeface="Calibri"/>
                <a:sym typeface="Calibri"/>
              </a:rPr>
              <a:t>Does the article give sources? </a:t>
            </a:r>
            <a:endParaRPr lang="en-US" sz="4000" u="sng" dirty="0">
              <a:latin typeface="Oswald" pitchFamily="2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B65B6-F02D-23B5-CA5F-08F9956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973" y="1208869"/>
            <a:ext cx="4866467" cy="3208148"/>
          </a:xfrm>
          <a:solidFill>
            <a:schemeClr val="bg1"/>
          </a:solidFill>
          <a:ln w="25400">
            <a:solidFill>
              <a:srgbClr val="002060"/>
            </a:solidFill>
          </a:ln>
        </p:spPr>
        <p:txBody>
          <a:bodyPr/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b="1" u="sng" dirty="0">
                <a:latin typeface="Calibri"/>
                <a:ea typeface="Calibri"/>
                <a:cs typeface="Calibri"/>
                <a:sym typeface="Calibri"/>
              </a:rPr>
              <a:t>Sources</a:t>
            </a: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where the information in the article came from </a:t>
            </a:r>
            <a:endParaRPr lang="en-US"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Trustworthy news articles will have multiple, reliable sources that are given in the article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Fake news will make statements with no sources!</a:t>
            </a:r>
            <a:endParaRPr lang="en-US" sz="2400" dirty="0"/>
          </a:p>
        </p:txBody>
      </p:sp>
      <p:pic>
        <p:nvPicPr>
          <p:cNvPr id="5" name="Picture 4" descr="A shark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0153276F-AD56-72AD-A8DB-E5D6DA5E2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2381" y="1193370"/>
            <a:ext cx="2867185" cy="323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8646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777</Words>
  <Application>Microsoft Macintosh PowerPoint</Application>
  <PresentationFormat>On-screen Show (16:9)</PresentationFormat>
  <Paragraphs>77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Oswald</vt:lpstr>
      <vt:lpstr>Source Sans Pro</vt:lpstr>
      <vt:lpstr>Arial</vt:lpstr>
      <vt:lpstr>Source Code Pro</vt:lpstr>
      <vt:lpstr>Modern Writer</vt:lpstr>
      <vt:lpstr>Spotting Fake News</vt:lpstr>
      <vt:lpstr>BREAKING NEWS!</vt:lpstr>
      <vt:lpstr>PowerPoint Presentation</vt:lpstr>
      <vt:lpstr>PowerPoint Presentation</vt:lpstr>
      <vt:lpstr>What is FAKE NEWS?</vt:lpstr>
      <vt:lpstr>FAKE NEWS…</vt:lpstr>
      <vt:lpstr>Why does it matter if news is fake?</vt:lpstr>
      <vt:lpstr>How to fight fake news!</vt:lpstr>
      <vt:lpstr>Question 1: Does the article give sources? </vt:lpstr>
      <vt:lpstr>Question 2: Who wrote it? </vt:lpstr>
      <vt:lpstr>Question 3: Where was the article published? </vt:lpstr>
      <vt:lpstr>Question 4: How does it make you feel? </vt:lpstr>
      <vt:lpstr>Example Article</vt:lpstr>
      <vt:lpstr>Example Article</vt:lpstr>
      <vt:lpstr>Back to our original article… fake or real?</vt:lpstr>
      <vt:lpstr>Back to our original article… fake or real?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Spotting Fake News</dc:title>
  <dc:creator>Denis Ohlstrom</dc:creator>
  <cp:lastModifiedBy>Amin, Reema</cp:lastModifiedBy>
  <cp:revision>6</cp:revision>
  <dcterms:modified xsi:type="dcterms:W3CDTF">2024-08-22T20:17:35Z</dcterms:modified>
</cp:coreProperties>
</file>