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6" r:id="rId2"/>
    <p:sldId id="277" r:id="rId3"/>
    <p:sldId id="278" r:id="rId4"/>
    <p:sldId id="256" r:id="rId5"/>
    <p:sldId id="258" r:id="rId6"/>
    <p:sldId id="279" r:id="rId7"/>
    <p:sldId id="280" r:id="rId8"/>
    <p:sldId id="281" r:id="rId9"/>
    <p:sldId id="265" r:id="rId10"/>
    <p:sldId id="260" r:id="rId11"/>
    <p:sldId id="264" r:id="rId12"/>
    <p:sldId id="266" r:id="rId13"/>
    <p:sldId id="267" r:id="rId14"/>
    <p:sldId id="271" r:id="rId15"/>
    <p:sldId id="262" r:id="rId16"/>
    <p:sldId id="269" r:id="rId17"/>
    <p:sldId id="270" r:id="rId18"/>
    <p:sldId id="275"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p:scale>
          <a:sx n="69" d="100"/>
          <a:sy n="69" d="100"/>
        </p:scale>
        <p:origin x="245" y="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4/26/2021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4/26/2021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4/26/2021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vimeo.com/47472277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oftchalk.com/learn-more/webinars/innovato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merlot.org/merlot/materials.htm?category=525638&amp;hasAwards=false&amp;hasComments=false&amp;hasCourses=false&amp;filterTypesOpen=false&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overallRating&amp;modifiedDateRange=0&amp;hasEditorReviews=false&amp;page=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merlot.org/merlot/materials.htm?category=2267&amp;hasAwards=false&amp;hasComments=false&amp;hasCourses=false&amp;filterTypesOpen=false&amp;keywords=africa&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relevance&amp;modifiedDateRange=0&amp;hasEditorReviews=false&amp;page=1" TargetMode="External"/><Relationship Id="rId13" Type="http://schemas.openxmlformats.org/officeDocument/2006/relationships/hyperlink" Target="https://www.merlot.org/merlot/materials.htm?category=516814&amp;hasAwards=false&amp;hasComments=false&amp;hasCourses=false&amp;filterTypesOpen=false&amp;keywords=africa&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relevance&amp;modifiedDateRange=0&amp;hasEditorReviews=false&amp;page=1" TargetMode="External"/><Relationship Id="rId3" Type="http://schemas.openxmlformats.org/officeDocument/2006/relationships/hyperlink" Target="https://www.merlot.org/merlot/materials.htm?category=773404889&amp;hasAwards=false&amp;hasComments=false&amp;hasCourses=false&amp;filterTypesOpen=false&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overallRating&amp;modifiedDateRange=0&amp;hasEditorReviews=false&amp;page=1" TargetMode="External"/><Relationship Id="rId7" Type="http://schemas.openxmlformats.org/officeDocument/2006/relationships/hyperlink" Target="https://www.merlot.org/merlot/materials.htm?category=2202&amp;hasAwards=false&amp;hasComments=false&amp;hasCourses=false&amp;filterTypesOpen=false&amp;keywords=africa&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relevance&amp;modifiedDateRange=0&amp;hasEditorReviews=false&amp;page=1" TargetMode="External"/><Relationship Id="rId12" Type="http://schemas.openxmlformats.org/officeDocument/2006/relationships/hyperlink" Target="https://www.merlot.org/merlot/materials.htm?category=2787&amp;hasAwards=false&amp;hasComments=false&amp;hasCourses=false&amp;filterTypesOpen=false&amp;keywords=africa&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relevance&amp;modifiedDateRange=0&amp;hasEditorReviews=false&amp;page=1" TargetMode="External"/><Relationship Id="rId2" Type="http://schemas.openxmlformats.org/officeDocument/2006/relationships/hyperlink" Target="https://www.merlot.org/merlot/materials.htm?hasAwards=false&amp;hasComments=false&amp;hasCourses=false&amp;filterTypesOpen=false&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overallRating&amp;modifiedDateRange=0&amp;hasEditorReviews=false&amp;page=1&amp;category=525638" TargetMode="External"/><Relationship Id="rId16" Type="http://schemas.openxmlformats.org/officeDocument/2006/relationships/hyperlink" Target="https://www.merlot.org/merlot/otherCollectionsHitlist.htm?keywords=Black+studies&amp;discipline=&amp;category=0&amp;page=1" TargetMode="External"/><Relationship Id="rId1" Type="http://schemas.openxmlformats.org/officeDocument/2006/relationships/slideLayout" Target="../slideLayouts/slideLayout2.xml"/><Relationship Id="rId6" Type="http://schemas.openxmlformats.org/officeDocument/2006/relationships/hyperlink" Target="https://www.merlot.org/merlot/materials.htm?category=2175&amp;hasAwards=false&amp;hasComments=false&amp;hasCourses=false&amp;filterTypesOpen=false&amp;keywords=africa&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relevance&amp;modifiedDateRange=0&amp;hasEditorReviews=false&amp;page=1" TargetMode="External"/><Relationship Id="rId11" Type="http://schemas.openxmlformats.org/officeDocument/2006/relationships/hyperlink" Target="https://www.merlot.org/merlot/materials.htm?category=2605&amp;hasAwards=false&amp;hasComments=false&amp;hasCourses=false&amp;filterTypesOpen=false&amp;keywords=africa&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relevance&amp;modifiedDateRange=0&amp;hasEditorReviews=false&amp;page=1" TargetMode="External"/><Relationship Id="rId5" Type="http://schemas.openxmlformats.org/officeDocument/2006/relationships/hyperlink" Target="https://www.merlot.org/merlot/materials.htm?category=372822&amp;hasAwards=false&amp;hasComments=false&amp;hasCourses=false&amp;filterTypesOpen=false&amp;keywords=africa&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relevance&amp;modifiedDateRange=0&amp;hasEditorReviews=false&amp;page=1" TargetMode="External"/><Relationship Id="rId15" Type="http://schemas.openxmlformats.org/officeDocument/2006/relationships/hyperlink" Target="https://www.merlot.org/merlot/otherCollectionsHitlist.htm?keywords=African+american&amp;discipline=&amp;category=0&amp;page=1" TargetMode="External"/><Relationship Id="rId10" Type="http://schemas.openxmlformats.org/officeDocument/2006/relationships/hyperlink" Target="https://www.merlot.org/merlot/materials.htm?category=2513&amp;hasAwards=false&amp;hasComments=false&amp;hasCourses=false&amp;filterTypesOpen=false&amp;keywords=africa&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relevance&amp;modifiedDateRange=0&amp;hasEditorReviews=false&amp;page=1" TargetMode="External"/><Relationship Id="rId4" Type="http://schemas.openxmlformats.org/officeDocument/2006/relationships/hyperlink" Target="https://www.merlot.org/merlot/materials.htm?category=773404922&amp;hasAwards=false&amp;hasComments=false&amp;hasCourses=false&amp;filterTypesOpen=false&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overallRating&amp;modifiedDateRange=0&amp;hasEditorReviews=false&amp;page=1" TargetMode="External"/><Relationship Id="rId9" Type="http://schemas.openxmlformats.org/officeDocument/2006/relationships/hyperlink" Target="https://www.merlot.org/merlot/materials.htm?category=2327&amp;hasAwards=false&amp;hasComments=false&amp;hasCourses=false&amp;filterTypesOpen=false&amp;keywords=africa&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relevance&amp;modifiedDateRange=0&amp;hasEditorReviews=false&amp;page=1" TargetMode="External"/><Relationship Id="rId14" Type="http://schemas.openxmlformats.org/officeDocument/2006/relationships/hyperlink" Target="https://www.merlot.org/merlot/otherCollectionsHitlist.htm?keywords=Africana&amp;discipline=&amp;category=0&amp;page=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maahc.si.edu/explore/collection/search?edan_local=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Measuring Impact</a:t>
            </a:r>
            <a:endParaRPr lang="en-US" dirty="0"/>
          </a:p>
        </p:txBody>
      </p:sp>
      <p:sp>
        <p:nvSpPr>
          <p:cNvPr id="3" name="Subtitle 2"/>
          <p:cNvSpPr>
            <a:spLocks noGrp="1"/>
          </p:cNvSpPr>
          <p:nvPr>
            <p:ph type="subTitle" idx="1"/>
          </p:nvPr>
        </p:nvSpPr>
        <p:spPr/>
        <p:txBody>
          <a:bodyPr/>
          <a:lstStyle/>
          <a:p>
            <a:r>
              <a:rPr lang="en-US" dirty="0" smtClean="0"/>
              <a:t>Strategies used to measure the impact of your AL$ program on students, faculty, staff</a:t>
            </a:r>
            <a:endParaRPr lang="en-US" dirty="0"/>
          </a:p>
        </p:txBody>
      </p:sp>
    </p:spTree>
    <p:extLst>
      <p:ext uri="{BB962C8B-B14F-4D97-AF65-F5344CB8AC3E}">
        <p14:creationId xmlns:p14="http://schemas.microsoft.com/office/powerpoint/2010/main" val="5254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O’Donnell Learn’s </a:t>
            </a:r>
            <a:r>
              <a:rPr lang="en-US" b="1" dirty="0" smtClean="0"/>
              <a:t>Free</a:t>
            </a:r>
            <a:r>
              <a:rPr lang="en-US" dirty="0" smtClean="0"/>
              <a:t> </a:t>
            </a:r>
            <a:br>
              <a:rPr lang="en-US" dirty="0" smtClean="0"/>
            </a:br>
            <a:r>
              <a:rPr lang="en-US" dirty="0" smtClean="0"/>
              <a:t>Instructional design support</a:t>
            </a:r>
            <a:endParaRPr lang="en-US" dirty="0"/>
          </a:p>
        </p:txBody>
      </p:sp>
      <p:sp>
        <p:nvSpPr>
          <p:cNvPr id="3" name="Content Placeholder 2"/>
          <p:cNvSpPr>
            <a:spLocks noGrp="1"/>
          </p:cNvSpPr>
          <p:nvPr>
            <p:ph idx="1"/>
          </p:nvPr>
        </p:nvSpPr>
        <p:spPr>
          <a:xfrm>
            <a:off x="338667" y="1853754"/>
            <a:ext cx="11500152" cy="4031887"/>
          </a:xfrm>
        </p:spPr>
        <p:txBody>
          <a:bodyPr>
            <a:noAutofit/>
          </a:bodyPr>
          <a:lstStyle/>
          <a:p>
            <a:r>
              <a:rPr lang="en-US" sz="2400" b="1" dirty="0" smtClean="0">
                <a:solidFill>
                  <a:schemeClr val="accent1">
                    <a:lumMod val="75000"/>
                  </a:schemeClr>
                </a:solidFill>
              </a:rPr>
              <a:t>O’Donnell Learn </a:t>
            </a:r>
            <a:r>
              <a:rPr lang="en-US" sz="2400" dirty="0" smtClean="0"/>
              <a:t>has been a MERLOT partner for many years</a:t>
            </a:r>
          </a:p>
          <a:p>
            <a:r>
              <a:rPr lang="en-US" sz="2400" dirty="0" smtClean="0"/>
              <a:t>Expertise in instructional design guided by inclusive principles and universal design for learning (UDL). </a:t>
            </a:r>
            <a:r>
              <a:rPr lang="en-US" sz="2400" dirty="0"/>
              <a:t>Here is </a:t>
            </a:r>
            <a:r>
              <a:rPr lang="en-US" sz="2400" dirty="0" smtClean="0"/>
              <a:t>a short</a:t>
            </a:r>
            <a:r>
              <a:rPr lang="en-US" sz="2400" dirty="0"/>
              <a:t> </a:t>
            </a:r>
            <a:r>
              <a:rPr lang="en-US" sz="2400" u="sng" dirty="0">
                <a:hlinkClick r:id="rId2" tooltip="Original URL: https://vimeo.com/474722779. Click or tap if you trust this link."/>
              </a:rPr>
              <a:t>video introducing </a:t>
            </a:r>
            <a:r>
              <a:rPr lang="en-US" sz="2400" u="sng" dirty="0" smtClean="0">
                <a:hlinkClick r:id="rId2" tooltip="Original URL: https://vimeo.com/474722779. Click or tap if you trust this link."/>
              </a:rPr>
              <a:t>their Purposeful Learning Framework</a:t>
            </a:r>
            <a:r>
              <a:rPr lang="en-US" sz="2400" dirty="0"/>
              <a:t>. </a:t>
            </a:r>
            <a:r>
              <a:rPr lang="en-US" dirty="0"/>
              <a:t> </a:t>
            </a:r>
            <a:endParaRPr lang="en-US" sz="2400" dirty="0" smtClean="0"/>
          </a:p>
          <a:p>
            <a:r>
              <a:rPr lang="en-US" sz="2400" dirty="0" smtClean="0"/>
              <a:t>Webinars led by </a:t>
            </a:r>
            <a:r>
              <a:rPr lang="en-US" sz="2400" dirty="0"/>
              <a:t>Carrie O’Donnell, the founder, and Brett </a:t>
            </a:r>
            <a:r>
              <a:rPr lang="en-US" sz="2400" dirty="0" smtClean="0"/>
              <a:t>Christie, UDL expert, will provide:</a:t>
            </a:r>
          </a:p>
          <a:p>
            <a:pPr lvl="1"/>
            <a:r>
              <a:rPr lang="en-US" sz="2000" dirty="0" smtClean="0"/>
              <a:t> </a:t>
            </a:r>
            <a:r>
              <a:rPr lang="en-US" sz="2000" dirty="0"/>
              <a:t>A</a:t>
            </a:r>
            <a:r>
              <a:rPr lang="en-US" sz="2000" dirty="0" smtClean="0"/>
              <a:t> </a:t>
            </a:r>
            <a:r>
              <a:rPr lang="en-US" sz="2000" dirty="0"/>
              <a:t>series </a:t>
            </a:r>
            <a:r>
              <a:rPr lang="en-US" sz="2000" dirty="0" smtClean="0"/>
              <a:t>of professional development webinars about designing quality OER</a:t>
            </a:r>
          </a:p>
          <a:p>
            <a:pPr lvl="1"/>
            <a:r>
              <a:rPr lang="en-US" sz="2000" dirty="0"/>
              <a:t>A</a:t>
            </a:r>
            <a:r>
              <a:rPr lang="en-US" sz="2000" dirty="0" smtClean="0"/>
              <a:t>ccess </a:t>
            </a:r>
            <a:r>
              <a:rPr lang="en-US" sz="2000" dirty="0"/>
              <a:t>to their </a:t>
            </a:r>
            <a:r>
              <a:rPr lang="en-US" sz="2000" dirty="0" smtClean="0"/>
              <a:t>OER self-assessment tool that helps </a:t>
            </a:r>
            <a:r>
              <a:rPr lang="en-US" sz="2000" dirty="0"/>
              <a:t>faculty evaluate their courses and figure out what are the most impactful changes they can make to improve the experience for their students. </a:t>
            </a:r>
            <a:endParaRPr lang="en-US" sz="2000" dirty="0" smtClean="0"/>
          </a:p>
          <a:p>
            <a:pPr lvl="2"/>
            <a:r>
              <a:rPr lang="en-US" sz="1800" dirty="0" smtClean="0"/>
              <a:t>With a CC BY license, your institution can customize it to align with your goals and culture.</a:t>
            </a:r>
            <a:endParaRPr lang="en-US" sz="1800" dirty="0"/>
          </a:p>
        </p:txBody>
      </p:sp>
    </p:spTree>
    <p:extLst>
      <p:ext uri="{BB962C8B-B14F-4D97-AF65-F5344CB8AC3E}">
        <p14:creationId xmlns:p14="http://schemas.microsoft.com/office/powerpoint/2010/main" val="2213268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Partners to support HBCUs creating original and derivative OERs</a:t>
            </a:r>
            <a:endParaRPr lang="en-US" dirty="0"/>
          </a:p>
        </p:txBody>
      </p:sp>
      <p:sp>
        <p:nvSpPr>
          <p:cNvPr id="3" name="Content Placeholder 2"/>
          <p:cNvSpPr>
            <a:spLocks noGrp="1"/>
          </p:cNvSpPr>
          <p:nvPr>
            <p:ph idx="1"/>
          </p:nvPr>
        </p:nvSpPr>
        <p:spPr>
          <a:xfrm>
            <a:off x="209774" y="2015732"/>
            <a:ext cx="11844169" cy="4035444"/>
          </a:xfrm>
        </p:spPr>
        <p:txBody>
          <a:bodyPr>
            <a:noAutofit/>
          </a:bodyPr>
          <a:lstStyle/>
          <a:p>
            <a:r>
              <a:rPr lang="en-US" sz="2400" b="1" dirty="0" smtClean="0">
                <a:solidFill>
                  <a:schemeClr val="accent1">
                    <a:lumMod val="75000"/>
                  </a:schemeClr>
                </a:solidFill>
              </a:rPr>
              <a:t>ecoText:   </a:t>
            </a:r>
          </a:p>
          <a:p>
            <a:pPr lvl="1"/>
            <a:r>
              <a:rPr lang="en-US" sz="2000" dirty="0" smtClean="0"/>
              <a:t>Easy-to-use platform for uploading open textbooks and enabling faculty to add, edit, comment, contextualize the content to meet their instructional goals.</a:t>
            </a:r>
          </a:p>
          <a:p>
            <a:pPr lvl="1"/>
            <a:r>
              <a:rPr lang="en-US" sz="2000" dirty="0" smtClean="0"/>
              <a:t>Easy-to-use platform for students to highlight and add their comments and notes about understanding and analyses of the content, enabling Open Pedagogy and student engagement</a:t>
            </a:r>
          </a:p>
          <a:p>
            <a:pPr lvl="1"/>
            <a:r>
              <a:rPr lang="en-US" sz="2000" dirty="0" smtClean="0"/>
              <a:t>Derivative etextbooks containing the faculty edited content are published and are freely available to others to use.  These derivative open textbooks will be cataloged in MERLOT</a:t>
            </a:r>
          </a:p>
          <a:p>
            <a:pPr lvl="1"/>
            <a:r>
              <a:rPr lang="en-US" sz="2000" dirty="0" smtClean="0"/>
              <a:t>The technology platform cost $2.99 per student to support the tools that enable open pedagogy and derivative works.</a:t>
            </a:r>
            <a:endParaRPr lang="en-US" sz="2000" dirty="0"/>
          </a:p>
        </p:txBody>
      </p:sp>
    </p:spTree>
    <p:extLst>
      <p:ext uri="{BB962C8B-B14F-4D97-AF65-F5344CB8AC3E}">
        <p14:creationId xmlns:p14="http://schemas.microsoft.com/office/powerpoint/2010/main" val="1056656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Partners to support HBCUs creating original and derivative OERs</a:t>
            </a:r>
            <a:endParaRPr lang="en-US" dirty="0"/>
          </a:p>
        </p:txBody>
      </p:sp>
      <p:sp>
        <p:nvSpPr>
          <p:cNvPr id="3" name="Content Placeholder 2"/>
          <p:cNvSpPr>
            <a:spLocks noGrp="1"/>
          </p:cNvSpPr>
          <p:nvPr>
            <p:ph idx="1"/>
          </p:nvPr>
        </p:nvSpPr>
        <p:spPr>
          <a:xfrm>
            <a:off x="209774" y="2015732"/>
            <a:ext cx="11844169" cy="4035444"/>
          </a:xfrm>
        </p:spPr>
        <p:txBody>
          <a:bodyPr>
            <a:noAutofit/>
          </a:bodyPr>
          <a:lstStyle/>
          <a:p>
            <a:r>
              <a:rPr lang="en-US" sz="2400" b="1" dirty="0" smtClean="0">
                <a:solidFill>
                  <a:schemeClr val="accent1">
                    <a:lumMod val="75000"/>
                  </a:schemeClr>
                </a:solidFill>
              </a:rPr>
              <a:t>SoftChalk:   </a:t>
            </a:r>
          </a:p>
          <a:p>
            <a:pPr lvl="1"/>
            <a:r>
              <a:rPr lang="en-US" sz="2000" dirty="0" smtClean="0"/>
              <a:t>Easy-to-use platform for creating interactive learning assignments, turning OER content into effective learning resources</a:t>
            </a:r>
          </a:p>
          <a:p>
            <a:pPr lvl="1"/>
            <a:r>
              <a:rPr lang="en-US" sz="2000" dirty="0" smtClean="0"/>
              <a:t>Many institutions are already using SoftChalk – so no new costs for the institution</a:t>
            </a:r>
          </a:p>
          <a:p>
            <a:pPr lvl="1"/>
            <a:r>
              <a:rPr lang="en-US" sz="2000" dirty="0" smtClean="0"/>
              <a:t>Faculty can publish their lessons in the SoftChalk Cloud for others to reuse and have them cataloged in MERLOT for easy </a:t>
            </a:r>
            <a:r>
              <a:rPr lang="en-US" sz="2000" dirty="0" smtClean="0"/>
              <a:t>discovery</a:t>
            </a:r>
          </a:p>
          <a:p>
            <a:pPr lvl="1"/>
            <a:r>
              <a:rPr lang="en-US" sz="2000" dirty="0" smtClean="0"/>
              <a:t>Workshop </a:t>
            </a:r>
            <a:r>
              <a:rPr lang="en-US" sz="2000" dirty="0"/>
              <a:t>series underway </a:t>
            </a:r>
            <a:r>
              <a:rPr lang="en-US" sz="2000" dirty="0">
                <a:hlinkClick r:id="rId2"/>
              </a:rPr>
              <a:t>https://</a:t>
            </a:r>
            <a:r>
              <a:rPr lang="en-US" sz="2000" dirty="0" smtClean="0">
                <a:hlinkClick r:id="rId2"/>
              </a:rPr>
              <a:t>softchalk.com/learn-more/webinars/innovators</a:t>
            </a:r>
            <a:r>
              <a:rPr lang="en-US" sz="2000" dirty="0" smtClean="0"/>
              <a:t> </a:t>
            </a:r>
            <a:endParaRPr lang="en-US" sz="2000" dirty="0" smtClean="0"/>
          </a:p>
        </p:txBody>
      </p:sp>
    </p:spTree>
    <p:extLst>
      <p:ext uri="{BB962C8B-B14F-4D97-AF65-F5344CB8AC3E}">
        <p14:creationId xmlns:p14="http://schemas.microsoft.com/office/powerpoint/2010/main" val="350259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Partners to support HBCUs creating original and derivative OERs</a:t>
            </a:r>
            <a:endParaRPr lang="en-US" dirty="0"/>
          </a:p>
        </p:txBody>
      </p:sp>
      <p:sp>
        <p:nvSpPr>
          <p:cNvPr id="3" name="Content Placeholder 2"/>
          <p:cNvSpPr>
            <a:spLocks noGrp="1"/>
          </p:cNvSpPr>
          <p:nvPr>
            <p:ph idx="1"/>
          </p:nvPr>
        </p:nvSpPr>
        <p:spPr>
          <a:xfrm>
            <a:off x="209774" y="2015732"/>
            <a:ext cx="11607501" cy="4035444"/>
          </a:xfrm>
        </p:spPr>
        <p:txBody>
          <a:bodyPr>
            <a:noAutofit/>
          </a:bodyPr>
          <a:lstStyle/>
          <a:p>
            <a:r>
              <a:rPr lang="en-US" sz="2400" b="1" dirty="0" smtClean="0">
                <a:solidFill>
                  <a:schemeClr val="accent1">
                    <a:lumMod val="75000"/>
                  </a:schemeClr>
                </a:solidFill>
              </a:rPr>
              <a:t>MERLOT Content Builder:   </a:t>
            </a:r>
          </a:p>
          <a:p>
            <a:pPr lvl="1"/>
            <a:r>
              <a:rPr lang="en-US" sz="2400" dirty="0" smtClean="0"/>
              <a:t>Easy-to-use platform for creating multimedia websites for remixing and contextualizing OER </a:t>
            </a:r>
          </a:p>
          <a:p>
            <a:pPr lvl="1"/>
            <a:r>
              <a:rPr lang="en-US" sz="2400" dirty="0" smtClean="0"/>
              <a:t>MERLOT Content Builder is FREE to use and hosts the OER for FREE</a:t>
            </a:r>
          </a:p>
          <a:p>
            <a:pPr lvl="1"/>
            <a:r>
              <a:rPr lang="en-US" sz="2400" dirty="0" smtClean="0"/>
              <a:t>Faculty supported by the grant will have to create teaching ePortfolios that capture how they are using OER in their courses.   MERLOT will provide templates to easily create teaching ePortfolios of their open educational practices</a:t>
            </a:r>
          </a:p>
        </p:txBody>
      </p:sp>
    </p:spTree>
    <p:extLst>
      <p:ext uri="{BB962C8B-B14F-4D97-AF65-F5344CB8AC3E}">
        <p14:creationId xmlns:p14="http://schemas.microsoft.com/office/powerpoint/2010/main" val="1720223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Partners to support HBCUs creating original and derivative OERs</a:t>
            </a:r>
            <a:endParaRPr lang="en-US" dirty="0"/>
          </a:p>
        </p:txBody>
      </p:sp>
      <p:sp>
        <p:nvSpPr>
          <p:cNvPr id="3" name="Content Placeholder 2"/>
          <p:cNvSpPr>
            <a:spLocks noGrp="1"/>
          </p:cNvSpPr>
          <p:nvPr>
            <p:ph idx="1"/>
          </p:nvPr>
        </p:nvSpPr>
        <p:spPr>
          <a:xfrm>
            <a:off x="209774" y="2015732"/>
            <a:ext cx="11844169" cy="4035444"/>
          </a:xfrm>
        </p:spPr>
        <p:txBody>
          <a:bodyPr>
            <a:noAutofit/>
          </a:bodyPr>
          <a:lstStyle/>
          <a:p>
            <a:r>
              <a:rPr lang="en-US" sz="2400" b="1" dirty="0" smtClean="0">
                <a:solidFill>
                  <a:schemeClr val="accent1">
                    <a:lumMod val="75000"/>
                  </a:schemeClr>
                </a:solidFill>
              </a:rPr>
              <a:t>Odigia:   </a:t>
            </a:r>
          </a:p>
          <a:p>
            <a:pPr lvl="1"/>
            <a:r>
              <a:rPr lang="en-US" sz="2000" dirty="0" smtClean="0"/>
              <a:t>Easy-to-use platform for designing interactive learning experiences with OER and non-OER, turning content into engaging curriculum.</a:t>
            </a:r>
          </a:p>
          <a:p>
            <a:pPr lvl="1"/>
            <a:r>
              <a:rPr lang="en-US" sz="2000" dirty="0" smtClean="0"/>
              <a:t>Easy-to-use platform for students to highlight and add their comments and notes about understanding and analyses of the content, enabling Open Pedagogy and student engagement</a:t>
            </a:r>
          </a:p>
          <a:p>
            <a:pPr lvl="1"/>
            <a:r>
              <a:rPr lang="en-US" sz="2000" dirty="0" smtClean="0"/>
              <a:t>Student-centered time-management tools to support learners staying on track and faculty-centered performance indicators of student learning and engagement</a:t>
            </a:r>
          </a:p>
          <a:p>
            <a:pPr lvl="1"/>
            <a:r>
              <a:rPr lang="en-US" sz="2000" dirty="0" smtClean="0"/>
              <a:t>Derivative courseware containing the faculty edited content is published and are available to others to use. </a:t>
            </a:r>
          </a:p>
          <a:p>
            <a:pPr lvl="1"/>
            <a:r>
              <a:rPr lang="en-US" sz="2000" dirty="0" smtClean="0"/>
              <a:t>The technology platform and curated content costs about $29 per student to support the tools that enable open pedagogy, social learning skills,  and derivative works.</a:t>
            </a:r>
            <a:endParaRPr lang="en-US" sz="2000" dirty="0"/>
          </a:p>
        </p:txBody>
      </p:sp>
    </p:spTree>
    <p:extLst>
      <p:ext uri="{BB962C8B-B14F-4D97-AF65-F5344CB8AC3E}">
        <p14:creationId xmlns:p14="http://schemas.microsoft.com/office/powerpoint/2010/main" val="2643452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Navigated Learning:  competency-based learning for college success skills</a:t>
            </a:r>
            <a:endParaRPr lang="en-US" dirty="0"/>
          </a:p>
        </p:txBody>
      </p:sp>
      <p:sp>
        <p:nvSpPr>
          <p:cNvPr id="3" name="Content Placeholder 2"/>
          <p:cNvSpPr>
            <a:spLocks noGrp="1"/>
          </p:cNvSpPr>
          <p:nvPr>
            <p:ph idx="1"/>
          </p:nvPr>
        </p:nvSpPr>
        <p:spPr>
          <a:xfrm>
            <a:off x="256418" y="2015732"/>
            <a:ext cx="11819467" cy="4065754"/>
          </a:xfrm>
        </p:spPr>
        <p:txBody>
          <a:bodyPr>
            <a:noAutofit/>
          </a:bodyPr>
          <a:lstStyle/>
          <a:p>
            <a:r>
              <a:rPr lang="en-US" sz="2400" b="1" dirty="0" smtClean="0">
                <a:solidFill>
                  <a:schemeClr val="accent1">
                    <a:lumMod val="75000"/>
                  </a:schemeClr>
                </a:solidFill>
              </a:rPr>
              <a:t>Gooru </a:t>
            </a:r>
            <a:r>
              <a:rPr lang="en-US" sz="2400" dirty="0" smtClean="0"/>
              <a:t>has been a partner with MERLOT and a non-profit organization that provides an open source platform for delivering OER within a competency based learning framework called Navigated Learning – “Google Maps approach to learning success”</a:t>
            </a:r>
          </a:p>
          <a:p>
            <a:r>
              <a:rPr lang="en-US" sz="2400" dirty="0" smtClean="0"/>
              <a:t>MERLOT/SkillsCommons has created an online OER course on ‘college success skills’ to help students learn how to use campus resources, advisors, &amp; services to succeed in college.</a:t>
            </a:r>
          </a:p>
          <a:p>
            <a:r>
              <a:rPr lang="en-US" sz="2400" dirty="0" smtClean="0"/>
              <a:t>You can customize this free and open online course for your students </a:t>
            </a:r>
            <a:endParaRPr lang="en-US" sz="2400" dirty="0"/>
          </a:p>
        </p:txBody>
      </p:sp>
    </p:spTree>
    <p:extLst>
      <p:ext uri="{BB962C8B-B14F-4D97-AF65-F5344CB8AC3E}">
        <p14:creationId xmlns:p14="http://schemas.microsoft.com/office/powerpoint/2010/main" val="1737369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Choose a Partner?   </a:t>
            </a:r>
            <a:br>
              <a:rPr lang="en-US" dirty="0" smtClean="0"/>
            </a:br>
            <a:r>
              <a:rPr lang="en-US" dirty="0" smtClean="0"/>
              <a:t>We’ll Explore Together</a:t>
            </a:r>
            <a:endParaRPr lang="en-US" dirty="0"/>
          </a:p>
        </p:txBody>
      </p:sp>
      <p:sp>
        <p:nvSpPr>
          <p:cNvPr id="3" name="Content Placeholder 2"/>
          <p:cNvSpPr>
            <a:spLocks noGrp="1"/>
          </p:cNvSpPr>
          <p:nvPr>
            <p:ph idx="1"/>
          </p:nvPr>
        </p:nvSpPr>
        <p:spPr>
          <a:xfrm>
            <a:off x="242047" y="2015732"/>
            <a:ext cx="11871064" cy="4013929"/>
          </a:xfrm>
        </p:spPr>
        <p:txBody>
          <a:bodyPr>
            <a:normAutofit/>
          </a:bodyPr>
          <a:lstStyle/>
          <a:p>
            <a:r>
              <a:rPr lang="en-US" sz="3200" dirty="0" smtClean="0"/>
              <a:t>We’ll be integrating webinars about these services throughout the year</a:t>
            </a:r>
          </a:p>
          <a:p>
            <a:r>
              <a:rPr lang="en-US" sz="3200" dirty="0" smtClean="0"/>
              <a:t>If you want a special 1:1 session for your campus, we can make arrangements</a:t>
            </a:r>
            <a:endParaRPr lang="en-US" sz="3200" dirty="0" smtClean="0"/>
          </a:p>
        </p:txBody>
      </p:sp>
    </p:spTree>
    <p:extLst>
      <p:ext uri="{BB962C8B-B14F-4D97-AF65-F5344CB8AC3E}">
        <p14:creationId xmlns:p14="http://schemas.microsoft.com/office/powerpoint/2010/main" val="3911978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Partner Services</a:t>
            </a:r>
            <a:endParaRPr lang="en-US" dirty="0"/>
          </a:p>
        </p:txBody>
      </p:sp>
      <p:sp>
        <p:nvSpPr>
          <p:cNvPr id="3" name="Content Placeholder 2"/>
          <p:cNvSpPr>
            <a:spLocks noGrp="1"/>
          </p:cNvSpPr>
          <p:nvPr>
            <p:ph idx="1"/>
          </p:nvPr>
        </p:nvSpPr>
        <p:spPr>
          <a:xfrm>
            <a:off x="317351" y="2015732"/>
            <a:ext cx="11666668" cy="4046202"/>
          </a:xfrm>
        </p:spPr>
        <p:txBody>
          <a:bodyPr>
            <a:normAutofit fontScale="92500" lnSpcReduction="20000"/>
          </a:bodyPr>
          <a:lstStyle/>
          <a:p>
            <a:r>
              <a:rPr lang="en-US" sz="2800" dirty="0" smtClean="0"/>
              <a:t>Some partners are offering their initial services for FREE (e.g. O’Donnell Learn, MERLOT)</a:t>
            </a:r>
          </a:p>
          <a:p>
            <a:r>
              <a:rPr lang="en-US" sz="2800" dirty="0" smtClean="0"/>
              <a:t>Some partners offer a low cost institutional license which your institution will have to pay</a:t>
            </a:r>
          </a:p>
          <a:p>
            <a:r>
              <a:rPr lang="en-US" sz="2800" dirty="0" smtClean="0"/>
              <a:t>Some partners offer services that are paid by the students</a:t>
            </a:r>
          </a:p>
          <a:p>
            <a:r>
              <a:rPr lang="en-US" sz="2800" dirty="0" smtClean="0"/>
              <a:t>You can decide if you want to use some of your grant funds to subsidize the cost of partner service</a:t>
            </a:r>
          </a:p>
          <a:p>
            <a:r>
              <a:rPr lang="en-US" sz="2800" dirty="0" smtClean="0"/>
              <a:t>We will be exploring ways for “others” to pay for partner services</a:t>
            </a:r>
            <a:endParaRPr lang="en-US" sz="28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663134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We’re here to help you succeed.</a:t>
            </a:r>
          </a:p>
          <a:p>
            <a:pPr marL="0" indent="0" algn="ctr">
              <a:buNone/>
            </a:pPr>
            <a:r>
              <a:rPr lang="en-US" sz="2800" dirty="0" smtClean="0"/>
              <a:t>Contact support @skillscommons.org  or Gerry.Hanley@csulb.edu                                                                                                                                                                                       </a:t>
            </a:r>
            <a:endParaRPr lang="en-US" sz="2800" dirty="0"/>
          </a:p>
        </p:txBody>
      </p:sp>
    </p:spTree>
    <p:extLst>
      <p:ext uri="{BB962C8B-B14F-4D97-AF65-F5344CB8AC3E}">
        <p14:creationId xmlns:p14="http://schemas.microsoft.com/office/powerpoint/2010/main" val="380827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632397"/>
            <a:ext cx="11265877" cy="1049235"/>
          </a:xfrm>
        </p:spPr>
        <p:txBody>
          <a:bodyPr>
            <a:noAutofit/>
          </a:bodyPr>
          <a:lstStyle/>
          <a:p>
            <a:pPr lvl="1" algn="ctr"/>
            <a:r>
              <a:rPr lang="en-US" sz="3200" b="1" dirty="0" smtClean="0"/>
              <a:t>Identifying existing OER and cataloging them in MERLOT for others to Reuse, Redistribute, and Retain</a:t>
            </a:r>
          </a:p>
        </p:txBody>
      </p:sp>
      <p:sp>
        <p:nvSpPr>
          <p:cNvPr id="3" name="Content Placeholder 2"/>
          <p:cNvSpPr>
            <a:spLocks noGrp="1"/>
          </p:cNvSpPr>
          <p:nvPr>
            <p:ph idx="1"/>
          </p:nvPr>
        </p:nvSpPr>
        <p:spPr>
          <a:xfrm>
            <a:off x="291711" y="2015732"/>
            <a:ext cx="11568596" cy="4138236"/>
          </a:xfrm>
        </p:spPr>
        <p:txBody>
          <a:bodyPr>
            <a:normAutofit/>
          </a:bodyPr>
          <a:lstStyle/>
          <a:p>
            <a:r>
              <a:rPr lang="en-US" dirty="0" smtClean="0"/>
              <a:t>We will provide webinars for HBCU hubs and affiliates to invite them to showcase their OER in the MERLOT collection.</a:t>
            </a:r>
          </a:p>
          <a:p>
            <a:pPr lvl="1"/>
            <a:r>
              <a:rPr lang="en-US" dirty="0" smtClean="0"/>
              <a:t>MERLOT will expand the taxonomy of the </a:t>
            </a:r>
            <a:r>
              <a:rPr lang="en-US" b="1" dirty="0">
                <a:hlinkClick r:id="rId2"/>
              </a:rPr>
              <a:t>Africana or African American or Black Studies</a:t>
            </a:r>
            <a:r>
              <a:rPr lang="en-US" dirty="0"/>
              <a:t> </a:t>
            </a:r>
            <a:r>
              <a:rPr lang="en-US" dirty="0" smtClean="0"/>
              <a:t> collection to include categories recommended by HBCUs, including history of HBCU institutions and within departmental disciplines of the HBCU hubs (e.g. biology, criminal justice, etc.)</a:t>
            </a:r>
          </a:p>
          <a:p>
            <a:pPr lvl="1"/>
            <a:r>
              <a:rPr lang="en-US" dirty="0" smtClean="0"/>
              <a:t>MERLOT team will provide professional development workshops showing HBCU faculty how to catalog their resources to enable easy discovery by others, including creating bookmark collections and course ePortfolios.</a:t>
            </a:r>
          </a:p>
          <a:p>
            <a:pPr lvl="1"/>
            <a:r>
              <a:rPr lang="en-US" dirty="0" smtClean="0"/>
              <a:t>MERLOT will expand the HBCU Affordable Learning Solutions Community Portal to showcase the resources cataloged by HBCUs</a:t>
            </a:r>
            <a:endParaRPr lang="en-US" dirty="0"/>
          </a:p>
          <a:p>
            <a:pPr lvl="1"/>
            <a:endParaRPr lang="en-US" dirty="0" smtClean="0"/>
          </a:p>
        </p:txBody>
      </p:sp>
    </p:spTree>
    <p:extLst>
      <p:ext uri="{BB962C8B-B14F-4D97-AF65-F5344CB8AC3E}">
        <p14:creationId xmlns:p14="http://schemas.microsoft.com/office/powerpoint/2010/main" val="111004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Implemented</a:t>
            </a:r>
            <a:endParaRPr lang="en-US" dirty="0"/>
          </a:p>
        </p:txBody>
      </p:sp>
      <p:sp>
        <p:nvSpPr>
          <p:cNvPr id="3" name="Content Placeholder 2"/>
          <p:cNvSpPr>
            <a:spLocks noGrp="1"/>
          </p:cNvSpPr>
          <p:nvPr>
            <p:ph idx="1"/>
          </p:nvPr>
        </p:nvSpPr>
        <p:spPr>
          <a:xfrm>
            <a:off x="1451579" y="2015732"/>
            <a:ext cx="9603275" cy="4030066"/>
          </a:xfrm>
        </p:spPr>
        <p:txBody>
          <a:bodyPr>
            <a:normAutofit/>
          </a:bodyPr>
          <a:lstStyle/>
          <a:p>
            <a:r>
              <a:rPr lang="en-US" dirty="0" smtClean="0"/>
              <a:t>Cost savings for students:  </a:t>
            </a:r>
          </a:p>
          <a:p>
            <a:pPr lvl="1"/>
            <a:r>
              <a:rPr lang="en-US" dirty="0" smtClean="0"/>
              <a:t>Southern University Shreveport – almost $10,000 per Criminal Justice student</a:t>
            </a:r>
          </a:p>
          <a:p>
            <a:pPr lvl="1"/>
            <a:r>
              <a:rPr lang="en-US" dirty="0" smtClean="0"/>
              <a:t>Central </a:t>
            </a:r>
            <a:r>
              <a:rPr lang="en-US" dirty="0" smtClean="0"/>
              <a:t>State University- $180,000</a:t>
            </a:r>
          </a:p>
          <a:p>
            <a:r>
              <a:rPr lang="en-US" dirty="0" smtClean="0"/>
              <a:t>Learning benefits for students</a:t>
            </a:r>
          </a:p>
          <a:p>
            <a:pPr lvl="1"/>
            <a:r>
              <a:rPr lang="en-US" dirty="0" smtClean="0"/>
              <a:t>Central State University:  increase in student performance and retention</a:t>
            </a:r>
          </a:p>
          <a:p>
            <a:pPr lvl="1"/>
            <a:r>
              <a:rPr lang="en-US" dirty="0" smtClean="0"/>
              <a:t>Central State University:  Equity and Access priorities; </a:t>
            </a:r>
          </a:p>
          <a:p>
            <a:r>
              <a:rPr lang="en-US" dirty="0"/>
              <a:t>Faculty Adoption</a:t>
            </a:r>
          </a:p>
          <a:p>
            <a:pPr lvl="1"/>
            <a:r>
              <a:rPr lang="en-US" dirty="0"/>
              <a:t>Bethune </a:t>
            </a:r>
            <a:r>
              <a:rPr lang="en-US" dirty="0" err="1"/>
              <a:t>Cookman</a:t>
            </a:r>
            <a:r>
              <a:rPr lang="en-US" dirty="0"/>
              <a:t> – all Gen Ed courses – over 200 sections</a:t>
            </a:r>
          </a:p>
          <a:p>
            <a:pPr lvl="1"/>
            <a:r>
              <a:rPr lang="en-US" dirty="0"/>
              <a:t>Southern University – adding OER to their online </a:t>
            </a:r>
            <a:r>
              <a:rPr lang="en-US" dirty="0" smtClean="0"/>
              <a:t>courses</a:t>
            </a:r>
            <a:endParaRPr lang="en-US" dirty="0"/>
          </a:p>
        </p:txBody>
      </p:sp>
    </p:spTree>
    <p:extLst>
      <p:ext uri="{BB962C8B-B14F-4D97-AF65-F5344CB8AC3E}">
        <p14:creationId xmlns:p14="http://schemas.microsoft.com/office/powerpoint/2010/main" val="2275943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3261" y="804519"/>
            <a:ext cx="11085755" cy="1049235"/>
          </a:xfrm>
        </p:spPr>
        <p:txBody>
          <a:bodyPr>
            <a:normAutofit/>
          </a:bodyPr>
          <a:lstStyle/>
          <a:p>
            <a:pPr lvl="1" algn="ctr"/>
            <a:r>
              <a:rPr lang="en-US" sz="2800" b="1" dirty="0" smtClean="0"/>
              <a:t>Revising/Remixing existing OER materials and cataloging them in MERLOT for others to Reuse, Redistribute, and Retain</a:t>
            </a:r>
          </a:p>
        </p:txBody>
      </p:sp>
      <p:sp>
        <p:nvSpPr>
          <p:cNvPr id="3" name="Content Placeholder 2"/>
          <p:cNvSpPr>
            <a:spLocks noGrp="1"/>
          </p:cNvSpPr>
          <p:nvPr>
            <p:ph idx="1"/>
          </p:nvPr>
        </p:nvSpPr>
        <p:spPr>
          <a:xfrm>
            <a:off x="286332" y="1945807"/>
            <a:ext cx="11965737" cy="4138236"/>
          </a:xfrm>
        </p:spPr>
        <p:txBody>
          <a:bodyPr>
            <a:normAutofit/>
          </a:bodyPr>
          <a:lstStyle/>
          <a:p>
            <a:r>
              <a:rPr lang="en-US" sz="2400" dirty="0" smtClean="0"/>
              <a:t>Some faculty will want to edit existing OER to contextualize the more generic content</a:t>
            </a:r>
          </a:p>
          <a:p>
            <a:pPr lvl="1"/>
            <a:r>
              <a:rPr lang="en-US" sz="2000" dirty="0" smtClean="0"/>
              <a:t>Augment the content with additional materials which</a:t>
            </a:r>
            <a:r>
              <a:rPr lang="en-US" sz="1800" dirty="0" smtClean="0"/>
              <a:t> faculty authored themselves or faculty provide alternative and/or complementary interpretations</a:t>
            </a:r>
          </a:p>
          <a:p>
            <a:pPr lvl="1"/>
            <a:r>
              <a:rPr lang="en-US" sz="2000" dirty="0" smtClean="0"/>
              <a:t>Publish the derivative OER so others can user the edited OER </a:t>
            </a:r>
          </a:p>
          <a:p>
            <a:r>
              <a:rPr lang="en-US" sz="2400" dirty="0" smtClean="0"/>
              <a:t>Some faculty will want their students to comment and add their reflections and analyses of the existing OER</a:t>
            </a:r>
          </a:p>
          <a:p>
            <a:pPr lvl="1"/>
            <a:r>
              <a:rPr lang="en-US" sz="2000" dirty="0" smtClean="0"/>
              <a:t>Open Pedagogy enables students to co-construct the curriculum</a:t>
            </a:r>
          </a:p>
          <a:p>
            <a:r>
              <a:rPr lang="en-US" sz="2200" dirty="0" smtClean="0"/>
              <a:t>Some faculty will want to remix/reorganize OER to create a new contextualization for the content</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144425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3261" y="804519"/>
            <a:ext cx="11085755" cy="1049235"/>
          </a:xfrm>
        </p:spPr>
        <p:txBody>
          <a:bodyPr>
            <a:normAutofit/>
          </a:bodyPr>
          <a:lstStyle/>
          <a:p>
            <a:pPr lvl="1" algn="ctr"/>
            <a:r>
              <a:rPr lang="en-US" sz="2800" b="1" dirty="0" smtClean="0"/>
              <a:t>Create New OER materials and cataloging them in MERLOT for others to Revise, Remix, Reuse, Redistribute, and Retain</a:t>
            </a:r>
          </a:p>
        </p:txBody>
      </p:sp>
      <p:sp>
        <p:nvSpPr>
          <p:cNvPr id="3" name="Content Placeholder 2"/>
          <p:cNvSpPr>
            <a:spLocks noGrp="1"/>
          </p:cNvSpPr>
          <p:nvPr>
            <p:ph idx="1"/>
          </p:nvPr>
        </p:nvSpPr>
        <p:spPr>
          <a:xfrm>
            <a:off x="291711" y="2015732"/>
            <a:ext cx="11584732" cy="4138236"/>
          </a:xfrm>
        </p:spPr>
        <p:txBody>
          <a:bodyPr>
            <a:normAutofit/>
          </a:bodyPr>
          <a:lstStyle/>
          <a:p>
            <a:r>
              <a:rPr lang="en-US" sz="2400" dirty="0" smtClean="0"/>
              <a:t>Some faculty will want to author new learning assignments that use existing OER</a:t>
            </a:r>
          </a:p>
          <a:p>
            <a:r>
              <a:rPr lang="en-US" sz="2400" dirty="0" smtClean="0"/>
              <a:t>Some faculty will want to author new OER curriculum</a:t>
            </a:r>
          </a:p>
          <a:p>
            <a:r>
              <a:rPr lang="en-US" sz="2400" dirty="0" smtClean="0"/>
              <a:t>Some faculty will want to author their Open Educational Practices in a teaching ePortfolio so others can reuse the “know-how” of teaching and not just the content of the course</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74008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Impact</a:t>
            </a:r>
            <a:endParaRPr lang="en-US" dirty="0"/>
          </a:p>
        </p:txBody>
      </p:sp>
      <p:sp>
        <p:nvSpPr>
          <p:cNvPr id="3" name="Content Placeholder 2"/>
          <p:cNvSpPr>
            <a:spLocks noGrp="1"/>
          </p:cNvSpPr>
          <p:nvPr>
            <p:ph idx="1"/>
          </p:nvPr>
        </p:nvSpPr>
        <p:spPr>
          <a:xfrm>
            <a:off x="1451579" y="2015732"/>
            <a:ext cx="9603275" cy="4110748"/>
          </a:xfrm>
        </p:spPr>
        <p:txBody>
          <a:bodyPr>
            <a:normAutofit lnSpcReduction="10000"/>
          </a:bodyPr>
          <a:lstStyle/>
          <a:p>
            <a:r>
              <a:rPr lang="en-US" dirty="0" smtClean="0"/>
              <a:t>Faculty </a:t>
            </a:r>
            <a:r>
              <a:rPr lang="en-US" dirty="0" smtClean="0"/>
              <a:t>Engagement</a:t>
            </a:r>
          </a:p>
          <a:p>
            <a:pPr lvl="1"/>
            <a:r>
              <a:rPr lang="en-US" dirty="0" smtClean="0"/>
              <a:t>Tennessee State &amp; Central State - # of faculty participating in workshops</a:t>
            </a:r>
          </a:p>
          <a:p>
            <a:pPr lvl="1"/>
            <a:r>
              <a:rPr lang="en-US" dirty="0" smtClean="0"/>
              <a:t>TSU, BCU, CSU, EWU, MC, SUS – </a:t>
            </a:r>
            <a:r>
              <a:rPr lang="en-US" dirty="0" smtClean="0"/>
              <a:t># of contributions </a:t>
            </a:r>
            <a:r>
              <a:rPr lang="en-US" dirty="0" smtClean="0"/>
              <a:t>to the MERLOT </a:t>
            </a:r>
            <a:r>
              <a:rPr lang="en-US" dirty="0" smtClean="0"/>
              <a:t>collection, authoring OER, adding comments and learning exercises</a:t>
            </a:r>
            <a:endParaRPr lang="en-US" dirty="0" smtClean="0"/>
          </a:p>
          <a:p>
            <a:pPr lvl="1"/>
            <a:r>
              <a:rPr lang="en-US" dirty="0" smtClean="0"/>
              <a:t>Cal State University – </a:t>
            </a:r>
            <a:r>
              <a:rPr lang="en-US" dirty="0" smtClean="0"/>
              <a:t># of teaching </a:t>
            </a:r>
            <a:r>
              <a:rPr lang="en-US" dirty="0" err="1" smtClean="0"/>
              <a:t>ePortfolios</a:t>
            </a:r>
            <a:r>
              <a:rPr lang="en-US" dirty="0" smtClean="0"/>
              <a:t> about adopting OER</a:t>
            </a:r>
          </a:p>
          <a:p>
            <a:r>
              <a:rPr lang="en-US" dirty="0"/>
              <a:t>Faculty Awareness and Readiness</a:t>
            </a:r>
          </a:p>
          <a:p>
            <a:pPr lvl="1"/>
            <a:r>
              <a:rPr lang="en-US" dirty="0"/>
              <a:t>Tennessee State University – communication strategies and organizational assessments</a:t>
            </a:r>
          </a:p>
          <a:p>
            <a:r>
              <a:rPr lang="en-US" dirty="0" smtClean="0"/>
              <a:t>Capabilities </a:t>
            </a:r>
            <a:r>
              <a:rPr lang="en-US" dirty="0"/>
              <a:t>of Staff</a:t>
            </a:r>
          </a:p>
          <a:p>
            <a:pPr lvl="1"/>
            <a:r>
              <a:rPr lang="en-US" dirty="0" smtClean="0"/>
              <a:t># of MERLOT-campus members </a:t>
            </a:r>
            <a:r>
              <a:rPr lang="en-US" dirty="0"/>
              <a:t>with contributions</a:t>
            </a:r>
          </a:p>
          <a:p>
            <a:pPr lvl="1"/>
            <a:r>
              <a:rPr lang="en-US" dirty="0" smtClean="0"/>
              <a:t># of campus members with Creative </a:t>
            </a:r>
            <a:r>
              <a:rPr lang="en-US" dirty="0"/>
              <a:t>Commons certificate</a:t>
            </a:r>
          </a:p>
          <a:p>
            <a:pPr lvl="1"/>
            <a:endParaRPr lang="en-US" dirty="0" smtClean="0"/>
          </a:p>
          <a:p>
            <a:pPr marL="0" indent="0">
              <a:buNone/>
            </a:pPr>
            <a:endParaRPr lang="en-US" dirty="0"/>
          </a:p>
        </p:txBody>
      </p:sp>
    </p:spTree>
    <p:extLst>
      <p:ext uri="{BB962C8B-B14F-4D97-AF65-F5344CB8AC3E}">
        <p14:creationId xmlns:p14="http://schemas.microsoft.com/office/powerpoint/2010/main" val="2926229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699" y="802298"/>
            <a:ext cx="11591365" cy="2541431"/>
          </a:xfrm>
        </p:spPr>
        <p:txBody>
          <a:bodyPr>
            <a:noAutofit/>
          </a:bodyPr>
          <a:lstStyle/>
          <a:p>
            <a:pPr algn="ctr"/>
            <a:r>
              <a:rPr lang="en-US" sz="5400" dirty="0" smtClean="0"/>
              <a:t>Supporting HBCU’s </a:t>
            </a:r>
            <a:r>
              <a:rPr lang="en-US" sz="5400" dirty="0" smtClean="0"/>
              <a:t>Aggregating and creating </a:t>
            </a:r>
            <a:r>
              <a:rPr lang="en-US" sz="5400" dirty="0" smtClean="0"/>
              <a:t>DERivative and Original </a:t>
            </a:r>
            <a:r>
              <a:rPr lang="en-US" sz="5400" dirty="0" smtClean="0"/>
              <a:t>OERs </a:t>
            </a:r>
            <a:r>
              <a:rPr lang="en-US" sz="5400" dirty="0" smtClean="0"/>
              <a:t>for </a:t>
            </a:r>
            <a:r>
              <a:rPr lang="en-US" sz="5400" dirty="0" smtClean="0"/>
              <a:t>your </a:t>
            </a:r>
            <a:r>
              <a:rPr lang="en-US" sz="5400" dirty="0" smtClean="0"/>
              <a:t>Communities</a:t>
            </a:r>
            <a:endParaRPr lang="en-US" sz="5400" dirty="0"/>
          </a:p>
        </p:txBody>
      </p:sp>
      <p:sp>
        <p:nvSpPr>
          <p:cNvPr id="3" name="Subtitle 2"/>
          <p:cNvSpPr>
            <a:spLocks noGrp="1"/>
          </p:cNvSpPr>
          <p:nvPr>
            <p:ph type="subTitle" idx="1"/>
          </p:nvPr>
        </p:nvSpPr>
        <p:spPr>
          <a:xfrm>
            <a:off x="590985" y="3452640"/>
            <a:ext cx="10968791" cy="977621"/>
          </a:xfrm>
        </p:spPr>
        <p:txBody>
          <a:bodyPr>
            <a:noAutofit/>
          </a:bodyPr>
          <a:lstStyle/>
          <a:p>
            <a:pPr algn="ctr"/>
            <a:r>
              <a:rPr lang="en-US" sz="2400" dirty="0" smtClean="0"/>
              <a:t>Overview </a:t>
            </a:r>
            <a:r>
              <a:rPr lang="en-US" sz="2400" dirty="0" smtClean="0"/>
              <a:t>of Collection Development</a:t>
            </a:r>
          </a:p>
          <a:p>
            <a:pPr algn="ctr"/>
            <a:r>
              <a:rPr lang="en-US" sz="2400" dirty="0" smtClean="0"/>
              <a:t>And</a:t>
            </a:r>
          </a:p>
          <a:p>
            <a:pPr algn="ctr"/>
            <a:r>
              <a:rPr lang="en-US" sz="2400" dirty="0" smtClean="0"/>
              <a:t> </a:t>
            </a:r>
            <a:r>
              <a:rPr lang="en-US" sz="2400" dirty="0" smtClean="0"/>
              <a:t>Partner services to support HBCU programs authoring OER by Reusing, Remixing, revising, redistributing, and Retaining educational </a:t>
            </a:r>
            <a:r>
              <a:rPr lang="en-US" sz="2400" dirty="0" smtClean="0"/>
              <a:t>resources</a:t>
            </a:r>
            <a:endParaRPr lang="en-US" sz="2400" dirty="0" smtClean="0"/>
          </a:p>
        </p:txBody>
      </p:sp>
    </p:spTree>
    <p:extLst>
      <p:ext uri="{BB962C8B-B14F-4D97-AF65-F5344CB8AC3E}">
        <p14:creationId xmlns:p14="http://schemas.microsoft.com/office/powerpoint/2010/main" val="3933901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20" y="519442"/>
            <a:ext cx="11914094" cy="1049235"/>
          </a:xfrm>
        </p:spPr>
        <p:txBody>
          <a:bodyPr>
            <a:normAutofit fontScale="90000"/>
          </a:bodyPr>
          <a:lstStyle/>
          <a:p>
            <a:pPr algn="ctr"/>
            <a:r>
              <a:rPr lang="en-US" b="1" dirty="0" smtClean="0"/>
              <a:t>A HEWLETT GRANT Goal:  </a:t>
            </a:r>
            <a:br>
              <a:rPr lang="en-US" b="1" dirty="0" smtClean="0"/>
            </a:br>
            <a:r>
              <a:rPr lang="en-US" dirty="0" smtClean="0"/>
              <a:t>create a collection of culturally contextualized OER for the African American community</a:t>
            </a:r>
            <a:endParaRPr lang="en-US" dirty="0"/>
          </a:p>
        </p:txBody>
      </p:sp>
      <p:sp>
        <p:nvSpPr>
          <p:cNvPr id="3" name="Content Placeholder 2"/>
          <p:cNvSpPr>
            <a:spLocks noGrp="1"/>
          </p:cNvSpPr>
          <p:nvPr>
            <p:ph idx="1"/>
          </p:nvPr>
        </p:nvSpPr>
        <p:spPr>
          <a:xfrm>
            <a:off x="291710" y="2015732"/>
            <a:ext cx="11965737" cy="4138236"/>
          </a:xfrm>
        </p:spPr>
        <p:txBody>
          <a:bodyPr>
            <a:normAutofit lnSpcReduction="10000"/>
          </a:bodyPr>
          <a:lstStyle/>
          <a:p>
            <a:r>
              <a:rPr lang="en-US" sz="2800" dirty="0"/>
              <a:t>B</a:t>
            </a:r>
            <a:r>
              <a:rPr lang="en-US" sz="2800" dirty="0" smtClean="0"/>
              <a:t>uild/expand the MERLOT collection of OER that is culturally contextualized for the African American community by:</a:t>
            </a:r>
          </a:p>
          <a:p>
            <a:pPr lvl="1"/>
            <a:r>
              <a:rPr lang="en-US" sz="2400" dirty="0" smtClean="0"/>
              <a:t>Identifying existing OER and cataloging them in MERLOT for others to Reuse, Redistribute, and Retain</a:t>
            </a:r>
          </a:p>
          <a:p>
            <a:pPr lvl="1"/>
            <a:r>
              <a:rPr lang="en-US" sz="2400" dirty="0" smtClean="0"/>
              <a:t>Revising/Remixing existing OER materials and cataloging them in </a:t>
            </a:r>
            <a:r>
              <a:rPr lang="en-US" sz="2400" dirty="0"/>
              <a:t>MERLOT for others to Reuse, Redistribute</a:t>
            </a:r>
            <a:r>
              <a:rPr lang="en-US" sz="2400" dirty="0" smtClean="0"/>
              <a:t>, and Retain</a:t>
            </a:r>
          </a:p>
          <a:p>
            <a:pPr lvl="1"/>
            <a:r>
              <a:rPr lang="en-US" sz="2400" dirty="0" smtClean="0"/>
              <a:t>Creating new OER with MERLOT Content Builder and/or other MERLOT </a:t>
            </a:r>
            <a:r>
              <a:rPr lang="en-US" sz="2400" dirty="0"/>
              <a:t>Partner Tools and cataloging them in MERLOT for others to Reuse, Redistribute, </a:t>
            </a:r>
            <a:r>
              <a:rPr lang="en-US" sz="2400" dirty="0" smtClean="0"/>
              <a:t>and Retain</a:t>
            </a:r>
          </a:p>
          <a:p>
            <a:pPr lvl="1"/>
            <a:r>
              <a:rPr lang="en-US" sz="2400" dirty="0" smtClean="0"/>
              <a:t>Authoring teaching ePortfolios to capture Open Educational Practices of HBCU faculty</a:t>
            </a:r>
            <a:endParaRPr lang="en-US" sz="2400" dirty="0"/>
          </a:p>
          <a:p>
            <a:pPr lvl="1"/>
            <a:endParaRPr lang="en-US" sz="2400" dirty="0" smtClean="0"/>
          </a:p>
        </p:txBody>
      </p:sp>
    </p:spTree>
    <p:extLst>
      <p:ext uri="{BB962C8B-B14F-4D97-AF65-F5344CB8AC3E}">
        <p14:creationId xmlns:p14="http://schemas.microsoft.com/office/powerpoint/2010/main" val="2601892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69" y="129093"/>
            <a:ext cx="11645153" cy="1724662"/>
          </a:xfrm>
        </p:spPr>
        <p:txBody>
          <a:bodyPr>
            <a:normAutofit/>
          </a:bodyPr>
          <a:lstStyle/>
          <a:p>
            <a:pPr algn="ctr"/>
            <a:r>
              <a:rPr lang="en-US" dirty="0" smtClean="0"/>
              <a:t>The Project needs Your Recommendations for Organization of Africana/African American/Black Studies Collection</a:t>
            </a:r>
            <a:endParaRPr lang="en-US" dirty="0"/>
          </a:p>
        </p:txBody>
      </p:sp>
      <p:sp>
        <p:nvSpPr>
          <p:cNvPr id="3" name="Content Placeholder 2"/>
          <p:cNvSpPr>
            <a:spLocks noGrp="1"/>
          </p:cNvSpPr>
          <p:nvPr>
            <p:ph idx="1"/>
          </p:nvPr>
        </p:nvSpPr>
        <p:spPr>
          <a:xfrm>
            <a:off x="129092" y="2015732"/>
            <a:ext cx="11994775" cy="1781717"/>
          </a:xfrm>
        </p:spPr>
        <p:txBody>
          <a:bodyPr>
            <a:normAutofit fontScale="25000" lnSpcReduction="20000"/>
          </a:bodyPr>
          <a:lstStyle/>
          <a:p>
            <a:r>
              <a:rPr lang="en-US" sz="8000" dirty="0" smtClean="0"/>
              <a:t>MERLOT will create separate library shelves for different groups of materials that you would like in your collection.   Current categories:</a:t>
            </a:r>
          </a:p>
          <a:p>
            <a:r>
              <a:rPr lang="en-US" sz="8000" dirty="0" smtClean="0">
                <a:hlinkClick r:id="rId2"/>
              </a:rPr>
              <a:t>General Collection</a:t>
            </a:r>
            <a:r>
              <a:rPr lang="en-US" sz="8000" dirty="0" smtClean="0"/>
              <a:t>,   </a:t>
            </a:r>
            <a:r>
              <a:rPr lang="en-US" sz="8000" dirty="0" smtClean="0">
                <a:hlinkClick r:id="rId3"/>
              </a:rPr>
              <a:t>Biographies</a:t>
            </a:r>
            <a:r>
              <a:rPr lang="en-US" sz="8000" dirty="0" smtClean="0"/>
              <a:t>,    </a:t>
            </a:r>
            <a:r>
              <a:rPr lang="en-US" sz="8000" dirty="0" smtClean="0">
                <a:hlinkClick r:id="rId4"/>
              </a:rPr>
              <a:t>HBCU </a:t>
            </a:r>
            <a:r>
              <a:rPr lang="en-US" sz="8000" dirty="0">
                <a:hlinkClick r:id="rId4"/>
              </a:rPr>
              <a:t>Histories</a:t>
            </a:r>
            <a:endParaRPr lang="en-US" sz="8000" dirty="0"/>
          </a:p>
          <a:p>
            <a:r>
              <a:rPr lang="en-US" sz="8000" dirty="0"/>
              <a:t>Explore free and open educational resources related to African topics across disciplines in the broader MERLOT collection</a:t>
            </a:r>
          </a:p>
          <a:p>
            <a:r>
              <a:rPr lang="en-US" sz="8000" dirty="0">
                <a:hlinkClick r:id="rId5"/>
              </a:rPr>
              <a:t>Academic Support </a:t>
            </a:r>
            <a:r>
              <a:rPr lang="en-US" sz="8000" dirty="0" smtClean="0">
                <a:hlinkClick r:id="rId5"/>
              </a:rPr>
              <a:t>Services</a:t>
            </a:r>
            <a:r>
              <a:rPr lang="en-US" sz="8000" dirty="0" smtClean="0"/>
              <a:t>, </a:t>
            </a:r>
            <a:r>
              <a:rPr lang="en-US" sz="8000" dirty="0" smtClean="0">
                <a:hlinkClick r:id="rId6"/>
              </a:rPr>
              <a:t>Arts</a:t>
            </a:r>
            <a:r>
              <a:rPr lang="en-US" sz="8000" dirty="0" smtClean="0"/>
              <a:t>, </a:t>
            </a:r>
            <a:r>
              <a:rPr lang="en-US" sz="8000" dirty="0" smtClean="0">
                <a:hlinkClick r:id="rId7"/>
              </a:rPr>
              <a:t>Business</a:t>
            </a:r>
            <a:r>
              <a:rPr lang="en-US" sz="8000" dirty="0" smtClean="0"/>
              <a:t>, </a:t>
            </a:r>
            <a:r>
              <a:rPr lang="en-US" sz="8000" dirty="0" smtClean="0">
                <a:hlinkClick r:id="rId8"/>
              </a:rPr>
              <a:t>Education</a:t>
            </a:r>
            <a:r>
              <a:rPr lang="en-US" sz="8000" dirty="0" smtClean="0"/>
              <a:t>, </a:t>
            </a:r>
            <a:r>
              <a:rPr lang="en-US" sz="8000" dirty="0" smtClean="0">
                <a:hlinkClick r:id="rId9"/>
              </a:rPr>
              <a:t>Humanities</a:t>
            </a:r>
            <a:r>
              <a:rPr lang="en-US" sz="8000" dirty="0" smtClean="0"/>
              <a:t>, </a:t>
            </a:r>
            <a:r>
              <a:rPr lang="en-US" sz="8000" dirty="0" smtClean="0">
                <a:hlinkClick r:id="rId10"/>
              </a:rPr>
              <a:t>Mathematics </a:t>
            </a:r>
            <a:r>
              <a:rPr lang="en-US" sz="8000" dirty="0">
                <a:hlinkClick r:id="rId10"/>
              </a:rPr>
              <a:t>and </a:t>
            </a:r>
            <a:r>
              <a:rPr lang="en-US" sz="8000" dirty="0" smtClean="0">
                <a:hlinkClick r:id="rId10"/>
              </a:rPr>
              <a:t>Statistics</a:t>
            </a:r>
            <a:r>
              <a:rPr lang="en-US" sz="8000" dirty="0" smtClean="0"/>
              <a:t>,  </a:t>
            </a:r>
            <a:r>
              <a:rPr lang="en-US" sz="8000" dirty="0" smtClean="0">
                <a:hlinkClick r:id="rId11"/>
              </a:rPr>
              <a:t>Science </a:t>
            </a:r>
            <a:r>
              <a:rPr lang="en-US" sz="8000" dirty="0">
                <a:hlinkClick r:id="rId11"/>
              </a:rPr>
              <a:t>and </a:t>
            </a:r>
            <a:r>
              <a:rPr lang="en-US" sz="8000" dirty="0" smtClean="0">
                <a:hlinkClick r:id="rId11"/>
              </a:rPr>
              <a:t>Technology</a:t>
            </a:r>
            <a:r>
              <a:rPr lang="en-US" sz="8000" dirty="0" smtClean="0"/>
              <a:t>,  </a:t>
            </a:r>
            <a:r>
              <a:rPr lang="en-US" sz="8000" dirty="0" smtClean="0">
                <a:hlinkClick r:id="rId12"/>
              </a:rPr>
              <a:t>Social Sciences</a:t>
            </a:r>
            <a:r>
              <a:rPr lang="en-US" sz="8000" dirty="0" smtClean="0"/>
              <a:t>,  </a:t>
            </a:r>
            <a:r>
              <a:rPr lang="en-US" sz="8000" dirty="0" smtClean="0">
                <a:hlinkClick r:id="rId13"/>
              </a:rPr>
              <a:t>Workforce </a:t>
            </a:r>
            <a:r>
              <a:rPr lang="en-US" sz="8000" dirty="0">
                <a:hlinkClick r:id="rId13"/>
              </a:rPr>
              <a:t>Development</a:t>
            </a:r>
            <a:endParaRPr lang="en-US" sz="8000" dirty="0"/>
          </a:p>
          <a:p>
            <a:r>
              <a:rPr lang="en-US" sz="8000" dirty="0"/>
              <a:t>Explore online resources across a wide range of other open online libraries using MERLOT's </a:t>
            </a:r>
            <a:r>
              <a:rPr lang="en-US" sz="8000" dirty="0" err="1"/>
              <a:t>SmartSearch</a:t>
            </a:r>
            <a:endParaRPr lang="en-US" sz="8000" dirty="0"/>
          </a:p>
          <a:p>
            <a:r>
              <a:rPr lang="en-US" sz="8000" dirty="0">
                <a:hlinkClick r:id="rId14"/>
              </a:rPr>
              <a:t>Africana </a:t>
            </a:r>
            <a:r>
              <a:rPr lang="en-US" sz="8000" dirty="0" smtClean="0">
                <a:hlinkClick r:id="rId14"/>
              </a:rPr>
              <a:t>topics</a:t>
            </a:r>
            <a:r>
              <a:rPr lang="en-US" sz="8000" dirty="0" smtClean="0"/>
              <a:t>,  </a:t>
            </a:r>
            <a:r>
              <a:rPr lang="en-US" sz="8000" dirty="0" smtClean="0">
                <a:hlinkClick r:id="rId15"/>
              </a:rPr>
              <a:t>African </a:t>
            </a:r>
            <a:r>
              <a:rPr lang="en-US" sz="8000" dirty="0">
                <a:hlinkClick r:id="rId15"/>
              </a:rPr>
              <a:t>American </a:t>
            </a:r>
            <a:r>
              <a:rPr lang="en-US" sz="8000" dirty="0" smtClean="0">
                <a:hlinkClick r:id="rId15"/>
              </a:rPr>
              <a:t>topics</a:t>
            </a:r>
            <a:r>
              <a:rPr lang="en-US" sz="8000" dirty="0" smtClean="0"/>
              <a:t>,   </a:t>
            </a:r>
            <a:r>
              <a:rPr lang="en-US" sz="8000" dirty="0" smtClean="0">
                <a:hlinkClick r:id="rId16"/>
              </a:rPr>
              <a:t>Black </a:t>
            </a:r>
            <a:r>
              <a:rPr lang="en-US" sz="8000" dirty="0">
                <a:hlinkClick r:id="rId16"/>
              </a:rPr>
              <a:t>Studies topics</a:t>
            </a:r>
            <a:endParaRPr lang="en-US" sz="8000" dirty="0"/>
          </a:p>
          <a:p>
            <a:endParaRPr lang="en-US" dirty="0"/>
          </a:p>
        </p:txBody>
      </p:sp>
    </p:spTree>
    <p:extLst>
      <p:ext uri="{BB962C8B-B14F-4D97-AF65-F5344CB8AC3E}">
        <p14:creationId xmlns:p14="http://schemas.microsoft.com/office/powerpoint/2010/main" val="4135524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746" y="0"/>
            <a:ext cx="9603275" cy="1049235"/>
          </a:xfrm>
        </p:spPr>
        <p:txBody>
          <a:bodyPr/>
          <a:lstStyle/>
          <a:p>
            <a:pPr algn="ctr"/>
            <a:r>
              <a:rPr lang="en-US" dirty="0" smtClean="0"/>
              <a:t>National Museum of African American History and Culture’s Taxonomy</a:t>
            </a:r>
            <a:endParaRPr lang="en-US" dirty="0"/>
          </a:p>
        </p:txBody>
      </p:sp>
      <p:pic>
        <p:nvPicPr>
          <p:cNvPr id="6" name="Content Placeholder 5"/>
          <p:cNvPicPr>
            <a:picLocks noGrp="1" noChangeAspect="1"/>
          </p:cNvPicPr>
          <p:nvPr>
            <p:ph idx="1"/>
          </p:nvPr>
        </p:nvPicPr>
        <p:blipFill rotWithShape="1">
          <a:blip r:embed="rId2"/>
          <a:srcRect t="14840" r="14024"/>
          <a:stretch/>
        </p:blipFill>
        <p:spPr>
          <a:xfrm>
            <a:off x="543097" y="1006980"/>
            <a:ext cx="11316394" cy="5075626"/>
          </a:xfrm>
          <a:prstGeom prst="rect">
            <a:avLst/>
          </a:prstGeom>
        </p:spPr>
      </p:pic>
      <p:sp>
        <p:nvSpPr>
          <p:cNvPr id="7" name="TextBox 6"/>
          <p:cNvSpPr txBox="1"/>
          <p:nvPr/>
        </p:nvSpPr>
        <p:spPr>
          <a:xfrm>
            <a:off x="182880" y="6245954"/>
            <a:ext cx="11865033" cy="584775"/>
          </a:xfrm>
          <a:prstGeom prst="rect">
            <a:avLst/>
          </a:prstGeom>
          <a:noFill/>
        </p:spPr>
        <p:txBody>
          <a:bodyPr wrap="square" rtlCol="0">
            <a:spAutoFit/>
          </a:bodyPr>
          <a:lstStyle/>
          <a:p>
            <a:r>
              <a:rPr lang="en-US" sz="3200" b="1" dirty="0">
                <a:hlinkClick r:id="rId3"/>
              </a:rPr>
              <a:t>https://</a:t>
            </a:r>
            <a:r>
              <a:rPr lang="en-US" sz="3200" b="1" dirty="0" smtClean="0">
                <a:hlinkClick r:id="rId3"/>
              </a:rPr>
              <a:t>nmaahc.si.edu/explore/collection/search?edan_local=1</a:t>
            </a:r>
            <a:r>
              <a:rPr lang="en-US" dirty="0" smtClean="0"/>
              <a:t> </a:t>
            </a:r>
            <a:endParaRPr lang="en-US" dirty="0"/>
          </a:p>
        </p:txBody>
      </p:sp>
    </p:spTree>
    <p:extLst>
      <p:ext uri="{BB962C8B-B14F-4D97-AF65-F5344CB8AC3E}">
        <p14:creationId xmlns:p14="http://schemas.microsoft.com/office/powerpoint/2010/main" val="974556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9961906" cy="1887950"/>
          </a:xfrm>
        </p:spPr>
        <p:txBody>
          <a:bodyPr/>
          <a:lstStyle/>
          <a:p>
            <a:pPr algn="ctr"/>
            <a:r>
              <a:rPr lang="en-US" dirty="0"/>
              <a:t>Partners to support HBCUs creating original and derivative OERs</a:t>
            </a:r>
          </a:p>
        </p:txBody>
      </p:sp>
      <p:sp>
        <p:nvSpPr>
          <p:cNvPr id="3" name="Text Placeholder 2"/>
          <p:cNvSpPr>
            <a:spLocks noGrp="1"/>
          </p:cNvSpPr>
          <p:nvPr>
            <p:ph type="body" idx="1"/>
          </p:nvPr>
        </p:nvSpPr>
        <p:spPr>
          <a:xfrm>
            <a:off x="1454238" y="3806195"/>
            <a:ext cx="9706983" cy="1012929"/>
          </a:xfrm>
        </p:spPr>
        <p:txBody>
          <a:bodyPr>
            <a:noAutofit/>
          </a:bodyPr>
          <a:lstStyle/>
          <a:p>
            <a:r>
              <a:rPr lang="en-US" sz="2800" dirty="0" smtClean="0"/>
              <a:t>You can choose what might work for you or don’t use at all</a:t>
            </a:r>
            <a:endParaRPr lang="en-US" sz="2800" dirty="0"/>
          </a:p>
        </p:txBody>
      </p:sp>
    </p:spTree>
    <p:extLst>
      <p:ext uri="{BB962C8B-B14F-4D97-AF65-F5344CB8AC3E}">
        <p14:creationId xmlns:p14="http://schemas.microsoft.com/office/powerpoint/2010/main" val="1219769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220" y="460274"/>
            <a:ext cx="9603275" cy="1049235"/>
          </a:xfrm>
        </p:spPr>
        <p:txBody>
          <a:bodyPr/>
          <a:lstStyle/>
          <a:p>
            <a:pPr algn="ctr"/>
            <a:r>
              <a:rPr lang="en-US" dirty="0" smtClean="0"/>
              <a:t>Partners to support HBCUs creating original and derivative OERs</a:t>
            </a:r>
            <a:endParaRPr lang="en-US" dirty="0"/>
          </a:p>
        </p:txBody>
      </p:sp>
      <p:sp>
        <p:nvSpPr>
          <p:cNvPr id="3" name="Content Placeholder 2"/>
          <p:cNvSpPr>
            <a:spLocks noGrp="1"/>
          </p:cNvSpPr>
          <p:nvPr>
            <p:ph idx="1"/>
          </p:nvPr>
        </p:nvSpPr>
        <p:spPr>
          <a:xfrm>
            <a:off x="53788" y="1834179"/>
            <a:ext cx="12080838" cy="4190103"/>
          </a:xfrm>
        </p:spPr>
        <p:txBody>
          <a:bodyPr>
            <a:noAutofit/>
          </a:bodyPr>
          <a:lstStyle/>
          <a:p>
            <a:r>
              <a:rPr lang="en-US" sz="2400" b="1" dirty="0" smtClean="0"/>
              <a:t>Faculty are at different levels of readiness and capabilities to create OER.  They need a choice of technologies to select tools that will be “a gift and not a burden”.</a:t>
            </a:r>
          </a:p>
          <a:p>
            <a:pPr lvl="1"/>
            <a:r>
              <a:rPr lang="en-US" sz="2000" dirty="0" smtClean="0"/>
              <a:t>Instructional design coaching and resources to help them plan and develop their OER</a:t>
            </a:r>
          </a:p>
          <a:p>
            <a:pPr lvl="2"/>
            <a:r>
              <a:rPr lang="en-US" sz="2000" b="1" dirty="0" smtClean="0">
                <a:solidFill>
                  <a:schemeClr val="accent1">
                    <a:lumMod val="75000"/>
                  </a:schemeClr>
                </a:solidFill>
              </a:rPr>
              <a:t>MERLOT partner: O’Donnell Learn, book by Kevin Kelly</a:t>
            </a:r>
          </a:p>
          <a:p>
            <a:pPr lvl="1"/>
            <a:r>
              <a:rPr lang="en-US" sz="2000" dirty="0" smtClean="0"/>
              <a:t>Easy to use authoring platform that enables them to revise and remix existing OER (e.g. open textbooks)  as well as augment the available OER with some original content</a:t>
            </a:r>
          </a:p>
          <a:p>
            <a:pPr lvl="2"/>
            <a:r>
              <a:rPr lang="en-US" sz="2000" b="1" dirty="0" smtClean="0">
                <a:solidFill>
                  <a:schemeClr val="accent1">
                    <a:lumMod val="75000"/>
                  </a:schemeClr>
                </a:solidFill>
              </a:rPr>
              <a:t>MERLOT partners: ecoText, SoftChalk, MERLOT Content Builder, </a:t>
            </a:r>
          </a:p>
          <a:p>
            <a:pPr lvl="1"/>
            <a:r>
              <a:rPr lang="en-US" sz="2200" dirty="0" smtClean="0"/>
              <a:t>Easy to use teaching platforms (some already in use by HBCUs) that use OERs </a:t>
            </a:r>
          </a:p>
          <a:p>
            <a:pPr lvl="2"/>
            <a:r>
              <a:rPr lang="en-US" sz="2000" b="1" dirty="0" smtClean="0">
                <a:solidFill>
                  <a:schemeClr val="accent1">
                    <a:lumMod val="75000"/>
                  </a:schemeClr>
                </a:solidFill>
              </a:rPr>
              <a:t>MERLOT partner: Odigia, better use of </a:t>
            </a:r>
            <a:r>
              <a:rPr lang="en-US" sz="2000" b="1" dirty="0">
                <a:solidFill>
                  <a:schemeClr val="accent1">
                    <a:lumMod val="75000"/>
                  </a:schemeClr>
                </a:solidFill>
              </a:rPr>
              <a:t>campus LMS, Gooru’s Navigated </a:t>
            </a:r>
            <a:r>
              <a:rPr lang="en-US" sz="2000" b="1" dirty="0" smtClean="0">
                <a:solidFill>
                  <a:schemeClr val="accent1">
                    <a:lumMod val="75000"/>
                  </a:schemeClr>
                </a:solidFill>
              </a:rPr>
              <a:t>Learning for College Success</a:t>
            </a:r>
            <a:endParaRPr lang="en-US" sz="2000" b="1" dirty="0">
              <a:solidFill>
                <a:schemeClr val="accent1">
                  <a:lumMod val="75000"/>
                </a:schemeClr>
              </a:solidFill>
            </a:endParaRPr>
          </a:p>
          <a:p>
            <a:pPr lvl="2"/>
            <a:endParaRPr lang="en-US" sz="2000" b="1" dirty="0">
              <a:solidFill>
                <a:schemeClr val="accent1">
                  <a:lumMod val="75000"/>
                </a:schemeClr>
              </a:solidFill>
            </a:endParaRPr>
          </a:p>
        </p:txBody>
      </p:sp>
    </p:spTree>
    <p:extLst>
      <p:ext uri="{BB962C8B-B14F-4D97-AF65-F5344CB8AC3E}">
        <p14:creationId xmlns:p14="http://schemas.microsoft.com/office/powerpoint/2010/main" val="1607943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8241</TotalTime>
  <Words>1629</Words>
  <Application>Microsoft Office PowerPoint</Application>
  <PresentationFormat>Widescreen</PresentationFormat>
  <Paragraphs>818</Paragraphs>
  <Slides>21</Slides>
  <Notes>0</Notes>
  <HiddenSlides>3</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Gill Sans MT</vt:lpstr>
      <vt:lpstr>Gallery</vt:lpstr>
      <vt:lpstr>Measuring Impact</vt:lpstr>
      <vt:lpstr>Examples Implemented</vt:lpstr>
      <vt:lpstr>Measuring Impact</vt:lpstr>
      <vt:lpstr>Supporting HBCU’s Aggregating and creating DERivative and Original OERs for your Communities</vt:lpstr>
      <vt:lpstr>A HEWLETT GRANT Goal:   create a collection of culturally contextualized OER for the African American community</vt:lpstr>
      <vt:lpstr>The Project needs Your Recommendations for Organization of Africana/African American/Black Studies Collection</vt:lpstr>
      <vt:lpstr>National Museum of African American History and Culture’s Taxonomy</vt:lpstr>
      <vt:lpstr>Partners to support HBCUs creating original and derivative OERs</vt:lpstr>
      <vt:lpstr>Partners to support HBCUs creating original and derivative OERs</vt:lpstr>
      <vt:lpstr>O’Donnell Learn’s Free  Instructional design support</vt:lpstr>
      <vt:lpstr>Partners to support HBCUs creating original and derivative OERs</vt:lpstr>
      <vt:lpstr>Partners to support HBCUs creating original and derivative OERs</vt:lpstr>
      <vt:lpstr>Partners to support HBCUs creating original and derivative OERs</vt:lpstr>
      <vt:lpstr>Partners to support HBCUs creating original and derivative OERs</vt:lpstr>
      <vt:lpstr>Navigated Learning:  competency-based learning for college success skills</vt:lpstr>
      <vt:lpstr>How to Choose a Partner?    We’ll Explore Together</vt:lpstr>
      <vt:lpstr>Paying For Partner Services</vt:lpstr>
      <vt:lpstr>Questions?</vt:lpstr>
      <vt:lpstr>Identifying existing OER and cataloging them in MERLOT for others to Reuse, Redistribute, and Retain</vt:lpstr>
      <vt:lpstr>Revising/Remixing existing OER materials and cataloging them in MERLOT for others to Reuse, Redistribute, and Retain</vt:lpstr>
      <vt:lpstr>Create New OER materials and cataloging them in MERLOT for others to Revise, Remix, Reuse, Redistribute, and Retain</vt:lpstr>
    </vt:vector>
  </TitlesOfParts>
  <Company>CSULB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You’re an AL$ “HUB” NOW WHAT????</dc:title>
  <dc:creator>Gerry Hanley</dc:creator>
  <cp:lastModifiedBy>Gerry Hanley</cp:lastModifiedBy>
  <cp:revision>56</cp:revision>
  <dcterms:created xsi:type="dcterms:W3CDTF">2020-10-27T23:37:27Z</dcterms:created>
  <dcterms:modified xsi:type="dcterms:W3CDTF">2021-04-27T05:06:16Z</dcterms:modified>
</cp:coreProperties>
</file>