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5" r:id="rId2"/>
  </p:sldMasterIdLst>
  <p:sldIdLst>
    <p:sldId id="256" r:id="rId3"/>
    <p:sldId id="257" r:id="rId4"/>
    <p:sldId id="258" r:id="rId5"/>
    <p:sldId id="259" r:id="rId6"/>
    <p:sldId id="260" r:id="rId7"/>
    <p:sldId id="261" r:id="rId8"/>
    <p:sldId id="262" r:id="rId9"/>
    <p:sldId id="263" r:id="rId10"/>
    <p:sldId id="265" r:id="rId11"/>
    <p:sldId id="264"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85" d="100"/>
          <a:sy n="85" d="100"/>
        </p:scale>
        <p:origin x="5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030C42-F557-4192-B0D2-8836AC6FA65C}"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1975482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030C42-F557-4192-B0D2-8836AC6FA65C}"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4306324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030C42-F557-4192-B0D2-8836AC6FA65C}"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112466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26276"/>
            <a:ext cx="2589212" cy="858302"/>
          </a:xfrm>
          <a:prstGeom prst="rect">
            <a:avLst/>
          </a:prstGeom>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030C42-F557-4192-B0D2-8836AC6FA65C}"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40096008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030C42-F557-4192-B0D2-8836AC6FA65C}" type="datetimeFigureOut">
              <a:rPr lang="en-US" smtClean="0"/>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67618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030C42-F557-4192-B0D2-8836AC6FA65C}" type="datetimeFigureOut">
              <a:rPr lang="en-US" smtClean="0"/>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3705465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030C42-F557-4192-B0D2-8836AC6FA65C}" type="datetimeFigureOut">
              <a:rPr lang="en-US" smtClean="0"/>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6884639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4030C42-F557-4192-B0D2-8836AC6FA65C}"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512586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4030C42-F557-4192-B0D2-8836AC6FA65C}"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9068285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030C42-F557-4192-B0D2-8836AC6FA65C}"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381627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030C42-F557-4192-B0D2-8836AC6FA65C}"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25F25-EB08-4618-884C-39345B56620D}" type="slidenum">
              <a:rPr lang="en-US" smtClean="0"/>
              <a:t>‹#›</a:t>
            </a:fld>
            <a:endParaRPr lang="en-US"/>
          </a:p>
        </p:txBody>
      </p:sp>
    </p:spTree>
    <p:extLst>
      <p:ext uri="{BB962C8B-B14F-4D97-AF65-F5344CB8AC3E}">
        <p14:creationId xmlns:p14="http://schemas.microsoft.com/office/powerpoint/2010/main" val="292480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030C42-F557-4192-B0D2-8836AC6FA65C}" type="datetimeFigureOut">
              <a:rPr lang="en-US" smtClean="0"/>
              <a:t>5/25/2021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A25F25-EB08-4618-884C-39345B56620D}" type="slidenum">
              <a:rPr lang="en-US" smtClean="0"/>
              <a:t>‹#›</a:t>
            </a:fld>
            <a:endParaRPr lang="en-US"/>
          </a:p>
        </p:txBody>
      </p:sp>
    </p:spTree>
    <p:extLst>
      <p:ext uri="{BB962C8B-B14F-4D97-AF65-F5344CB8AC3E}">
        <p14:creationId xmlns:p14="http://schemas.microsoft.com/office/powerpoint/2010/main" val="346265671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erlot.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0954" y="623943"/>
            <a:ext cx="8915399" cy="3416539"/>
          </a:xfrm>
        </p:spPr>
        <p:txBody>
          <a:bodyPr>
            <a:normAutofit/>
          </a:bodyPr>
          <a:lstStyle/>
          <a:p>
            <a:pPr algn="ctr"/>
            <a:r>
              <a:rPr lang="en-US" b="1" dirty="0" smtClean="0"/>
              <a:t>EXPLORING THE MERLOT VINEYARD FOR TEACHING AND LEARNING</a:t>
            </a:r>
            <a:endParaRPr lang="en-US" b="1" dirty="0"/>
          </a:p>
        </p:txBody>
      </p:sp>
      <p:sp>
        <p:nvSpPr>
          <p:cNvPr id="3" name="Subtitle 2"/>
          <p:cNvSpPr>
            <a:spLocks noGrp="1"/>
          </p:cNvSpPr>
          <p:nvPr>
            <p:ph type="subTitle" idx="1"/>
          </p:nvPr>
        </p:nvSpPr>
        <p:spPr/>
        <p:txBody>
          <a:bodyPr>
            <a:normAutofit/>
          </a:bodyPr>
          <a:lstStyle/>
          <a:p>
            <a:pPr algn="ctr"/>
            <a:r>
              <a:rPr lang="en-US" sz="2400" dirty="0" smtClean="0"/>
              <a:t>HBCU AFFORDABLE LEARNING SOLUTIONS WEBINAR SERIES</a:t>
            </a:r>
          </a:p>
          <a:p>
            <a:pPr algn="ctr"/>
            <a:r>
              <a:rPr lang="en-US" sz="2400" dirty="0" smtClean="0"/>
              <a:t>May 25, 2021</a:t>
            </a:r>
            <a:endParaRPr lang="en-US" sz="2400" dirty="0"/>
          </a:p>
        </p:txBody>
      </p:sp>
    </p:spTree>
    <p:extLst>
      <p:ext uri="{BB962C8B-B14F-4D97-AF65-F5344CB8AC3E}">
        <p14:creationId xmlns:p14="http://schemas.microsoft.com/office/powerpoint/2010/main" val="968144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2363" y="624109"/>
            <a:ext cx="9816352" cy="1613481"/>
          </a:xfrm>
        </p:spPr>
        <p:txBody>
          <a:bodyPr>
            <a:normAutofit/>
          </a:bodyPr>
          <a:lstStyle/>
          <a:p>
            <a:pPr algn="ctr"/>
            <a:r>
              <a:rPr lang="en-US" dirty="0" smtClean="0"/>
              <a:t>Do You have to find all the stuff?</a:t>
            </a:r>
            <a:br>
              <a:rPr lang="en-US" dirty="0" smtClean="0"/>
            </a:br>
            <a:r>
              <a:rPr lang="en-US" sz="4900" b="1" dirty="0" smtClean="0"/>
              <a:t>NO!  </a:t>
            </a:r>
            <a:r>
              <a:rPr lang="en-US" dirty="0" smtClean="0"/>
              <a:t>Have your students find materials</a:t>
            </a:r>
            <a:endParaRPr lang="en-US" dirty="0"/>
          </a:p>
        </p:txBody>
      </p:sp>
      <p:sp>
        <p:nvSpPr>
          <p:cNvPr id="3" name="Content Placeholder 2"/>
          <p:cNvSpPr>
            <a:spLocks noGrp="1"/>
          </p:cNvSpPr>
          <p:nvPr>
            <p:ph idx="1"/>
          </p:nvPr>
        </p:nvSpPr>
        <p:spPr>
          <a:xfrm>
            <a:off x="2589211" y="2133600"/>
            <a:ext cx="9669127" cy="4724400"/>
          </a:xfrm>
        </p:spPr>
        <p:txBody>
          <a:bodyPr>
            <a:normAutofit fontScale="92500" lnSpcReduction="10000"/>
          </a:bodyPr>
          <a:lstStyle/>
          <a:p>
            <a:r>
              <a:rPr lang="en-US" sz="2800" dirty="0" smtClean="0"/>
              <a:t>Open Pedagogy:   Inviting and engaging students in the design of the course content, activities, and assessments.</a:t>
            </a:r>
          </a:p>
          <a:p>
            <a:r>
              <a:rPr lang="en-US" sz="2800" dirty="0" smtClean="0"/>
              <a:t>Have students become MERLOT Members</a:t>
            </a:r>
          </a:p>
          <a:p>
            <a:r>
              <a:rPr lang="en-US" sz="2800" dirty="0" smtClean="0"/>
              <a:t>Have students find materials in MERLOT, in Other Libraries, on the web and add them to MERLOT and their own Bookmark Collections</a:t>
            </a:r>
          </a:p>
          <a:p>
            <a:r>
              <a:rPr lang="en-US" sz="2800" dirty="0" smtClean="0"/>
              <a:t>Have students share their collections by:</a:t>
            </a:r>
          </a:p>
          <a:p>
            <a:pPr lvl="1"/>
            <a:r>
              <a:rPr lang="en-US" sz="2600" dirty="0"/>
              <a:t>C</a:t>
            </a:r>
            <a:r>
              <a:rPr lang="en-US" sz="2600" dirty="0" smtClean="0"/>
              <a:t>opying the URL of their </a:t>
            </a:r>
            <a:r>
              <a:rPr lang="en-US" sz="2600" dirty="0"/>
              <a:t>MERLOT </a:t>
            </a:r>
            <a:r>
              <a:rPr lang="en-US" sz="2600" dirty="0" smtClean="0"/>
              <a:t>Bookmark Collections into the LMS or threaded discussion</a:t>
            </a:r>
          </a:p>
          <a:p>
            <a:pPr lvl="1"/>
            <a:r>
              <a:rPr lang="en-US" sz="2600" dirty="0" smtClean="0"/>
              <a:t>Copying the Bookmark Collection into their own MERLOT Member Profile</a:t>
            </a:r>
            <a:endParaRPr lang="en-US" sz="2600" dirty="0"/>
          </a:p>
        </p:txBody>
      </p:sp>
    </p:spTree>
    <p:extLst>
      <p:ext uri="{BB962C8B-B14F-4D97-AF65-F5344CB8AC3E}">
        <p14:creationId xmlns:p14="http://schemas.microsoft.com/office/powerpoint/2010/main" val="24631071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Finding and Sharing: </a:t>
            </a:r>
            <a:br>
              <a:rPr lang="en-US" dirty="0" smtClean="0"/>
            </a:br>
            <a:r>
              <a:rPr lang="en-US" dirty="0" smtClean="0"/>
              <a:t>Start Simple and Build Skills Over Time</a:t>
            </a:r>
            <a:endParaRPr lang="en-US" dirty="0"/>
          </a:p>
        </p:txBody>
      </p:sp>
      <p:sp>
        <p:nvSpPr>
          <p:cNvPr id="3" name="Content Placeholder 2"/>
          <p:cNvSpPr>
            <a:spLocks noGrp="1"/>
          </p:cNvSpPr>
          <p:nvPr>
            <p:ph idx="1"/>
          </p:nvPr>
        </p:nvSpPr>
        <p:spPr>
          <a:xfrm>
            <a:off x="2589212" y="2133600"/>
            <a:ext cx="9335640" cy="3777622"/>
          </a:xfrm>
        </p:spPr>
        <p:txBody>
          <a:bodyPr>
            <a:normAutofit/>
          </a:bodyPr>
          <a:lstStyle/>
          <a:p>
            <a:r>
              <a:rPr lang="en-US" sz="3200" dirty="0" smtClean="0"/>
              <a:t>MERLOT has many Open Educational Services to help you teach and your students to learn.</a:t>
            </a:r>
          </a:p>
          <a:p>
            <a:r>
              <a:rPr lang="en-US" sz="3200" dirty="0" smtClean="0"/>
              <a:t>Explore a bit at a time, becoming more confident and skilled as you practice.</a:t>
            </a:r>
            <a:endParaRPr lang="en-US" sz="3200" dirty="0"/>
          </a:p>
        </p:txBody>
      </p:sp>
    </p:spTree>
    <p:extLst>
      <p:ext uri="{BB962C8B-B14F-4D97-AF65-F5344CB8AC3E}">
        <p14:creationId xmlns:p14="http://schemas.microsoft.com/office/powerpoint/2010/main" val="3557146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t>QUESTION?</a:t>
            </a:r>
            <a:endParaRPr lang="en-US" sz="5400" dirty="0"/>
          </a:p>
        </p:txBody>
      </p:sp>
      <p:sp>
        <p:nvSpPr>
          <p:cNvPr id="3" name="Content Placeholder 2"/>
          <p:cNvSpPr>
            <a:spLocks noGrp="1"/>
          </p:cNvSpPr>
          <p:nvPr>
            <p:ph idx="1"/>
          </p:nvPr>
        </p:nvSpPr>
        <p:spPr/>
        <p:txBody>
          <a:bodyPr>
            <a:normAutofit/>
          </a:bodyPr>
          <a:lstStyle/>
          <a:p>
            <a:pPr marL="0" indent="0" algn="ctr">
              <a:buNone/>
            </a:pPr>
            <a:r>
              <a:rPr lang="en-US" sz="4800" b="1" dirty="0" smtClean="0"/>
              <a:t>webmaster@merlot.org</a:t>
            </a:r>
            <a:endParaRPr lang="en-US" sz="4800" b="1" dirty="0"/>
          </a:p>
        </p:txBody>
      </p:sp>
    </p:spTree>
    <p:extLst>
      <p:ext uri="{BB962C8B-B14F-4D97-AF65-F5344CB8AC3E}">
        <p14:creationId xmlns:p14="http://schemas.microsoft.com/office/powerpoint/2010/main" val="767182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0517" y="157945"/>
            <a:ext cx="8911687" cy="752869"/>
          </a:xfrm>
        </p:spPr>
        <p:txBody>
          <a:bodyPr/>
          <a:lstStyle/>
          <a:p>
            <a:r>
              <a:rPr lang="en-US" dirty="0" smtClean="0"/>
              <a:t>What we’ll learn today</a:t>
            </a:r>
            <a:endParaRPr lang="en-US" dirty="0"/>
          </a:p>
        </p:txBody>
      </p:sp>
      <p:sp>
        <p:nvSpPr>
          <p:cNvPr id="3" name="Content Placeholder 2"/>
          <p:cNvSpPr>
            <a:spLocks noGrp="1"/>
          </p:cNvSpPr>
          <p:nvPr>
            <p:ph idx="1"/>
          </p:nvPr>
        </p:nvSpPr>
        <p:spPr>
          <a:xfrm>
            <a:off x="2589212" y="973567"/>
            <a:ext cx="9602788" cy="3463962"/>
          </a:xfrm>
        </p:spPr>
        <p:txBody>
          <a:bodyPr>
            <a:normAutofit/>
          </a:bodyPr>
          <a:lstStyle/>
          <a:p>
            <a:r>
              <a:rPr lang="en-US" sz="3200" dirty="0" smtClean="0"/>
              <a:t>Finding free course materials in many ways</a:t>
            </a:r>
          </a:p>
          <a:p>
            <a:r>
              <a:rPr lang="en-US" sz="3200" dirty="0" smtClean="0"/>
              <a:t>Having students help build your resource collections</a:t>
            </a:r>
          </a:p>
          <a:p>
            <a:r>
              <a:rPr lang="en-US" sz="3200" dirty="0" smtClean="0"/>
              <a:t>Curating your resource collection</a:t>
            </a:r>
          </a:p>
          <a:p>
            <a:r>
              <a:rPr lang="en-US" sz="3200" dirty="0" smtClean="0"/>
              <a:t>Getting feedback on impact</a:t>
            </a:r>
          </a:p>
        </p:txBody>
      </p:sp>
      <p:sp>
        <p:nvSpPr>
          <p:cNvPr id="4" name="Title 1"/>
          <p:cNvSpPr txBox="1">
            <a:spLocks/>
          </p:cNvSpPr>
          <p:nvPr/>
        </p:nvSpPr>
        <p:spPr>
          <a:xfrm>
            <a:off x="3503739" y="4215371"/>
            <a:ext cx="8911687" cy="752869"/>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How we’ll learn today</a:t>
            </a:r>
            <a:endParaRPr lang="en-US" dirty="0"/>
          </a:p>
        </p:txBody>
      </p:sp>
      <p:sp>
        <p:nvSpPr>
          <p:cNvPr id="5" name="Content Placeholder 2"/>
          <p:cNvSpPr txBox="1">
            <a:spLocks/>
          </p:cNvSpPr>
          <p:nvPr/>
        </p:nvSpPr>
        <p:spPr>
          <a:xfrm>
            <a:off x="2549562" y="4910866"/>
            <a:ext cx="9595822" cy="166743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sz="3200" dirty="0" smtClean="0"/>
              <a:t>Gerry demonstrates</a:t>
            </a:r>
          </a:p>
          <a:p>
            <a:r>
              <a:rPr lang="en-US" sz="3200" dirty="0" smtClean="0"/>
              <a:t>You practice in parallel</a:t>
            </a:r>
          </a:p>
        </p:txBody>
      </p:sp>
    </p:spTree>
    <p:extLst>
      <p:ext uri="{BB962C8B-B14F-4D97-AF65-F5344CB8AC3E}">
        <p14:creationId xmlns:p14="http://schemas.microsoft.com/office/powerpoint/2010/main" val="3124312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Stuff for your teaching</a:t>
            </a:r>
            <a:endParaRPr lang="en-US" dirty="0"/>
          </a:p>
        </p:txBody>
      </p:sp>
      <p:sp>
        <p:nvSpPr>
          <p:cNvPr id="3" name="Content Placeholder 2"/>
          <p:cNvSpPr>
            <a:spLocks noGrp="1"/>
          </p:cNvSpPr>
          <p:nvPr>
            <p:ph idx="1"/>
          </p:nvPr>
        </p:nvSpPr>
        <p:spPr/>
        <p:txBody>
          <a:bodyPr>
            <a:normAutofit/>
          </a:bodyPr>
          <a:lstStyle/>
          <a:p>
            <a:r>
              <a:rPr lang="en-US" sz="3200" dirty="0" smtClean="0"/>
              <a:t>Key word search</a:t>
            </a:r>
          </a:p>
          <a:p>
            <a:r>
              <a:rPr lang="en-US" sz="3200" dirty="0" smtClean="0"/>
              <a:t>Browsing materials</a:t>
            </a:r>
          </a:p>
          <a:p>
            <a:r>
              <a:rPr lang="en-US" sz="3200" dirty="0" smtClean="0"/>
              <a:t>Browsing and searching bookmark collections</a:t>
            </a:r>
          </a:p>
          <a:p>
            <a:r>
              <a:rPr lang="en-US" sz="3200" dirty="0" err="1" smtClean="0"/>
              <a:t>SmartSearch</a:t>
            </a:r>
            <a:r>
              <a:rPr lang="en-US" sz="3200" dirty="0" smtClean="0"/>
              <a:t> Other Libraries</a:t>
            </a:r>
          </a:p>
          <a:p>
            <a:r>
              <a:rPr lang="en-US" sz="3200" dirty="0" smtClean="0"/>
              <a:t>Adding resources to MERLOT</a:t>
            </a:r>
            <a:endParaRPr lang="en-US" sz="3200" dirty="0"/>
          </a:p>
        </p:txBody>
      </p:sp>
    </p:spTree>
    <p:extLst>
      <p:ext uri="{BB962C8B-B14F-4D97-AF65-F5344CB8AC3E}">
        <p14:creationId xmlns:p14="http://schemas.microsoft.com/office/powerpoint/2010/main" val="2006050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Problems….</a:t>
            </a:r>
            <a:endParaRPr lang="en-US" dirty="0"/>
          </a:p>
        </p:txBody>
      </p:sp>
      <p:sp>
        <p:nvSpPr>
          <p:cNvPr id="3" name="Content Placeholder 2"/>
          <p:cNvSpPr>
            <a:spLocks noGrp="1"/>
          </p:cNvSpPr>
          <p:nvPr>
            <p:ph idx="1"/>
          </p:nvPr>
        </p:nvSpPr>
        <p:spPr/>
        <p:txBody>
          <a:bodyPr>
            <a:normAutofit/>
          </a:bodyPr>
          <a:lstStyle/>
          <a:p>
            <a:pPr marL="0" indent="0" algn="ctr">
              <a:buNone/>
            </a:pPr>
            <a:r>
              <a:rPr lang="en-US" sz="5400" b="1" dirty="0" smtClean="0"/>
              <a:t>We are here to help YOU!</a:t>
            </a:r>
          </a:p>
          <a:p>
            <a:pPr algn="ctr"/>
            <a:endParaRPr lang="en-US" sz="5400" b="1" dirty="0"/>
          </a:p>
          <a:p>
            <a:pPr marL="0" indent="0" algn="ctr">
              <a:buNone/>
            </a:pPr>
            <a:r>
              <a:rPr lang="en-US" sz="5400" b="1" dirty="0" smtClean="0"/>
              <a:t>Webmaster@merlot.org</a:t>
            </a:r>
            <a:endParaRPr lang="en-US" sz="5400" b="1" dirty="0"/>
          </a:p>
        </p:txBody>
      </p:sp>
    </p:spTree>
    <p:extLst>
      <p:ext uri="{BB962C8B-B14F-4D97-AF65-F5344CB8AC3E}">
        <p14:creationId xmlns:p14="http://schemas.microsoft.com/office/powerpoint/2010/main" val="1327450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FIRST….Have you registered as a MERLOT Member Yet?</a:t>
            </a:r>
            <a:endParaRPr lang="en-US" dirty="0"/>
          </a:p>
        </p:txBody>
      </p:sp>
      <p:sp>
        <p:nvSpPr>
          <p:cNvPr id="3" name="Content Placeholder 2"/>
          <p:cNvSpPr>
            <a:spLocks noGrp="1"/>
          </p:cNvSpPr>
          <p:nvPr>
            <p:ph idx="1"/>
          </p:nvPr>
        </p:nvSpPr>
        <p:spPr/>
        <p:txBody>
          <a:bodyPr>
            <a:normAutofit/>
          </a:bodyPr>
          <a:lstStyle/>
          <a:p>
            <a:r>
              <a:rPr lang="en-US" sz="4000" b="1" dirty="0" smtClean="0"/>
              <a:t>If Yes,….</a:t>
            </a:r>
          </a:p>
          <a:p>
            <a:pPr lvl="1"/>
            <a:r>
              <a:rPr lang="en-US" sz="3600" b="1" dirty="0" smtClean="0"/>
              <a:t>Let’s enhance your member profile</a:t>
            </a:r>
          </a:p>
          <a:p>
            <a:r>
              <a:rPr lang="en-US" sz="4000" b="1" dirty="0" smtClean="0"/>
              <a:t>If No,….</a:t>
            </a:r>
          </a:p>
          <a:p>
            <a:pPr lvl="1"/>
            <a:r>
              <a:rPr lang="en-US" sz="3600" b="1" dirty="0" smtClean="0"/>
              <a:t>Let’s sign up together NOW!</a:t>
            </a:r>
            <a:endParaRPr lang="en-US" sz="3600" b="1" dirty="0"/>
          </a:p>
        </p:txBody>
      </p:sp>
    </p:spTree>
    <p:extLst>
      <p:ext uri="{BB962C8B-B14F-4D97-AF65-F5344CB8AC3E}">
        <p14:creationId xmlns:p14="http://schemas.microsoft.com/office/powerpoint/2010/main" val="8388435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start with finding Free and Open Educational Resources (OER)</a:t>
            </a:r>
            <a:endParaRPr lang="en-US" dirty="0"/>
          </a:p>
        </p:txBody>
      </p:sp>
      <p:sp>
        <p:nvSpPr>
          <p:cNvPr id="3" name="Content Placeholder 2"/>
          <p:cNvSpPr>
            <a:spLocks noGrp="1"/>
          </p:cNvSpPr>
          <p:nvPr>
            <p:ph idx="1"/>
          </p:nvPr>
        </p:nvSpPr>
        <p:spPr/>
        <p:txBody>
          <a:bodyPr>
            <a:normAutofit/>
          </a:bodyPr>
          <a:lstStyle/>
          <a:p>
            <a:r>
              <a:rPr lang="en-US" sz="4000" dirty="0" smtClean="0"/>
              <a:t>Go to </a:t>
            </a:r>
            <a:r>
              <a:rPr lang="en-US" sz="4000" dirty="0" smtClean="0">
                <a:hlinkClick r:id="rId2"/>
              </a:rPr>
              <a:t>www.merlot.org</a:t>
            </a:r>
            <a:endParaRPr lang="en-US" sz="4000" dirty="0" smtClean="0"/>
          </a:p>
          <a:p>
            <a:r>
              <a:rPr lang="en-US" sz="4000" dirty="0" smtClean="0"/>
              <a:t>Type key words for a topic you teach and let’s see what happens</a:t>
            </a:r>
            <a:endParaRPr lang="en-US" sz="4000" dirty="0"/>
          </a:p>
        </p:txBody>
      </p:sp>
    </p:spTree>
    <p:extLst>
      <p:ext uri="{BB962C8B-B14F-4D97-AF65-F5344CB8AC3E}">
        <p14:creationId xmlns:p14="http://schemas.microsoft.com/office/powerpoint/2010/main" val="1322555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9482" y="892520"/>
            <a:ext cx="10171356" cy="1280890"/>
          </a:xfrm>
        </p:spPr>
        <p:txBody>
          <a:bodyPr/>
          <a:lstStyle/>
          <a:p>
            <a:r>
              <a:rPr lang="en-US" dirty="0" smtClean="0"/>
              <a:t>Let’s evaluate the stuff we find using MERLOT</a:t>
            </a:r>
            <a:endParaRPr lang="en-US" dirty="0"/>
          </a:p>
        </p:txBody>
      </p:sp>
      <p:sp>
        <p:nvSpPr>
          <p:cNvPr id="3" name="Content Placeholder 2"/>
          <p:cNvSpPr>
            <a:spLocks noGrp="1"/>
          </p:cNvSpPr>
          <p:nvPr>
            <p:ph idx="1"/>
          </p:nvPr>
        </p:nvSpPr>
        <p:spPr>
          <a:xfrm>
            <a:off x="2076226" y="1532965"/>
            <a:ext cx="10004612" cy="5325035"/>
          </a:xfrm>
        </p:spPr>
        <p:txBody>
          <a:bodyPr>
            <a:normAutofit/>
          </a:bodyPr>
          <a:lstStyle/>
          <a:p>
            <a:r>
              <a:rPr lang="en-US" sz="2800" dirty="0" smtClean="0"/>
              <a:t>I teach English Composition, history, anthropology, any course that has students writing essays, papers, reports, etc.</a:t>
            </a:r>
          </a:p>
          <a:p>
            <a:r>
              <a:rPr lang="en-US" sz="2800" dirty="0" smtClean="0"/>
              <a:t>I want to provide a tutorial that the students can go to for free to get information about grammar</a:t>
            </a:r>
          </a:p>
          <a:p>
            <a:pPr lvl="1"/>
            <a:r>
              <a:rPr lang="en-US" sz="2400" dirty="0" smtClean="0"/>
              <a:t>Key word Search – grammar</a:t>
            </a:r>
          </a:p>
          <a:p>
            <a:pPr lvl="1"/>
            <a:r>
              <a:rPr lang="en-US" sz="2400" dirty="0" smtClean="0"/>
              <a:t>Resort by overall rating</a:t>
            </a:r>
          </a:p>
          <a:p>
            <a:pPr lvl="1"/>
            <a:r>
              <a:rPr lang="en-US" sz="2400" dirty="0" smtClean="0"/>
              <a:t>Review all the descriptions (metadata)</a:t>
            </a:r>
          </a:p>
          <a:p>
            <a:pPr lvl="1"/>
            <a:r>
              <a:rPr lang="en-US" sz="2400" dirty="0" smtClean="0"/>
              <a:t>Review the recommendations</a:t>
            </a:r>
          </a:p>
          <a:p>
            <a:pPr lvl="1"/>
            <a:r>
              <a:rPr lang="en-US" sz="2400" dirty="0" smtClean="0"/>
              <a:t>Review the quality indicators</a:t>
            </a:r>
          </a:p>
          <a:p>
            <a:pPr lvl="1"/>
            <a:r>
              <a:rPr lang="en-US" sz="2400" dirty="0" smtClean="0"/>
              <a:t>Review the submitter</a:t>
            </a:r>
            <a:endParaRPr lang="en-US" sz="2400" dirty="0"/>
          </a:p>
        </p:txBody>
      </p:sp>
    </p:spTree>
    <p:extLst>
      <p:ext uri="{BB962C8B-B14F-4D97-AF65-F5344CB8AC3E}">
        <p14:creationId xmlns:p14="http://schemas.microsoft.com/office/powerpoint/2010/main" val="3297992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0559"/>
            <a:ext cx="8911687" cy="1280890"/>
          </a:xfrm>
        </p:spPr>
        <p:txBody>
          <a:bodyPr/>
          <a:lstStyle/>
          <a:p>
            <a:r>
              <a:rPr lang="en-US" dirty="0" smtClean="0"/>
              <a:t>Once I found stuff, now what?</a:t>
            </a:r>
            <a:endParaRPr lang="en-US" dirty="0"/>
          </a:p>
        </p:txBody>
      </p:sp>
      <p:sp>
        <p:nvSpPr>
          <p:cNvPr id="3" name="Content Placeholder 2"/>
          <p:cNvSpPr>
            <a:spLocks noGrp="1"/>
          </p:cNvSpPr>
          <p:nvPr>
            <p:ph idx="1"/>
          </p:nvPr>
        </p:nvSpPr>
        <p:spPr>
          <a:xfrm>
            <a:off x="2178424" y="1161827"/>
            <a:ext cx="9719534" cy="5647764"/>
          </a:xfrm>
        </p:spPr>
        <p:txBody>
          <a:bodyPr>
            <a:normAutofit/>
          </a:bodyPr>
          <a:lstStyle/>
          <a:p>
            <a:r>
              <a:rPr lang="en-US" sz="2800" dirty="0" smtClean="0"/>
              <a:t>This is the easy part!</a:t>
            </a:r>
          </a:p>
          <a:p>
            <a:r>
              <a:rPr lang="en-US" sz="2800" b="1" dirty="0" smtClean="0"/>
              <a:t>Option 1:   </a:t>
            </a:r>
            <a:r>
              <a:rPr lang="en-US" sz="2800" dirty="0" smtClean="0"/>
              <a:t>Go to the website  that MERLOT points to, copy the URL, and paste the URL into your syllabus and/or into your LMS</a:t>
            </a:r>
          </a:p>
          <a:p>
            <a:pPr lvl="1"/>
            <a:r>
              <a:rPr lang="en-US" sz="2600" dirty="0" smtClean="0"/>
              <a:t>Do Option 1 for students’ easy access</a:t>
            </a:r>
          </a:p>
          <a:p>
            <a:r>
              <a:rPr lang="en-US" sz="2800" b="1" dirty="0" smtClean="0"/>
              <a:t>Option 2: </a:t>
            </a:r>
            <a:r>
              <a:rPr lang="en-US" sz="2800" dirty="0" smtClean="0"/>
              <a:t>Go to the MERLOT webpage for the materials and copy the MERLOT </a:t>
            </a:r>
            <a:r>
              <a:rPr lang="en-US" sz="2800" dirty="0" err="1" smtClean="0"/>
              <a:t>URL</a:t>
            </a:r>
            <a:r>
              <a:rPr lang="en-US" sz="2800" dirty="0" err="1"/>
              <a:t>and</a:t>
            </a:r>
            <a:r>
              <a:rPr lang="en-US" sz="2800" dirty="0"/>
              <a:t> paste the URL into your syllabus and/or into your LMS</a:t>
            </a:r>
          </a:p>
          <a:p>
            <a:pPr lvl="1"/>
            <a:r>
              <a:rPr lang="en-US" sz="2600" dirty="0" smtClean="0"/>
              <a:t>Do Option 2 if you want your students to write comments and/or rate the materials.  You would provide instructions on what to evaluate and say in their reviews within the syllabus or LMS</a:t>
            </a:r>
          </a:p>
        </p:txBody>
      </p:sp>
    </p:spTree>
    <p:extLst>
      <p:ext uri="{BB962C8B-B14F-4D97-AF65-F5344CB8AC3E}">
        <p14:creationId xmlns:p14="http://schemas.microsoft.com/office/powerpoint/2010/main" val="348839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0559"/>
            <a:ext cx="8911687" cy="1280890"/>
          </a:xfrm>
        </p:spPr>
        <p:txBody>
          <a:bodyPr/>
          <a:lstStyle/>
          <a:p>
            <a:r>
              <a:rPr lang="en-US" dirty="0" smtClean="0"/>
              <a:t>Once I found stuff, now what?</a:t>
            </a:r>
            <a:endParaRPr lang="en-US" dirty="0"/>
          </a:p>
        </p:txBody>
      </p:sp>
      <p:sp>
        <p:nvSpPr>
          <p:cNvPr id="3" name="Content Placeholder 2"/>
          <p:cNvSpPr>
            <a:spLocks noGrp="1"/>
          </p:cNvSpPr>
          <p:nvPr>
            <p:ph idx="1"/>
          </p:nvPr>
        </p:nvSpPr>
        <p:spPr>
          <a:xfrm>
            <a:off x="2130014" y="978946"/>
            <a:ext cx="9767944" cy="5830645"/>
          </a:xfrm>
        </p:spPr>
        <p:txBody>
          <a:bodyPr>
            <a:normAutofit lnSpcReduction="10000"/>
          </a:bodyPr>
          <a:lstStyle/>
          <a:p>
            <a:r>
              <a:rPr lang="en-US" sz="2800" b="1" dirty="0" smtClean="0"/>
              <a:t>Option 3: </a:t>
            </a:r>
            <a:r>
              <a:rPr lang="en-US" sz="2800" dirty="0" smtClean="0"/>
              <a:t>Go to the MERLOT webpage for the materials and Click on ADD TO BOOKMARK /Course </a:t>
            </a:r>
            <a:r>
              <a:rPr lang="en-US" sz="2800" dirty="0" err="1" smtClean="0"/>
              <a:t>ePortfolio</a:t>
            </a:r>
            <a:endParaRPr lang="en-US" sz="2800" dirty="0" smtClean="0"/>
          </a:p>
          <a:p>
            <a:pPr lvl="1"/>
            <a:r>
              <a:rPr lang="en-US" sz="2600" dirty="0" smtClean="0"/>
              <a:t>Create a new Bookmark Collection</a:t>
            </a:r>
          </a:p>
          <a:p>
            <a:pPr lvl="1"/>
            <a:r>
              <a:rPr lang="en-US" sz="2600" dirty="0" smtClean="0"/>
              <a:t>Add to an old collection</a:t>
            </a:r>
          </a:p>
          <a:p>
            <a:r>
              <a:rPr lang="en-US" sz="2800" dirty="0"/>
              <a:t>C</a:t>
            </a:r>
            <a:r>
              <a:rPr lang="en-US" sz="2800" dirty="0" smtClean="0"/>
              <a:t>opy the MERLOT URL for your Bookmark collection and </a:t>
            </a:r>
            <a:r>
              <a:rPr lang="en-US" sz="2800" dirty="0"/>
              <a:t>paste the URL into your syllabus and/or into your LMS</a:t>
            </a:r>
          </a:p>
          <a:p>
            <a:pPr lvl="1"/>
            <a:r>
              <a:rPr lang="en-US" sz="2600" dirty="0" smtClean="0"/>
              <a:t>Do Option 3 if you want to share a collection of resources and if you want your students to build their own Bookmark Collections by beginning with yours.  You would provide instructions on what students should do within the syllabus or LMS</a:t>
            </a:r>
          </a:p>
        </p:txBody>
      </p:sp>
    </p:spTree>
    <p:extLst>
      <p:ext uri="{BB962C8B-B14F-4D97-AF65-F5344CB8AC3E}">
        <p14:creationId xmlns:p14="http://schemas.microsoft.com/office/powerpoint/2010/main" val="2152162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366</TotalTime>
  <Words>573</Words>
  <Application>Microsoft Office PowerPoint</Application>
  <PresentationFormat>Widescreen</PresentationFormat>
  <Paragraphs>62</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Century Gothic</vt:lpstr>
      <vt:lpstr>Wingdings 3</vt:lpstr>
      <vt:lpstr>Wisp</vt:lpstr>
      <vt:lpstr>Custom Design</vt:lpstr>
      <vt:lpstr>EXPLORING THE MERLOT VINEYARD FOR TEACHING AND LEARNING</vt:lpstr>
      <vt:lpstr>What we’ll learn today</vt:lpstr>
      <vt:lpstr>Finding Stuff for your teaching</vt:lpstr>
      <vt:lpstr>Any Problems….</vt:lpstr>
      <vt:lpstr>But FIRST….Have you registered as a MERLOT Member Yet?</vt:lpstr>
      <vt:lpstr>Let’s start with finding Free and Open Educational Resources (OER)</vt:lpstr>
      <vt:lpstr>Let’s evaluate the stuff we find using MERLOT</vt:lpstr>
      <vt:lpstr>Once I found stuff, now what?</vt:lpstr>
      <vt:lpstr>Once I found stuff, now what?</vt:lpstr>
      <vt:lpstr>Do You have to find all the stuff? NO!  Have your students find materials</vt:lpstr>
      <vt:lpstr>Finding and Sharing:  Start Simple and Build Skills Over Time</vt:lpstr>
      <vt:lpstr>QUESTION?</vt:lpstr>
    </vt:vector>
  </TitlesOfParts>
  <Company>CSULB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THE MERLOT VINEYARD FOR TEACHING AND LEARNING</dc:title>
  <dc:creator>Gerry Hanley</dc:creator>
  <cp:lastModifiedBy>Gerry Hanley</cp:lastModifiedBy>
  <cp:revision>9</cp:revision>
  <dcterms:created xsi:type="dcterms:W3CDTF">2021-05-25T15:10:17Z</dcterms:created>
  <dcterms:modified xsi:type="dcterms:W3CDTF">2021-05-25T21:41:31Z</dcterms:modified>
</cp:coreProperties>
</file>