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8" r:id="rId10"/>
    <p:sldId id="264" r:id="rId11"/>
    <p:sldId id="265" r:id="rId12"/>
    <p:sldId id="266" r:id="rId13"/>
    <p:sldId id="267"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47"/>
  </p:normalViewPr>
  <p:slideViewPr>
    <p:cSldViewPr snapToGrid="0" snapToObjects="1">
      <p:cViewPr varScale="1">
        <p:scale>
          <a:sx n="82" d="100"/>
          <a:sy n="82" d="100"/>
        </p:scale>
        <p:origin x="11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12/30/16</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12/30/16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12/30/16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12/30/16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12/30/16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12/30/16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12/30/16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12/30/16</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12/30/16</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2.ed.gov/pubs/NatAtRisk/title.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Every Student Succeeds Act (2015)</a:t>
            </a:r>
            <a:endParaRPr lang="en-US" dirty="0"/>
          </a:p>
        </p:txBody>
      </p:sp>
      <p:sp>
        <p:nvSpPr>
          <p:cNvPr id="3" name="Subtitle 2"/>
          <p:cNvSpPr>
            <a:spLocks noGrp="1"/>
          </p:cNvSpPr>
          <p:nvPr>
            <p:ph type="subTitle" idx="1"/>
          </p:nvPr>
        </p:nvSpPr>
        <p:spPr/>
        <p:txBody>
          <a:bodyPr/>
          <a:lstStyle/>
          <a:p>
            <a:r>
              <a:rPr lang="en-US" dirty="0" smtClean="0"/>
              <a:t>Ann c. Gaudino, </a:t>
            </a:r>
            <a:r>
              <a:rPr lang="en-US" dirty="0" err="1" smtClean="0"/>
              <a:t>Ed.D</a:t>
            </a:r>
            <a:r>
              <a:rPr lang="en-US" dirty="0" smtClean="0"/>
              <a:t>.</a:t>
            </a:r>
          </a:p>
          <a:p>
            <a:r>
              <a:rPr lang="en-US" dirty="0" err="1" smtClean="0"/>
              <a:t>Edfn</a:t>
            </a:r>
            <a:r>
              <a:rPr lang="en-US" dirty="0" smtClean="0"/>
              <a:t> 604</a:t>
            </a:r>
            <a:endParaRPr lang="en-US" dirty="0"/>
          </a:p>
        </p:txBody>
      </p:sp>
    </p:spTree>
    <p:extLst>
      <p:ext uri="{BB962C8B-B14F-4D97-AF65-F5344CB8AC3E}">
        <p14:creationId xmlns:p14="http://schemas.microsoft.com/office/powerpoint/2010/main" val="682726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p:txBody>
          <a:bodyPr/>
          <a:lstStyle/>
          <a:p>
            <a:r>
              <a:rPr lang="en-US" sz="2800" dirty="0"/>
              <a:t>Although a Nation at Risk called on America, as a nation, to </a:t>
            </a:r>
            <a:r>
              <a:rPr lang="en-US" sz="2800" dirty="0" smtClean="0"/>
              <a:t>respond and discussed the state of education in our country as a whole, </a:t>
            </a:r>
            <a:r>
              <a:rPr lang="en-US" sz="2800" dirty="0"/>
              <a:t>it did not suggest that there should be </a:t>
            </a:r>
            <a:r>
              <a:rPr lang="en-US" sz="2800" b="1" u="heavy" dirty="0"/>
              <a:t>federal law</a:t>
            </a:r>
            <a:r>
              <a:rPr lang="en-US" sz="2800" dirty="0"/>
              <a:t> enacted to solve the problems it outlined.  </a:t>
            </a:r>
            <a:endParaRPr lang="en-US" sz="2800" dirty="0" smtClean="0"/>
          </a:p>
          <a:p>
            <a:r>
              <a:rPr lang="en-US" sz="2800" dirty="0" smtClean="0"/>
              <a:t>However,  America responded with </a:t>
            </a:r>
            <a:r>
              <a:rPr lang="en-US" sz="2800" b="1" u="sng" dirty="0" smtClean="0"/>
              <a:t>federal law </a:t>
            </a:r>
            <a:r>
              <a:rPr lang="en-US" sz="2800" dirty="0" smtClean="0"/>
              <a:t>(NCLB) that addressed the 5 recommendations of a Nation at Risk.</a:t>
            </a:r>
            <a:endParaRPr lang="en-US" sz="2800" dirty="0"/>
          </a:p>
          <a:p>
            <a:endParaRPr lang="en-US" dirty="0"/>
          </a:p>
        </p:txBody>
      </p:sp>
    </p:spTree>
    <p:extLst>
      <p:ext uri="{BB962C8B-B14F-4D97-AF65-F5344CB8AC3E}">
        <p14:creationId xmlns:p14="http://schemas.microsoft.com/office/powerpoint/2010/main" val="327662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p:txBody>
          <a:bodyPr>
            <a:normAutofit/>
          </a:bodyPr>
          <a:lstStyle/>
          <a:p>
            <a:r>
              <a:rPr lang="en-US" sz="2800" dirty="0" smtClean="0"/>
              <a:t>Consider this:</a:t>
            </a:r>
            <a:endParaRPr lang="en-US" sz="2800" dirty="0"/>
          </a:p>
          <a:p>
            <a:r>
              <a:rPr lang="en-US" sz="2800" dirty="0" smtClean="0"/>
              <a:t>If a national level report on education is released, do you believe it is more likely that it would prompt a national (federal) response than a state or local level response?</a:t>
            </a:r>
          </a:p>
          <a:p>
            <a:r>
              <a:rPr lang="en-US" sz="2800" dirty="0" smtClean="0"/>
              <a:t>Especially, if the federal report does not direct action to the state or local level (?)</a:t>
            </a:r>
          </a:p>
        </p:txBody>
      </p:sp>
    </p:spTree>
    <p:extLst>
      <p:ext uri="{BB962C8B-B14F-4D97-AF65-F5344CB8AC3E}">
        <p14:creationId xmlns:p14="http://schemas.microsoft.com/office/powerpoint/2010/main" val="1537822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p:txBody>
          <a:bodyPr>
            <a:normAutofit/>
          </a:bodyPr>
          <a:lstStyle/>
          <a:p>
            <a:r>
              <a:rPr lang="en-US" sz="2800" dirty="0" smtClean="0"/>
              <a:t>I would argue that it makes sense---just a an issue that arises at a local level is most likely to be addressed at the local level (at least initially).</a:t>
            </a:r>
            <a:endParaRPr lang="en-US" sz="2800" dirty="0"/>
          </a:p>
        </p:txBody>
      </p:sp>
    </p:spTree>
    <p:extLst>
      <p:ext uri="{BB962C8B-B14F-4D97-AF65-F5344CB8AC3E}">
        <p14:creationId xmlns:p14="http://schemas.microsoft.com/office/powerpoint/2010/main" val="2143165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p:txBody>
          <a:bodyPr/>
          <a:lstStyle/>
          <a:p>
            <a:r>
              <a:rPr lang="en-US" sz="2800" dirty="0" smtClean="0"/>
              <a:t>The Nation at Risk report’s </a:t>
            </a:r>
            <a:r>
              <a:rPr lang="en-US" sz="2800" dirty="0"/>
              <a:t>recommendations were later written into the No Child Left Behind Act </a:t>
            </a:r>
            <a:r>
              <a:rPr lang="en-US" sz="2800" b="1" u="heavy" dirty="0"/>
              <a:t>(federal law)</a:t>
            </a:r>
            <a:r>
              <a:rPr lang="en-US" sz="2800" dirty="0"/>
              <a:t> of 2002 and the Common Core which created standards and requirements for education across the United States (again, at the </a:t>
            </a:r>
            <a:r>
              <a:rPr lang="en-US" sz="2800" b="1" u="heavy" dirty="0"/>
              <a:t>federal</a:t>
            </a:r>
            <a:r>
              <a:rPr lang="en-US" sz="2800" dirty="0"/>
              <a:t> level</a:t>
            </a:r>
            <a:r>
              <a:rPr lang="en-US" sz="2800" dirty="0" smtClean="0"/>
              <a:t>).  It had little effect at the state or local level (except as ordered to happen at the </a:t>
            </a:r>
            <a:r>
              <a:rPr lang="en-US" sz="2800" b="1" u="sng" dirty="0" smtClean="0"/>
              <a:t>federal</a:t>
            </a:r>
            <a:r>
              <a:rPr lang="en-US" sz="2800" dirty="0" smtClean="0"/>
              <a:t> level).</a:t>
            </a:r>
            <a:endParaRPr lang="en-US" sz="2800" dirty="0"/>
          </a:p>
          <a:p>
            <a:endParaRPr lang="en-US" dirty="0"/>
          </a:p>
        </p:txBody>
      </p:sp>
    </p:spTree>
    <p:extLst>
      <p:ext uri="{BB962C8B-B14F-4D97-AF65-F5344CB8AC3E}">
        <p14:creationId xmlns:p14="http://schemas.microsoft.com/office/powerpoint/2010/main" val="1068327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NCLB and Common core</a:t>
            </a:r>
            <a:endParaRPr lang="en-US" dirty="0"/>
          </a:p>
        </p:txBody>
      </p:sp>
      <p:sp>
        <p:nvSpPr>
          <p:cNvPr id="3" name="Content Placeholder 2"/>
          <p:cNvSpPr>
            <a:spLocks noGrp="1"/>
          </p:cNvSpPr>
          <p:nvPr>
            <p:ph idx="1"/>
          </p:nvPr>
        </p:nvSpPr>
        <p:spPr/>
        <p:txBody>
          <a:bodyPr/>
          <a:lstStyle/>
          <a:p>
            <a:r>
              <a:rPr lang="en-US" sz="2800" dirty="0"/>
              <a:t>There were many aspects of NCLB and Common Core that did not work---I know I am preaching to the choir because you have lived through these problems in your schools!  </a:t>
            </a:r>
            <a:endParaRPr lang="en-US" sz="2800" dirty="0" smtClean="0"/>
          </a:p>
          <a:p>
            <a:r>
              <a:rPr lang="en-US" sz="2800" dirty="0" smtClean="0"/>
              <a:t>This raises the question of whether a Nation at Risk is to blame?  After all, it did produce findings and recommendations.</a:t>
            </a:r>
            <a:endParaRPr lang="en-US" sz="2800" dirty="0"/>
          </a:p>
          <a:p>
            <a:endParaRPr lang="en-US" dirty="0"/>
          </a:p>
        </p:txBody>
      </p:sp>
    </p:spTree>
    <p:extLst>
      <p:ext uri="{BB962C8B-B14F-4D97-AF65-F5344CB8AC3E}">
        <p14:creationId xmlns:p14="http://schemas.microsoft.com/office/powerpoint/2010/main" val="712285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Nclb</a:t>
            </a:r>
            <a:r>
              <a:rPr lang="en-US" dirty="0" smtClean="0"/>
              <a:t> and common core</a:t>
            </a:r>
            <a:endParaRPr lang="en-US" dirty="0"/>
          </a:p>
        </p:txBody>
      </p:sp>
      <p:sp>
        <p:nvSpPr>
          <p:cNvPr id="3" name="Content Placeholder 2"/>
          <p:cNvSpPr>
            <a:spLocks noGrp="1"/>
          </p:cNvSpPr>
          <p:nvPr>
            <p:ph idx="1"/>
          </p:nvPr>
        </p:nvSpPr>
        <p:spPr/>
        <p:txBody>
          <a:bodyPr>
            <a:normAutofit/>
          </a:bodyPr>
          <a:lstStyle/>
          <a:p>
            <a:r>
              <a:rPr lang="en-US" sz="2800" dirty="0" smtClean="0"/>
              <a:t>Some would argue that A Nation at Risk caused the problems.</a:t>
            </a:r>
          </a:p>
          <a:p>
            <a:r>
              <a:rPr lang="en-US" sz="2800" dirty="0" smtClean="0"/>
              <a:t>Others would argue that NCLB and Common Core misapplied the recommendations of a Nation at Risk---after all, a Nation at Risk never said WHO should implement the recommendations.  It never stated that the </a:t>
            </a:r>
            <a:r>
              <a:rPr lang="en-US" sz="2800" b="1" u="sng" dirty="0" smtClean="0"/>
              <a:t>federal government </a:t>
            </a:r>
            <a:r>
              <a:rPr lang="en-US" sz="2800" dirty="0" smtClean="0"/>
              <a:t>should enact law governing education at a </a:t>
            </a:r>
            <a:r>
              <a:rPr lang="en-US" sz="2800" b="1" u="sng" dirty="0" smtClean="0"/>
              <a:t>federal level.</a:t>
            </a:r>
            <a:endParaRPr lang="en-US" sz="2800" b="1" u="sng" dirty="0"/>
          </a:p>
        </p:txBody>
      </p:sp>
    </p:spTree>
    <p:extLst>
      <p:ext uri="{BB962C8B-B14F-4D97-AF65-F5344CB8AC3E}">
        <p14:creationId xmlns:p14="http://schemas.microsoft.com/office/powerpoint/2010/main" val="1335875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 Student Succeeds ACT (ESSA) of 2015</a:t>
            </a:r>
            <a:endParaRPr lang="en-US" dirty="0"/>
          </a:p>
        </p:txBody>
      </p:sp>
      <p:sp>
        <p:nvSpPr>
          <p:cNvPr id="3" name="Content Placeholder 2"/>
          <p:cNvSpPr>
            <a:spLocks noGrp="1"/>
          </p:cNvSpPr>
          <p:nvPr>
            <p:ph idx="1"/>
          </p:nvPr>
        </p:nvSpPr>
        <p:spPr/>
        <p:txBody>
          <a:bodyPr>
            <a:noAutofit/>
          </a:bodyPr>
          <a:lstStyle/>
          <a:p>
            <a:r>
              <a:rPr lang="en-US" sz="2800" dirty="0"/>
              <a:t>Now, the new Every Student Succeeds Act of 2015 removes much decision making about education from the </a:t>
            </a:r>
            <a:r>
              <a:rPr lang="en-US" sz="2800" b="1" u="heavy" dirty="0"/>
              <a:t>federal government</a:t>
            </a:r>
            <a:r>
              <a:rPr lang="en-US" sz="2800" dirty="0"/>
              <a:t> and places it in the hands of the</a:t>
            </a:r>
            <a:r>
              <a:rPr lang="en-US" sz="2800" b="1" u="heavy" dirty="0"/>
              <a:t> state government</a:t>
            </a:r>
            <a:r>
              <a:rPr lang="en-US" sz="2800" dirty="0"/>
              <a:t>.  It also enacts new initiatives, different from those suggested by a Nation at Risk and put into law by NCLB.</a:t>
            </a:r>
          </a:p>
          <a:p>
            <a:r>
              <a:rPr lang="en-US" sz="2800" dirty="0" smtClean="0"/>
              <a:t>It was the result of a BIPARTISAN bill and passed with a very large margin of votes in favor of the bill.</a:t>
            </a:r>
            <a:endParaRPr lang="en-US" sz="2800" dirty="0"/>
          </a:p>
        </p:txBody>
      </p:sp>
    </p:spTree>
    <p:extLst>
      <p:ext uri="{BB962C8B-B14F-4D97-AF65-F5344CB8AC3E}">
        <p14:creationId xmlns:p14="http://schemas.microsoft.com/office/powerpoint/2010/main" val="150701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essa</a:t>
            </a:r>
            <a:endParaRPr lang="en-US" dirty="0"/>
          </a:p>
        </p:txBody>
      </p:sp>
      <p:sp>
        <p:nvSpPr>
          <p:cNvPr id="3" name="Content Placeholder 2"/>
          <p:cNvSpPr>
            <a:spLocks noGrp="1"/>
          </p:cNvSpPr>
          <p:nvPr>
            <p:ph idx="1"/>
          </p:nvPr>
        </p:nvSpPr>
        <p:spPr>
          <a:xfrm>
            <a:off x="108488" y="2015732"/>
            <a:ext cx="11964691" cy="3966614"/>
          </a:xfrm>
        </p:spPr>
        <p:txBody>
          <a:bodyPr>
            <a:normAutofit fontScale="85000" lnSpcReduction="10000"/>
          </a:bodyPr>
          <a:lstStyle/>
          <a:p>
            <a:r>
              <a:rPr lang="en-US" sz="2800" dirty="0" smtClean="0"/>
              <a:t>The fact that ESSA succeeded as a BIPARTISAN bill is significant---</a:t>
            </a:r>
          </a:p>
          <a:p>
            <a:r>
              <a:rPr lang="en-US" sz="2800" dirty="0" smtClean="0"/>
              <a:t>Recall that A Nation at Risk report was commissioned by Republican President (Reagan).</a:t>
            </a:r>
          </a:p>
          <a:p>
            <a:r>
              <a:rPr lang="en-US" sz="2800" dirty="0" smtClean="0"/>
              <a:t>NCLB was signed into law by a Republican President (Bush) and received significant BIPARTISAN support.</a:t>
            </a:r>
          </a:p>
          <a:p>
            <a:r>
              <a:rPr lang="en-US" sz="2800" dirty="0" smtClean="0"/>
              <a:t>Common Core and Race to the Top were initiated by a Democratic President (Obama).</a:t>
            </a:r>
          </a:p>
          <a:p>
            <a:endParaRPr lang="en-US" sz="2800" dirty="0"/>
          </a:p>
          <a:p>
            <a:r>
              <a:rPr lang="en-US" sz="2800" dirty="0" smtClean="0"/>
              <a:t>So what does all of this mean?</a:t>
            </a:r>
          </a:p>
          <a:p>
            <a:endParaRPr lang="en-US" dirty="0"/>
          </a:p>
          <a:p>
            <a:endParaRPr lang="en-US" dirty="0"/>
          </a:p>
        </p:txBody>
      </p:sp>
    </p:spTree>
    <p:extLst>
      <p:ext uri="{BB962C8B-B14F-4D97-AF65-F5344CB8AC3E}">
        <p14:creationId xmlns:p14="http://schemas.microsoft.com/office/powerpoint/2010/main" val="477336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essa</a:t>
            </a:r>
            <a:endParaRPr lang="en-US" dirty="0"/>
          </a:p>
        </p:txBody>
      </p:sp>
      <p:sp>
        <p:nvSpPr>
          <p:cNvPr id="3" name="Content Placeholder 2"/>
          <p:cNvSpPr>
            <a:spLocks noGrp="1"/>
          </p:cNvSpPr>
          <p:nvPr>
            <p:ph idx="1"/>
          </p:nvPr>
        </p:nvSpPr>
        <p:spPr/>
        <p:txBody>
          <a:bodyPr>
            <a:normAutofit/>
          </a:bodyPr>
          <a:lstStyle/>
          <a:p>
            <a:r>
              <a:rPr lang="en-US" sz="2800" dirty="0" smtClean="0"/>
              <a:t>I think we could argue that while Democrats and Republicans have disagreed on many issues recently and for the past several decades, they are united in the belief that the quality of American education must improve.</a:t>
            </a:r>
          </a:p>
        </p:txBody>
      </p:sp>
    </p:spTree>
    <p:extLst>
      <p:ext uri="{BB962C8B-B14F-4D97-AF65-F5344CB8AC3E}">
        <p14:creationId xmlns:p14="http://schemas.microsoft.com/office/powerpoint/2010/main" val="61147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this</a:t>
            </a:r>
            <a:endParaRPr lang="en-US" dirty="0"/>
          </a:p>
        </p:txBody>
      </p:sp>
      <p:sp>
        <p:nvSpPr>
          <p:cNvPr id="3" name="Content Placeholder 2"/>
          <p:cNvSpPr>
            <a:spLocks noGrp="1"/>
          </p:cNvSpPr>
          <p:nvPr>
            <p:ph idx="1"/>
          </p:nvPr>
        </p:nvSpPr>
        <p:spPr/>
        <p:txBody>
          <a:bodyPr/>
          <a:lstStyle/>
          <a:p>
            <a:r>
              <a:rPr lang="en-US" sz="2800" dirty="0" smtClean="0"/>
              <a:t>On </a:t>
            </a:r>
            <a:r>
              <a:rPr lang="en-US" sz="2800" dirty="0"/>
              <a:t>what other issues are and have both parties been this united</a:t>
            </a:r>
            <a:r>
              <a:rPr lang="en-US" sz="2800" dirty="0" smtClean="0"/>
              <a:t>?</a:t>
            </a:r>
          </a:p>
          <a:p>
            <a:r>
              <a:rPr lang="en-US" sz="2800" dirty="0" smtClean="0"/>
              <a:t>On what other issues has the federal government, through a bipartisan bill, so willingly handed power from the federal government to the government of the states?</a:t>
            </a:r>
          </a:p>
          <a:p>
            <a:r>
              <a:rPr lang="en-US" sz="2800" dirty="0" smtClean="0"/>
              <a:t>Will ESSA succeed?</a:t>
            </a:r>
            <a:endParaRPr lang="en-US" sz="2800" dirty="0"/>
          </a:p>
          <a:p>
            <a:endParaRPr lang="en-US" dirty="0"/>
          </a:p>
        </p:txBody>
      </p:sp>
    </p:spTree>
    <p:extLst>
      <p:ext uri="{BB962C8B-B14F-4D97-AF65-F5344CB8AC3E}">
        <p14:creationId xmlns:p14="http://schemas.microsoft.com/office/powerpoint/2010/main" val="296582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outcomes</a:t>
            </a:r>
            <a:endParaRPr lang="en-US" dirty="0"/>
          </a:p>
        </p:txBody>
      </p:sp>
      <p:sp>
        <p:nvSpPr>
          <p:cNvPr id="3" name="Content Placeholder 2"/>
          <p:cNvSpPr>
            <a:spLocks noGrp="1"/>
          </p:cNvSpPr>
          <p:nvPr>
            <p:ph idx="1"/>
          </p:nvPr>
        </p:nvSpPr>
        <p:spPr/>
        <p:txBody>
          <a:bodyPr/>
          <a:lstStyle/>
          <a:p>
            <a:r>
              <a:rPr lang="en-US" sz="3200" dirty="0"/>
              <a:t>In this course, we have examined education policy, law, and politics and how these forces interact.  The assigned videos, readings, discussion posts, and midterm project each focused on various of the eight outcomes for this course:</a:t>
            </a:r>
          </a:p>
          <a:p>
            <a:endParaRPr lang="en-US" dirty="0"/>
          </a:p>
        </p:txBody>
      </p:sp>
    </p:spTree>
    <p:extLst>
      <p:ext uri="{BB962C8B-B14F-4D97-AF65-F5344CB8AC3E}">
        <p14:creationId xmlns:p14="http://schemas.microsoft.com/office/powerpoint/2010/main" val="1416761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project</a:t>
            </a:r>
            <a:endParaRPr lang="en-US" dirty="0"/>
          </a:p>
        </p:txBody>
      </p:sp>
      <p:sp>
        <p:nvSpPr>
          <p:cNvPr id="3" name="Content Placeholder 2"/>
          <p:cNvSpPr>
            <a:spLocks noGrp="1"/>
          </p:cNvSpPr>
          <p:nvPr>
            <p:ph idx="1"/>
          </p:nvPr>
        </p:nvSpPr>
        <p:spPr>
          <a:xfrm>
            <a:off x="346841" y="2015732"/>
            <a:ext cx="11603421" cy="3880571"/>
          </a:xfrm>
        </p:spPr>
        <p:txBody>
          <a:bodyPr/>
          <a:lstStyle/>
          <a:p>
            <a:r>
              <a:rPr lang="en-US" sz="2400" dirty="0" smtClean="0"/>
              <a:t>These are some of the essential questions you will explore through the final project:</a:t>
            </a:r>
          </a:p>
          <a:p>
            <a:endParaRPr lang="en-US" sz="2400" dirty="0"/>
          </a:p>
          <a:p>
            <a:pPr lvl="0"/>
            <a:r>
              <a:rPr lang="en-US" sz="2400" dirty="0"/>
              <a:t>Will the Every Student Succeeds Act (ESSA) be successful in reforming American education? Why or why not?  </a:t>
            </a:r>
          </a:p>
          <a:p>
            <a:pPr lvl="0"/>
            <a:r>
              <a:rPr lang="en-US" sz="2400" dirty="0"/>
              <a:t>Which aspects of ESSA will be successful?  Why?  Which will not be as successful?  Why?</a:t>
            </a:r>
          </a:p>
          <a:p>
            <a:pPr lvl="0"/>
            <a:r>
              <a:rPr lang="en-US" sz="2400" dirty="0"/>
              <a:t>To what extent does ESSA support the five (5) recommendations of A Nation at Risk?  </a:t>
            </a:r>
          </a:p>
          <a:p>
            <a:pPr lvl="0"/>
            <a:r>
              <a:rPr lang="en-US" sz="2400" dirty="0"/>
              <a:t>How does ESSA seek to improve on NCLB?  </a:t>
            </a:r>
          </a:p>
          <a:p>
            <a:endParaRPr lang="en-US" dirty="0"/>
          </a:p>
        </p:txBody>
      </p:sp>
    </p:spTree>
    <p:extLst>
      <p:ext uri="{BB962C8B-B14F-4D97-AF65-F5344CB8AC3E}">
        <p14:creationId xmlns:p14="http://schemas.microsoft.com/office/powerpoint/2010/main" val="1447287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outcomes cont.</a:t>
            </a:r>
            <a:endParaRPr lang="en-US" dirty="0"/>
          </a:p>
        </p:txBody>
      </p:sp>
      <p:sp>
        <p:nvSpPr>
          <p:cNvPr id="3" name="Content Placeholder 2"/>
          <p:cNvSpPr>
            <a:spLocks noGrp="1"/>
          </p:cNvSpPr>
          <p:nvPr>
            <p:ph idx="1"/>
          </p:nvPr>
        </p:nvSpPr>
        <p:spPr/>
        <p:txBody>
          <a:bodyPr>
            <a:normAutofit lnSpcReduction="10000"/>
          </a:bodyPr>
          <a:lstStyle/>
          <a:p>
            <a:r>
              <a:rPr lang="en-US" b="1" u="heavy" dirty="0"/>
              <a:t>EDFN 604 Course Outcomes (from the syllabus)</a:t>
            </a:r>
            <a:endParaRPr lang="en-US" dirty="0"/>
          </a:p>
          <a:p>
            <a:r>
              <a:rPr lang="en-US" dirty="0"/>
              <a:t>Upon completion of this course, students will be able to:</a:t>
            </a:r>
          </a:p>
          <a:p>
            <a:r>
              <a:rPr lang="en-US" dirty="0"/>
              <a:t>1-Demonstrate their understanding of the political nature of public education and the dynamics of policy making in schools</a:t>
            </a:r>
            <a:r>
              <a:rPr lang="en-US" dirty="0" smtClean="0"/>
              <a:t>. (Weeks 1,2,3,4,5)</a:t>
            </a:r>
            <a:endParaRPr lang="en-US" dirty="0"/>
          </a:p>
          <a:p>
            <a:r>
              <a:rPr lang="en-US" dirty="0"/>
              <a:t>2-Identify political actors and forces in and out of school and how they shape educational processes and outcomes</a:t>
            </a:r>
            <a:r>
              <a:rPr lang="en-US" dirty="0" smtClean="0"/>
              <a:t>. (Weeks 1,2,4,5)</a:t>
            </a:r>
            <a:endParaRPr lang="en-US" dirty="0"/>
          </a:p>
          <a:p>
            <a:r>
              <a:rPr lang="en-US" dirty="0"/>
              <a:t>3-Discuss and evaluate current issues in education policy including who competes to govern and control </a:t>
            </a:r>
            <a:r>
              <a:rPr lang="en-US" dirty="0" smtClean="0"/>
              <a:t>schools.  (Weeks 2,4,5)</a:t>
            </a:r>
            <a:endParaRPr lang="en-US" dirty="0"/>
          </a:p>
          <a:p>
            <a:endParaRPr lang="en-US" dirty="0"/>
          </a:p>
        </p:txBody>
      </p:sp>
    </p:spTree>
    <p:extLst>
      <p:ext uri="{BB962C8B-B14F-4D97-AF65-F5344CB8AC3E}">
        <p14:creationId xmlns:p14="http://schemas.microsoft.com/office/powerpoint/2010/main" val="1688039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outcomes </a:t>
            </a:r>
            <a:r>
              <a:rPr lang="en-US" dirty="0" err="1" smtClean="0"/>
              <a:t>cont</a:t>
            </a:r>
            <a:endParaRPr lang="en-US" dirty="0"/>
          </a:p>
        </p:txBody>
      </p:sp>
      <p:sp>
        <p:nvSpPr>
          <p:cNvPr id="3" name="Content Placeholder 2"/>
          <p:cNvSpPr>
            <a:spLocks noGrp="1"/>
          </p:cNvSpPr>
          <p:nvPr>
            <p:ph idx="1"/>
          </p:nvPr>
        </p:nvSpPr>
        <p:spPr/>
        <p:txBody>
          <a:bodyPr>
            <a:normAutofit lnSpcReduction="10000"/>
          </a:bodyPr>
          <a:lstStyle/>
          <a:p>
            <a:r>
              <a:rPr lang="en-US" dirty="0"/>
              <a:t>4-Understand the impact of the economy and demographics on policy</a:t>
            </a:r>
            <a:r>
              <a:rPr lang="en-US" dirty="0" smtClean="0"/>
              <a:t>.(Weeks 1,2,5)</a:t>
            </a:r>
            <a:endParaRPr lang="en-US" dirty="0"/>
          </a:p>
          <a:p>
            <a:r>
              <a:rPr lang="en-US" dirty="0"/>
              <a:t>5-Understand the importance of values and political culture in policy making</a:t>
            </a:r>
            <a:r>
              <a:rPr lang="en-US" dirty="0" smtClean="0"/>
              <a:t>. (Weeks 1,2)</a:t>
            </a:r>
            <a:endParaRPr lang="en-US" dirty="0"/>
          </a:p>
          <a:p>
            <a:r>
              <a:rPr lang="en-US" dirty="0"/>
              <a:t>6-Review the role of social science research and its impact on education policy</a:t>
            </a:r>
            <a:r>
              <a:rPr lang="en-US" dirty="0" smtClean="0"/>
              <a:t>. (Week 5)</a:t>
            </a:r>
            <a:endParaRPr lang="en-US" dirty="0"/>
          </a:p>
          <a:p>
            <a:r>
              <a:rPr lang="en-US" dirty="0"/>
              <a:t>7-Acquire a basic understanding of the stages of the policy cycle including problem identification, agenda setting, development of policy options, decision making, implementation, and evaluation</a:t>
            </a:r>
            <a:r>
              <a:rPr lang="en-US" dirty="0" smtClean="0"/>
              <a:t>. (Weeks 1,4,5)</a:t>
            </a:r>
            <a:endParaRPr lang="en-US" dirty="0"/>
          </a:p>
          <a:p>
            <a:r>
              <a:rPr lang="en-US" dirty="0"/>
              <a:t>8-Discern structures and beliefs embedded in policy and practice that relate to race, class, gender, and disability</a:t>
            </a:r>
            <a:r>
              <a:rPr lang="en-US" dirty="0" smtClean="0"/>
              <a:t>. (Weeks 1,2,5)</a:t>
            </a:r>
            <a:endParaRPr lang="en-US" dirty="0"/>
          </a:p>
          <a:p>
            <a:endParaRPr lang="en-US" dirty="0"/>
          </a:p>
        </p:txBody>
      </p:sp>
    </p:spTree>
    <p:extLst>
      <p:ext uri="{BB962C8B-B14F-4D97-AF65-F5344CB8AC3E}">
        <p14:creationId xmlns:p14="http://schemas.microsoft.com/office/powerpoint/2010/main" val="109463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ESSA</a:t>
            </a:r>
            <a:endParaRPr lang="en-US" dirty="0"/>
          </a:p>
        </p:txBody>
      </p:sp>
      <p:sp>
        <p:nvSpPr>
          <p:cNvPr id="3" name="Content Placeholder 2"/>
          <p:cNvSpPr>
            <a:spLocks noGrp="1"/>
          </p:cNvSpPr>
          <p:nvPr>
            <p:ph idx="1"/>
          </p:nvPr>
        </p:nvSpPr>
        <p:spPr/>
        <p:txBody>
          <a:bodyPr>
            <a:normAutofit lnSpcReduction="10000"/>
          </a:bodyPr>
          <a:lstStyle/>
          <a:p>
            <a:r>
              <a:rPr lang="en-US" sz="3200" dirty="0"/>
              <a:t>In the final project, you will have the opportunity to synthesize all of these course </a:t>
            </a:r>
            <a:r>
              <a:rPr lang="en-US" sz="3200" dirty="0" smtClean="0"/>
              <a:t>outcomes as we examine the Every Student Succeeds Act of 2015 and the political forces, research, policies, and laws that shaped it beginning with the Nation at Risk Report of 1983 and the No Child Left Behind Act of 2002.</a:t>
            </a:r>
            <a:endParaRPr lang="en-US" sz="3200" dirty="0"/>
          </a:p>
          <a:p>
            <a:endParaRPr lang="en-US" dirty="0"/>
          </a:p>
        </p:txBody>
      </p:sp>
    </p:spTree>
    <p:extLst>
      <p:ext uri="{BB962C8B-B14F-4D97-AF65-F5344CB8AC3E}">
        <p14:creationId xmlns:p14="http://schemas.microsoft.com/office/powerpoint/2010/main" val="355394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Nation at risk</a:t>
            </a:r>
            <a:endParaRPr lang="en-US" dirty="0"/>
          </a:p>
        </p:txBody>
      </p:sp>
      <p:sp>
        <p:nvSpPr>
          <p:cNvPr id="3" name="Content Placeholder 2"/>
          <p:cNvSpPr>
            <a:spLocks noGrp="1"/>
          </p:cNvSpPr>
          <p:nvPr>
            <p:ph idx="1"/>
          </p:nvPr>
        </p:nvSpPr>
        <p:spPr/>
        <p:txBody>
          <a:bodyPr>
            <a:noAutofit/>
          </a:bodyPr>
          <a:lstStyle/>
          <a:p>
            <a:r>
              <a:rPr lang="en-US" sz="3200" dirty="0"/>
              <a:t>A Nation at Risk was a </a:t>
            </a:r>
            <a:r>
              <a:rPr lang="en-US" sz="3200" b="1" u="heavy" dirty="0"/>
              <a:t>federal </a:t>
            </a:r>
            <a:r>
              <a:rPr lang="en-US" sz="3200" dirty="0"/>
              <a:t>report to the Nation and the Secretary of Education United States Department of Education by The National Commission on Excellence in Education which was established President Ronald Reagan.  It </a:t>
            </a:r>
            <a:r>
              <a:rPr lang="en-US" sz="3200" dirty="0" smtClean="0"/>
              <a:t>stated and further led </a:t>
            </a:r>
            <a:r>
              <a:rPr lang="en-US" sz="3200" dirty="0"/>
              <a:t>to a wave of responses that American education was failing. </a:t>
            </a:r>
            <a:endParaRPr lang="en-US" sz="3200" dirty="0"/>
          </a:p>
        </p:txBody>
      </p:sp>
    </p:spTree>
    <p:extLst>
      <p:ext uri="{BB962C8B-B14F-4D97-AF65-F5344CB8AC3E}">
        <p14:creationId xmlns:p14="http://schemas.microsoft.com/office/powerpoint/2010/main" val="182789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 cont.</a:t>
            </a:r>
            <a:endParaRPr lang="en-US" dirty="0"/>
          </a:p>
        </p:txBody>
      </p:sp>
      <p:sp>
        <p:nvSpPr>
          <p:cNvPr id="3" name="Content Placeholder 2"/>
          <p:cNvSpPr>
            <a:spLocks noGrp="1"/>
          </p:cNvSpPr>
          <p:nvPr>
            <p:ph idx="1"/>
          </p:nvPr>
        </p:nvSpPr>
        <p:spPr/>
        <p:txBody>
          <a:bodyPr/>
          <a:lstStyle/>
          <a:p>
            <a:r>
              <a:rPr lang="en-US" dirty="0"/>
              <a:t> </a:t>
            </a:r>
            <a:r>
              <a:rPr lang="en-US" sz="2800" dirty="0"/>
              <a:t>In fact, the opening pages assert "the educational foundations of our society are presently being eroded by a rising tide of mediocrity that threatens our very future as a Nation and a people" and "If an unfriendly foreign power had attempted to impose on America the mediocre educational performance that exists today, we might well have viewed it as an act of war."</a:t>
            </a:r>
            <a:r>
              <a:rPr lang="en-US" sz="2800" dirty="0"/>
              <a:t> </a:t>
            </a:r>
          </a:p>
        </p:txBody>
      </p:sp>
    </p:spTree>
    <p:extLst>
      <p:ext uri="{BB962C8B-B14F-4D97-AF65-F5344CB8AC3E}">
        <p14:creationId xmlns:p14="http://schemas.microsoft.com/office/powerpoint/2010/main" val="458752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a:xfrm>
            <a:off x="141891" y="2015732"/>
            <a:ext cx="11855668" cy="4132820"/>
          </a:xfrm>
        </p:spPr>
        <p:txBody>
          <a:bodyPr>
            <a:noAutofit/>
          </a:bodyPr>
          <a:lstStyle/>
          <a:p>
            <a:r>
              <a:rPr lang="en-US" sz="2400" dirty="0" smtClean="0"/>
              <a:t>These were the first organized statements at a FEDERAL level in America arguing that education was failing.</a:t>
            </a:r>
          </a:p>
          <a:p>
            <a:r>
              <a:rPr lang="en-US" sz="2400" dirty="0" smtClean="0"/>
              <a:t>The report was the result of 18 months of work by the Commission including reviewing data, research, hearing many testimonies by experts, and observing struggling and achieving schools in action.</a:t>
            </a:r>
          </a:p>
          <a:p>
            <a:r>
              <a:rPr lang="en-US" sz="2400" dirty="0" smtClean="0"/>
              <a:t>It was the most comprehensive review of American education that had ever taken place.  In the past, there may have been doubts about the quality of American education, but a Nation at Risk left no doubt in the minds of Americans that significant problems existed.</a:t>
            </a:r>
            <a:endParaRPr lang="en-US" sz="2400" dirty="0"/>
          </a:p>
        </p:txBody>
      </p:sp>
    </p:spTree>
    <p:extLst>
      <p:ext uri="{BB962C8B-B14F-4D97-AF65-F5344CB8AC3E}">
        <p14:creationId xmlns:p14="http://schemas.microsoft.com/office/powerpoint/2010/main" val="288702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 at Risk</a:t>
            </a:r>
            <a:endParaRPr lang="en-US" dirty="0"/>
          </a:p>
        </p:txBody>
      </p:sp>
      <p:sp>
        <p:nvSpPr>
          <p:cNvPr id="3" name="Content Placeholder 2"/>
          <p:cNvSpPr>
            <a:spLocks noGrp="1"/>
          </p:cNvSpPr>
          <p:nvPr>
            <p:ph idx="1"/>
          </p:nvPr>
        </p:nvSpPr>
        <p:spPr/>
        <p:txBody>
          <a:bodyPr>
            <a:normAutofit fontScale="92500"/>
          </a:bodyPr>
          <a:lstStyle/>
          <a:p>
            <a:pPr lvl="0"/>
            <a:r>
              <a:rPr lang="en-US" sz="2800" dirty="0"/>
              <a:t>Access A Nation at Risk at </a:t>
            </a:r>
            <a:r>
              <a:rPr lang="en-US" sz="2800" u="sng" dirty="0">
                <a:hlinkClick r:id="rId2"/>
              </a:rPr>
              <a:t>http://www2.ed.gov/pubs/NatAtRisk/title.html</a:t>
            </a:r>
            <a:endParaRPr lang="en-US" sz="2800" dirty="0"/>
          </a:p>
          <a:p>
            <a:r>
              <a:rPr lang="en-US" sz="2800" dirty="0"/>
              <a:t>Read the report.  You can advance through the document by clicking the NEXT button at the bottom left of each page. Read the five (5) RECOMMENDATIONS (they are labeled as Recommendation A, Recommendation B, etc. through Recommendation E).</a:t>
            </a:r>
          </a:p>
          <a:p>
            <a:endParaRPr lang="en-US" dirty="0"/>
          </a:p>
        </p:txBody>
      </p:sp>
    </p:spTree>
    <p:extLst>
      <p:ext uri="{BB962C8B-B14F-4D97-AF65-F5344CB8AC3E}">
        <p14:creationId xmlns:p14="http://schemas.microsoft.com/office/powerpoint/2010/main" val="12597311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100</TotalTime>
  <Words>1306</Words>
  <Application>Microsoft Macintosh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Gill Sans MT</vt:lpstr>
      <vt:lpstr>Arial</vt:lpstr>
      <vt:lpstr>Gallery</vt:lpstr>
      <vt:lpstr>The Every Student Succeeds Act (2015)</vt:lpstr>
      <vt:lpstr>Course outcomes</vt:lpstr>
      <vt:lpstr>Course outcomes cont.</vt:lpstr>
      <vt:lpstr>Course outcomes cont</vt:lpstr>
      <vt:lpstr>ESSA</vt:lpstr>
      <vt:lpstr>A Nation at risk</vt:lpstr>
      <vt:lpstr>Nation at Risk cont.</vt:lpstr>
      <vt:lpstr>Nation at risk</vt:lpstr>
      <vt:lpstr>Nation at Risk</vt:lpstr>
      <vt:lpstr>Nation at Risk</vt:lpstr>
      <vt:lpstr>Nation at risk</vt:lpstr>
      <vt:lpstr>Nation at risk</vt:lpstr>
      <vt:lpstr>Nation at risk</vt:lpstr>
      <vt:lpstr>NCLB and Common core</vt:lpstr>
      <vt:lpstr>Nclb and common core</vt:lpstr>
      <vt:lpstr>Every Student Succeeds ACT (ESSA) of 2015</vt:lpstr>
      <vt:lpstr>essa</vt:lpstr>
      <vt:lpstr>essa</vt:lpstr>
      <vt:lpstr>Consider this</vt:lpstr>
      <vt:lpstr>Final project</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Every Student Succeeds Act (2015)</dc:title>
  <dc:creator>Ann Gaudino</dc:creator>
  <cp:lastModifiedBy>Ann Gaudino</cp:lastModifiedBy>
  <cp:revision>7</cp:revision>
  <dcterms:created xsi:type="dcterms:W3CDTF">2016-12-30T15:31:02Z</dcterms:created>
  <dcterms:modified xsi:type="dcterms:W3CDTF">2016-12-30T17:11:54Z</dcterms:modified>
</cp:coreProperties>
</file>