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70" r:id="rId7"/>
    <p:sldId id="272" r:id="rId8"/>
    <p:sldId id="274" r:id="rId9"/>
    <p:sldId id="261" r:id="rId10"/>
    <p:sldId id="262" r:id="rId11"/>
    <p:sldId id="263" r:id="rId12"/>
    <p:sldId id="265" r:id="rId13"/>
    <p:sldId id="266" r:id="rId14"/>
    <p:sldId id="267" r:id="rId15"/>
    <p:sldId id="268" r:id="rId16"/>
    <p:sldId id="269" r:id="rId17"/>
    <p:sldId id="271" r:id="rId18"/>
    <p:sldId id="264" r:id="rId1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2" roundtripDataSignature="AMtx7mikYGfExnqvRePOgGSvGcukK0H47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68743" autoAdjust="0"/>
  </p:normalViewPr>
  <p:slideViewPr>
    <p:cSldViewPr snapToGrid="0">
      <p:cViewPr varScale="1">
        <p:scale>
          <a:sx n="46" d="100"/>
          <a:sy n="46" d="100"/>
        </p:scale>
        <p:origin x="1444"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F785F8-91BE-458D-B3C3-718B89C6CB39}" type="doc">
      <dgm:prSet loTypeId="urn:microsoft.com/office/officeart/2005/8/layout/orgChart1" loCatId="hierarchy" qsTypeId="urn:microsoft.com/office/officeart/2005/8/quickstyle/simple2" qsCatId="simple" csTypeId="urn:microsoft.com/office/officeart/2005/8/colors/accent1_2" csCatId="accent1" phldr="1"/>
      <dgm:spPr/>
      <dgm:t>
        <a:bodyPr/>
        <a:lstStyle/>
        <a:p>
          <a:endParaRPr lang="en-US"/>
        </a:p>
      </dgm:t>
    </dgm:pt>
    <dgm:pt modelId="{9D42C02A-265C-47F1-8891-670DA381E736}">
      <dgm:prSet phldrT="[Text]"/>
      <dgm:spPr/>
      <dgm:t>
        <a:bodyPr/>
        <a:lstStyle/>
        <a:p>
          <a:r>
            <a:rPr lang="en-US" dirty="0"/>
            <a:t>Distributive Shock</a:t>
          </a:r>
        </a:p>
      </dgm:t>
    </dgm:pt>
    <dgm:pt modelId="{DE226D82-76C2-4DE8-AE30-FF99DA46EFCB}" type="parTrans" cxnId="{792BA67B-9EFA-4E49-9F56-CE1E94E07443}">
      <dgm:prSet/>
      <dgm:spPr/>
      <dgm:t>
        <a:bodyPr/>
        <a:lstStyle/>
        <a:p>
          <a:endParaRPr lang="en-US"/>
        </a:p>
      </dgm:t>
    </dgm:pt>
    <dgm:pt modelId="{2BA2D9D3-36DC-417A-ADCB-98DDB5CCD027}" type="sibTrans" cxnId="{792BA67B-9EFA-4E49-9F56-CE1E94E07443}">
      <dgm:prSet/>
      <dgm:spPr/>
      <dgm:t>
        <a:bodyPr/>
        <a:lstStyle/>
        <a:p>
          <a:endParaRPr lang="en-US"/>
        </a:p>
      </dgm:t>
    </dgm:pt>
    <dgm:pt modelId="{26CAE5DD-5E63-4D71-9E7F-43E7044836B4}">
      <dgm:prSet phldrT="[Text]"/>
      <dgm:spPr/>
      <dgm:t>
        <a:bodyPr/>
        <a:lstStyle/>
        <a:p>
          <a:r>
            <a:rPr lang="en-US" dirty="0"/>
            <a:t>Septic Shock</a:t>
          </a:r>
        </a:p>
      </dgm:t>
    </dgm:pt>
    <dgm:pt modelId="{4624AE94-7945-444F-AF47-1A501DA7BB84}" type="parTrans" cxnId="{34F3EF18-5679-4D42-953D-29F80999B074}">
      <dgm:prSet/>
      <dgm:spPr/>
      <dgm:t>
        <a:bodyPr/>
        <a:lstStyle/>
        <a:p>
          <a:endParaRPr lang="en-US"/>
        </a:p>
      </dgm:t>
    </dgm:pt>
    <dgm:pt modelId="{DCFF40FD-C287-4D40-B49B-A156F7D49C5F}" type="sibTrans" cxnId="{34F3EF18-5679-4D42-953D-29F80999B074}">
      <dgm:prSet/>
      <dgm:spPr/>
      <dgm:t>
        <a:bodyPr/>
        <a:lstStyle/>
        <a:p>
          <a:endParaRPr lang="en-US"/>
        </a:p>
      </dgm:t>
    </dgm:pt>
    <dgm:pt modelId="{CEF25F2D-48C7-4266-9D3F-DDF0AA7F3374}">
      <dgm:prSet phldrT="[Text]"/>
      <dgm:spPr/>
      <dgm:t>
        <a:bodyPr/>
        <a:lstStyle/>
        <a:p>
          <a:r>
            <a:rPr lang="en-US" dirty="0"/>
            <a:t>Anaphylactic Shock</a:t>
          </a:r>
        </a:p>
      </dgm:t>
    </dgm:pt>
    <dgm:pt modelId="{33613C4D-9162-4E7C-A03F-65CEF87CE18F}" type="parTrans" cxnId="{58C2B569-5BE3-43AC-B230-9CE2EBA225F1}">
      <dgm:prSet/>
      <dgm:spPr/>
      <dgm:t>
        <a:bodyPr/>
        <a:lstStyle/>
        <a:p>
          <a:endParaRPr lang="en-US"/>
        </a:p>
      </dgm:t>
    </dgm:pt>
    <dgm:pt modelId="{C2C09734-F4E9-4DEA-B5D0-B69B049B16E0}" type="sibTrans" cxnId="{58C2B569-5BE3-43AC-B230-9CE2EBA225F1}">
      <dgm:prSet/>
      <dgm:spPr/>
      <dgm:t>
        <a:bodyPr/>
        <a:lstStyle/>
        <a:p>
          <a:endParaRPr lang="en-US"/>
        </a:p>
      </dgm:t>
    </dgm:pt>
    <dgm:pt modelId="{E1F4C601-DDCF-4970-A7BB-12C544D38D1E}">
      <dgm:prSet phldrT="[Text]"/>
      <dgm:spPr/>
      <dgm:t>
        <a:bodyPr/>
        <a:lstStyle/>
        <a:p>
          <a:r>
            <a:rPr lang="en-US" dirty="0"/>
            <a:t>Neurogenic Shock</a:t>
          </a:r>
        </a:p>
      </dgm:t>
    </dgm:pt>
    <dgm:pt modelId="{218CFC9F-CEA0-482B-B870-81872451150F}" type="parTrans" cxnId="{8132071A-16CE-4511-B80D-54F42081C45B}">
      <dgm:prSet/>
      <dgm:spPr/>
      <dgm:t>
        <a:bodyPr/>
        <a:lstStyle/>
        <a:p>
          <a:endParaRPr lang="en-US"/>
        </a:p>
      </dgm:t>
    </dgm:pt>
    <dgm:pt modelId="{816E349A-B151-445A-A96A-6442735D194B}" type="sibTrans" cxnId="{8132071A-16CE-4511-B80D-54F42081C45B}">
      <dgm:prSet/>
      <dgm:spPr/>
      <dgm:t>
        <a:bodyPr/>
        <a:lstStyle/>
        <a:p>
          <a:endParaRPr lang="en-US"/>
        </a:p>
      </dgm:t>
    </dgm:pt>
    <dgm:pt modelId="{822F46DD-CADB-4D7F-943E-56D8A9BD6801}" type="pres">
      <dgm:prSet presAssocID="{48F785F8-91BE-458D-B3C3-718B89C6CB39}" presName="hierChild1" presStyleCnt="0">
        <dgm:presLayoutVars>
          <dgm:orgChart val="1"/>
          <dgm:chPref val="1"/>
          <dgm:dir/>
          <dgm:animOne val="branch"/>
          <dgm:animLvl val="lvl"/>
          <dgm:resizeHandles/>
        </dgm:presLayoutVars>
      </dgm:prSet>
      <dgm:spPr/>
    </dgm:pt>
    <dgm:pt modelId="{A1C27765-8403-4571-8CD3-E11C1C3BBD3A}" type="pres">
      <dgm:prSet presAssocID="{9D42C02A-265C-47F1-8891-670DA381E736}" presName="hierRoot1" presStyleCnt="0">
        <dgm:presLayoutVars>
          <dgm:hierBranch val="init"/>
        </dgm:presLayoutVars>
      </dgm:prSet>
      <dgm:spPr/>
    </dgm:pt>
    <dgm:pt modelId="{1C063758-D07F-46E6-8583-352A9CC20BE0}" type="pres">
      <dgm:prSet presAssocID="{9D42C02A-265C-47F1-8891-670DA381E736}" presName="rootComposite1" presStyleCnt="0"/>
      <dgm:spPr/>
    </dgm:pt>
    <dgm:pt modelId="{F638B776-4114-4184-BB06-389680DBC856}" type="pres">
      <dgm:prSet presAssocID="{9D42C02A-265C-47F1-8891-670DA381E736}" presName="rootText1" presStyleLbl="node0" presStyleIdx="0" presStyleCnt="1">
        <dgm:presLayoutVars>
          <dgm:chPref val="3"/>
        </dgm:presLayoutVars>
      </dgm:prSet>
      <dgm:spPr/>
    </dgm:pt>
    <dgm:pt modelId="{991ED780-B195-4904-A58E-D7D26AEEE6D9}" type="pres">
      <dgm:prSet presAssocID="{9D42C02A-265C-47F1-8891-670DA381E736}" presName="rootConnector1" presStyleLbl="node1" presStyleIdx="0" presStyleCnt="0"/>
      <dgm:spPr/>
    </dgm:pt>
    <dgm:pt modelId="{C55091B3-E5FB-41D3-9CB6-5ACE23FB213A}" type="pres">
      <dgm:prSet presAssocID="{9D42C02A-265C-47F1-8891-670DA381E736}" presName="hierChild2" presStyleCnt="0"/>
      <dgm:spPr/>
    </dgm:pt>
    <dgm:pt modelId="{84B71118-62BC-4897-896E-0FB02C23AF49}" type="pres">
      <dgm:prSet presAssocID="{4624AE94-7945-444F-AF47-1A501DA7BB84}" presName="Name37" presStyleLbl="parChTrans1D2" presStyleIdx="0" presStyleCnt="3"/>
      <dgm:spPr/>
    </dgm:pt>
    <dgm:pt modelId="{2AF3E954-1611-4298-B1EC-92C784482908}" type="pres">
      <dgm:prSet presAssocID="{26CAE5DD-5E63-4D71-9E7F-43E7044836B4}" presName="hierRoot2" presStyleCnt="0">
        <dgm:presLayoutVars>
          <dgm:hierBranch val="init"/>
        </dgm:presLayoutVars>
      </dgm:prSet>
      <dgm:spPr/>
    </dgm:pt>
    <dgm:pt modelId="{AE31AC47-E99D-4915-82AA-4792F34FB8A3}" type="pres">
      <dgm:prSet presAssocID="{26CAE5DD-5E63-4D71-9E7F-43E7044836B4}" presName="rootComposite" presStyleCnt="0"/>
      <dgm:spPr/>
    </dgm:pt>
    <dgm:pt modelId="{7D2BA41B-FD03-4140-8DAC-7CA7F6D0F08A}" type="pres">
      <dgm:prSet presAssocID="{26CAE5DD-5E63-4D71-9E7F-43E7044836B4}" presName="rootText" presStyleLbl="node2" presStyleIdx="0" presStyleCnt="3">
        <dgm:presLayoutVars>
          <dgm:chPref val="3"/>
        </dgm:presLayoutVars>
      </dgm:prSet>
      <dgm:spPr/>
    </dgm:pt>
    <dgm:pt modelId="{A3E9B72E-C09B-4675-8F2B-A0168E345D53}" type="pres">
      <dgm:prSet presAssocID="{26CAE5DD-5E63-4D71-9E7F-43E7044836B4}" presName="rootConnector" presStyleLbl="node2" presStyleIdx="0" presStyleCnt="3"/>
      <dgm:spPr/>
    </dgm:pt>
    <dgm:pt modelId="{938FD334-9A9E-4A3D-8EE3-79BEA2197368}" type="pres">
      <dgm:prSet presAssocID="{26CAE5DD-5E63-4D71-9E7F-43E7044836B4}" presName="hierChild4" presStyleCnt="0"/>
      <dgm:spPr/>
    </dgm:pt>
    <dgm:pt modelId="{31189B73-787E-4451-93D1-E56F45995B49}" type="pres">
      <dgm:prSet presAssocID="{26CAE5DD-5E63-4D71-9E7F-43E7044836B4}" presName="hierChild5" presStyleCnt="0"/>
      <dgm:spPr/>
    </dgm:pt>
    <dgm:pt modelId="{3692DFD9-9A04-40AB-9F34-0DBD636AD053}" type="pres">
      <dgm:prSet presAssocID="{33613C4D-9162-4E7C-A03F-65CEF87CE18F}" presName="Name37" presStyleLbl="parChTrans1D2" presStyleIdx="1" presStyleCnt="3"/>
      <dgm:spPr/>
    </dgm:pt>
    <dgm:pt modelId="{1FB6F160-912E-4D6B-8943-E3DCF16DB762}" type="pres">
      <dgm:prSet presAssocID="{CEF25F2D-48C7-4266-9D3F-DDF0AA7F3374}" presName="hierRoot2" presStyleCnt="0">
        <dgm:presLayoutVars>
          <dgm:hierBranch val="init"/>
        </dgm:presLayoutVars>
      </dgm:prSet>
      <dgm:spPr/>
    </dgm:pt>
    <dgm:pt modelId="{A56F816F-95DD-4054-97C5-DCF808996144}" type="pres">
      <dgm:prSet presAssocID="{CEF25F2D-48C7-4266-9D3F-DDF0AA7F3374}" presName="rootComposite" presStyleCnt="0"/>
      <dgm:spPr/>
    </dgm:pt>
    <dgm:pt modelId="{25DBF5ED-B6E3-467D-BF1E-4B2ADFB210F9}" type="pres">
      <dgm:prSet presAssocID="{CEF25F2D-48C7-4266-9D3F-DDF0AA7F3374}" presName="rootText" presStyleLbl="node2" presStyleIdx="1" presStyleCnt="3">
        <dgm:presLayoutVars>
          <dgm:chPref val="3"/>
        </dgm:presLayoutVars>
      </dgm:prSet>
      <dgm:spPr/>
    </dgm:pt>
    <dgm:pt modelId="{15435306-F58D-48DE-9084-CBD9EBCD5B57}" type="pres">
      <dgm:prSet presAssocID="{CEF25F2D-48C7-4266-9D3F-DDF0AA7F3374}" presName="rootConnector" presStyleLbl="node2" presStyleIdx="1" presStyleCnt="3"/>
      <dgm:spPr/>
    </dgm:pt>
    <dgm:pt modelId="{3D109F11-D697-49E5-A990-43B2EF2B7F7E}" type="pres">
      <dgm:prSet presAssocID="{CEF25F2D-48C7-4266-9D3F-DDF0AA7F3374}" presName="hierChild4" presStyleCnt="0"/>
      <dgm:spPr/>
    </dgm:pt>
    <dgm:pt modelId="{692B1BEE-14AA-4B65-BC55-EC7EEE78E34F}" type="pres">
      <dgm:prSet presAssocID="{CEF25F2D-48C7-4266-9D3F-DDF0AA7F3374}" presName="hierChild5" presStyleCnt="0"/>
      <dgm:spPr/>
    </dgm:pt>
    <dgm:pt modelId="{13E2CEF6-25A9-4797-967E-E2FADDDB90A1}" type="pres">
      <dgm:prSet presAssocID="{218CFC9F-CEA0-482B-B870-81872451150F}" presName="Name37" presStyleLbl="parChTrans1D2" presStyleIdx="2" presStyleCnt="3"/>
      <dgm:spPr/>
    </dgm:pt>
    <dgm:pt modelId="{9696CDCF-843B-4C98-860E-54566AE15309}" type="pres">
      <dgm:prSet presAssocID="{E1F4C601-DDCF-4970-A7BB-12C544D38D1E}" presName="hierRoot2" presStyleCnt="0">
        <dgm:presLayoutVars>
          <dgm:hierBranch val="init"/>
        </dgm:presLayoutVars>
      </dgm:prSet>
      <dgm:spPr/>
    </dgm:pt>
    <dgm:pt modelId="{97E1F43C-D643-4D05-BB6C-F81D035DE47A}" type="pres">
      <dgm:prSet presAssocID="{E1F4C601-DDCF-4970-A7BB-12C544D38D1E}" presName="rootComposite" presStyleCnt="0"/>
      <dgm:spPr/>
    </dgm:pt>
    <dgm:pt modelId="{9E49FCA0-F815-4C74-8F8C-92378A936923}" type="pres">
      <dgm:prSet presAssocID="{E1F4C601-DDCF-4970-A7BB-12C544D38D1E}" presName="rootText" presStyleLbl="node2" presStyleIdx="2" presStyleCnt="3">
        <dgm:presLayoutVars>
          <dgm:chPref val="3"/>
        </dgm:presLayoutVars>
      </dgm:prSet>
      <dgm:spPr/>
    </dgm:pt>
    <dgm:pt modelId="{6E786E9E-5D6D-42FB-96FE-AEE61E38842E}" type="pres">
      <dgm:prSet presAssocID="{E1F4C601-DDCF-4970-A7BB-12C544D38D1E}" presName="rootConnector" presStyleLbl="node2" presStyleIdx="2" presStyleCnt="3"/>
      <dgm:spPr/>
    </dgm:pt>
    <dgm:pt modelId="{3DA2C096-F240-4E76-8F0D-4095B78C58B3}" type="pres">
      <dgm:prSet presAssocID="{E1F4C601-DDCF-4970-A7BB-12C544D38D1E}" presName="hierChild4" presStyleCnt="0"/>
      <dgm:spPr/>
    </dgm:pt>
    <dgm:pt modelId="{168A4444-BB1D-4BCB-B8A1-6807EED6540C}" type="pres">
      <dgm:prSet presAssocID="{E1F4C601-DDCF-4970-A7BB-12C544D38D1E}" presName="hierChild5" presStyleCnt="0"/>
      <dgm:spPr/>
    </dgm:pt>
    <dgm:pt modelId="{5544FEB0-9183-46AF-95DE-9B9A7B72DB77}" type="pres">
      <dgm:prSet presAssocID="{9D42C02A-265C-47F1-8891-670DA381E736}" presName="hierChild3" presStyleCnt="0"/>
      <dgm:spPr/>
    </dgm:pt>
  </dgm:ptLst>
  <dgm:cxnLst>
    <dgm:cxn modelId="{34F3EF18-5679-4D42-953D-29F80999B074}" srcId="{9D42C02A-265C-47F1-8891-670DA381E736}" destId="{26CAE5DD-5E63-4D71-9E7F-43E7044836B4}" srcOrd="0" destOrd="0" parTransId="{4624AE94-7945-444F-AF47-1A501DA7BB84}" sibTransId="{DCFF40FD-C287-4D40-B49B-A156F7D49C5F}"/>
    <dgm:cxn modelId="{8132071A-16CE-4511-B80D-54F42081C45B}" srcId="{9D42C02A-265C-47F1-8891-670DA381E736}" destId="{E1F4C601-DDCF-4970-A7BB-12C544D38D1E}" srcOrd="2" destOrd="0" parTransId="{218CFC9F-CEA0-482B-B870-81872451150F}" sibTransId="{816E349A-B151-445A-A96A-6442735D194B}"/>
    <dgm:cxn modelId="{FB0DE924-C108-4F20-A396-AF97A833E098}" type="presOf" srcId="{E1F4C601-DDCF-4970-A7BB-12C544D38D1E}" destId="{9E49FCA0-F815-4C74-8F8C-92378A936923}" srcOrd="0" destOrd="0" presId="urn:microsoft.com/office/officeart/2005/8/layout/orgChart1"/>
    <dgm:cxn modelId="{48161065-50CA-447F-BCC2-CF7200EFFAB4}" type="presOf" srcId="{26CAE5DD-5E63-4D71-9E7F-43E7044836B4}" destId="{A3E9B72E-C09B-4675-8F2B-A0168E345D53}" srcOrd="1" destOrd="0" presId="urn:microsoft.com/office/officeart/2005/8/layout/orgChart1"/>
    <dgm:cxn modelId="{58C2B569-5BE3-43AC-B230-9CE2EBA225F1}" srcId="{9D42C02A-265C-47F1-8891-670DA381E736}" destId="{CEF25F2D-48C7-4266-9D3F-DDF0AA7F3374}" srcOrd="1" destOrd="0" parTransId="{33613C4D-9162-4E7C-A03F-65CEF87CE18F}" sibTransId="{C2C09734-F4E9-4DEA-B5D0-B69B049B16E0}"/>
    <dgm:cxn modelId="{9AF18B6B-E76A-4D70-A070-445A7A7D8EBA}" type="presOf" srcId="{33613C4D-9162-4E7C-A03F-65CEF87CE18F}" destId="{3692DFD9-9A04-40AB-9F34-0DBD636AD053}" srcOrd="0" destOrd="0" presId="urn:microsoft.com/office/officeart/2005/8/layout/orgChart1"/>
    <dgm:cxn modelId="{283BEB55-5B87-4384-B31D-D358F127A1EE}" type="presOf" srcId="{CEF25F2D-48C7-4266-9D3F-DDF0AA7F3374}" destId="{15435306-F58D-48DE-9084-CBD9EBCD5B57}" srcOrd="1" destOrd="0" presId="urn:microsoft.com/office/officeart/2005/8/layout/orgChart1"/>
    <dgm:cxn modelId="{792BA67B-9EFA-4E49-9F56-CE1E94E07443}" srcId="{48F785F8-91BE-458D-B3C3-718B89C6CB39}" destId="{9D42C02A-265C-47F1-8891-670DA381E736}" srcOrd="0" destOrd="0" parTransId="{DE226D82-76C2-4DE8-AE30-FF99DA46EFCB}" sibTransId="{2BA2D9D3-36DC-417A-ADCB-98DDB5CCD027}"/>
    <dgm:cxn modelId="{CD6B1F82-6726-4441-B4D4-ABE48583CD9C}" type="presOf" srcId="{CEF25F2D-48C7-4266-9D3F-DDF0AA7F3374}" destId="{25DBF5ED-B6E3-467D-BF1E-4B2ADFB210F9}" srcOrd="0" destOrd="0" presId="urn:microsoft.com/office/officeart/2005/8/layout/orgChart1"/>
    <dgm:cxn modelId="{E6F27FA2-74FB-4D8F-9D97-23E25BD33037}" type="presOf" srcId="{4624AE94-7945-444F-AF47-1A501DA7BB84}" destId="{84B71118-62BC-4897-896E-0FB02C23AF49}" srcOrd="0" destOrd="0" presId="urn:microsoft.com/office/officeart/2005/8/layout/orgChart1"/>
    <dgm:cxn modelId="{9ACF09A8-3B07-4DDF-8A47-157FB6E437BA}" type="presOf" srcId="{9D42C02A-265C-47F1-8891-670DA381E736}" destId="{F638B776-4114-4184-BB06-389680DBC856}" srcOrd="0" destOrd="0" presId="urn:microsoft.com/office/officeart/2005/8/layout/orgChart1"/>
    <dgm:cxn modelId="{F5750EBB-3215-43C9-BB47-40ADB7E5ACD1}" type="presOf" srcId="{218CFC9F-CEA0-482B-B870-81872451150F}" destId="{13E2CEF6-25A9-4797-967E-E2FADDDB90A1}" srcOrd="0" destOrd="0" presId="urn:microsoft.com/office/officeart/2005/8/layout/orgChart1"/>
    <dgm:cxn modelId="{10B95DE0-DFC8-4F7A-AA2E-FB8A66DEA510}" type="presOf" srcId="{48F785F8-91BE-458D-B3C3-718B89C6CB39}" destId="{822F46DD-CADB-4D7F-943E-56D8A9BD6801}" srcOrd="0" destOrd="0" presId="urn:microsoft.com/office/officeart/2005/8/layout/orgChart1"/>
    <dgm:cxn modelId="{8156B7E6-6F09-46F8-8AE9-992714301D46}" type="presOf" srcId="{9D42C02A-265C-47F1-8891-670DA381E736}" destId="{991ED780-B195-4904-A58E-D7D26AEEE6D9}" srcOrd="1" destOrd="0" presId="urn:microsoft.com/office/officeart/2005/8/layout/orgChart1"/>
    <dgm:cxn modelId="{FE0EF9EA-D6CA-4528-A91C-7B2495B8A00D}" type="presOf" srcId="{26CAE5DD-5E63-4D71-9E7F-43E7044836B4}" destId="{7D2BA41B-FD03-4140-8DAC-7CA7F6D0F08A}" srcOrd="0" destOrd="0" presId="urn:microsoft.com/office/officeart/2005/8/layout/orgChart1"/>
    <dgm:cxn modelId="{5046B4FE-D84D-4927-A1C3-BDE0C7C31E4F}" type="presOf" srcId="{E1F4C601-DDCF-4970-A7BB-12C544D38D1E}" destId="{6E786E9E-5D6D-42FB-96FE-AEE61E38842E}" srcOrd="1" destOrd="0" presId="urn:microsoft.com/office/officeart/2005/8/layout/orgChart1"/>
    <dgm:cxn modelId="{67A51C2C-722E-4672-ABD8-10DD4B4ED211}" type="presParOf" srcId="{822F46DD-CADB-4D7F-943E-56D8A9BD6801}" destId="{A1C27765-8403-4571-8CD3-E11C1C3BBD3A}" srcOrd="0" destOrd="0" presId="urn:microsoft.com/office/officeart/2005/8/layout/orgChart1"/>
    <dgm:cxn modelId="{3EB997F2-EE6B-4A0E-9E16-BF5ABB259612}" type="presParOf" srcId="{A1C27765-8403-4571-8CD3-E11C1C3BBD3A}" destId="{1C063758-D07F-46E6-8583-352A9CC20BE0}" srcOrd="0" destOrd="0" presId="urn:microsoft.com/office/officeart/2005/8/layout/orgChart1"/>
    <dgm:cxn modelId="{B3EEDA70-5091-4640-ADD3-EC0C46564CB3}" type="presParOf" srcId="{1C063758-D07F-46E6-8583-352A9CC20BE0}" destId="{F638B776-4114-4184-BB06-389680DBC856}" srcOrd="0" destOrd="0" presId="urn:microsoft.com/office/officeart/2005/8/layout/orgChart1"/>
    <dgm:cxn modelId="{AD3A2DF7-5CFD-4136-BA18-1B0A85A062E4}" type="presParOf" srcId="{1C063758-D07F-46E6-8583-352A9CC20BE0}" destId="{991ED780-B195-4904-A58E-D7D26AEEE6D9}" srcOrd="1" destOrd="0" presId="urn:microsoft.com/office/officeart/2005/8/layout/orgChart1"/>
    <dgm:cxn modelId="{A73D0EC7-1A20-4BEA-823B-FC357B4FC328}" type="presParOf" srcId="{A1C27765-8403-4571-8CD3-E11C1C3BBD3A}" destId="{C55091B3-E5FB-41D3-9CB6-5ACE23FB213A}" srcOrd="1" destOrd="0" presId="urn:microsoft.com/office/officeart/2005/8/layout/orgChart1"/>
    <dgm:cxn modelId="{5A11E147-67EB-41D5-B3CF-9CEBC5729060}" type="presParOf" srcId="{C55091B3-E5FB-41D3-9CB6-5ACE23FB213A}" destId="{84B71118-62BC-4897-896E-0FB02C23AF49}" srcOrd="0" destOrd="0" presId="urn:microsoft.com/office/officeart/2005/8/layout/orgChart1"/>
    <dgm:cxn modelId="{018E5A55-7EB2-4C57-B19D-88EAD23BA6AF}" type="presParOf" srcId="{C55091B3-E5FB-41D3-9CB6-5ACE23FB213A}" destId="{2AF3E954-1611-4298-B1EC-92C784482908}" srcOrd="1" destOrd="0" presId="urn:microsoft.com/office/officeart/2005/8/layout/orgChart1"/>
    <dgm:cxn modelId="{61457F12-6B30-4DDB-80F6-C3C0676AD542}" type="presParOf" srcId="{2AF3E954-1611-4298-B1EC-92C784482908}" destId="{AE31AC47-E99D-4915-82AA-4792F34FB8A3}" srcOrd="0" destOrd="0" presId="urn:microsoft.com/office/officeart/2005/8/layout/orgChart1"/>
    <dgm:cxn modelId="{2B1E93DB-9570-4317-AE82-3E6F518C5610}" type="presParOf" srcId="{AE31AC47-E99D-4915-82AA-4792F34FB8A3}" destId="{7D2BA41B-FD03-4140-8DAC-7CA7F6D0F08A}" srcOrd="0" destOrd="0" presId="urn:microsoft.com/office/officeart/2005/8/layout/orgChart1"/>
    <dgm:cxn modelId="{F3176C74-69A2-4270-8D32-BB8C07F78D7E}" type="presParOf" srcId="{AE31AC47-E99D-4915-82AA-4792F34FB8A3}" destId="{A3E9B72E-C09B-4675-8F2B-A0168E345D53}" srcOrd="1" destOrd="0" presId="urn:microsoft.com/office/officeart/2005/8/layout/orgChart1"/>
    <dgm:cxn modelId="{0930E70E-5FAF-405F-AC06-AA8428879908}" type="presParOf" srcId="{2AF3E954-1611-4298-B1EC-92C784482908}" destId="{938FD334-9A9E-4A3D-8EE3-79BEA2197368}" srcOrd="1" destOrd="0" presId="urn:microsoft.com/office/officeart/2005/8/layout/orgChart1"/>
    <dgm:cxn modelId="{BAD7B138-8D30-44FC-A145-F40F0B120132}" type="presParOf" srcId="{2AF3E954-1611-4298-B1EC-92C784482908}" destId="{31189B73-787E-4451-93D1-E56F45995B49}" srcOrd="2" destOrd="0" presId="urn:microsoft.com/office/officeart/2005/8/layout/orgChart1"/>
    <dgm:cxn modelId="{88069D37-A9AD-42BB-A7DA-98FBABD03F60}" type="presParOf" srcId="{C55091B3-E5FB-41D3-9CB6-5ACE23FB213A}" destId="{3692DFD9-9A04-40AB-9F34-0DBD636AD053}" srcOrd="2" destOrd="0" presId="urn:microsoft.com/office/officeart/2005/8/layout/orgChart1"/>
    <dgm:cxn modelId="{281D5184-592E-4EA7-B711-DC42501754CF}" type="presParOf" srcId="{C55091B3-E5FB-41D3-9CB6-5ACE23FB213A}" destId="{1FB6F160-912E-4D6B-8943-E3DCF16DB762}" srcOrd="3" destOrd="0" presId="urn:microsoft.com/office/officeart/2005/8/layout/orgChart1"/>
    <dgm:cxn modelId="{59E2C74B-CBDA-4FCC-8250-F6C04FF28FF5}" type="presParOf" srcId="{1FB6F160-912E-4D6B-8943-E3DCF16DB762}" destId="{A56F816F-95DD-4054-97C5-DCF808996144}" srcOrd="0" destOrd="0" presId="urn:microsoft.com/office/officeart/2005/8/layout/orgChart1"/>
    <dgm:cxn modelId="{3EDA6E98-06C8-414D-82EA-A365BA05DB6C}" type="presParOf" srcId="{A56F816F-95DD-4054-97C5-DCF808996144}" destId="{25DBF5ED-B6E3-467D-BF1E-4B2ADFB210F9}" srcOrd="0" destOrd="0" presId="urn:microsoft.com/office/officeart/2005/8/layout/orgChart1"/>
    <dgm:cxn modelId="{DC43F01D-FC13-4A5C-8D01-F76919D83925}" type="presParOf" srcId="{A56F816F-95DD-4054-97C5-DCF808996144}" destId="{15435306-F58D-48DE-9084-CBD9EBCD5B57}" srcOrd="1" destOrd="0" presId="urn:microsoft.com/office/officeart/2005/8/layout/orgChart1"/>
    <dgm:cxn modelId="{308021DE-2A65-427C-B89B-82A1F8947D36}" type="presParOf" srcId="{1FB6F160-912E-4D6B-8943-E3DCF16DB762}" destId="{3D109F11-D697-49E5-A990-43B2EF2B7F7E}" srcOrd="1" destOrd="0" presId="urn:microsoft.com/office/officeart/2005/8/layout/orgChart1"/>
    <dgm:cxn modelId="{5700D226-5F42-4EE0-A14C-59AB1A5972F7}" type="presParOf" srcId="{1FB6F160-912E-4D6B-8943-E3DCF16DB762}" destId="{692B1BEE-14AA-4B65-BC55-EC7EEE78E34F}" srcOrd="2" destOrd="0" presId="urn:microsoft.com/office/officeart/2005/8/layout/orgChart1"/>
    <dgm:cxn modelId="{E72EA133-BBE8-41A0-B320-D88A15F140E7}" type="presParOf" srcId="{C55091B3-E5FB-41D3-9CB6-5ACE23FB213A}" destId="{13E2CEF6-25A9-4797-967E-E2FADDDB90A1}" srcOrd="4" destOrd="0" presId="urn:microsoft.com/office/officeart/2005/8/layout/orgChart1"/>
    <dgm:cxn modelId="{79D5266E-D946-43AA-8DF7-BC79363E54C5}" type="presParOf" srcId="{C55091B3-E5FB-41D3-9CB6-5ACE23FB213A}" destId="{9696CDCF-843B-4C98-860E-54566AE15309}" srcOrd="5" destOrd="0" presId="urn:microsoft.com/office/officeart/2005/8/layout/orgChart1"/>
    <dgm:cxn modelId="{46CBAD86-8854-49B8-B3E4-BE303DA180BF}" type="presParOf" srcId="{9696CDCF-843B-4C98-860E-54566AE15309}" destId="{97E1F43C-D643-4D05-BB6C-F81D035DE47A}" srcOrd="0" destOrd="0" presId="urn:microsoft.com/office/officeart/2005/8/layout/orgChart1"/>
    <dgm:cxn modelId="{3A6520EE-85DE-4DEE-94D8-FF94F65A7058}" type="presParOf" srcId="{97E1F43C-D643-4D05-BB6C-F81D035DE47A}" destId="{9E49FCA0-F815-4C74-8F8C-92378A936923}" srcOrd="0" destOrd="0" presId="urn:microsoft.com/office/officeart/2005/8/layout/orgChart1"/>
    <dgm:cxn modelId="{AA0E0DB5-4632-4AB3-8D07-1252BFA2A903}" type="presParOf" srcId="{97E1F43C-D643-4D05-BB6C-F81D035DE47A}" destId="{6E786E9E-5D6D-42FB-96FE-AEE61E38842E}" srcOrd="1" destOrd="0" presId="urn:microsoft.com/office/officeart/2005/8/layout/orgChart1"/>
    <dgm:cxn modelId="{F4D3FBD8-5AB0-44BA-AEEA-E8AD98AA62A5}" type="presParOf" srcId="{9696CDCF-843B-4C98-860E-54566AE15309}" destId="{3DA2C096-F240-4E76-8F0D-4095B78C58B3}" srcOrd="1" destOrd="0" presId="urn:microsoft.com/office/officeart/2005/8/layout/orgChart1"/>
    <dgm:cxn modelId="{0E477F1B-FBD6-4E36-9F19-6B18FCD68F3C}" type="presParOf" srcId="{9696CDCF-843B-4C98-860E-54566AE15309}" destId="{168A4444-BB1D-4BCB-B8A1-6807EED6540C}" srcOrd="2" destOrd="0" presId="urn:microsoft.com/office/officeart/2005/8/layout/orgChart1"/>
    <dgm:cxn modelId="{14926870-0874-4D0A-8E16-46E647BE9065}" type="presParOf" srcId="{A1C27765-8403-4571-8CD3-E11C1C3BBD3A}" destId="{5544FEB0-9183-46AF-95DE-9B9A7B72DB7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E2CEF6-25A9-4797-967E-E2FADDDB90A1}">
      <dsp:nvSpPr>
        <dsp:cNvPr id="0" name=""/>
        <dsp:cNvSpPr/>
      </dsp:nvSpPr>
      <dsp:spPr>
        <a:xfrm>
          <a:off x="4064000" y="2459823"/>
          <a:ext cx="2875309" cy="499020"/>
        </a:xfrm>
        <a:custGeom>
          <a:avLst/>
          <a:gdLst/>
          <a:ahLst/>
          <a:cxnLst/>
          <a:rect l="0" t="0" r="0" b="0"/>
          <a:pathLst>
            <a:path>
              <a:moveTo>
                <a:pt x="0" y="0"/>
              </a:moveTo>
              <a:lnTo>
                <a:pt x="0" y="249510"/>
              </a:lnTo>
              <a:lnTo>
                <a:pt x="2875309" y="249510"/>
              </a:lnTo>
              <a:lnTo>
                <a:pt x="2875309" y="4990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92DFD9-9A04-40AB-9F34-0DBD636AD053}">
      <dsp:nvSpPr>
        <dsp:cNvPr id="0" name=""/>
        <dsp:cNvSpPr/>
      </dsp:nvSpPr>
      <dsp:spPr>
        <a:xfrm>
          <a:off x="4018280" y="2459823"/>
          <a:ext cx="91440" cy="499020"/>
        </a:xfrm>
        <a:custGeom>
          <a:avLst/>
          <a:gdLst/>
          <a:ahLst/>
          <a:cxnLst/>
          <a:rect l="0" t="0" r="0" b="0"/>
          <a:pathLst>
            <a:path>
              <a:moveTo>
                <a:pt x="45720" y="0"/>
              </a:moveTo>
              <a:lnTo>
                <a:pt x="45720" y="4990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B71118-62BC-4897-896E-0FB02C23AF49}">
      <dsp:nvSpPr>
        <dsp:cNvPr id="0" name=""/>
        <dsp:cNvSpPr/>
      </dsp:nvSpPr>
      <dsp:spPr>
        <a:xfrm>
          <a:off x="1188690" y="2459823"/>
          <a:ext cx="2875309" cy="499020"/>
        </a:xfrm>
        <a:custGeom>
          <a:avLst/>
          <a:gdLst/>
          <a:ahLst/>
          <a:cxnLst/>
          <a:rect l="0" t="0" r="0" b="0"/>
          <a:pathLst>
            <a:path>
              <a:moveTo>
                <a:pt x="2875309" y="0"/>
              </a:moveTo>
              <a:lnTo>
                <a:pt x="2875309" y="249510"/>
              </a:lnTo>
              <a:lnTo>
                <a:pt x="0" y="249510"/>
              </a:lnTo>
              <a:lnTo>
                <a:pt x="0" y="4990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38B776-4114-4184-BB06-389680DBC856}">
      <dsp:nvSpPr>
        <dsp:cNvPr id="0" name=""/>
        <dsp:cNvSpPr/>
      </dsp:nvSpPr>
      <dsp:spPr>
        <a:xfrm>
          <a:off x="2875855" y="1271678"/>
          <a:ext cx="2376289" cy="1188144"/>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Distributive Shock</a:t>
          </a:r>
        </a:p>
      </dsp:txBody>
      <dsp:txXfrm>
        <a:off x="2875855" y="1271678"/>
        <a:ext cx="2376289" cy="1188144"/>
      </dsp:txXfrm>
    </dsp:sp>
    <dsp:sp modelId="{7D2BA41B-FD03-4140-8DAC-7CA7F6D0F08A}">
      <dsp:nvSpPr>
        <dsp:cNvPr id="0" name=""/>
        <dsp:cNvSpPr/>
      </dsp:nvSpPr>
      <dsp:spPr>
        <a:xfrm>
          <a:off x="545" y="2958843"/>
          <a:ext cx="2376289" cy="1188144"/>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Septic Shock</a:t>
          </a:r>
        </a:p>
      </dsp:txBody>
      <dsp:txXfrm>
        <a:off x="545" y="2958843"/>
        <a:ext cx="2376289" cy="1188144"/>
      </dsp:txXfrm>
    </dsp:sp>
    <dsp:sp modelId="{25DBF5ED-B6E3-467D-BF1E-4B2ADFB210F9}">
      <dsp:nvSpPr>
        <dsp:cNvPr id="0" name=""/>
        <dsp:cNvSpPr/>
      </dsp:nvSpPr>
      <dsp:spPr>
        <a:xfrm>
          <a:off x="2875855" y="2958843"/>
          <a:ext cx="2376289" cy="1188144"/>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Anaphylactic Shock</a:t>
          </a:r>
        </a:p>
      </dsp:txBody>
      <dsp:txXfrm>
        <a:off x="2875855" y="2958843"/>
        <a:ext cx="2376289" cy="1188144"/>
      </dsp:txXfrm>
    </dsp:sp>
    <dsp:sp modelId="{9E49FCA0-F815-4C74-8F8C-92378A936923}">
      <dsp:nvSpPr>
        <dsp:cNvPr id="0" name=""/>
        <dsp:cNvSpPr/>
      </dsp:nvSpPr>
      <dsp:spPr>
        <a:xfrm>
          <a:off x="5751165" y="2958843"/>
          <a:ext cx="2376289" cy="1188144"/>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en-US" sz="3200" kern="1200" dirty="0"/>
            <a:t>Neurogenic Shock</a:t>
          </a:r>
        </a:p>
      </dsp:txBody>
      <dsp:txXfrm>
        <a:off x="5751165" y="2958843"/>
        <a:ext cx="2376289" cy="118814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3" name="Google Shape;103;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2" name="Google Shape;14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Cardiogenic, meaning originating from the heart, can be characterized by a decrease in cardiac output that results in hypoperfusion to tissues and organs which can cause tissue hypoxia and death. This is a failure of the heart to pump effectively. The most common cardiac disorder associated with this type of shock is myocardial infarction (MI) due to the damage to the heart muscles. </a:t>
            </a:r>
            <a:endParaRPr dirty="0"/>
          </a:p>
          <a:p>
            <a:pPr marL="0" lvl="0" indent="0" algn="l" rtl="0">
              <a:spcBef>
                <a:spcPts val="0"/>
              </a:spcBef>
              <a:spcAft>
                <a:spcPts val="0"/>
              </a:spcAft>
              <a:buNone/>
            </a:pPr>
            <a:r>
              <a:rPr lang="en-US" dirty="0"/>
              <a:t>The heart is essentially not pumping blood effectively; therefore, we will have blood backing up into the heart and ultimately into the lungs and the rest of the body. When there is a backup of fluid into the lungs, symptoms will include pulmonary congestion, productive cough with bloody/frothy sputum. When there is a backup of fluid into the rest of the body, symptoms such as JVD will be present. As with hypovolemic shock, hypotension and tachycardia will be present. </a:t>
            </a:r>
            <a:endParaRPr dirty="0"/>
          </a:p>
          <a:p>
            <a:pPr marL="0" lvl="0" indent="0" algn="l" rtl="0">
              <a:spcBef>
                <a:spcPts val="0"/>
              </a:spcBef>
              <a:spcAft>
                <a:spcPts val="0"/>
              </a:spcAft>
              <a:buNone/>
            </a:pPr>
            <a:r>
              <a:rPr lang="en-US" dirty="0"/>
              <a:t>Treatment is based upon cause of cardiogenic shock, correcting the underlying cause and repairing the heart. </a:t>
            </a:r>
            <a:endParaRPr dirty="0"/>
          </a:p>
        </p:txBody>
      </p:sp>
      <p:sp>
        <p:nvSpPr>
          <p:cNvPr id="143" name="Google Shape;14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Obstructive shock is similar to cardiogenic shock. Cardiogenic shock is when there is failure of the heart to pump effectively, while obstructive shock is an obstruction that either surrounds the heart or in the blood vessels which prevents blood from being pumped forward. The causes of obstructive shock are all forms of some type of obstruction, such as cardiac tamponade, a buildup of blood or fluid in the space between the heart and pericardium, which prevents the pumping of blood effectively. Another cause is a pulmonary embolism (PE), which can block the pulmonary vascular system and affect blood flow from the right and left side of the heart. Most of the signs and symptoms resulting from obstructive shock are signs of fluid overload such as generalized edema and pulmonary edema, which are the result of an obstruction in the heart or pulmonary systems. The first line of treatment is to relieve the obstruction. </a:t>
            </a:r>
          </a:p>
        </p:txBody>
      </p:sp>
      <p:sp>
        <p:nvSpPr>
          <p:cNvPr id="149" name="Google Shape;14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indent="0"/>
            <a:r>
              <a:rPr lang="en-US" dirty="0"/>
              <a:t>Compensatory or Compensated</a:t>
            </a:r>
          </a:p>
          <a:p>
            <a:pPr marL="0" indent="0"/>
            <a:r>
              <a:rPr lang="en-US" dirty="0"/>
              <a:t>Progressive or Decompensated</a:t>
            </a:r>
          </a:p>
          <a:p>
            <a:pPr marL="0" indent="0"/>
            <a:r>
              <a:rPr lang="en-US" dirty="0"/>
              <a:t>Refractory or Irreversible</a:t>
            </a:r>
          </a:p>
          <a:p>
            <a:pPr marL="0" indent="0"/>
            <a:endParaRPr lang="en-US" dirty="0"/>
          </a:p>
          <a:p>
            <a:pPr marL="0" indent="0"/>
            <a:r>
              <a:rPr lang="en-US" dirty="0"/>
              <a:t>These are the other names you might hear these stages of shock presented as</a:t>
            </a:r>
          </a:p>
        </p:txBody>
      </p:sp>
      <p:sp>
        <p:nvSpPr>
          <p:cNvPr id="161" name="Google Shape;16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indent="0"/>
            <a:r>
              <a:rPr lang="en-US" dirty="0"/>
              <a:t>This is the early stage; all of this is starting to happen in the body. Physical symptoms might not be fully present at this time. </a:t>
            </a:r>
          </a:p>
          <a:p>
            <a:pPr marL="0" indent="0"/>
            <a:r>
              <a:rPr lang="en-US" dirty="0"/>
              <a:t>The body has entered shock of some variety, causing a low cardiac output. This decrease in cardiac output is directly affecting perfusion to the cells and tissues of our body. We are possibly starting to see tachycardia as a result of this. Another downside of this hypoperfusion is lactic acid buildup. The body normally produces  lactic acid which enters the bloodstream daily and is then metabolized by the liver and kidneys. Usually, the liver converts lactic acid into pyruvic acid, then glucose via gluconeogenesis but due to the lack of perfusion, the liver is not functioning properly. This causes a buildup of lactic acid in the body, which causes the blood's pH levels to drop (below 7.35) . This is lactic acidosis. </a:t>
            </a:r>
          </a:p>
          <a:p>
            <a:pPr marL="0" indent="0"/>
            <a:endParaRPr lang="en-US" dirty="0"/>
          </a:p>
          <a:p>
            <a:pPr marL="0" indent="0"/>
            <a:r>
              <a:rPr lang="en-US" dirty="0"/>
              <a:t>There are two types of lactic acidosis. The first type is the most common and is due to hypoperfusion, when there is an oxygen supply and demand issue. This is associated to shock. The second type of lactic acidosis is NOT associated with tissue hypoperfusion or hypoxia. Examples of these include liver disease, certain medications, TPN, HIV, excessive exercise, DKA, and ETOH intoxication. </a:t>
            </a:r>
          </a:p>
        </p:txBody>
      </p:sp>
      <p:sp>
        <p:nvSpPr>
          <p:cNvPr id="167" name="Google Shape;167;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indent="0"/>
            <a:r>
              <a:rPr lang="en-US" dirty="0"/>
              <a:t>**If shock is corrected in this stage, it is reversible, and patient can make full recovery**</a:t>
            </a:r>
          </a:p>
          <a:p>
            <a:pPr marL="0" indent="0"/>
            <a:endParaRPr lang="en-US" dirty="0"/>
          </a:p>
          <a:p>
            <a:pPr marL="0" indent="0"/>
            <a:r>
              <a:rPr lang="en-US" dirty="0"/>
              <a:t>The body is attempting to compensate for the hypoxia and hypoperfusion by employing physiological mechanisms in an attempt to reverse the shock thus far. The body will stimulate the sympathetic nervous system (SNS) and the Renin-Angiotensin System (RAS), to try and increase tissue perfusion. </a:t>
            </a:r>
          </a:p>
          <a:p>
            <a:pPr marL="0" indent="0"/>
            <a:r>
              <a:rPr lang="en-US" dirty="0"/>
              <a:t>Baroreceptors in the heart start to detect hypotension which causes a release of epinephrine and norepinephrine. These two can cause vasoconstriction in the blood vessels. The vasoconstriction increases blood pressure along with the heart rate. In this stage, you will most likely note normal blood pressure but an increased heart rate, above 100 BPM. This will increase blood flow to essential organs such as the brain, heart, and lungs but decrease blood flow to non-essential organs such as the kidneys, GI tract, and integumentary. </a:t>
            </a:r>
          </a:p>
          <a:p>
            <a:pPr marL="0" indent="0"/>
            <a:r>
              <a:rPr lang="en-US" dirty="0"/>
              <a:t>The Renin-angiotensin system is activated, and anti-diuretic hormone is released in order to conserve fluid via the kidneys. This causes vasoconstriction in the kidneys. This decrease in blood to the kidneys in turn will cause a decrease in urine output. The RAS will also trigger the release of aldosterone which will help the kidneys keep Na and H2O to help the body increase blood volume. Another way the body will try to increase blood volume is by shifting fluid from the interstitial spaces to the intravascular space. </a:t>
            </a:r>
          </a:p>
          <a:p>
            <a:pPr marL="0" indent="0"/>
            <a:endParaRPr lang="en-US" dirty="0"/>
          </a:p>
          <a:p>
            <a:pPr marL="0" indent="0"/>
            <a:r>
              <a:rPr lang="en-US" dirty="0"/>
              <a:t>When the GI motility is decreased, this puts patients at an increased risk for paralytic ileus. </a:t>
            </a:r>
          </a:p>
          <a:p>
            <a:pPr marL="0" indent="0"/>
            <a:endParaRPr lang="en-US" dirty="0"/>
          </a:p>
          <a:p>
            <a:pPr marL="0" indent="0"/>
            <a:r>
              <a:rPr lang="en-US" dirty="0"/>
              <a:t>Perfusion to the skin is decreased due to the vasoconstriction therefore the patients’ skin will be cold and clammy. (Exceptions to this are during anaphylactic shock or septic shock due to the vasodilation)</a:t>
            </a:r>
          </a:p>
        </p:txBody>
      </p:sp>
      <p:sp>
        <p:nvSpPr>
          <p:cNvPr id="173" name="Google Shape;173;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indent="0"/>
            <a:r>
              <a:rPr lang="en-US" dirty="0"/>
              <a:t>When compensatory mechanisms start to fail because the cause of the shock could not be treated, the shock will proceed into the progressive stage. The prolonged vasoconstriction that started in the compensatory stage will start to take a toll on the organs leading to failure or dysfunction of one or more organs. Cardiac output and tissue perfusion is LOW, cells/tissue are not receiving oxygen.  The cells have been hypoxic for too long,  they start to swell and capillary permeability is increased. Capillary permeability is the allowance of substances to pass from intravascular space to interstitial space. There is now a shift of fluids and other substances such as proteins from the intravascular space to the interstitial which depletes blood volume in the vascular space. There is pooling of blood causing mottled looking skin</a:t>
            </a:r>
          </a:p>
          <a:p>
            <a:pPr marL="0" indent="0"/>
            <a:r>
              <a:rPr lang="en-US" b="1" dirty="0"/>
              <a:t>Lungs</a:t>
            </a:r>
            <a:r>
              <a:rPr lang="en-US" dirty="0"/>
              <a:t>: The increased capillary permeability has allowed fluid to leave the alveoli sac. The surrounding fluid causes the sacs to collapse resulting in loss of elasticity in the lungs. Acute Respiratory Distress Syndrome (ARDS) will start. Symptoms include increased oxygen needs, fluid in the lungs (crackles), tachypnea, and respiratory failure. This patient might need intubation or mechanical ventilation. </a:t>
            </a:r>
          </a:p>
          <a:p>
            <a:pPr marL="0" indent="0"/>
            <a:r>
              <a:rPr lang="en-US" b="1" dirty="0"/>
              <a:t>Brain</a:t>
            </a:r>
            <a:r>
              <a:rPr lang="en-US" dirty="0"/>
              <a:t>: Cells in the brain are not being perfused appropriately, decreasing the arterial pressure causing mental status changes such as anxiety, lack of response to stimulation, slowed speech, restlessness.</a:t>
            </a:r>
          </a:p>
          <a:p>
            <a:pPr marL="0" indent="0"/>
            <a:r>
              <a:rPr lang="en-US" b="1" dirty="0"/>
              <a:t>Heart</a:t>
            </a:r>
            <a:r>
              <a:rPr lang="en-US" dirty="0"/>
              <a:t>: Cell death starts to occur in the heart which leads to complications with the electrical conduction system. Dysrhythmias can occur. </a:t>
            </a:r>
          </a:p>
          <a:p>
            <a:pPr marL="0" indent="0"/>
            <a:r>
              <a:rPr lang="en-US" b="1" dirty="0"/>
              <a:t>Liver</a:t>
            </a:r>
            <a:r>
              <a:rPr lang="en-US" dirty="0"/>
              <a:t>: Decreased perfusion to the liver directly affects the buildup of toxic waste (ammonia, bilirubin) in the body along with clotting factors. This results in bleeding issues. </a:t>
            </a:r>
          </a:p>
          <a:p>
            <a:pPr marL="0" indent="0"/>
            <a:r>
              <a:rPr lang="en-US" b="1" dirty="0"/>
              <a:t>GI</a:t>
            </a:r>
            <a:r>
              <a:rPr lang="en-US" dirty="0"/>
              <a:t>: The cells in the GI tract start to die leaving the GI tract unprotected from its own acid. The lack of protection welcomes possible ulcers which can turn into GI bleeds—especially with the lack of clotting abilities from the liver)</a:t>
            </a:r>
          </a:p>
          <a:p>
            <a:pPr marL="0" indent="0"/>
            <a:r>
              <a:rPr lang="en-US" b="1" dirty="0"/>
              <a:t>Vascular</a:t>
            </a:r>
            <a:r>
              <a:rPr lang="en-US" dirty="0"/>
              <a:t>: Disseminated intravascular coagulation (DIC) starts which depletes the clotting factors and platelets --&gt; massive and uncontrolled bleeding. DIC progresses into the refractory stage</a:t>
            </a:r>
          </a:p>
          <a:p>
            <a:pPr marL="0" indent="0"/>
            <a:endParaRPr lang="en-US" dirty="0"/>
          </a:p>
        </p:txBody>
      </p:sp>
      <p:sp>
        <p:nvSpPr>
          <p:cNvPr id="179" name="Google Shape;17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indent="0"/>
            <a:r>
              <a:rPr lang="en-US" dirty="0"/>
              <a:t>This is the last stage, the point of no return. Refractory stage of shock is irreversible. The signs and symptoms in the progressive stage will be worse and can no longer be reversed. Cell death is occurring, and organs are failing, including the brain.</a:t>
            </a:r>
            <a:endParaRPr dirty="0"/>
          </a:p>
        </p:txBody>
      </p:sp>
      <p:sp>
        <p:nvSpPr>
          <p:cNvPr id="185" name="Google Shape;185;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93715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Overview</a:t>
            </a:r>
            <a:endParaRPr dirty="0"/>
          </a:p>
        </p:txBody>
      </p:sp>
      <p:sp>
        <p:nvSpPr>
          <p:cNvPr id="155" name="Google Shape;155;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latin typeface="Arial"/>
                <a:ea typeface="Arial"/>
                <a:cs typeface="Arial"/>
                <a:sym typeface="Arial"/>
              </a:rPr>
              <a:t>During shock, there is an imbalance between oxygen supply and demand. There is an increase in demand and decrease in supply, which leads to an inefficient amount of oxygenated blood flowing throughout the body. This results in hypoperfusion to the tissues which causes cellular and tissue hypoxia, resulting in cellular death and dysfunction of organs. The widespread tissue hypoperfusion is often associated with metabolic acidosis, or lactic acidosis. Our cells are usually working in an aerobic (with oxygen) metabolism but with hypoperfusion from shock, they transition to anaerobic (without oxygen), When anaerobic metabolism occurs, this results in the formation of lactic acid. Lactic acid occurs as a result of inadequate oxygen delivery but can also develop from excessively high oxygen demands such as with seizures. </a:t>
            </a:r>
            <a:endParaRPr dirty="0"/>
          </a:p>
          <a:p>
            <a:pPr marL="0" lvl="0" indent="0" algn="l" rtl="0">
              <a:spcBef>
                <a:spcPts val="0"/>
              </a:spcBef>
              <a:spcAft>
                <a:spcPts val="0"/>
              </a:spcAft>
              <a:buNone/>
            </a:pPr>
            <a:r>
              <a:rPr lang="en-US" dirty="0">
                <a:latin typeface="Arial"/>
                <a:ea typeface="Arial"/>
                <a:cs typeface="Arial"/>
                <a:sym typeface="Arial"/>
              </a:rPr>
              <a:t>If shock is not treated, it can cause irreversible organ damage and even death. </a:t>
            </a:r>
          </a:p>
        </p:txBody>
      </p:sp>
      <p:sp>
        <p:nvSpPr>
          <p:cNvPr id="116" name="Google Shape;116;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indent="0"/>
            <a:r>
              <a:rPr lang="en-US" dirty="0"/>
              <a:t>There are four types of shock: </a:t>
            </a:r>
            <a:r>
              <a:rPr lang="en-US" sz="1200" dirty="0"/>
              <a:t>Distributive, </a:t>
            </a:r>
            <a:r>
              <a:rPr lang="en-US" dirty="0"/>
              <a:t>Hypovolemic, Cardiogenic, and Obstructive. </a:t>
            </a:r>
            <a:r>
              <a:rPr lang="en-US" sz="1200" dirty="0"/>
              <a:t>Distributive</a:t>
            </a:r>
            <a:r>
              <a:rPr lang="en-US" dirty="0"/>
              <a:t> can be broken down into 3 subcategories: septic, anaphylactic, and neurogenic.</a:t>
            </a:r>
            <a:endParaRPr dirty="0"/>
          </a:p>
        </p:txBody>
      </p:sp>
      <p:sp>
        <p:nvSpPr>
          <p:cNvPr id="123" name="Google Shape;12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Distributive shock causes systemic </a:t>
            </a:r>
            <a:r>
              <a:rPr lang="en-US" b="1" dirty="0"/>
              <a:t>vasodilation</a:t>
            </a:r>
            <a:r>
              <a:rPr lang="en-US" dirty="0"/>
              <a:t> which leads to decreased blood flow to organs of the body such as the brain, heart, and kidneys. The most common causes of disruptive shock are sepsis, anaphylaxis, and neurogenic shock. The next few slides will describe the three different types of distributive shock and how each shock is affected by vasodilation.</a:t>
            </a:r>
          </a:p>
        </p:txBody>
      </p:sp>
      <p:sp>
        <p:nvSpPr>
          <p:cNvPr id="129" name="Google Shape;12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Septic shock is what sepsis can progress to if not recognized and treated promptly. Sepsis can be defined as the body's systemic inflammatory response to an infectious pathogen in the body. This response leads to systemic vasodilation.</a:t>
            </a:r>
          </a:p>
          <a:p>
            <a:r>
              <a:rPr lang="en-US" dirty="0"/>
              <a:t>The most common pathogens that are associated with septic shock are gram-positive bacteria (streptococcal pneumonia and enterococcus). </a:t>
            </a:r>
          </a:p>
          <a:p>
            <a:r>
              <a:rPr lang="en-US" dirty="0"/>
              <a:t>Due to the widespread vasodilation, the patient will present with hypotension. As the body starts to compensate, the patient will present with flushed skin, increase in heart rate, and increase in respirations. As septic shock progresses, the patient will show mental status changes, cool and clammy skin, along with a decrease in urine output (oliguria).</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When treating shock, the key is to act fast. When sepsis is recognized and treated promptly, this significantly decreases mortality rates. The use of broad-spectrum antibiotics are started within the first hours, but after blood cultures have been drawn. Once the blood cultures result with a specific bacteria, a narrow spectrum antibiotic can be administered. Aggressive fluid resuscitation with isotonic crystalloids is administered within the first 3 hours. The appropriate amount of IV fluid can be measured as 30mL/kg of body weight.  The widespread vasodilation that occurs within the body results in hypotension possibly warranting the use of vasopressors.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3614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Anaphylactic shock, or anaphylaxis, is a severe and life-threatening hypersensitivity reaction that can be systemic or generalized. This type of reaction causes bronchospasms which can lead to respiratory distress along with cardiovascular collapse. These reactions happen rapidly and are often associated with changes in skin or the mucosal. These changes can be hives, rashes, or swelling of the face and lips. Anaphylaxis can occur due to an immune response or non-immune response. Immune responses are when </a:t>
            </a:r>
            <a:r>
              <a:rPr lang="en-US" dirty="0" err="1"/>
              <a:t>IgE</a:t>
            </a:r>
            <a:r>
              <a:rPr lang="en-US" dirty="0"/>
              <a:t> antibodies are created, and the allergen attaches to the antibodies which leads to a systemic release of histamine. Non-immune responses do not create </a:t>
            </a:r>
            <a:r>
              <a:rPr lang="en-US" dirty="0" err="1"/>
              <a:t>IgE</a:t>
            </a:r>
            <a:r>
              <a:rPr lang="en-US" dirty="0"/>
              <a:t> antibodies, the allergen directly causes basophils and mast cells to release histamine. The release of histamine will cause increased heart rate, widespread vasodilation (distributive shock </a:t>
            </a:r>
            <a:r>
              <a:rPr lang="en-US" dirty="0" err="1"/>
              <a:t>patho</a:t>
            </a:r>
            <a:r>
              <a:rPr lang="en-US" dirty="0"/>
              <a:t>), bronchospasms, itching, contraction of stomach muscles and increase in gastric secretions, along with increasing permeability of blood vessels. All these mechanisms cause the typical signs and symptoms of wheezing, swelling of airways, coughing, dyspnea, tachycardia, hypotension, n/v/d, redness on the skin or flushing of the skin, itching, and hives. </a:t>
            </a:r>
          </a:p>
          <a:p>
            <a:r>
              <a:rPr lang="en-US" dirty="0"/>
              <a:t>When treating these patients, it is important to remember the ABC’s: airway, breathing, circulation. Often, these treatments are happening simultaneously, but it is important to maintain the patient's airway.  The first line drug treatment is epinephrine, but anti-histamines can be used in conjunction.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19751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Neurogenic shock is the result of trauma or injury to parts of the central nervous system such as cervical, high thoracic (T6 or higher), or brain. These injuries result in the sudden loss of the sympathetic nervous system and its ability to stimulate the nerves that control vascular tone, which is the ability to regulate the diameter of the vessels. The loss of vascular tone causes </a:t>
            </a:r>
            <a:r>
              <a:rPr lang="en-US" b="1" dirty="0"/>
              <a:t>vasodilation</a:t>
            </a:r>
            <a:r>
              <a:rPr lang="en-US" dirty="0"/>
              <a:t> and lowers systemic vascular resistance (SVR), causing </a:t>
            </a:r>
            <a:r>
              <a:rPr lang="en-US" b="1" dirty="0"/>
              <a:t>hypotension</a:t>
            </a:r>
            <a:r>
              <a:rPr lang="en-US" dirty="0"/>
              <a:t>.  While the sympathetic nervous system is disrupted, the parasympathetic nervous system is left unaffected and unbalanced, which results in </a:t>
            </a:r>
            <a:r>
              <a:rPr lang="en-US" b="1" dirty="0"/>
              <a:t>bradycardia</a:t>
            </a:r>
            <a:r>
              <a:rPr lang="en-US" dirty="0"/>
              <a:t>. (The sympathetic nervous system is responsible for “flight or fight”, causing vasoconstriction resulting in tachycardia– the loss of this prompts the parasympathetic system to take over, slowing your heart rate down). The combination of decreased systemic vascular resistance and hypotension decreases the amount of blood returning to the heart because there is not enough pressure to help push it back, causing pooling of blood in the vessels. The pooling of blood can increase the risk of deep vein thrombosis (DVT’s) along with decreasing the core temperature of the body (hypothermia). The vasodilation causes warm skin, but the pooling of the blood causes a cold CORE temperature. </a:t>
            </a:r>
          </a:p>
          <a:p>
            <a:endParaRPr lang="en-US" dirty="0"/>
          </a:p>
          <a:p>
            <a:r>
              <a:rPr lang="en-US" dirty="0"/>
              <a:t>Treatment: protecting the airway, IV fluids, medications, spinal precautions</a:t>
            </a:r>
          </a:p>
          <a:p>
            <a:r>
              <a:rPr lang="en-US" dirty="0"/>
              <a:t>Spinal precautions include the use of a c-collar, keeping the bed flat, or log rolling when needing the reposition the patient.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7183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dirty="0"/>
              <a:t>Hypovolemic shock is the most common type of shock. </a:t>
            </a:r>
            <a:endParaRPr dirty="0"/>
          </a:p>
          <a:p>
            <a:pPr marL="0" lvl="0" indent="0" algn="l" rtl="0">
              <a:spcBef>
                <a:spcPts val="0"/>
              </a:spcBef>
              <a:spcAft>
                <a:spcPts val="0"/>
              </a:spcAft>
              <a:buNone/>
            </a:pPr>
            <a:r>
              <a:rPr lang="en-US" dirty="0"/>
              <a:t>When there is a decrease in the intravascular volume, this results in decreased venous return to the heart and therefore decreased ventricular filling. Decreased ventricular filling results in an inefficient amount of blood ejected from the heart along with decreasing cardiac output. The decrease in cardiac output results in hypotension and tachycardia. </a:t>
            </a:r>
          </a:p>
          <a:p>
            <a:pPr marL="0" marR="0" lvl="0" indent="0" algn="l" rtl="0">
              <a:lnSpc>
                <a:spcPct val="100000"/>
              </a:lnSpc>
              <a:spcBef>
                <a:spcPts val="0"/>
              </a:spcBef>
              <a:spcAft>
                <a:spcPts val="0"/>
              </a:spcAft>
              <a:buClr>
                <a:schemeClr val="dk1"/>
              </a:buClr>
              <a:buSzPts val="1200"/>
              <a:buFont typeface="Calibri"/>
              <a:buNone/>
            </a:pPr>
            <a:r>
              <a:rPr lang="en-US" dirty="0"/>
              <a:t>Hemorrhagic can either be external or internal blood loss. External blood loss usually is a result of acute trauma. Internal blood loss can be a result of GI bleed in the setting of varices, ruptured AAA, ectopic pregnancies, etc. </a:t>
            </a:r>
          </a:p>
          <a:p>
            <a:pPr marL="0" marR="0" lvl="0" indent="0" algn="l" rtl="0">
              <a:lnSpc>
                <a:spcPct val="100000"/>
              </a:lnSpc>
              <a:spcBef>
                <a:spcPts val="0"/>
              </a:spcBef>
              <a:spcAft>
                <a:spcPts val="0"/>
              </a:spcAft>
              <a:buClr>
                <a:schemeClr val="dk1"/>
              </a:buClr>
              <a:buSzPts val="1200"/>
              <a:buFont typeface="Calibri"/>
              <a:buNone/>
            </a:pPr>
            <a:r>
              <a:rPr lang="en-US" dirty="0"/>
              <a:t>Non-hemorrhagic is fluid loss that is not blood, such as extreme n/v/d, major burns, diuresis in the setting of diuretics or disease processes, fluid loss through third spacing such as with cirrhosis.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Treatment: Stop the bleeding/fluid loss and replace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 </a:t>
            </a:r>
            <a:endParaRPr dirty="0"/>
          </a:p>
        </p:txBody>
      </p:sp>
      <p:sp>
        <p:nvSpPr>
          <p:cNvPr id="136" name="Google Shape;136;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8"/>
        <p:cNvGrpSpPr/>
        <p:nvPr/>
      </p:nvGrpSpPr>
      <p:grpSpPr>
        <a:xfrm>
          <a:off x="0" y="0"/>
          <a:ext cx="0" cy="0"/>
          <a:chOff x="0" y="0"/>
          <a:chExt cx="0" cy="0"/>
        </a:xfrm>
      </p:grpSpPr>
      <p:sp>
        <p:nvSpPr>
          <p:cNvPr id="19" name="Google Shape;19;p16"/>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16"/>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16"/>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16"/>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3" name="Google Shape;23;p1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26" name="Google Shape;26;p16"/>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2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25"/>
          <p:cNvSpPr txBox="1">
            <a:spLocks noGrp="1"/>
          </p:cNvSpPr>
          <p:nvPr>
            <p:ph type="body" idx="1"/>
          </p:nvPr>
        </p:nvSpPr>
        <p:spPr>
          <a:xfrm rot="5400000">
            <a:off x="4114800" y="-1171786"/>
            <a:ext cx="4023360" cy="100584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0" name="Google Shape;90;p2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2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2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3"/>
        <p:cNvGrpSpPr/>
        <p:nvPr/>
      </p:nvGrpSpPr>
      <p:grpSpPr>
        <a:xfrm>
          <a:off x="0" y="0"/>
          <a:ext cx="0" cy="0"/>
          <a:chOff x="0" y="0"/>
          <a:chExt cx="0" cy="0"/>
        </a:xfrm>
      </p:grpSpPr>
      <p:sp>
        <p:nvSpPr>
          <p:cNvPr id="94" name="Google Shape;94;p26"/>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6"/>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6"/>
          <p:cNvSpPr txBox="1">
            <a:spLocks noGrp="1"/>
          </p:cNvSpPr>
          <p:nvPr>
            <p:ph type="title"/>
          </p:nvPr>
        </p:nvSpPr>
        <p:spPr>
          <a:xfrm rot="5400000">
            <a:off x="7160640" y="1979039"/>
            <a:ext cx="5757421" cy="26289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7" name="Google Shape;97;p26"/>
          <p:cNvSpPr txBox="1">
            <a:spLocks noGrp="1"/>
          </p:cNvSpPr>
          <p:nvPr>
            <p:ph type="body" idx="1"/>
          </p:nvPr>
        </p:nvSpPr>
        <p:spPr>
          <a:xfrm rot="5400000">
            <a:off x="1826639" y="-573661"/>
            <a:ext cx="5757422" cy="7734300"/>
          </a:xfrm>
          <a:prstGeom prst="rect">
            <a:avLst/>
          </a:prstGeom>
          <a:noFill/>
          <a:ln>
            <a:noFill/>
          </a:ln>
        </p:spPr>
        <p:txBody>
          <a:bodyPr spcFirstLastPara="1" wrap="square" lIns="45700" tIns="0" rIns="45700" bIns="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98" name="Google Shape;98;p26"/>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26"/>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6"/>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1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48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7"/>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30" name="Google Shape;30;p17"/>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7"/>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7"/>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solidFill>
          <a:schemeClr val="lt1"/>
        </a:solidFill>
        <a:effectLst/>
      </p:bgPr>
    </p:bg>
    <p:spTree>
      <p:nvGrpSpPr>
        <p:cNvPr id="1" name="Shape 33"/>
        <p:cNvGrpSpPr/>
        <p:nvPr/>
      </p:nvGrpSpPr>
      <p:grpSpPr>
        <a:xfrm>
          <a:off x="0" y="0"/>
          <a:ext cx="0" cy="0"/>
          <a:chOff x="0" y="0"/>
          <a:chExt cx="0" cy="0"/>
        </a:xfrm>
      </p:grpSpPr>
      <p:sp>
        <p:nvSpPr>
          <p:cNvPr id="34" name="Google Shape;34;p18"/>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18"/>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18"/>
          <p:cNvSpPr txBox="1">
            <a:spLocks noGrp="1"/>
          </p:cNvSpPr>
          <p:nvPr>
            <p:ph type="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262626"/>
              </a:buClr>
              <a:buSzPts val="8000"/>
              <a:buFont typeface="Calibri"/>
              <a:buNone/>
              <a:defRPr sz="8000" b="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18"/>
          <p:cNvSpPr txBox="1">
            <a:spLocks noGrp="1"/>
          </p:cNvSpPr>
          <p:nvPr>
            <p:ph type="body" idx="1"/>
          </p:nvPr>
        </p:nvSpPr>
        <p:spPr>
          <a:xfrm>
            <a:off x="1097280" y="4453128"/>
            <a:ext cx="10058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marL="914400" lvl="1" indent="-228600" algn="l">
              <a:lnSpc>
                <a:spcPct val="90000"/>
              </a:lnSpc>
              <a:spcBef>
                <a:spcPts val="200"/>
              </a:spcBef>
              <a:spcAft>
                <a:spcPts val="0"/>
              </a:spcAft>
              <a:buSzPts val="1800"/>
              <a:buNone/>
              <a:defRPr sz="1800">
                <a:solidFill>
                  <a:srgbClr val="888888"/>
                </a:solidFill>
              </a:defRPr>
            </a:lvl2pPr>
            <a:lvl3pPr marL="1371600" lvl="2" indent="-228600" algn="l">
              <a:lnSpc>
                <a:spcPct val="90000"/>
              </a:lnSpc>
              <a:spcBef>
                <a:spcPts val="400"/>
              </a:spcBef>
              <a:spcAft>
                <a:spcPts val="0"/>
              </a:spcAft>
              <a:buSzPts val="1600"/>
              <a:buNone/>
              <a:defRPr sz="1600">
                <a:solidFill>
                  <a:srgbClr val="888888"/>
                </a:solidFill>
              </a:defRPr>
            </a:lvl3pPr>
            <a:lvl4pPr marL="1828800" lvl="3" indent="-228600" algn="l">
              <a:lnSpc>
                <a:spcPct val="90000"/>
              </a:lnSpc>
              <a:spcBef>
                <a:spcPts val="400"/>
              </a:spcBef>
              <a:spcAft>
                <a:spcPts val="0"/>
              </a:spcAft>
              <a:buSzPts val="1400"/>
              <a:buNone/>
              <a:defRPr sz="1400">
                <a:solidFill>
                  <a:srgbClr val="888888"/>
                </a:solidFill>
              </a:defRPr>
            </a:lvl4pPr>
            <a:lvl5pPr marL="2286000" lvl="4" indent="-228600" algn="l">
              <a:lnSpc>
                <a:spcPct val="90000"/>
              </a:lnSpc>
              <a:spcBef>
                <a:spcPts val="400"/>
              </a:spcBef>
              <a:spcAft>
                <a:spcPts val="0"/>
              </a:spcAft>
              <a:buSzPts val="1400"/>
              <a:buNone/>
              <a:defRPr sz="1400">
                <a:solidFill>
                  <a:srgbClr val="888888"/>
                </a:solidFill>
              </a:defRPr>
            </a:lvl5pPr>
            <a:lvl6pPr marL="2743200" lvl="5" indent="-228600" algn="l">
              <a:lnSpc>
                <a:spcPct val="90000"/>
              </a:lnSpc>
              <a:spcBef>
                <a:spcPts val="400"/>
              </a:spcBef>
              <a:spcAft>
                <a:spcPts val="0"/>
              </a:spcAft>
              <a:buSzPts val="1400"/>
              <a:buNone/>
              <a:defRPr sz="1400">
                <a:solidFill>
                  <a:srgbClr val="888888"/>
                </a:solidFill>
              </a:defRPr>
            </a:lvl6pPr>
            <a:lvl7pPr marL="3200400" lvl="6" indent="-228600" algn="l">
              <a:lnSpc>
                <a:spcPct val="90000"/>
              </a:lnSpc>
              <a:spcBef>
                <a:spcPts val="400"/>
              </a:spcBef>
              <a:spcAft>
                <a:spcPts val="0"/>
              </a:spcAft>
              <a:buSzPts val="1400"/>
              <a:buNone/>
              <a:defRPr sz="1400">
                <a:solidFill>
                  <a:srgbClr val="888888"/>
                </a:solidFill>
              </a:defRPr>
            </a:lvl7pPr>
            <a:lvl8pPr marL="3657600" lvl="7" indent="-228600" algn="l">
              <a:lnSpc>
                <a:spcPct val="90000"/>
              </a:lnSpc>
              <a:spcBef>
                <a:spcPts val="400"/>
              </a:spcBef>
              <a:spcAft>
                <a:spcPts val="0"/>
              </a:spcAft>
              <a:buSzPts val="1400"/>
              <a:buNone/>
              <a:defRPr sz="1400">
                <a:solidFill>
                  <a:srgbClr val="888888"/>
                </a:solidFill>
              </a:defRPr>
            </a:lvl8pPr>
            <a:lvl9pPr marL="4114800" lvl="8" indent="-228600" algn="l">
              <a:lnSpc>
                <a:spcPct val="90000"/>
              </a:lnSpc>
              <a:spcBef>
                <a:spcPts val="400"/>
              </a:spcBef>
              <a:spcAft>
                <a:spcPts val="400"/>
              </a:spcAft>
              <a:buSzPts val="1400"/>
              <a:buNone/>
              <a:defRPr sz="1400">
                <a:solidFill>
                  <a:srgbClr val="888888"/>
                </a:solidFill>
              </a:defRPr>
            </a:lvl9pPr>
          </a:lstStyle>
          <a:p>
            <a:endParaRPr/>
          </a:p>
        </p:txBody>
      </p:sp>
      <p:sp>
        <p:nvSpPr>
          <p:cNvPr id="38" name="Google Shape;38;p18"/>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8"/>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8"/>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cxnSp>
        <p:nvCxnSpPr>
          <p:cNvPr id="41" name="Google Shape;41;p18"/>
          <p:cNvCxnSpPr/>
          <p:nvPr/>
        </p:nvCxnSpPr>
        <p:spPr>
          <a:xfrm>
            <a:off x="1207658" y="4343400"/>
            <a:ext cx="9875520" cy="0"/>
          </a:xfrm>
          <a:prstGeom prst="straightConnector1">
            <a:avLst/>
          </a:prstGeom>
          <a:noFill/>
          <a:ln w="9525" cap="flat" cmpd="sng">
            <a:solidFill>
              <a:srgbClr val="7F7F7F"/>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19"/>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9"/>
          <p:cNvSpPr txBox="1">
            <a:spLocks noGrp="1"/>
          </p:cNvSpPr>
          <p:nvPr>
            <p:ph type="body" idx="1"/>
          </p:nvPr>
        </p:nvSpPr>
        <p:spPr>
          <a:xfrm>
            <a:off x="1097279" y="1845734"/>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5" name="Google Shape;45;p19"/>
          <p:cNvSpPr txBox="1">
            <a:spLocks noGrp="1"/>
          </p:cNvSpPr>
          <p:nvPr>
            <p:ph type="body" idx="2"/>
          </p:nvPr>
        </p:nvSpPr>
        <p:spPr>
          <a:xfrm>
            <a:off x="6217920" y="1845735"/>
            <a:ext cx="4937760" cy="402336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46" name="Google Shape;46;p19"/>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9"/>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9"/>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20"/>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0"/>
          <p:cNvSpPr txBox="1">
            <a:spLocks noGrp="1"/>
          </p:cNvSpPr>
          <p:nvPr>
            <p:ph type="body" idx="1"/>
          </p:nvPr>
        </p:nvSpPr>
        <p:spPr>
          <a:xfrm>
            <a:off x="109728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2" name="Google Shape;52;p20"/>
          <p:cNvSpPr txBox="1">
            <a:spLocks noGrp="1"/>
          </p:cNvSpPr>
          <p:nvPr>
            <p:ph type="body" idx="2"/>
          </p:nvPr>
        </p:nvSpPr>
        <p:spPr>
          <a:xfrm>
            <a:off x="109728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3" name="Google Shape;53;p20"/>
          <p:cNvSpPr txBox="1">
            <a:spLocks noGrp="1"/>
          </p:cNvSpPr>
          <p:nvPr>
            <p:ph type="body" idx="3"/>
          </p:nvPr>
        </p:nvSpPr>
        <p:spPr>
          <a:xfrm>
            <a:off x="6217920" y="1846052"/>
            <a:ext cx="4937760" cy="736282"/>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1200"/>
              </a:spcBef>
              <a:spcAft>
                <a:spcPts val="0"/>
              </a:spcAft>
              <a:buSzPts val="2000"/>
              <a:buNone/>
              <a:defRPr sz="2000" b="0" cap="none">
                <a:solidFill>
                  <a:schemeClr val="dk2"/>
                </a:solidFill>
              </a:defRPr>
            </a:lvl1pPr>
            <a:lvl2pPr marL="914400" lvl="1" indent="-228600" algn="l">
              <a:lnSpc>
                <a:spcPct val="90000"/>
              </a:lnSpc>
              <a:spcBef>
                <a:spcPts val="200"/>
              </a:spcBef>
              <a:spcAft>
                <a:spcPts val="0"/>
              </a:spcAft>
              <a:buSzPts val="2000"/>
              <a:buNone/>
              <a:defRPr sz="2000" b="1"/>
            </a:lvl2pPr>
            <a:lvl3pPr marL="1371600" lvl="2" indent="-228600" algn="l">
              <a:lnSpc>
                <a:spcPct val="90000"/>
              </a:lnSpc>
              <a:spcBef>
                <a:spcPts val="400"/>
              </a:spcBef>
              <a:spcAft>
                <a:spcPts val="0"/>
              </a:spcAft>
              <a:buSzPts val="1800"/>
              <a:buNone/>
              <a:defRPr sz="1800" b="1"/>
            </a:lvl3pPr>
            <a:lvl4pPr marL="1828800" lvl="3" indent="-228600" algn="l">
              <a:lnSpc>
                <a:spcPct val="90000"/>
              </a:lnSpc>
              <a:spcBef>
                <a:spcPts val="400"/>
              </a:spcBef>
              <a:spcAft>
                <a:spcPts val="0"/>
              </a:spcAft>
              <a:buSzPts val="1600"/>
              <a:buNone/>
              <a:defRPr sz="1600" b="1"/>
            </a:lvl4pPr>
            <a:lvl5pPr marL="2286000" lvl="4" indent="-228600" algn="l">
              <a:lnSpc>
                <a:spcPct val="90000"/>
              </a:lnSpc>
              <a:spcBef>
                <a:spcPts val="400"/>
              </a:spcBef>
              <a:spcAft>
                <a:spcPts val="0"/>
              </a:spcAft>
              <a:buSzPts val="1600"/>
              <a:buNone/>
              <a:defRPr sz="1600" b="1"/>
            </a:lvl5pPr>
            <a:lvl6pPr marL="2743200" lvl="5" indent="-228600" algn="l">
              <a:lnSpc>
                <a:spcPct val="90000"/>
              </a:lnSpc>
              <a:spcBef>
                <a:spcPts val="400"/>
              </a:spcBef>
              <a:spcAft>
                <a:spcPts val="0"/>
              </a:spcAft>
              <a:buSzPts val="1600"/>
              <a:buNone/>
              <a:defRPr sz="1600" b="1"/>
            </a:lvl6pPr>
            <a:lvl7pPr marL="3200400" lvl="6" indent="-228600" algn="l">
              <a:lnSpc>
                <a:spcPct val="90000"/>
              </a:lnSpc>
              <a:spcBef>
                <a:spcPts val="400"/>
              </a:spcBef>
              <a:spcAft>
                <a:spcPts val="0"/>
              </a:spcAft>
              <a:buSzPts val="1600"/>
              <a:buNone/>
              <a:defRPr sz="1600" b="1"/>
            </a:lvl7pPr>
            <a:lvl8pPr marL="3657600" lvl="7" indent="-228600" algn="l">
              <a:lnSpc>
                <a:spcPct val="90000"/>
              </a:lnSpc>
              <a:spcBef>
                <a:spcPts val="400"/>
              </a:spcBef>
              <a:spcAft>
                <a:spcPts val="0"/>
              </a:spcAft>
              <a:buSzPts val="1600"/>
              <a:buNone/>
              <a:defRPr sz="1600" b="1"/>
            </a:lvl8pPr>
            <a:lvl9pPr marL="4114800" lvl="8" indent="-228600" algn="l">
              <a:lnSpc>
                <a:spcPct val="90000"/>
              </a:lnSpc>
              <a:spcBef>
                <a:spcPts val="400"/>
              </a:spcBef>
              <a:spcAft>
                <a:spcPts val="400"/>
              </a:spcAft>
              <a:buSzPts val="1600"/>
              <a:buNone/>
              <a:defRPr sz="1600" b="1"/>
            </a:lvl9pPr>
          </a:lstStyle>
          <a:p>
            <a:endParaRPr/>
          </a:p>
        </p:txBody>
      </p:sp>
      <p:sp>
        <p:nvSpPr>
          <p:cNvPr id="54" name="Google Shape;54;p20"/>
          <p:cNvSpPr txBox="1">
            <a:spLocks noGrp="1"/>
          </p:cNvSpPr>
          <p:nvPr>
            <p:ph type="body" idx="4"/>
          </p:nvPr>
        </p:nvSpPr>
        <p:spPr>
          <a:xfrm>
            <a:off x="6217920" y="2582334"/>
            <a:ext cx="4937760" cy="33782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55" name="Google Shape;55;p20"/>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0"/>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0"/>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2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1"/>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1"/>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21"/>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63"/>
        <p:cNvGrpSpPr/>
        <p:nvPr/>
      </p:nvGrpSpPr>
      <p:grpSpPr>
        <a:xfrm>
          <a:off x="0" y="0"/>
          <a:ext cx="0" cy="0"/>
          <a:chOff x="0" y="0"/>
          <a:chExt cx="0" cy="0"/>
        </a:xfrm>
      </p:grpSpPr>
      <p:sp>
        <p:nvSpPr>
          <p:cNvPr id="64" name="Google Shape;64;p22"/>
          <p:cNvSpPr/>
          <p:nvPr/>
        </p:nvSpPr>
        <p:spPr>
          <a:xfrm>
            <a:off x="3175" y="6400800"/>
            <a:ext cx="12188825"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2"/>
          <p:cNvSpPr/>
          <p:nvPr/>
        </p:nvSpPr>
        <p:spPr>
          <a:xfrm>
            <a:off x="15" y="633431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2"/>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2"/>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22"/>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69"/>
        <p:cNvGrpSpPr/>
        <p:nvPr/>
      </p:nvGrpSpPr>
      <p:grpSpPr>
        <a:xfrm>
          <a:off x="0" y="0"/>
          <a:ext cx="0" cy="0"/>
          <a:chOff x="0" y="0"/>
          <a:chExt cx="0" cy="0"/>
        </a:xfrm>
      </p:grpSpPr>
      <p:sp>
        <p:nvSpPr>
          <p:cNvPr id="70" name="Google Shape;70;p23"/>
          <p:cNvSpPr/>
          <p:nvPr/>
        </p:nvSpPr>
        <p:spPr>
          <a:xfrm>
            <a:off x="16" y="0"/>
            <a:ext cx="4050791" cy="6858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3"/>
          <p:cNvSpPr/>
          <p:nvPr/>
        </p:nvSpPr>
        <p:spPr>
          <a:xfrm>
            <a:off x="4040071" y="0"/>
            <a:ext cx="64008" cy="6858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3"/>
          <p:cNvSpPr txBox="1">
            <a:spLocks noGrp="1"/>
          </p:cNvSpPr>
          <p:nvPr>
            <p:ph type="title"/>
          </p:nvPr>
        </p:nvSpPr>
        <p:spPr>
          <a:xfrm>
            <a:off x="457200" y="594359"/>
            <a:ext cx="3200400" cy="2286000"/>
          </a:xfrm>
          <a:prstGeom prst="rect">
            <a:avLst/>
          </a:prstGeom>
          <a:noFill/>
          <a:ln>
            <a:noFill/>
          </a:ln>
        </p:spPr>
        <p:txBody>
          <a:bodyPr spcFirstLastPara="1" wrap="square" lIns="91425" tIns="45700" rIns="91425" bIns="45700" anchor="b" anchorCtr="0">
            <a:norm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23"/>
          <p:cNvSpPr txBox="1">
            <a:spLocks noGrp="1"/>
          </p:cNvSpPr>
          <p:nvPr>
            <p:ph type="body" idx="1"/>
          </p:nvPr>
        </p:nvSpPr>
        <p:spPr>
          <a:xfrm>
            <a:off x="4800600" y="731520"/>
            <a:ext cx="6492240" cy="5257800"/>
          </a:xfrm>
          <a:prstGeom prst="rect">
            <a:avLst/>
          </a:prstGeom>
          <a:noFill/>
          <a:ln>
            <a:noFill/>
          </a:ln>
        </p:spPr>
        <p:txBody>
          <a:bodyPr spcFirstLastPara="1" wrap="square" lIns="0" tIns="45700" rIns="0" bIns="45700" anchor="t" anchorCtr="0">
            <a:normAutofit/>
          </a:bodyPr>
          <a:lstStyle>
            <a:lvl1pPr marL="457200" lvl="0" indent="-342900" algn="l">
              <a:lnSpc>
                <a:spcPct val="90000"/>
              </a:lnSpc>
              <a:spcBef>
                <a:spcPts val="1200"/>
              </a:spcBef>
              <a:spcAft>
                <a:spcPts val="0"/>
              </a:spcAft>
              <a:buSzPts val="1800"/>
              <a:buChar char=" "/>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sp>
        <p:nvSpPr>
          <p:cNvPr id="74" name="Google Shape;74;p23"/>
          <p:cNvSpPr txBox="1">
            <a:spLocks noGrp="1"/>
          </p:cNvSpPr>
          <p:nvPr>
            <p:ph type="body" idx="2"/>
          </p:nvPr>
        </p:nvSpPr>
        <p:spPr>
          <a:xfrm>
            <a:off x="457200" y="2926080"/>
            <a:ext cx="3200400" cy="3379124"/>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200"/>
              </a:spcBef>
              <a:spcAft>
                <a:spcPts val="0"/>
              </a:spcAft>
              <a:buSzPts val="1500"/>
              <a:buNone/>
              <a:defRPr sz="1500">
                <a:solidFill>
                  <a:srgbClr val="FFFFFF"/>
                </a:solidFill>
              </a:defRPr>
            </a:lvl1pPr>
            <a:lvl2pPr marL="914400" lvl="1" indent="-228600" algn="l">
              <a:lnSpc>
                <a:spcPct val="90000"/>
              </a:lnSpc>
              <a:spcBef>
                <a:spcPts val="2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75" name="Google Shape;75;p23"/>
          <p:cNvSpPr txBox="1">
            <a:spLocks noGrp="1"/>
          </p:cNvSpPr>
          <p:nvPr>
            <p:ph type="dt" idx="10"/>
          </p:nvPr>
        </p:nvSpPr>
        <p:spPr>
          <a:xfrm>
            <a:off x="465512" y="6459785"/>
            <a:ext cx="261851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3"/>
          <p:cNvSpPr txBox="1">
            <a:spLocks noGrp="1"/>
          </p:cNvSpPr>
          <p:nvPr>
            <p:ph type="ftr" idx="11"/>
          </p:nvPr>
        </p:nvSpPr>
        <p:spPr>
          <a:xfrm>
            <a:off x="4800600" y="6459785"/>
            <a:ext cx="4648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3"/>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50" b="0" i="0" u="none" strike="noStrike" cap="none">
                <a:solidFill>
                  <a:schemeClr val="dk2"/>
                </a:solidFill>
                <a:latin typeface="Calibri"/>
                <a:ea typeface="Calibri"/>
                <a:cs typeface="Calibri"/>
                <a:sym typeface="Calibri"/>
              </a:defRPr>
            </a:lvl1pPr>
            <a:lvl2pPr marL="0" lvl="1" indent="0" algn="r">
              <a:spcBef>
                <a:spcPts val="0"/>
              </a:spcBef>
              <a:buNone/>
              <a:defRPr sz="1050" b="0" i="0" u="none" strike="noStrike" cap="none">
                <a:solidFill>
                  <a:schemeClr val="dk2"/>
                </a:solidFill>
                <a:latin typeface="Calibri"/>
                <a:ea typeface="Calibri"/>
                <a:cs typeface="Calibri"/>
                <a:sym typeface="Calibri"/>
              </a:defRPr>
            </a:lvl2pPr>
            <a:lvl3pPr marL="0" lvl="2" indent="0" algn="r">
              <a:spcBef>
                <a:spcPts val="0"/>
              </a:spcBef>
              <a:buNone/>
              <a:defRPr sz="1050" b="0" i="0" u="none" strike="noStrike" cap="none">
                <a:solidFill>
                  <a:schemeClr val="dk2"/>
                </a:solidFill>
                <a:latin typeface="Calibri"/>
                <a:ea typeface="Calibri"/>
                <a:cs typeface="Calibri"/>
                <a:sym typeface="Calibri"/>
              </a:defRPr>
            </a:lvl3pPr>
            <a:lvl4pPr marL="0" lvl="3" indent="0" algn="r">
              <a:spcBef>
                <a:spcPts val="0"/>
              </a:spcBef>
              <a:buNone/>
              <a:defRPr sz="1050" b="0" i="0" u="none" strike="noStrike" cap="none">
                <a:solidFill>
                  <a:schemeClr val="dk2"/>
                </a:solidFill>
                <a:latin typeface="Calibri"/>
                <a:ea typeface="Calibri"/>
                <a:cs typeface="Calibri"/>
                <a:sym typeface="Calibri"/>
              </a:defRPr>
            </a:lvl4pPr>
            <a:lvl5pPr marL="0" lvl="4" indent="0" algn="r">
              <a:spcBef>
                <a:spcPts val="0"/>
              </a:spcBef>
              <a:buNone/>
              <a:defRPr sz="1050" b="0" i="0" u="none" strike="noStrike" cap="none">
                <a:solidFill>
                  <a:schemeClr val="dk2"/>
                </a:solidFill>
                <a:latin typeface="Calibri"/>
                <a:ea typeface="Calibri"/>
                <a:cs typeface="Calibri"/>
                <a:sym typeface="Calibri"/>
              </a:defRPr>
            </a:lvl5pPr>
            <a:lvl6pPr marL="0" lvl="5" indent="0" algn="r">
              <a:spcBef>
                <a:spcPts val="0"/>
              </a:spcBef>
              <a:buNone/>
              <a:defRPr sz="1050" b="0" i="0" u="none" strike="noStrike" cap="none">
                <a:solidFill>
                  <a:schemeClr val="dk2"/>
                </a:solidFill>
                <a:latin typeface="Calibri"/>
                <a:ea typeface="Calibri"/>
                <a:cs typeface="Calibri"/>
                <a:sym typeface="Calibri"/>
              </a:defRPr>
            </a:lvl6pPr>
            <a:lvl7pPr marL="0" lvl="6" indent="0" algn="r">
              <a:spcBef>
                <a:spcPts val="0"/>
              </a:spcBef>
              <a:buNone/>
              <a:defRPr sz="1050" b="0" i="0" u="none" strike="noStrike" cap="none">
                <a:solidFill>
                  <a:schemeClr val="dk2"/>
                </a:solidFill>
                <a:latin typeface="Calibri"/>
                <a:ea typeface="Calibri"/>
                <a:cs typeface="Calibri"/>
                <a:sym typeface="Calibri"/>
              </a:defRPr>
            </a:lvl7pPr>
            <a:lvl8pPr marL="0" lvl="7" indent="0" algn="r">
              <a:spcBef>
                <a:spcPts val="0"/>
              </a:spcBef>
              <a:buNone/>
              <a:defRPr sz="1050" b="0" i="0" u="none" strike="noStrike" cap="none">
                <a:solidFill>
                  <a:schemeClr val="dk2"/>
                </a:solidFill>
                <a:latin typeface="Calibri"/>
                <a:ea typeface="Calibri"/>
                <a:cs typeface="Calibri"/>
                <a:sym typeface="Calibri"/>
              </a:defRPr>
            </a:lvl8pPr>
            <a:lvl9pPr marL="0" lvl="8" indent="0" algn="r">
              <a:spcBef>
                <a:spcPts val="0"/>
              </a:spcBef>
              <a:buNone/>
              <a:defRPr sz="1050" b="0" i="0" u="none" strike="noStrike" cap="none">
                <a:solidFill>
                  <a:schemeClr val="dk2"/>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8"/>
        <p:cNvGrpSpPr/>
        <p:nvPr/>
      </p:nvGrpSpPr>
      <p:grpSpPr>
        <a:xfrm>
          <a:off x="0" y="0"/>
          <a:ext cx="0" cy="0"/>
          <a:chOff x="0" y="0"/>
          <a:chExt cx="0" cy="0"/>
        </a:xfrm>
      </p:grpSpPr>
      <p:sp>
        <p:nvSpPr>
          <p:cNvPr id="79" name="Google Shape;79;p24"/>
          <p:cNvSpPr/>
          <p:nvPr/>
        </p:nvSpPr>
        <p:spPr>
          <a:xfrm>
            <a:off x="0" y="4953000"/>
            <a:ext cx="12188825" cy="1905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4"/>
          <p:cNvSpPr/>
          <p:nvPr/>
        </p:nvSpPr>
        <p:spPr>
          <a:xfrm>
            <a:off x="15" y="4915076"/>
            <a:ext cx="12188825" cy="6400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4"/>
          <p:cNvSpPr txBox="1">
            <a:spLocks noGrp="1"/>
          </p:cNvSpPr>
          <p:nvPr>
            <p:ph type="title"/>
          </p:nvPr>
        </p:nvSpPr>
        <p:spPr>
          <a:xfrm>
            <a:off x="1097280" y="5074920"/>
            <a:ext cx="10113264" cy="822960"/>
          </a:xfrm>
          <a:prstGeom prst="rect">
            <a:avLst/>
          </a:prstGeom>
          <a:noFill/>
          <a:ln>
            <a:noFill/>
          </a:ln>
        </p:spPr>
        <p:txBody>
          <a:bodyPr spcFirstLastPara="1" wrap="square" lIns="91425" tIns="0" rIns="91425" bIns="0" anchor="b" anchorCtr="0">
            <a:noAutofit/>
          </a:bodyPr>
          <a:lstStyle>
            <a:lvl1pPr lvl="0" algn="l">
              <a:lnSpc>
                <a:spcPct val="85000"/>
              </a:lnSpc>
              <a:spcBef>
                <a:spcPts val="0"/>
              </a:spcBef>
              <a:spcAft>
                <a:spcPts val="0"/>
              </a:spcAft>
              <a:buClr>
                <a:srgbClr val="FFFFFF"/>
              </a:buClr>
              <a:buSzPts val="3600"/>
              <a:buFont typeface="Calibri"/>
              <a:buNone/>
              <a:defRPr sz="3600" b="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2" name="Google Shape;82;p24"/>
          <p:cNvPicPr preferRelativeResize="0">
            <a:picLocks noGrp="1"/>
          </p:cNvPicPr>
          <p:nvPr>
            <p:ph type="pic" idx="2"/>
          </p:nvPr>
        </p:nvPicPr>
        <p:blipFill/>
        <p:spPr>
          <a:xfrm>
            <a:off x="15" y="0"/>
            <a:ext cx="12191985" cy="4915076"/>
          </a:xfrm>
          <a:prstGeom prst="rect">
            <a:avLst/>
          </a:prstGeom>
          <a:blipFill rotWithShape="1">
            <a:blip r:embed="rId2">
              <a:alphaModFix/>
            </a:blip>
            <a:stretch>
              <a:fillRect/>
            </a:stretch>
          </a:blipFill>
          <a:ln>
            <a:noFill/>
          </a:ln>
        </p:spPr>
      </p:pic>
      <p:sp>
        <p:nvSpPr>
          <p:cNvPr id="83" name="Google Shape;83;p24"/>
          <p:cNvSpPr txBox="1">
            <a:spLocks noGrp="1"/>
          </p:cNvSpPr>
          <p:nvPr>
            <p:ph type="body" idx="1"/>
          </p:nvPr>
        </p:nvSpPr>
        <p:spPr>
          <a:xfrm>
            <a:off x="1097280" y="5907023"/>
            <a:ext cx="10113264" cy="594360"/>
          </a:xfrm>
          <a:prstGeom prst="rect">
            <a:avLst/>
          </a:prstGeom>
          <a:noFill/>
          <a:ln>
            <a:noFill/>
          </a:ln>
        </p:spPr>
        <p:txBody>
          <a:bodyPr spcFirstLastPara="1" wrap="square" lIns="91425" tIns="0" rIns="91425" bIns="0" anchor="t" anchorCtr="0">
            <a:normAutofit/>
          </a:bodyPr>
          <a:lstStyle>
            <a:lvl1pPr marL="457200" lvl="0" indent="-228600" algn="l">
              <a:lnSpc>
                <a:spcPct val="90000"/>
              </a:lnSpc>
              <a:spcBef>
                <a:spcPts val="0"/>
              </a:spcBef>
              <a:spcAft>
                <a:spcPts val="0"/>
              </a:spcAft>
              <a:buSzPts val="1500"/>
              <a:buNone/>
              <a:defRPr sz="1500">
                <a:solidFill>
                  <a:srgbClr val="FFFFFF"/>
                </a:solidFill>
              </a:defRPr>
            </a:lvl1pPr>
            <a:lvl2pPr marL="914400" lvl="1" indent="-228600" algn="l">
              <a:lnSpc>
                <a:spcPct val="90000"/>
              </a:lnSpc>
              <a:spcBef>
                <a:spcPts val="600"/>
              </a:spcBef>
              <a:spcAft>
                <a:spcPts val="0"/>
              </a:spcAft>
              <a:buSzPts val="1200"/>
              <a:buNone/>
              <a:defRPr sz="1200"/>
            </a:lvl2pPr>
            <a:lvl3pPr marL="1371600" lvl="2" indent="-228600" algn="l">
              <a:lnSpc>
                <a:spcPct val="90000"/>
              </a:lnSpc>
              <a:spcBef>
                <a:spcPts val="400"/>
              </a:spcBef>
              <a:spcAft>
                <a:spcPts val="0"/>
              </a:spcAft>
              <a:buSzPts val="1000"/>
              <a:buNone/>
              <a:defRPr sz="1000"/>
            </a:lvl3pPr>
            <a:lvl4pPr marL="1828800" lvl="3" indent="-228600" algn="l">
              <a:lnSpc>
                <a:spcPct val="90000"/>
              </a:lnSpc>
              <a:spcBef>
                <a:spcPts val="400"/>
              </a:spcBef>
              <a:spcAft>
                <a:spcPts val="0"/>
              </a:spcAft>
              <a:buSzPts val="900"/>
              <a:buNone/>
              <a:defRPr sz="900"/>
            </a:lvl4pPr>
            <a:lvl5pPr marL="2286000" lvl="4" indent="-228600" algn="l">
              <a:lnSpc>
                <a:spcPct val="90000"/>
              </a:lnSpc>
              <a:spcBef>
                <a:spcPts val="400"/>
              </a:spcBef>
              <a:spcAft>
                <a:spcPts val="0"/>
              </a:spcAft>
              <a:buSzPts val="900"/>
              <a:buNone/>
              <a:defRPr sz="900"/>
            </a:lvl5pPr>
            <a:lvl6pPr marL="2743200" lvl="5" indent="-228600" algn="l">
              <a:lnSpc>
                <a:spcPct val="90000"/>
              </a:lnSpc>
              <a:spcBef>
                <a:spcPts val="400"/>
              </a:spcBef>
              <a:spcAft>
                <a:spcPts val="0"/>
              </a:spcAft>
              <a:buSzPts val="900"/>
              <a:buNone/>
              <a:defRPr sz="900"/>
            </a:lvl6pPr>
            <a:lvl7pPr marL="3200400" lvl="6" indent="-228600" algn="l">
              <a:lnSpc>
                <a:spcPct val="90000"/>
              </a:lnSpc>
              <a:spcBef>
                <a:spcPts val="400"/>
              </a:spcBef>
              <a:spcAft>
                <a:spcPts val="0"/>
              </a:spcAft>
              <a:buSzPts val="900"/>
              <a:buNone/>
              <a:defRPr sz="900"/>
            </a:lvl7pPr>
            <a:lvl8pPr marL="3657600" lvl="7" indent="-228600" algn="l">
              <a:lnSpc>
                <a:spcPct val="90000"/>
              </a:lnSpc>
              <a:spcBef>
                <a:spcPts val="400"/>
              </a:spcBef>
              <a:spcAft>
                <a:spcPts val="0"/>
              </a:spcAft>
              <a:buSzPts val="900"/>
              <a:buNone/>
              <a:defRPr sz="900"/>
            </a:lvl8pPr>
            <a:lvl9pPr marL="4114800" lvl="8" indent="-228600" algn="l">
              <a:lnSpc>
                <a:spcPct val="90000"/>
              </a:lnSpc>
              <a:spcBef>
                <a:spcPts val="400"/>
              </a:spcBef>
              <a:spcAft>
                <a:spcPts val="400"/>
              </a:spcAft>
              <a:buSzPts val="900"/>
              <a:buNone/>
              <a:defRPr sz="900"/>
            </a:lvl9pPr>
          </a:lstStyle>
          <a:p>
            <a:endParaRPr/>
          </a:p>
        </p:txBody>
      </p:sp>
      <p:sp>
        <p:nvSpPr>
          <p:cNvPr id="84" name="Google Shape;84;p24"/>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4"/>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24"/>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5"/>
          <p:cNvSpPr/>
          <p:nvPr/>
        </p:nvSpPr>
        <p:spPr>
          <a:xfrm>
            <a:off x="1" y="6400800"/>
            <a:ext cx="12192000" cy="4572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15"/>
          <p:cNvSpPr/>
          <p:nvPr/>
        </p:nvSpPr>
        <p:spPr>
          <a:xfrm>
            <a:off x="0" y="6334316"/>
            <a:ext cx="12192001" cy="65998"/>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1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lvl1pPr marR="0" lvl="0" algn="l" rtl="0">
              <a:lnSpc>
                <a:spcPct val="85000"/>
              </a:lnSpc>
              <a:spcBef>
                <a:spcPts val="0"/>
              </a:spcBef>
              <a:spcAft>
                <a:spcPts val="0"/>
              </a:spcAft>
              <a:buClr>
                <a:srgbClr val="3F3F3F"/>
              </a:buClr>
              <a:buSzPts val="4800"/>
              <a:buFont typeface="Calibri"/>
              <a:buNone/>
              <a:defRPr sz="4800" b="0" i="0" u="none" strike="noStrike" cap="non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5"/>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lvl1pPr marL="457200" marR="0" lvl="0" indent="-355600" algn="l" rtl="0">
              <a:lnSpc>
                <a:spcPct val="90000"/>
              </a:lnSpc>
              <a:spcBef>
                <a:spcPts val="1200"/>
              </a:spcBef>
              <a:spcAft>
                <a:spcPts val="0"/>
              </a:spcAft>
              <a:buClr>
                <a:schemeClr val="accent1"/>
              </a:buClr>
              <a:buSzPts val="2000"/>
              <a:buFont typeface="Calibri"/>
              <a:buChar char=" "/>
              <a:defRPr sz="2000" b="0" i="0" u="none" strike="noStrike" cap="none">
                <a:solidFill>
                  <a:srgbClr val="3F3F3F"/>
                </a:solidFill>
                <a:latin typeface="Calibri"/>
                <a:ea typeface="Calibri"/>
                <a:cs typeface="Calibri"/>
                <a:sym typeface="Calibri"/>
              </a:defRPr>
            </a:lvl1pPr>
            <a:lvl2pPr marL="914400" marR="0" lvl="1" indent="-342900" algn="l" rtl="0">
              <a:lnSpc>
                <a:spcPct val="90000"/>
              </a:lnSpc>
              <a:spcBef>
                <a:spcPts val="200"/>
              </a:spcBef>
              <a:spcAft>
                <a:spcPts val="0"/>
              </a:spcAft>
              <a:buClr>
                <a:schemeClr val="accent1"/>
              </a:buClr>
              <a:buSzPts val="1800"/>
              <a:buFont typeface="Calibri"/>
              <a:buChar char="◦"/>
              <a:defRPr sz="1800" b="0" i="0" u="none" strike="noStrike" cap="none">
                <a:solidFill>
                  <a:srgbClr val="3F3F3F"/>
                </a:solidFill>
                <a:latin typeface="Calibri"/>
                <a:ea typeface="Calibri"/>
                <a:cs typeface="Calibri"/>
                <a:sym typeface="Calibri"/>
              </a:defRPr>
            </a:lvl2pPr>
            <a:lvl3pPr marL="1371600" marR="0" lvl="2"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8pPr>
            <a:lvl9pPr marL="4114800" marR="0" lvl="8" indent="-317500" algn="l" rtl="0">
              <a:lnSpc>
                <a:spcPct val="90000"/>
              </a:lnSpc>
              <a:spcBef>
                <a:spcPts val="400"/>
              </a:spcBef>
              <a:spcAft>
                <a:spcPts val="400"/>
              </a:spcAft>
              <a:buClr>
                <a:schemeClr val="accent1"/>
              </a:buClr>
              <a:buSzPts val="1400"/>
              <a:buFont typeface="Calibri"/>
              <a:buChar char="◦"/>
              <a:defRPr sz="1400" b="0" i="0" u="none" strike="noStrike" cap="none">
                <a:solidFill>
                  <a:srgbClr val="3F3F3F"/>
                </a:solidFill>
                <a:latin typeface="Calibri"/>
                <a:ea typeface="Calibri"/>
                <a:cs typeface="Calibri"/>
                <a:sym typeface="Calibri"/>
              </a:defRPr>
            </a:lvl9pPr>
          </a:lstStyle>
          <a:p>
            <a:endParaRPr/>
          </a:p>
        </p:txBody>
      </p:sp>
      <p:sp>
        <p:nvSpPr>
          <p:cNvPr id="14" name="Google Shape;14;p15"/>
          <p:cNvSpPr txBox="1">
            <a:spLocks noGrp="1"/>
          </p:cNvSpPr>
          <p:nvPr>
            <p:ph type="dt" idx="10"/>
          </p:nvPr>
        </p:nvSpPr>
        <p:spPr>
          <a:xfrm>
            <a:off x="1097280" y="6459785"/>
            <a:ext cx="247227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5"/>
          <p:cNvSpPr txBox="1">
            <a:spLocks noGrp="1"/>
          </p:cNvSpPr>
          <p:nvPr>
            <p:ph type="ftr" idx="11"/>
          </p:nvPr>
        </p:nvSpPr>
        <p:spPr>
          <a:xfrm>
            <a:off x="3686185" y="6459785"/>
            <a:ext cx="4822804"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15"/>
          <p:cNvSpPr txBox="1">
            <a:spLocks noGrp="1"/>
          </p:cNvSpPr>
          <p:nvPr>
            <p:ph type="sldNum" idx="12"/>
          </p:nvPr>
        </p:nvSpPr>
        <p:spPr>
          <a:xfrm>
            <a:off x="9900458" y="6459785"/>
            <a:ext cx="1312025"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50" b="0" i="0" u="none" strike="noStrike" cap="none">
                <a:solidFill>
                  <a:srgbClr val="FFFFFF"/>
                </a:solidFill>
                <a:latin typeface="Calibri"/>
                <a:ea typeface="Calibri"/>
                <a:cs typeface="Calibri"/>
                <a:sym typeface="Calibri"/>
              </a:defRPr>
            </a:lvl1pPr>
            <a:lvl2pPr marL="0" marR="0" lvl="1" indent="0" algn="r" rtl="0">
              <a:spcBef>
                <a:spcPts val="0"/>
              </a:spcBef>
              <a:buNone/>
              <a:defRPr sz="1050" b="0" i="0" u="none" strike="noStrike" cap="none">
                <a:solidFill>
                  <a:srgbClr val="FFFFFF"/>
                </a:solidFill>
                <a:latin typeface="Calibri"/>
                <a:ea typeface="Calibri"/>
                <a:cs typeface="Calibri"/>
                <a:sym typeface="Calibri"/>
              </a:defRPr>
            </a:lvl2pPr>
            <a:lvl3pPr marL="0" marR="0" lvl="2" indent="0" algn="r" rtl="0">
              <a:spcBef>
                <a:spcPts val="0"/>
              </a:spcBef>
              <a:buNone/>
              <a:defRPr sz="1050" b="0" i="0" u="none" strike="noStrike" cap="none">
                <a:solidFill>
                  <a:srgbClr val="FFFFFF"/>
                </a:solidFill>
                <a:latin typeface="Calibri"/>
                <a:ea typeface="Calibri"/>
                <a:cs typeface="Calibri"/>
                <a:sym typeface="Calibri"/>
              </a:defRPr>
            </a:lvl3pPr>
            <a:lvl4pPr marL="0" marR="0" lvl="3" indent="0" algn="r" rtl="0">
              <a:spcBef>
                <a:spcPts val="0"/>
              </a:spcBef>
              <a:buNone/>
              <a:defRPr sz="1050" b="0" i="0" u="none" strike="noStrike" cap="none">
                <a:solidFill>
                  <a:srgbClr val="FFFFFF"/>
                </a:solidFill>
                <a:latin typeface="Calibri"/>
                <a:ea typeface="Calibri"/>
                <a:cs typeface="Calibri"/>
                <a:sym typeface="Calibri"/>
              </a:defRPr>
            </a:lvl4pPr>
            <a:lvl5pPr marL="0" marR="0" lvl="4" indent="0" algn="r" rtl="0">
              <a:spcBef>
                <a:spcPts val="0"/>
              </a:spcBef>
              <a:buNone/>
              <a:defRPr sz="1050" b="0" i="0" u="none" strike="noStrike" cap="none">
                <a:solidFill>
                  <a:srgbClr val="FFFFFF"/>
                </a:solidFill>
                <a:latin typeface="Calibri"/>
                <a:ea typeface="Calibri"/>
                <a:cs typeface="Calibri"/>
                <a:sym typeface="Calibri"/>
              </a:defRPr>
            </a:lvl5pPr>
            <a:lvl6pPr marL="0" marR="0" lvl="5" indent="0" algn="r" rtl="0">
              <a:spcBef>
                <a:spcPts val="0"/>
              </a:spcBef>
              <a:buNone/>
              <a:defRPr sz="1050" b="0" i="0" u="none" strike="noStrike" cap="none">
                <a:solidFill>
                  <a:srgbClr val="FFFFFF"/>
                </a:solidFill>
                <a:latin typeface="Calibri"/>
                <a:ea typeface="Calibri"/>
                <a:cs typeface="Calibri"/>
                <a:sym typeface="Calibri"/>
              </a:defRPr>
            </a:lvl6pPr>
            <a:lvl7pPr marL="0" marR="0" lvl="6" indent="0" algn="r" rtl="0">
              <a:spcBef>
                <a:spcPts val="0"/>
              </a:spcBef>
              <a:buNone/>
              <a:defRPr sz="1050" b="0" i="0" u="none" strike="noStrike" cap="none">
                <a:solidFill>
                  <a:srgbClr val="FFFFFF"/>
                </a:solidFill>
                <a:latin typeface="Calibri"/>
                <a:ea typeface="Calibri"/>
                <a:cs typeface="Calibri"/>
                <a:sym typeface="Calibri"/>
              </a:defRPr>
            </a:lvl7pPr>
            <a:lvl8pPr marL="0" marR="0" lvl="7" indent="0" algn="r" rtl="0">
              <a:spcBef>
                <a:spcPts val="0"/>
              </a:spcBef>
              <a:buNone/>
              <a:defRPr sz="1050" b="0" i="0" u="none" strike="noStrike" cap="none">
                <a:solidFill>
                  <a:srgbClr val="FFFFFF"/>
                </a:solidFill>
                <a:latin typeface="Calibri"/>
                <a:ea typeface="Calibri"/>
                <a:cs typeface="Calibri"/>
                <a:sym typeface="Calibri"/>
              </a:defRPr>
            </a:lvl8pPr>
            <a:lvl9pPr marL="0" marR="0" lvl="8" indent="0" algn="r" rtl="0">
              <a:spcBef>
                <a:spcPts val="0"/>
              </a:spcBef>
              <a:buNone/>
              <a:defRPr sz="1050" b="0" i="0" u="none" strike="noStrike" cap="none">
                <a:solidFill>
                  <a:srgbClr val="FFFFF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17" name="Google Shape;17;p15"/>
          <p:cNvCxnSpPr/>
          <p:nvPr/>
        </p:nvCxnSpPr>
        <p:spPr>
          <a:xfrm>
            <a:off x="1193532" y="1737845"/>
            <a:ext cx="9966960" cy="0"/>
          </a:xfrm>
          <a:prstGeom prst="straightConnector1">
            <a:avLst/>
          </a:prstGeom>
          <a:noFill/>
          <a:ln w="9525" cap="flat" cmpd="sng">
            <a:solidFill>
              <a:srgbClr val="7F7F7F"/>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
          <p:cNvSpPr txBox="1">
            <a:spLocks noGrp="1"/>
          </p:cNvSpPr>
          <p:nvPr>
            <p:ph type="ctrTitle"/>
          </p:nvPr>
        </p:nvSpPr>
        <p:spPr>
          <a:xfrm>
            <a:off x="1097280" y="758952"/>
            <a:ext cx="10058400" cy="3566160"/>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262626"/>
              </a:buClr>
              <a:buSzPts val="8000"/>
              <a:buFont typeface="Calibri"/>
              <a:buNone/>
            </a:pPr>
            <a:r>
              <a:rPr lang="en-US"/>
              <a:t>Shock</a:t>
            </a:r>
            <a:endParaRPr/>
          </a:p>
        </p:txBody>
      </p:sp>
      <p:sp>
        <p:nvSpPr>
          <p:cNvPr id="106" name="Google Shape;106;p1"/>
          <p:cNvSpPr txBox="1">
            <a:spLocks noGrp="1"/>
          </p:cNvSpPr>
          <p:nvPr>
            <p:ph type="subTitle" idx="1"/>
          </p:nvPr>
        </p:nvSpPr>
        <p:spPr>
          <a:xfrm>
            <a:off x="1100051" y="4455620"/>
            <a:ext cx="10058400" cy="11430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2400"/>
              <a:buNone/>
            </a:pPr>
            <a:r>
              <a:rPr lang="en-US">
                <a:solidFill>
                  <a:schemeClr val="dk1"/>
                </a:solidFill>
              </a:rPr>
              <a:t>TIA FLORIO MSN, RN</a:t>
            </a:r>
            <a:endParaRPr/>
          </a:p>
          <a:p>
            <a:pPr marL="0" lvl="0" indent="0" algn="l" rtl="0">
              <a:lnSpc>
                <a:spcPct val="90000"/>
              </a:lnSpc>
              <a:spcBef>
                <a:spcPts val="1400"/>
              </a:spcBef>
              <a:spcAft>
                <a:spcPts val="0"/>
              </a:spcAft>
              <a:buSzPts val="2400"/>
              <a:buNone/>
            </a:pPr>
            <a:endParaRPr>
              <a:solidFill>
                <a:schemeClr val="dk1"/>
              </a:solidFill>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advTm="11086"/>
    </mc:Choice>
    <mc:Fallback>
      <p:transition spd="slow" advTm="11086"/>
    </mc:Fallback>
  </mc:AlternateContent>
  <p:extLst>
    <p:ext uri="{E180D4A7-C9FB-4DFB-919C-405C955672EB}">
      <p14:showEvtLst xmlns:p14="http://schemas.microsoft.com/office/powerpoint/2010/main">
        <p14:playEvt time="1750" objId="2"/>
        <p14:stopEvt time="6748" objId="2"/>
        <p14:playEvt time="6750" objId="2"/>
        <p14:stopEvt time="11018" objId="2"/>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7"/>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Cardiogenic Shock</a:t>
            </a:r>
            <a:endParaRPr/>
          </a:p>
        </p:txBody>
      </p:sp>
      <p:sp>
        <p:nvSpPr>
          <p:cNvPr id="146" name="Google Shape;146;p7"/>
          <p:cNvSpPr txBox="1">
            <a:spLocks noGrp="1"/>
          </p:cNvSpPr>
          <p:nvPr>
            <p:ph type="body" idx="1"/>
          </p:nvPr>
        </p:nvSpPr>
        <p:spPr>
          <a:xfrm>
            <a:off x="1097280" y="1737360"/>
            <a:ext cx="10058400" cy="4834037"/>
          </a:xfrm>
          <a:prstGeom prst="rect">
            <a:avLst/>
          </a:prstGeom>
          <a:noFill/>
          <a:ln>
            <a:noFill/>
          </a:ln>
        </p:spPr>
        <p:txBody>
          <a:bodyPr spcFirstLastPara="1" wrap="square" lIns="0" tIns="45700" rIns="0" bIns="45700" anchor="t" anchorCtr="0">
            <a:normAutofit/>
          </a:bodyPr>
          <a:lstStyle/>
          <a:p>
            <a:pPr marL="91440" lvl="0" indent="-117475" algn="l" rtl="0">
              <a:lnSpc>
                <a:spcPct val="150000"/>
              </a:lnSpc>
              <a:spcBef>
                <a:spcPts val="0"/>
              </a:spcBef>
              <a:spcAft>
                <a:spcPts val="0"/>
              </a:spcAft>
              <a:buSzPct val="100000"/>
              <a:buFont typeface="Noto Sans Symbols"/>
              <a:buChar char="▪"/>
            </a:pPr>
            <a:r>
              <a:rPr lang="en-US" sz="2400" b="1" dirty="0"/>
              <a:t> Patho</a:t>
            </a:r>
            <a:r>
              <a:rPr lang="en-US" sz="2400" dirty="0"/>
              <a:t>: Cardiac disorder that causes tissue hypoperfusion which leads to tissue and organ dysfunction or death; failure of the heart to pump effectively </a:t>
            </a:r>
            <a:endParaRPr sz="2400" dirty="0"/>
          </a:p>
          <a:p>
            <a:pPr marL="91440" lvl="0" indent="-117475" algn="l" rtl="0">
              <a:lnSpc>
                <a:spcPct val="150000"/>
              </a:lnSpc>
              <a:spcBef>
                <a:spcPts val="1400"/>
              </a:spcBef>
              <a:spcAft>
                <a:spcPts val="0"/>
              </a:spcAft>
              <a:buSzPct val="100000"/>
              <a:buFont typeface="Noto Sans Symbols"/>
              <a:buChar char="▪"/>
            </a:pPr>
            <a:r>
              <a:rPr lang="en-US" sz="2400" b="1" dirty="0"/>
              <a:t> Causes</a:t>
            </a:r>
            <a:r>
              <a:rPr lang="en-US" sz="2400" dirty="0"/>
              <a:t>: MI, heart failure, arrhythmias, valvular diseases, cardiomyopathy, myocarditis, mitral and aortic insufficiency</a:t>
            </a:r>
            <a:endParaRPr sz="2400" dirty="0"/>
          </a:p>
          <a:p>
            <a:pPr marL="91440" lvl="0" indent="-117475" algn="l" rtl="0">
              <a:lnSpc>
                <a:spcPct val="150000"/>
              </a:lnSpc>
              <a:spcBef>
                <a:spcPts val="1400"/>
              </a:spcBef>
              <a:spcAft>
                <a:spcPts val="0"/>
              </a:spcAft>
              <a:buSzPct val="100000"/>
              <a:buFont typeface="Noto Sans Symbols"/>
              <a:buChar char="▪"/>
            </a:pPr>
            <a:r>
              <a:rPr lang="en-US" sz="2400" b="1" dirty="0"/>
              <a:t> Signs/Symptoms </a:t>
            </a:r>
            <a:r>
              <a:rPr lang="en-US" sz="2400" dirty="0"/>
              <a:t>: chest pain (angina), pulmonary congestion, JVD, cool/clammy skin, hypotension, tachycardia, cardiomegaly, peripheral edema</a:t>
            </a:r>
            <a:endParaRPr sz="2400" dirty="0"/>
          </a:p>
          <a:p>
            <a:pPr marL="91440" lvl="0" indent="-117475" algn="l" rtl="0">
              <a:lnSpc>
                <a:spcPct val="150000"/>
              </a:lnSpc>
              <a:spcBef>
                <a:spcPts val="1400"/>
              </a:spcBef>
              <a:spcAft>
                <a:spcPts val="0"/>
              </a:spcAft>
              <a:buSzPct val="100000"/>
              <a:buFont typeface="Noto Sans Symbols"/>
              <a:buChar char="▪"/>
            </a:pPr>
            <a:r>
              <a:rPr lang="en-US" sz="2400" dirty="0"/>
              <a:t> </a:t>
            </a:r>
            <a:r>
              <a:rPr lang="en-US" sz="2400" b="1" dirty="0"/>
              <a:t>Diagnosis</a:t>
            </a:r>
            <a:r>
              <a:rPr lang="en-US" sz="2400" dirty="0"/>
              <a:t>: Lactate, ABG, Troponin, BMP, EKG, Chest X-ray, ECHO</a:t>
            </a:r>
            <a:endParaRPr sz="2400" dirty="0"/>
          </a:p>
          <a:p>
            <a:pPr marL="0" lvl="0" indent="0" algn="l" rtl="0">
              <a:lnSpc>
                <a:spcPct val="150000"/>
              </a:lnSpc>
              <a:spcBef>
                <a:spcPts val="1400"/>
              </a:spcBef>
              <a:spcAft>
                <a:spcPts val="0"/>
              </a:spcAft>
              <a:buSzPct val="100000"/>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8"/>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Obstructive Shock</a:t>
            </a:r>
            <a:endParaRPr/>
          </a:p>
        </p:txBody>
      </p:sp>
      <p:sp>
        <p:nvSpPr>
          <p:cNvPr id="152" name="Google Shape;152;p8"/>
          <p:cNvSpPr txBox="1">
            <a:spLocks noGrp="1"/>
          </p:cNvSpPr>
          <p:nvPr>
            <p:ph type="body" idx="1"/>
          </p:nvPr>
        </p:nvSpPr>
        <p:spPr>
          <a:xfrm>
            <a:off x="1097280" y="1845733"/>
            <a:ext cx="10058400" cy="4488159"/>
          </a:xfrm>
          <a:prstGeom prst="rect">
            <a:avLst/>
          </a:prstGeom>
          <a:noFill/>
          <a:ln>
            <a:noFill/>
          </a:ln>
        </p:spPr>
        <p:txBody>
          <a:bodyPr spcFirstLastPara="1" wrap="square" lIns="0" tIns="45700" rIns="0" bIns="45700" anchor="t" anchorCtr="0">
            <a:normAutofit/>
          </a:bodyPr>
          <a:lstStyle/>
          <a:p>
            <a:pPr marL="91440" indent="-127000">
              <a:lnSpc>
                <a:spcPct val="150000"/>
              </a:lnSpc>
              <a:spcBef>
                <a:spcPts val="0"/>
              </a:spcBef>
              <a:buSzPts val="2000"/>
              <a:buFont typeface="Noto Sans Symbols"/>
              <a:buChar char="▪"/>
            </a:pPr>
            <a:r>
              <a:rPr lang="en-US" sz="2400" b="1" dirty="0"/>
              <a:t>Patho</a:t>
            </a:r>
            <a:r>
              <a:rPr lang="en-US" sz="2400" dirty="0"/>
              <a:t>: Obstruction of blood flow </a:t>
            </a:r>
            <a:r>
              <a:rPr lang="en-US" sz="2400" b="1" dirty="0"/>
              <a:t>outside</a:t>
            </a:r>
            <a:r>
              <a:rPr lang="en-US" sz="2400" dirty="0"/>
              <a:t> of the heart or in blood vessels that prevents blood from being pumped forward</a:t>
            </a:r>
            <a:endParaRPr sz="2400" dirty="0"/>
          </a:p>
          <a:p>
            <a:pPr marL="91440" indent="-127000">
              <a:lnSpc>
                <a:spcPct val="150000"/>
              </a:lnSpc>
              <a:spcBef>
                <a:spcPts val="1400"/>
              </a:spcBef>
              <a:buSzPts val="2000"/>
              <a:buFont typeface="Noto Sans Symbols"/>
              <a:buChar char="▪"/>
            </a:pPr>
            <a:r>
              <a:rPr lang="en-US" sz="2400" b="1" dirty="0"/>
              <a:t> Causes</a:t>
            </a:r>
            <a:r>
              <a:rPr lang="en-US" sz="2400" dirty="0"/>
              <a:t>: Cardiac Tamponade, constrictive pericarditis, tension pneumothorax, PE, aortic stenosis</a:t>
            </a:r>
            <a:endParaRPr sz="2400" dirty="0"/>
          </a:p>
          <a:p>
            <a:pPr marL="91440" lvl="0" indent="-127000" algn="l" rtl="0">
              <a:lnSpc>
                <a:spcPct val="150000"/>
              </a:lnSpc>
              <a:spcBef>
                <a:spcPts val="1400"/>
              </a:spcBef>
              <a:spcAft>
                <a:spcPts val="0"/>
              </a:spcAft>
              <a:buSzPts val="2000"/>
              <a:buFont typeface="Noto Sans Symbols"/>
              <a:buChar char="▪"/>
            </a:pPr>
            <a:r>
              <a:rPr lang="en-US" sz="2400" b="1" dirty="0"/>
              <a:t> Signs/ Symptoms </a:t>
            </a:r>
            <a:r>
              <a:rPr lang="en-US" sz="2400" dirty="0"/>
              <a:t>: JVD, generalized edema, cardiomegaly, pulmonary edema, tachycardia, hypotension, deviated trachea (tension pneumothorax sign)</a:t>
            </a:r>
            <a:endParaRPr sz="2400" dirty="0"/>
          </a:p>
          <a:p>
            <a:pPr marL="91440" lvl="0" indent="-127000" algn="l" rtl="0">
              <a:lnSpc>
                <a:spcPct val="150000"/>
              </a:lnSpc>
              <a:spcBef>
                <a:spcPts val="1400"/>
              </a:spcBef>
              <a:spcAft>
                <a:spcPts val="0"/>
              </a:spcAft>
              <a:buSzPts val="2000"/>
              <a:buFont typeface="Noto Sans Symbols"/>
              <a:buChar char="▪"/>
            </a:pPr>
            <a:r>
              <a:rPr lang="en-US" sz="2400" dirty="0"/>
              <a:t> </a:t>
            </a:r>
            <a:r>
              <a:rPr lang="en-US" sz="2400" b="1" dirty="0"/>
              <a:t>Diagnosis</a:t>
            </a:r>
            <a:r>
              <a:rPr lang="en-US" sz="2400" dirty="0"/>
              <a:t>: Lactate, ABG, CBC, BMP, ECHO, chest CT, CXR</a:t>
            </a:r>
            <a:endParaRP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0"/>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Stages of Shock</a:t>
            </a:r>
            <a:endParaRPr/>
          </a:p>
        </p:txBody>
      </p:sp>
      <p:sp>
        <p:nvSpPr>
          <p:cNvPr id="164" name="Google Shape;164;p10"/>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Autofit/>
          </a:bodyPr>
          <a:lstStyle/>
          <a:p>
            <a:pPr>
              <a:spcBef>
                <a:spcPts val="0"/>
              </a:spcBef>
              <a:buFont typeface="Wingdings"/>
              <a:buChar char="§"/>
            </a:pPr>
            <a:r>
              <a:rPr lang="en-US" sz="3200" dirty="0"/>
              <a:t>Initial Stage</a:t>
            </a:r>
          </a:p>
          <a:p>
            <a:pPr>
              <a:spcBef>
                <a:spcPts val="0"/>
              </a:spcBef>
              <a:buFont typeface="Wingdings"/>
              <a:buChar char="§"/>
            </a:pPr>
            <a:endParaRPr lang="en-US" sz="3200" dirty="0"/>
          </a:p>
          <a:p>
            <a:pPr>
              <a:spcBef>
                <a:spcPts val="0"/>
              </a:spcBef>
              <a:buFont typeface="Wingdings"/>
              <a:buChar char="§"/>
            </a:pPr>
            <a:r>
              <a:rPr lang="en-US" sz="3200" dirty="0"/>
              <a:t>Compensatory Stage (Compensated shock)</a:t>
            </a:r>
          </a:p>
          <a:p>
            <a:pPr>
              <a:spcBef>
                <a:spcPts val="0"/>
              </a:spcBef>
              <a:buFont typeface="Wingdings"/>
              <a:buChar char="§"/>
            </a:pPr>
            <a:endParaRPr lang="en-US" sz="3200" dirty="0"/>
          </a:p>
          <a:p>
            <a:pPr>
              <a:spcBef>
                <a:spcPts val="0"/>
              </a:spcBef>
              <a:buFont typeface="Wingdings"/>
              <a:buChar char="§"/>
            </a:pPr>
            <a:r>
              <a:rPr lang="en-US" sz="3200" dirty="0"/>
              <a:t>Progressive Stage (Decompensated shock)</a:t>
            </a:r>
          </a:p>
          <a:p>
            <a:pPr>
              <a:spcBef>
                <a:spcPts val="0"/>
              </a:spcBef>
              <a:buFont typeface="Wingdings"/>
              <a:buChar char="§"/>
            </a:pPr>
            <a:endParaRPr lang="en-US" sz="3200" dirty="0"/>
          </a:p>
          <a:p>
            <a:pPr>
              <a:spcBef>
                <a:spcPts val="0"/>
              </a:spcBef>
              <a:buFont typeface="Wingdings"/>
              <a:buChar char="§"/>
            </a:pPr>
            <a:r>
              <a:rPr lang="en-US" sz="3200" dirty="0"/>
              <a:t>Refractory Stage (Irreversible shock)</a:t>
            </a:r>
          </a:p>
          <a:p>
            <a:pPr>
              <a:spcBef>
                <a:spcPts val="0"/>
              </a:spcBef>
              <a:buFont typeface="Wingdings"/>
              <a:buChar char="§"/>
            </a:pP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1"/>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r>
              <a:rPr lang="en-US" dirty="0"/>
              <a:t>Initial Stage of Shock</a:t>
            </a:r>
            <a:endParaRPr dirty="0"/>
          </a:p>
        </p:txBody>
      </p:sp>
      <p:sp>
        <p:nvSpPr>
          <p:cNvPr id="170" name="Google Shape;170;p11"/>
          <p:cNvSpPr txBox="1">
            <a:spLocks noGrp="1"/>
          </p:cNvSpPr>
          <p:nvPr>
            <p:ph type="body" idx="1"/>
          </p:nvPr>
        </p:nvSpPr>
        <p:spPr>
          <a:xfrm>
            <a:off x="1097280" y="1845734"/>
            <a:ext cx="7096665" cy="4282152"/>
          </a:xfrm>
          <a:prstGeom prst="rect">
            <a:avLst/>
          </a:prstGeom>
          <a:noFill/>
          <a:ln>
            <a:noFill/>
          </a:ln>
        </p:spPr>
        <p:txBody>
          <a:bodyPr spcFirstLastPara="1" wrap="square" lIns="0" tIns="45700" rIns="0" bIns="45700" anchor="t" anchorCtr="0">
            <a:noAutofit/>
          </a:bodyPr>
          <a:lstStyle/>
          <a:p>
            <a:pPr marL="434340">
              <a:lnSpc>
                <a:spcPct val="150000"/>
              </a:lnSpc>
              <a:spcBef>
                <a:spcPts val="0"/>
              </a:spcBef>
              <a:buSzPts val="2000"/>
              <a:buFont typeface="Wingdings"/>
              <a:buChar char="§"/>
            </a:pPr>
            <a:r>
              <a:rPr lang="en-US" sz="1800" dirty="0">
                <a:solidFill>
                  <a:schemeClr val="tx1"/>
                </a:solidFill>
              </a:rPr>
              <a:t>Cardiac output (CO)  is low causing hypoperfusion to cells and organs</a:t>
            </a:r>
          </a:p>
          <a:p>
            <a:pPr marL="434340">
              <a:lnSpc>
                <a:spcPct val="150000"/>
              </a:lnSpc>
              <a:spcBef>
                <a:spcPts val="0"/>
              </a:spcBef>
              <a:buSzPts val="2000"/>
              <a:buFont typeface="Wingdings"/>
              <a:buChar char="§"/>
            </a:pPr>
            <a:r>
              <a:rPr lang="en-US" sz="1800" dirty="0">
                <a:solidFill>
                  <a:schemeClr val="tx1"/>
                </a:solidFill>
              </a:rPr>
              <a:t>The decrease in CO is not able to meet the oxygen demands of the cells and tissues of the body</a:t>
            </a:r>
          </a:p>
          <a:p>
            <a:pPr marL="891540" lvl="1">
              <a:lnSpc>
                <a:spcPct val="150000"/>
              </a:lnSpc>
              <a:spcBef>
                <a:spcPts val="0"/>
              </a:spcBef>
              <a:buSzPts val="2000"/>
              <a:buFont typeface="Wingdings"/>
              <a:buChar char="§"/>
            </a:pPr>
            <a:r>
              <a:rPr lang="en-US" dirty="0">
                <a:solidFill>
                  <a:schemeClr val="tx1"/>
                </a:solidFill>
              </a:rPr>
              <a:t> Aerobic (with oxygen)  --&gt; anaerobic (without oxygen)  metabolism</a:t>
            </a:r>
          </a:p>
          <a:p>
            <a:pPr marL="434340">
              <a:lnSpc>
                <a:spcPct val="150000"/>
              </a:lnSpc>
              <a:spcBef>
                <a:spcPts val="0"/>
              </a:spcBef>
              <a:buSzPts val="2000"/>
              <a:buFont typeface="Wingdings,Sans-Serif"/>
              <a:buChar char="§"/>
            </a:pPr>
            <a:r>
              <a:rPr lang="en-US" sz="1800" dirty="0">
                <a:solidFill>
                  <a:schemeClr val="tx1"/>
                </a:solidFill>
              </a:rPr>
              <a:t>Liver is not optimally functioning due to hypoperfusion therefore it is unable to process the lactic acid--&gt;  Lactate increases which turns into lactic acidosis</a:t>
            </a:r>
          </a:p>
          <a:p>
            <a:pPr marL="891540" lvl="1">
              <a:lnSpc>
                <a:spcPct val="150000"/>
              </a:lnSpc>
              <a:spcBef>
                <a:spcPts val="0"/>
              </a:spcBef>
              <a:buSzPts val="2000"/>
              <a:buFont typeface="Wingdings"/>
              <a:buChar char="§"/>
            </a:pPr>
            <a:r>
              <a:rPr lang="en-US" dirty="0">
                <a:solidFill>
                  <a:schemeClr val="tx1"/>
                </a:solidFill>
              </a:rPr>
              <a:t>Normal lactate levels &lt; 2 mmol/L</a:t>
            </a:r>
          </a:p>
          <a:p>
            <a:pPr marL="891540" lvl="1">
              <a:lnSpc>
                <a:spcPct val="150000"/>
              </a:lnSpc>
              <a:spcBef>
                <a:spcPts val="0"/>
              </a:spcBef>
              <a:buSzPts val="2000"/>
              <a:buFont typeface="Wingdings"/>
              <a:buChar char="§"/>
            </a:pPr>
            <a:r>
              <a:rPr lang="en-US" dirty="0">
                <a:solidFill>
                  <a:schemeClr val="tx1"/>
                </a:solidFill>
              </a:rPr>
              <a:t>Hyperlactatemia are levels between 2-4 mmol/L</a:t>
            </a:r>
          </a:p>
          <a:p>
            <a:pPr marL="891540" lvl="1">
              <a:lnSpc>
                <a:spcPct val="150000"/>
              </a:lnSpc>
              <a:spcBef>
                <a:spcPts val="0"/>
              </a:spcBef>
              <a:buSzPts val="2000"/>
              <a:buFont typeface="Wingdings"/>
              <a:buChar char="§"/>
            </a:pPr>
            <a:r>
              <a:rPr lang="en-US" dirty="0">
                <a:solidFill>
                  <a:schemeClr val="tx1"/>
                </a:solidFill>
              </a:rPr>
              <a:t>Severe levels of lactate are 4 mmol/L or higher</a:t>
            </a:r>
          </a:p>
          <a:p>
            <a:pPr marL="891540" lvl="1">
              <a:spcBef>
                <a:spcPts val="0"/>
              </a:spcBef>
              <a:buSzPts val="2000"/>
              <a:buFont typeface="Wingdings"/>
              <a:buChar char="§"/>
            </a:pPr>
            <a:endParaRPr lang="en-US" dirty="0">
              <a:solidFill>
                <a:schemeClr val="tx1"/>
              </a:solidFill>
            </a:endParaRPr>
          </a:p>
        </p:txBody>
      </p:sp>
      <p:graphicFrame>
        <p:nvGraphicFramePr>
          <p:cNvPr id="2" name="Table 2">
            <a:extLst>
              <a:ext uri="{FF2B5EF4-FFF2-40B4-BE49-F238E27FC236}">
                <a16:creationId xmlns:a16="http://schemas.microsoft.com/office/drawing/2014/main" id="{C2D12273-C381-93C9-E8BD-4AA1EEFC0DFA}"/>
              </a:ext>
            </a:extLst>
          </p:cNvPr>
          <p:cNvGraphicFramePr>
            <a:graphicFrameLocks noGrp="1"/>
          </p:cNvGraphicFramePr>
          <p:nvPr>
            <p:extLst>
              <p:ext uri="{D42A27DB-BD31-4B8C-83A1-F6EECF244321}">
                <p14:modId xmlns:p14="http://schemas.microsoft.com/office/powerpoint/2010/main" val="2110405542"/>
              </p:ext>
            </p:extLst>
          </p:nvPr>
        </p:nvGraphicFramePr>
        <p:xfrm>
          <a:off x="8439509" y="2242867"/>
          <a:ext cx="3485394" cy="1529080"/>
        </p:xfrm>
        <a:graphic>
          <a:graphicData uri="http://schemas.openxmlformats.org/drawingml/2006/table">
            <a:tbl>
              <a:tblPr firstRow="1" bandRow="1">
                <a:tableStyleId>{5C22544A-7EE6-4342-B048-85BDC9FD1C3A}</a:tableStyleId>
              </a:tblPr>
              <a:tblGrid>
                <a:gridCol w="3485394">
                  <a:extLst>
                    <a:ext uri="{9D8B030D-6E8A-4147-A177-3AD203B41FA5}">
                      <a16:colId xmlns:a16="http://schemas.microsoft.com/office/drawing/2014/main" val="3206481"/>
                    </a:ext>
                  </a:extLst>
                </a:gridCol>
              </a:tblGrid>
              <a:tr h="370840">
                <a:tc>
                  <a:txBody>
                    <a:bodyPr/>
                    <a:lstStyle/>
                    <a:p>
                      <a:pPr algn="ctr"/>
                      <a:r>
                        <a:rPr lang="en-US" dirty="0"/>
                        <a:t>Signs and Symptoms</a:t>
                      </a:r>
                    </a:p>
                  </a:txBody>
                  <a:tcPr/>
                </a:tc>
                <a:extLst>
                  <a:ext uri="{0D108BD9-81ED-4DB2-BD59-A6C34878D82A}">
                    <a16:rowId xmlns:a16="http://schemas.microsoft.com/office/drawing/2014/main" val="560201911"/>
                  </a:ext>
                </a:extLst>
              </a:tr>
              <a:tr h="370840">
                <a:tc>
                  <a:txBody>
                    <a:bodyPr/>
                    <a:lstStyle/>
                    <a:p>
                      <a:pPr marL="285750" lvl="0" indent="-285750">
                        <a:buFont typeface="Arial"/>
                        <a:buChar char="•"/>
                      </a:pPr>
                      <a:r>
                        <a:rPr lang="en-US" dirty="0"/>
                        <a:t>Tachycardia</a:t>
                      </a:r>
                    </a:p>
                    <a:p>
                      <a:pPr marL="285750" lvl="0" indent="-285750">
                        <a:buFont typeface="Arial"/>
                        <a:buChar char="•"/>
                      </a:pPr>
                      <a:r>
                        <a:rPr lang="en-US" dirty="0"/>
                        <a:t>MAP decrease less than 10 mm Hg</a:t>
                      </a:r>
                    </a:p>
                    <a:p>
                      <a:pPr marL="285750" lvl="0" indent="-285750">
                        <a:buFont typeface="Arial"/>
                        <a:buChar char="•"/>
                      </a:pPr>
                      <a:r>
                        <a:rPr lang="en-US" dirty="0"/>
                        <a:t>Increased lactate levels</a:t>
                      </a:r>
                    </a:p>
                    <a:p>
                      <a:pPr marL="285750" lvl="0" indent="-285750">
                        <a:buFont typeface="Arial"/>
                        <a:buChar char="•"/>
                      </a:pPr>
                      <a:r>
                        <a:rPr lang="en-US" dirty="0"/>
                        <a:t>Possibly no other signs or symptoms due to initial stage</a:t>
                      </a:r>
                    </a:p>
                  </a:txBody>
                  <a:tcPr/>
                </a:tc>
                <a:extLst>
                  <a:ext uri="{0D108BD9-81ED-4DB2-BD59-A6C34878D82A}">
                    <a16:rowId xmlns:a16="http://schemas.microsoft.com/office/drawing/2014/main" val="388837839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2"/>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r>
              <a:rPr lang="en-US" dirty="0"/>
              <a:t>Compensatory Stage of Shock</a:t>
            </a:r>
            <a:endParaRPr dirty="0"/>
          </a:p>
        </p:txBody>
      </p:sp>
      <p:sp>
        <p:nvSpPr>
          <p:cNvPr id="176" name="Google Shape;176;p12"/>
          <p:cNvSpPr txBox="1">
            <a:spLocks noGrp="1"/>
          </p:cNvSpPr>
          <p:nvPr>
            <p:ph type="body" idx="1"/>
          </p:nvPr>
        </p:nvSpPr>
        <p:spPr>
          <a:xfrm>
            <a:off x="1097280" y="1845734"/>
            <a:ext cx="7715823" cy="5362732"/>
          </a:xfrm>
          <a:prstGeom prst="rect">
            <a:avLst/>
          </a:prstGeom>
          <a:noFill/>
          <a:ln>
            <a:noFill/>
          </a:ln>
        </p:spPr>
        <p:txBody>
          <a:bodyPr spcFirstLastPara="1" wrap="square" lIns="0" tIns="45700" rIns="0" bIns="45700" anchor="t" anchorCtr="0">
            <a:noAutofit/>
          </a:bodyPr>
          <a:lstStyle/>
          <a:p>
            <a:pPr marL="434340">
              <a:lnSpc>
                <a:spcPct val="150000"/>
              </a:lnSpc>
              <a:spcBef>
                <a:spcPts val="0"/>
              </a:spcBef>
              <a:buSzPts val="2000"/>
              <a:buFont typeface="Wingdings"/>
              <a:buChar char="§"/>
            </a:pPr>
            <a:r>
              <a:rPr lang="en-US" sz="1600" dirty="0">
                <a:solidFill>
                  <a:schemeClr val="tx1"/>
                </a:solidFill>
              </a:rPr>
              <a:t>The body is attempting to compensate, employing physiological mechanisms in an attempt to reverse the shock</a:t>
            </a:r>
          </a:p>
          <a:p>
            <a:pPr marL="434340">
              <a:lnSpc>
                <a:spcPct val="150000"/>
              </a:lnSpc>
              <a:spcBef>
                <a:spcPts val="0"/>
              </a:spcBef>
              <a:buSzPts val="2000"/>
              <a:buFont typeface="Wingdings"/>
              <a:buChar char="§"/>
            </a:pPr>
            <a:r>
              <a:rPr lang="en-US" sz="1600" dirty="0">
                <a:solidFill>
                  <a:schemeClr val="tx1"/>
                </a:solidFill>
              </a:rPr>
              <a:t>Hyperventilation --&gt;  rid of the body of CO2 caused by the acidosis</a:t>
            </a:r>
          </a:p>
          <a:p>
            <a:pPr marL="434340">
              <a:lnSpc>
                <a:spcPct val="150000"/>
              </a:lnSpc>
              <a:spcBef>
                <a:spcPts val="0"/>
              </a:spcBef>
              <a:buSzPts val="2000"/>
              <a:buFont typeface="Wingdings"/>
              <a:buChar char="§"/>
            </a:pPr>
            <a:r>
              <a:rPr lang="en-US" sz="1600" dirty="0">
                <a:solidFill>
                  <a:schemeClr val="tx1"/>
                </a:solidFill>
              </a:rPr>
              <a:t>Epinephrine and norepinephrine are released</a:t>
            </a:r>
          </a:p>
          <a:p>
            <a:pPr marL="891540" lvl="1">
              <a:lnSpc>
                <a:spcPct val="150000"/>
              </a:lnSpc>
              <a:spcBef>
                <a:spcPts val="0"/>
              </a:spcBef>
              <a:buSzPts val="2000"/>
              <a:buFont typeface="Wingdings"/>
              <a:buChar char="§"/>
            </a:pPr>
            <a:r>
              <a:rPr lang="en-US" sz="1600" dirty="0">
                <a:solidFill>
                  <a:schemeClr val="tx1"/>
                </a:solidFill>
              </a:rPr>
              <a:t>Cause vasoconstriction --&gt; helps raise blood pressure but causes tachycardia</a:t>
            </a:r>
          </a:p>
          <a:p>
            <a:pPr marL="434340">
              <a:lnSpc>
                <a:spcPct val="150000"/>
              </a:lnSpc>
              <a:spcBef>
                <a:spcPts val="0"/>
              </a:spcBef>
              <a:buSzPts val="2000"/>
              <a:buFont typeface="Wingdings"/>
              <a:buChar char="§"/>
            </a:pPr>
            <a:r>
              <a:rPr lang="en-US" sz="1600" dirty="0">
                <a:solidFill>
                  <a:schemeClr val="tx1"/>
                </a:solidFill>
              </a:rPr>
              <a:t>Fluid shift from interstitial space to intravascular space</a:t>
            </a:r>
          </a:p>
          <a:p>
            <a:pPr marL="891540" lvl="1">
              <a:lnSpc>
                <a:spcPct val="150000"/>
              </a:lnSpc>
              <a:spcBef>
                <a:spcPts val="0"/>
              </a:spcBef>
              <a:buSzPts val="2000"/>
              <a:buFont typeface="Wingdings"/>
              <a:buChar char="§"/>
            </a:pPr>
            <a:r>
              <a:rPr lang="en-US" sz="1600" dirty="0">
                <a:solidFill>
                  <a:schemeClr val="tx1"/>
                </a:solidFill>
              </a:rPr>
              <a:t> Attempting to increase cardiac output and BP</a:t>
            </a:r>
          </a:p>
          <a:p>
            <a:pPr marL="491490">
              <a:lnSpc>
                <a:spcPct val="150000"/>
              </a:lnSpc>
              <a:spcBef>
                <a:spcPts val="0"/>
              </a:spcBef>
              <a:buSzPts val="2000"/>
              <a:buFont typeface="Wingdings,Sans-Serif"/>
              <a:buChar char="§"/>
            </a:pPr>
            <a:r>
              <a:rPr lang="en-US" sz="1600" dirty="0">
                <a:solidFill>
                  <a:schemeClr val="tx1"/>
                </a:solidFill>
              </a:rPr>
              <a:t>Vasoconstriction to non-vital organs in order to divert blood to important organs such as brain, heart, and lungs</a:t>
            </a:r>
          </a:p>
          <a:p>
            <a:pPr marL="948690" lvl="1">
              <a:lnSpc>
                <a:spcPct val="150000"/>
              </a:lnSpc>
              <a:spcBef>
                <a:spcPts val="0"/>
              </a:spcBef>
              <a:buSzPts val="2000"/>
              <a:buFont typeface="Wingdings,Sans-Serif"/>
              <a:buChar char="§"/>
            </a:pPr>
            <a:r>
              <a:rPr lang="en-US" sz="1600" dirty="0">
                <a:solidFill>
                  <a:schemeClr val="tx1"/>
                </a:solidFill>
              </a:rPr>
              <a:t>Decrease urine output</a:t>
            </a:r>
          </a:p>
          <a:p>
            <a:pPr marL="891540" lvl="1" indent="-285750">
              <a:lnSpc>
                <a:spcPct val="150000"/>
              </a:lnSpc>
              <a:spcBef>
                <a:spcPts val="0"/>
              </a:spcBef>
              <a:buSzPts val="2000"/>
              <a:buFont typeface="Wingdings,Sans-Serif"/>
              <a:buChar char="§"/>
            </a:pPr>
            <a:r>
              <a:rPr lang="en-US" sz="1600" dirty="0">
                <a:solidFill>
                  <a:schemeClr val="tx1"/>
                </a:solidFill>
              </a:rPr>
              <a:t> Decrease GI motility --&gt; paralytic ileus</a:t>
            </a:r>
          </a:p>
          <a:p>
            <a:pPr marL="891540" lvl="1" indent="-285750">
              <a:lnSpc>
                <a:spcPct val="150000"/>
              </a:lnSpc>
              <a:spcBef>
                <a:spcPts val="0"/>
              </a:spcBef>
              <a:buSzPts val="2000"/>
              <a:buFont typeface="Wingdings,Sans-Serif"/>
              <a:buChar char="§"/>
            </a:pPr>
            <a:r>
              <a:rPr lang="en-US" sz="1600" dirty="0">
                <a:solidFill>
                  <a:schemeClr val="tx1"/>
                </a:solidFill>
              </a:rPr>
              <a:t>Cool and clammy skin</a:t>
            </a:r>
          </a:p>
        </p:txBody>
      </p:sp>
      <p:graphicFrame>
        <p:nvGraphicFramePr>
          <p:cNvPr id="3" name="Table 2">
            <a:extLst>
              <a:ext uri="{FF2B5EF4-FFF2-40B4-BE49-F238E27FC236}">
                <a16:creationId xmlns:a16="http://schemas.microsoft.com/office/drawing/2014/main" id="{CEDD4F85-B890-D09D-664D-E486D6B2E7C2}"/>
              </a:ext>
            </a:extLst>
          </p:cNvPr>
          <p:cNvGraphicFramePr>
            <a:graphicFrameLocks noGrp="1"/>
          </p:cNvGraphicFramePr>
          <p:nvPr>
            <p:extLst>
              <p:ext uri="{D42A27DB-BD31-4B8C-83A1-F6EECF244321}">
                <p14:modId xmlns:p14="http://schemas.microsoft.com/office/powerpoint/2010/main" val="454310149"/>
              </p:ext>
            </p:extLst>
          </p:nvPr>
        </p:nvGraphicFramePr>
        <p:xfrm>
          <a:off x="8812305" y="2241176"/>
          <a:ext cx="3115590" cy="2597255"/>
        </p:xfrm>
        <a:graphic>
          <a:graphicData uri="http://schemas.openxmlformats.org/drawingml/2006/table">
            <a:tbl>
              <a:tblPr firstRow="1" bandRow="1">
                <a:tableStyleId>{5C22544A-7EE6-4342-B048-85BDC9FD1C3A}</a:tableStyleId>
              </a:tblPr>
              <a:tblGrid>
                <a:gridCol w="3115590">
                  <a:extLst>
                    <a:ext uri="{9D8B030D-6E8A-4147-A177-3AD203B41FA5}">
                      <a16:colId xmlns:a16="http://schemas.microsoft.com/office/drawing/2014/main" val="3206481"/>
                    </a:ext>
                  </a:extLst>
                </a:gridCol>
              </a:tblGrid>
              <a:tr h="372215">
                <a:tc>
                  <a:txBody>
                    <a:bodyPr/>
                    <a:lstStyle/>
                    <a:p>
                      <a:pPr algn="ctr"/>
                      <a:r>
                        <a:rPr lang="en-US" dirty="0"/>
                        <a:t>Signs and Symptoms</a:t>
                      </a:r>
                    </a:p>
                  </a:txBody>
                  <a:tcPr/>
                </a:tc>
                <a:extLst>
                  <a:ext uri="{0D108BD9-81ED-4DB2-BD59-A6C34878D82A}">
                    <a16:rowId xmlns:a16="http://schemas.microsoft.com/office/drawing/2014/main" val="560201911"/>
                  </a:ext>
                </a:extLst>
              </a:tr>
              <a:tr h="1175416">
                <a:tc>
                  <a:txBody>
                    <a:bodyPr/>
                    <a:lstStyle/>
                    <a:p>
                      <a:pPr marL="285750" lvl="0" indent="-285750">
                        <a:buFont typeface="Arial"/>
                        <a:buChar char="•"/>
                      </a:pPr>
                      <a:r>
                        <a:rPr lang="en-US" dirty="0"/>
                        <a:t>Tachycardia</a:t>
                      </a:r>
                    </a:p>
                    <a:p>
                      <a:pPr marL="285750" lvl="0" indent="-285750">
                        <a:buFont typeface="Arial"/>
                        <a:buChar char="•"/>
                      </a:pPr>
                      <a:r>
                        <a:rPr lang="en-US" dirty="0"/>
                        <a:t>SBP &gt; 90</a:t>
                      </a:r>
                    </a:p>
                    <a:p>
                      <a:pPr marL="285750" lvl="0" indent="-285750">
                        <a:buFont typeface="Arial"/>
                        <a:buChar char="•"/>
                      </a:pPr>
                      <a:r>
                        <a:rPr lang="en-US" dirty="0"/>
                        <a:t>Tachypnea</a:t>
                      </a:r>
                    </a:p>
                    <a:p>
                      <a:pPr marL="285750" lvl="0" indent="-285750">
                        <a:buFont typeface="Arial"/>
                        <a:buChar char="•"/>
                      </a:pPr>
                      <a:r>
                        <a:rPr lang="en-US" dirty="0"/>
                        <a:t>Decrease UOP</a:t>
                      </a:r>
                    </a:p>
                    <a:p>
                      <a:pPr marL="285750" lvl="0" indent="-285750">
                        <a:buFont typeface="Arial"/>
                        <a:buChar char="•"/>
                      </a:pPr>
                      <a:r>
                        <a:rPr lang="en-US" dirty="0"/>
                        <a:t>Decrease GI motility</a:t>
                      </a:r>
                    </a:p>
                    <a:p>
                      <a:pPr marL="285750" lvl="0" indent="-285750">
                        <a:buFont typeface="Arial"/>
                        <a:buChar char="•"/>
                      </a:pPr>
                      <a:r>
                        <a:rPr lang="en-US" dirty="0"/>
                        <a:t>Cool and clammy skin</a:t>
                      </a:r>
                    </a:p>
                    <a:p>
                      <a:pPr marL="285750" lvl="0" indent="-285750">
                        <a:buFont typeface="Arial"/>
                        <a:buChar char="•"/>
                      </a:pPr>
                      <a:r>
                        <a:rPr lang="en-US" dirty="0"/>
                        <a:t>Restless, agitation, anxiety (earliest signs of hypoxia)</a:t>
                      </a:r>
                    </a:p>
                    <a:p>
                      <a:pPr marL="285750" lvl="0" indent="-285750">
                        <a:buFont typeface="Arial"/>
                        <a:buChar char="•"/>
                      </a:pPr>
                      <a:r>
                        <a:rPr lang="en-US" dirty="0"/>
                        <a:t>N/V</a:t>
                      </a:r>
                    </a:p>
                    <a:p>
                      <a:pPr marL="285750" lvl="0" indent="-285750">
                        <a:buFont typeface="Arial"/>
                        <a:buChar char="•"/>
                      </a:pPr>
                      <a:r>
                        <a:rPr lang="en-US" dirty="0"/>
                        <a:t>Delayed capillary refill</a:t>
                      </a:r>
                    </a:p>
                  </a:txBody>
                  <a:tcPr/>
                </a:tc>
                <a:extLst>
                  <a:ext uri="{0D108BD9-81ED-4DB2-BD59-A6C34878D82A}">
                    <a16:rowId xmlns:a16="http://schemas.microsoft.com/office/drawing/2014/main" val="3888378395"/>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1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r>
              <a:rPr lang="en-US" dirty="0"/>
              <a:t>Progressive Stage of Shock</a:t>
            </a:r>
            <a:endParaRPr dirty="0"/>
          </a:p>
        </p:txBody>
      </p:sp>
      <p:sp>
        <p:nvSpPr>
          <p:cNvPr id="182" name="Google Shape;182;p13"/>
          <p:cNvSpPr txBox="1">
            <a:spLocks noGrp="1"/>
          </p:cNvSpPr>
          <p:nvPr>
            <p:ph type="body" idx="1"/>
          </p:nvPr>
        </p:nvSpPr>
        <p:spPr>
          <a:xfrm>
            <a:off x="1097280" y="1888866"/>
            <a:ext cx="7369834" cy="4425924"/>
          </a:xfrm>
          <a:prstGeom prst="rect">
            <a:avLst/>
          </a:prstGeom>
          <a:noFill/>
          <a:ln>
            <a:noFill/>
          </a:ln>
        </p:spPr>
        <p:txBody>
          <a:bodyPr spcFirstLastPara="1" wrap="square" lIns="0" tIns="45700" rIns="0" bIns="45700" anchor="t" anchorCtr="0">
            <a:normAutofit/>
          </a:bodyPr>
          <a:lstStyle/>
          <a:p>
            <a:pPr marL="434340">
              <a:lnSpc>
                <a:spcPct val="150000"/>
              </a:lnSpc>
              <a:spcBef>
                <a:spcPts val="0"/>
              </a:spcBef>
              <a:buSzPts val="2000"/>
              <a:buFont typeface="Wingdings"/>
              <a:buChar char="§"/>
            </a:pPr>
            <a:r>
              <a:rPr lang="en-US" dirty="0"/>
              <a:t>The body is unable to compensate anymore and has progressed into the next stage of shock</a:t>
            </a:r>
            <a:endParaRPr lang="en-US"/>
          </a:p>
          <a:p>
            <a:pPr marL="434340">
              <a:lnSpc>
                <a:spcPct val="150000"/>
              </a:lnSpc>
              <a:spcBef>
                <a:spcPts val="0"/>
              </a:spcBef>
              <a:buSzPts val="2000"/>
              <a:buFont typeface="Wingdings"/>
              <a:buChar char="§"/>
            </a:pPr>
            <a:r>
              <a:rPr lang="en-US" dirty="0"/>
              <a:t> Multiple Organ Dysfunction Syndrome (MODS)</a:t>
            </a:r>
          </a:p>
          <a:p>
            <a:pPr marL="434340">
              <a:lnSpc>
                <a:spcPct val="150000"/>
              </a:lnSpc>
              <a:spcBef>
                <a:spcPts val="0"/>
              </a:spcBef>
              <a:buSzPts val="2000"/>
              <a:buFont typeface="Wingdings"/>
              <a:buChar char="§"/>
            </a:pPr>
            <a:r>
              <a:rPr lang="en-US" dirty="0"/>
              <a:t> Cell hypoxic injury --&gt; cells start to swell --&gt; capillary permeability is increased</a:t>
            </a:r>
          </a:p>
          <a:p>
            <a:pPr marL="434340">
              <a:lnSpc>
                <a:spcPct val="150000"/>
              </a:lnSpc>
              <a:spcBef>
                <a:spcPts val="0"/>
              </a:spcBef>
              <a:buSzPts val="2000"/>
              <a:buFont typeface="Wingdings"/>
              <a:buChar char="§"/>
            </a:pPr>
            <a:r>
              <a:rPr lang="en-US" dirty="0"/>
              <a:t>Blood volume depletion leading to an even further decrease in cardiac output and tissue perfusion</a:t>
            </a:r>
          </a:p>
          <a:p>
            <a:pPr marL="891540" lvl="1" indent="-285750">
              <a:lnSpc>
                <a:spcPct val="150000"/>
              </a:lnSpc>
              <a:spcBef>
                <a:spcPts val="0"/>
              </a:spcBef>
              <a:buSzPts val="2000"/>
              <a:buFont typeface="Wingdings"/>
              <a:buChar char="§"/>
            </a:pPr>
            <a:r>
              <a:rPr lang="en-US" dirty="0"/>
              <a:t> Worsening hypoperfusion --&gt; symptoms resulting from organs lack of sufficient perfusion</a:t>
            </a:r>
          </a:p>
        </p:txBody>
      </p:sp>
      <p:graphicFrame>
        <p:nvGraphicFramePr>
          <p:cNvPr id="3" name="Table 2">
            <a:extLst>
              <a:ext uri="{FF2B5EF4-FFF2-40B4-BE49-F238E27FC236}">
                <a16:creationId xmlns:a16="http://schemas.microsoft.com/office/drawing/2014/main" id="{C3CE9D1A-F7C2-9FFC-AFBC-0961152074E4}"/>
              </a:ext>
            </a:extLst>
          </p:cNvPr>
          <p:cNvGraphicFramePr>
            <a:graphicFrameLocks noGrp="1"/>
          </p:cNvGraphicFramePr>
          <p:nvPr>
            <p:extLst>
              <p:ext uri="{D42A27DB-BD31-4B8C-83A1-F6EECF244321}">
                <p14:modId xmlns:p14="http://schemas.microsoft.com/office/powerpoint/2010/main" val="2102170963"/>
              </p:ext>
            </p:extLst>
          </p:nvPr>
        </p:nvGraphicFramePr>
        <p:xfrm>
          <a:off x="8510380" y="2126157"/>
          <a:ext cx="3115590" cy="4090775"/>
        </p:xfrm>
        <a:graphic>
          <a:graphicData uri="http://schemas.openxmlformats.org/drawingml/2006/table">
            <a:tbl>
              <a:tblPr firstRow="1" bandRow="1">
                <a:tableStyleId>{5C22544A-7EE6-4342-B048-85BDC9FD1C3A}</a:tableStyleId>
              </a:tblPr>
              <a:tblGrid>
                <a:gridCol w="3115590">
                  <a:extLst>
                    <a:ext uri="{9D8B030D-6E8A-4147-A177-3AD203B41FA5}">
                      <a16:colId xmlns:a16="http://schemas.microsoft.com/office/drawing/2014/main" val="3206481"/>
                    </a:ext>
                  </a:extLst>
                </a:gridCol>
              </a:tblGrid>
              <a:tr h="372215">
                <a:tc>
                  <a:txBody>
                    <a:bodyPr/>
                    <a:lstStyle/>
                    <a:p>
                      <a:pPr algn="ctr"/>
                      <a:r>
                        <a:rPr lang="en-US" dirty="0"/>
                        <a:t>Signs and Symptoms</a:t>
                      </a:r>
                    </a:p>
                  </a:txBody>
                  <a:tcPr/>
                </a:tc>
                <a:extLst>
                  <a:ext uri="{0D108BD9-81ED-4DB2-BD59-A6C34878D82A}">
                    <a16:rowId xmlns:a16="http://schemas.microsoft.com/office/drawing/2014/main" val="560201911"/>
                  </a:ext>
                </a:extLst>
              </a:tr>
              <a:tr h="1796761">
                <a:tc>
                  <a:txBody>
                    <a:bodyPr/>
                    <a:lstStyle/>
                    <a:p>
                      <a:pPr marL="285750" lvl="0" indent="-285750">
                        <a:buFont typeface="Arial"/>
                        <a:buChar char="•"/>
                      </a:pPr>
                      <a:r>
                        <a:rPr lang="en-US" dirty="0"/>
                        <a:t>Tachycardia</a:t>
                      </a:r>
                    </a:p>
                    <a:p>
                      <a:pPr marL="285750" lvl="0" indent="-285750">
                        <a:buFont typeface="Arial"/>
                        <a:buChar char="•"/>
                      </a:pPr>
                      <a:r>
                        <a:rPr lang="en-US" dirty="0"/>
                        <a:t>Hypotension; SBP &lt; 90</a:t>
                      </a:r>
                    </a:p>
                    <a:p>
                      <a:pPr marL="285750" lvl="0" indent="-285750">
                        <a:buFont typeface="Arial"/>
                        <a:buChar char="•"/>
                      </a:pPr>
                      <a:r>
                        <a:rPr lang="en-US" dirty="0"/>
                        <a:t>Thready or absent peripheral pulses</a:t>
                      </a:r>
                    </a:p>
                    <a:p>
                      <a:pPr marL="285750" lvl="0" indent="-285750">
                        <a:buFont typeface="Arial"/>
                        <a:buChar char="•"/>
                      </a:pPr>
                      <a:r>
                        <a:rPr lang="en-US" dirty="0"/>
                        <a:t>Diaphoresis</a:t>
                      </a:r>
                    </a:p>
                    <a:p>
                      <a:pPr marL="285750" lvl="0" indent="-285750">
                        <a:buFont typeface="Arial"/>
                        <a:buChar char="•"/>
                      </a:pPr>
                      <a:r>
                        <a:rPr lang="en-US" dirty="0"/>
                        <a:t>Chills</a:t>
                      </a:r>
                    </a:p>
                    <a:p>
                      <a:pPr marL="285750" lvl="0" indent="-285750">
                        <a:buFont typeface="Arial"/>
                        <a:buChar char="•"/>
                      </a:pPr>
                      <a:r>
                        <a:rPr lang="en-US" dirty="0"/>
                        <a:t>Changes in LOC- confusion, disorientation</a:t>
                      </a:r>
                    </a:p>
                    <a:p>
                      <a:pPr marL="285750" lvl="0" indent="-285750">
                        <a:buFont typeface="Arial"/>
                        <a:buChar char="•"/>
                      </a:pPr>
                      <a:r>
                        <a:rPr lang="en-US" dirty="0"/>
                        <a:t>Labored or irregular breathing</a:t>
                      </a:r>
                    </a:p>
                    <a:p>
                      <a:pPr marL="285750" lvl="0" indent="-285750">
                        <a:buFont typeface="Arial"/>
                        <a:buChar char="•"/>
                      </a:pPr>
                      <a:r>
                        <a:rPr lang="en-US" dirty="0"/>
                        <a:t>Decrease oxygen levels</a:t>
                      </a:r>
                    </a:p>
                    <a:p>
                      <a:pPr marL="285750" lvl="0" indent="-285750">
                        <a:buFont typeface="Arial"/>
                        <a:buChar char="•"/>
                      </a:pPr>
                      <a:r>
                        <a:rPr lang="en-US" dirty="0"/>
                        <a:t>Respiratory failure</a:t>
                      </a:r>
                    </a:p>
                    <a:p>
                      <a:pPr marL="285750" lvl="0" indent="-285750">
                        <a:buFont typeface="Arial"/>
                        <a:buChar char="•"/>
                      </a:pPr>
                      <a:r>
                        <a:rPr lang="en-US" dirty="0"/>
                        <a:t>Dysrhythmias</a:t>
                      </a:r>
                    </a:p>
                    <a:p>
                      <a:pPr marL="285750" lvl="0" indent="-285750">
                        <a:buFont typeface="Arial"/>
                        <a:buChar char="•"/>
                      </a:pPr>
                      <a:r>
                        <a:rPr lang="en-US" dirty="0"/>
                        <a:t>Cyanosis</a:t>
                      </a:r>
                    </a:p>
                    <a:p>
                      <a:pPr marL="285750" lvl="0" indent="-285750">
                        <a:buFont typeface="Arial"/>
                        <a:buChar char="•"/>
                      </a:pPr>
                      <a:r>
                        <a:rPr lang="en-US" dirty="0"/>
                        <a:t>Mottled skin</a:t>
                      </a:r>
                    </a:p>
                    <a:p>
                      <a:pPr marL="285750" lvl="0" indent="-285750">
                        <a:buFont typeface="Arial"/>
                        <a:buChar char="•"/>
                      </a:pPr>
                      <a:r>
                        <a:rPr lang="en-US" dirty="0"/>
                        <a:t>Decrease UOP</a:t>
                      </a:r>
                    </a:p>
                    <a:p>
                      <a:pPr marL="285750" lvl="0" indent="-285750">
                        <a:buFont typeface="Arial"/>
                        <a:buChar char="•"/>
                      </a:pPr>
                      <a:r>
                        <a:rPr lang="en-US" dirty="0"/>
                        <a:t>Hypothermia</a:t>
                      </a:r>
                    </a:p>
                    <a:p>
                      <a:pPr marL="285750" lvl="0" indent="-285750">
                        <a:buFont typeface="Arial"/>
                        <a:buChar char="•"/>
                      </a:pPr>
                      <a:r>
                        <a:rPr lang="en-US" dirty="0"/>
                        <a:t>Bleeding disorders</a:t>
                      </a:r>
                    </a:p>
                  </a:txBody>
                  <a:tcPr/>
                </a:tc>
                <a:extLst>
                  <a:ext uri="{0D108BD9-81ED-4DB2-BD59-A6C34878D82A}">
                    <a16:rowId xmlns:a16="http://schemas.microsoft.com/office/drawing/2014/main" val="3888378395"/>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1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r>
              <a:rPr lang="en-US" dirty="0"/>
              <a:t>Refractory Stage of Shock</a:t>
            </a:r>
            <a:endParaRPr dirty="0"/>
          </a:p>
        </p:txBody>
      </p:sp>
      <p:sp>
        <p:nvSpPr>
          <p:cNvPr id="188" name="Google Shape;188;p14"/>
          <p:cNvSpPr txBox="1">
            <a:spLocks noGrp="1"/>
          </p:cNvSpPr>
          <p:nvPr>
            <p:ph type="body" idx="1"/>
          </p:nvPr>
        </p:nvSpPr>
        <p:spPr>
          <a:xfrm>
            <a:off x="1097280" y="1845734"/>
            <a:ext cx="6967267" cy="4023360"/>
          </a:xfrm>
          <a:prstGeom prst="rect">
            <a:avLst/>
          </a:prstGeom>
          <a:noFill/>
          <a:ln>
            <a:noFill/>
          </a:ln>
        </p:spPr>
        <p:txBody>
          <a:bodyPr spcFirstLastPara="1" wrap="square" lIns="0" tIns="45700" rIns="0" bIns="45700" anchor="t" anchorCtr="0">
            <a:noAutofit/>
          </a:bodyPr>
          <a:lstStyle/>
          <a:p>
            <a:pPr marL="434340">
              <a:lnSpc>
                <a:spcPct val="150000"/>
              </a:lnSpc>
              <a:spcBef>
                <a:spcPts val="0"/>
              </a:spcBef>
              <a:buSzPts val="2000"/>
              <a:buFont typeface="Wingdings"/>
              <a:buChar char="§"/>
            </a:pPr>
            <a:r>
              <a:rPr lang="en-US" sz="2800" dirty="0"/>
              <a:t> This stage is irreversible—point of no return</a:t>
            </a:r>
          </a:p>
          <a:p>
            <a:pPr marL="434340">
              <a:lnSpc>
                <a:spcPct val="150000"/>
              </a:lnSpc>
              <a:spcBef>
                <a:spcPts val="0"/>
              </a:spcBef>
              <a:buSzPts val="2000"/>
              <a:buFont typeface="Wingdings"/>
              <a:buChar char="§"/>
            </a:pPr>
            <a:r>
              <a:rPr lang="en-US" sz="2800" dirty="0"/>
              <a:t> Rapid deterioration</a:t>
            </a:r>
          </a:p>
          <a:p>
            <a:pPr marL="434340">
              <a:lnSpc>
                <a:spcPct val="150000"/>
              </a:lnSpc>
              <a:spcBef>
                <a:spcPts val="0"/>
              </a:spcBef>
              <a:buSzPts val="2000"/>
              <a:buFont typeface="Wingdings"/>
              <a:buChar char="§"/>
            </a:pPr>
            <a:r>
              <a:rPr lang="en-US" sz="2800" dirty="0"/>
              <a:t> All compensatory mechanisms have completely failed</a:t>
            </a:r>
          </a:p>
          <a:p>
            <a:pPr marL="434340">
              <a:lnSpc>
                <a:spcPct val="150000"/>
              </a:lnSpc>
              <a:spcBef>
                <a:spcPts val="0"/>
              </a:spcBef>
              <a:buSzPts val="2000"/>
              <a:buFont typeface="Wingdings"/>
              <a:buChar char="§"/>
            </a:pPr>
            <a:r>
              <a:rPr lang="en-US" sz="2800" dirty="0"/>
              <a:t>All organs shut down</a:t>
            </a:r>
          </a:p>
          <a:p>
            <a:pPr marL="434340">
              <a:lnSpc>
                <a:spcPct val="150000"/>
              </a:lnSpc>
              <a:spcBef>
                <a:spcPts val="0"/>
              </a:spcBef>
              <a:buSzPts val="2000"/>
              <a:buFont typeface="Wingdings"/>
              <a:buChar char="§"/>
            </a:pPr>
            <a:r>
              <a:rPr lang="en-US" sz="2800" dirty="0"/>
              <a:t>Death is imminent </a:t>
            </a:r>
          </a:p>
        </p:txBody>
      </p:sp>
      <p:graphicFrame>
        <p:nvGraphicFramePr>
          <p:cNvPr id="4" name="Table 2">
            <a:extLst>
              <a:ext uri="{FF2B5EF4-FFF2-40B4-BE49-F238E27FC236}">
                <a16:creationId xmlns:a16="http://schemas.microsoft.com/office/drawing/2014/main" id="{BD2D14A9-E650-7137-0D4E-994FFD76B3E1}"/>
              </a:ext>
            </a:extLst>
          </p:cNvPr>
          <p:cNvGraphicFramePr>
            <a:graphicFrameLocks noGrp="1"/>
          </p:cNvGraphicFramePr>
          <p:nvPr>
            <p:extLst>
              <p:ext uri="{D42A27DB-BD31-4B8C-83A1-F6EECF244321}">
                <p14:modId xmlns:p14="http://schemas.microsoft.com/office/powerpoint/2010/main" val="3662605321"/>
              </p:ext>
            </p:extLst>
          </p:nvPr>
        </p:nvGraphicFramePr>
        <p:xfrm>
          <a:off x="8123207" y="2099093"/>
          <a:ext cx="3485394" cy="1800225"/>
        </p:xfrm>
        <a:graphic>
          <a:graphicData uri="http://schemas.openxmlformats.org/drawingml/2006/table">
            <a:tbl>
              <a:tblPr firstRow="1" bandRow="1">
                <a:tableStyleId>{5C22544A-7EE6-4342-B048-85BDC9FD1C3A}</a:tableStyleId>
              </a:tblPr>
              <a:tblGrid>
                <a:gridCol w="3485394">
                  <a:extLst>
                    <a:ext uri="{9D8B030D-6E8A-4147-A177-3AD203B41FA5}">
                      <a16:colId xmlns:a16="http://schemas.microsoft.com/office/drawing/2014/main" val="3206481"/>
                    </a:ext>
                  </a:extLst>
                </a:gridCol>
              </a:tblGrid>
              <a:tr h="428625">
                <a:tc>
                  <a:txBody>
                    <a:bodyPr/>
                    <a:lstStyle/>
                    <a:p>
                      <a:pPr algn="ctr"/>
                      <a:r>
                        <a:rPr lang="en-US" dirty="0"/>
                        <a:t>Signs and Symptoms</a:t>
                      </a:r>
                    </a:p>
                  </a:txBody>
                  <a:tcPr/>
                </a:tc>
                <a:extLst>
                  <a:ext uri="{0D108BD9-81ED-4DB2-BD59-A6C34878D82A}">
                    <a16:rowId xmlns:a16="http://schemas.microsoft.com/office/drawing/2014/main" val="560201911"/>
                  </a:ext>
                </a:extLst>
              </a:tr>
              <a:tr h="842441">
                <a:tc>
                  <a:txBody>
                    <a:bodyPr/>
                    <a:lstStyle/>
                    <a:p>
                      <a:pPr marL="285750" lvl="0" indent="-285750">
                        <a:buFont typeface="Arial"/>
                        <a:buChar char="•"/>
                      </a:pPr>
                      <a:r>
                        <a:rPr lang="en-US" dirty="0"/>
                        <a:t>Hypotension requiring pharmacological intervention</a:t>
                      </a:r>
                    </a:p>
                    <a:p>
                      <a:pPr marL="285750" lvl="0" indent="-285750">
                        <a:buFont typeface="Arial"/>
                        <a:buChar char="•"/>
                      </a:pPr>
                      <a:r>
                        <a:rPr lang="en-US" dirty="0"/>
                        <a:t>Erratic heart rate or asystole</a:t>
                      </a:r>
                    </a:p>
                    <a:p>
                      <a:pPr marL="285750" lvl="0" indent="-285750">
                        <a:buFont typeface="Arial"/>
                        <a:buChar char="•"/>
                      </a:pPr>
                      <a:r>
                        <a:rPr lang="en-US" dirty="0"/>
                        <a:t>Jaundice</a:t>
                      </a:r>
                    </a:p>
                    <a:p>
                      <a:pPr marL="285750" lvl="0" indent="-285750">
                        <a:buFont typeface="Arial"/>
                        <a:buChar char="•"/>
                      </a:pPr>
                      <a:r>
                        <a:rPr lang="en-US" dirty="0"/>
                        <a:t>No urine output</a:t>
                      </a:r>
                    </a:p>
                    <a:p>
                      <a:pPr marL="285750" lvl="0" indent="-285750">
                        <a:buFont typeface="Arial"/>
                        <a:buChar char="•"/>
                      </a:pPr>
                      <a:r>
                        <a:rPr lang="en-US" dirty="0"/>
                        <a:t>Unconscious</a:t>
                      </a:r>
                    </a:p>
                  </a:txBody>
                  <a:tcPr/>
                </a:tc>
                <a:extLst>
                  <a:ext uri="{0D108BD9-81ED-4DB2-BD59-A6C34878D82A}">
                    <a16:rowId xmlns:a16="http://schemas.microsoft.com/office/drawing/2014/main" val="3888378395"/>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DB325-8D83-F249-3EC9-78481021A536}"/>
              </a:ext>
            </a:extLst>
          </p:cNvPr>
          <p:cNvSpPr>
            <a:spLocks noGrp="1"/>
          </p:cNvSpPr>
          <p:nvPr>
            <p:ph type="title"/>
          </p:nvPr>
        </p:nvSpPr>
        <p:spPr/>
        <p:txBody>
          <a:bodyPr/>
          <a:lstStyle/>
          <a:p>
            <a:r>
              <a:rPr lang="en-US" dirty="0"/>
              <a:t>Goals</a:t>
            </a:r>
          </a:p>
        </p:txBody>
      </p:sp>
      <p:sp>
        <p:nvSpPr>
          <p:cNvPr id="3" name="Text Placeholder 2">
            <a:extLst>
              <a:ext uri="{FF2B5EF4-FFF2-40B4-BE49-F238E27FC236}">
                <a16:creationId xmlns:a16="http://schemas.microsoft.com/office/drawing/2014/main" id="{ADC071F2-59A9-66AA-A757-1FE6681651F8}"/>
              </a:ext>
            </a:extLst>
          </p:cNvPr>
          <p:cNvSpPr>
            <a:spLocks noGrp="1"/>
          </p:cNvSpPr>
          <p:nvPr>
            <p:ph type="body" idx="1"/>
          </p:nvPr>
        </p:nvSpPr>
        <p:spPr/>
        <p:txBody>
          <a:bodyPr/>
          <a:lstStyle/>
          <a:p>
            <a:pPr>
              <a:lnSpc>
                <a:spcPct val="150000"/>
              </a:lnSpc>
              <a:buFont typeface="Wingdings"/>
              <a:buChar char="§"/>
            </a:pPr>
            <a:r>
              <a:rPr lang="en-US" sz="3600" dirty="0"/>
              <a:t>Oxygenate</a:t>
            </a:r>
          </a:p>
          <a:p>
            <a:pPr>
              <a:lnSpc>
                <a:spcPct val="150000"/>
              </a:lnSpc>
              <a:buFont typeface="Wingdings"/>
              <a:buChar char="§"/>
            </a:pPr>
            <a:r>
              <a:rPr lang="en-US" sz="3600" dirty="0"/>
              <a:t>Fluid Resuscitation</a:t>
            </a:r>
          </a:p>
          <a:p>
            <a:pPr>
              <a:lnSpc>
                <a:spcPct val="150000"/>
              </a:lnSpc>
              <a:buFont typeface="Wingdings"/>
              <a:buChar char="§"/>
            </a:pPr>
            <a:r>
              <a:rPr lang="en-US" sz="3600" dirty="0"/>
              <a:t>Vasoactive Agents</a:t>
            </a:r>
          </a:p>
          <a:p>
            <a:pPr>
              <a:lnSpc>
                <a:spcPct val="150000"/>
              </a:lnSpc>
              <a:buFont typeface="Wingdings"/>
              <a:buChar char="§"/>
            </a:pPr>
            <a:r>
              <a:rPr lang="en-US" sz="3600" dirty="0"/>
              <a:t>Find and fix cause of shock</a:t>
            </a:r>
          </a:p>
          <a:p>
            <a:pPr lvl="1" indent="-285750">
              <a:buFont typeface="Wingdings"/>
              <a:buChar char="§"/>
            </a:pPr>
            <a:endParaRPr lang="en-US" dirty="0"/>
          </a:p>
        </p:txBody>
      </p:sp>
    </p:spTree>
    <p:extLst>
      <p:ext uri="{BB962C8B-B14F-4D97-AF65-F5344CB8AC3E}">
        <p14:creationId xmlns:p14="http://schemas.microsoft.com/office/powerpoint/2010/main" val="1127253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B20A63E5-B005-58A8-5DC8-209CBACAD9B8}"/>
              </a:ext>
            </a:extLst>
          </p:cNvPr>
          <p:cNvGraphicFramePr>
            <a:graphicFrameLocks noGrp="1"/>
          </p:cNvGraphicFramePr>
          <p:nvPr>
            <p:extLst>
              <p:ext uri="{D42A27DB-BD31-4B8C-83A1-F6EECF244321}">
                <p14:modId xmlns:p14="http://schemas.microsoft.com/office/powerpoint/2010/main" val="2249257794"/>
              </p:ext>
            </p:extLst>
          </p:nvPr>
        </p:nvGraphicFramePr>
        <p:xfrm>
          <a:off x="0" y="-1"/>
          <a:ext cx="12191998" cy="6356195"/>
        </p:xfrm>
        <a:graphic>
          <a:graphicData uri="http://schemas.openxmlformats.org/drawingml/2006/table">
            <a:tbl>
              <a:tblPr firstRow="1" bandRow="1">
                <a:tableStyleId>{5C22544A-7EE6-4342-B048-85BDC9FD1C3A}</a:tableStyleId>
              </a:tblPr>
              <a:tblGrid>
                <a:gridCol w="1165609">
                  <a:extLst>
                    <a:ext uri="{9D8B030D-6E8A-4147-A177-3AD203B41FA5}">
                      <a16:colId xmlns:a16="http://schemas.microsoft.com/office/drawing/2014/main" val="4176320259"/>
                    </a:ext>
                  </a:extLst>
                </a:gridCol>
                <a:gridCol w="1939332">
                  <a:extLst>
                    <a:ext uri="{9D8B030D-6E8A-4147-A177-3AD203B41FA5}">
                      <a16:colId xmlns:a16="http://schemas.microsoft.com/office/drawing/2014/main" val="1190112228"/>
                    </a:ext>
                  </a:extLst>
                </a:gridCol>
                <a:gridCol w="1909186">
                  <a:extLst>
                    <a:ext uri="{9D8B030D-6E8A-4147-A177-3AD203B41FA5}">
                      <a16:colId xmlns:a16="http://schemas.microsoft.com/office/drawing/2014/main" val="3638644437"/>
                    </a:ext>
                  </a:extLst>
                </a:gridCol>
                <a:gridCol w="1952729">
                  <a:extLst>
                    <a:ext uri="{9D8B030D-6E8A-4147-A177-3AD203B41FA5}">
                      <a16:colId xmlns:a16="http://schemas.microsoft.com/office/drawing/2014/main" val="2354521793"/>
                    </a:ext>
                  </a:extLst>
                </a:gridCol>
                <a:gridCol w="1524001">
                  <a:extLst>
                    <a:ext uri="{9D8B030D-6E8A-4147-A177-3AD203B41FA5}">
                      <a16:colId xmlns:a16="http://schemas.microsoft.com/office/drawing/2014/main" val="639746501"/>
                    </a:ext>
                  </a:extLst>
                </a:gridCol>
                <a:gridCol w="1959427">
                  <a:extLst>
                    <a:ext uri="{9D8B030D-6E8A-4147-A177-3AD203B41FA5}">
                      <a16:colId xmlns:a16="http://schemas.microsoft.com/office/drawing/2014/main" val="1490179375"/>
                    </a:ext>
                  </a:extLst>
                </a:gridCol>
                <a:gridCol w="1741714">
                  <a:extLst>
                    <a:ext uri="{9D8B030D-6E8A-4147-A177-3AD203B41FA5}">
                      <a16:colId xmlns:a16="http://schemas.microsoft.com/office/drawing/2014/main" val="2857723986"/>
                    </a:ext>
                  </a:extLst>
                </a:gridCol>
              </a:tblGrid>
              <a:tr h="817721">
                <a:tc>
                  <a:txBody>
                    <a:bodyPr/>
                    <a:lstStyle/>
                    <a:p>
                      <a:pPr algn="ctr"/>
                      <a:endParaRPr lang="en-US" sz="2200" dirty="0"/>
                    </a:p>
                  </a:txBody>
                  <a:tcPr>
                    <a:solidFill>
                      <a:schemeClr val="accent1"/>
                    </a:solidFill>
                  </a:tcPr>
                </a:tc>
                <a:tc>
                  <a:txBody>
                    <a:bodyPr/>
                    <a:lstStyle/>
                    <a:p>
                      <a:pPr algn="ctr"/>
                      <a:r>
                        <a:rPr lang="en-US" sz="1900" dirty="0"/>
                        <a:t>Hypovolemic Shock</a:t>
                      </a:r>
                    </a:p>
                  </a:txBody>
                  <a:tcPr/>
                </a:tc>
                <a:tc>
                  <a:txBody>
                    <a:bodyPr/>
                    <a:lstStyle/>
                    <a:p>
                      <a:pPr algn="ctr"/>
                      <a:r>
                        <a:rPr lang="en-US" sz="1900" dirty="0"/>
                        <a:t>Cardiogenic Shock</a:t>
                      </a:r>
                    </a:p>
                  </a:txBody>
                  <a:tcPr/>
                </a:tc>
                <a:tc>
                  <a:txBody>
                    <a:bodyPr/>
                    <a:lstStyle/>
                    <a:p>
                      <a:pPr algn="ctr"/>
                      <a:r>
                        <a:rPr lang="en-US" sz="1900" dirty="0"/>
                        <a:t>Obstructive Shock</a:t>
                      </a:r>
                    </a:p>
                  </a:txBody>
                  <a:tcPr/>
                </a:tc>
                <a:tc>
                  <a:txBody>
                    <a:bodyPr/>
                    <a:lstStyle/>
                    <a:p>
                      <a:pPr algn="ctr"/>
                      <a:r>
                        <a:rPr lang="en-US" sz="1900" dirty="0"/>
                        <a:t>Septic </a:t>
                      </a:r>
                    </a:p>
                    <a:p>
                      <a:pPr algn="ctr"/>
                      <a:r>
                        <a:rPr lang="en-US" sz="1900" dirty="0"/>
                        <a:t>Shock</a:t>
                      </a:r>
                    </a:p>
                  </a:txBody>
                  <a:tcPr/>
                </a:tc>
                <a:tc>
                  <a:txBody>
                    <a:bodyPr/>
                    <a:lstStyle/>
                    <a:p>
                      <a:pPr algn="ctr"/>
                      <a:r>
                        <a:rPr lang="en-US" sz="1900" dirty="0"/>
                        <a:t>Neurogenic Shock</a:t>
                      </a:r>
                    </a:p>
                  </a:txBody>
                  <a:tcPr/>
                </a:tc>
                <a:tc>
                  <a:txBody>
                    <a:bodyPr/>
                    <a:lstStyle/>
                    <a:p>
                      <a:pPr algn="ctr"/>
                      <a:r>
                        <a:rPr lang="en-US" sz="1900" dirty="0"/>
                        <a:t>Anaphylactic Shock</a:t>
                      </a:r>
                    </a:p>
                  </a:txBody>
                  <a:tcPr/>
                </a:tc>
                <a:extLst>
                  <a:ext uri="{0D108BD9-81ED-4DB2-BD59-A6C34878D82A}">
                    <a16:rowId xmlns:a16="http://schemas.microsoft.com/office/drawing/2014/main" val="1068613452"/>
                  </a:ext>
                </a:extLst>
              </a:tr>
              <a:tr h="1766875">
                <a:tc>
                  <a:txBody>
                    <a:bodyPr/>
                    <a:lstStyle/>
                    <a:p>
                      <a:pPr algn="ctr"/>
                      <a:r>
                        <a:rPr lang="en-US" b="1" dirty="0">
                          <a:solidFill>
                            <a:schemeClr val="bg1"/>
                          </a:solidFill>
                        </a:rPr>
                        <a:t>Patho</a:t>
                      </a:r>
                    </a:p>
                  </a:txBody>
                  <a:tcPr>
                    <a:solidFill>
                      <a:schemeClr val="accent1"/>
                    </a:solidFill>
                  </a:tcPr>
                </a:tc>
                <a:tc>
                  <a:txBody>
                    <a:bodyPr/>
                    <a:lstStyle/>
                    <a:p>
                      <a:pPr algn="ctr"/>
                      <a:r>
                        <a:rPr lang="en-US" dirty="0"/>
                        <a:t>reduced volume of blood in the vascular space</a:t>
                      </a:r>
                    </a:p>
                  </a:txBody>
                  <a:tcPr/>
                </a:tc>
                <a:tc>
                  <a:txBody>
                    <a:bodyPr/>
                    <a:lstStyle/>
                    <a:p>
                      <a:pPr algn="ctr"/>
                      <a:r>
                        <a:rPr lang="en-US" dirty="0"/>
                        <a:t>cardiac disorder that results in failure of the heart to pump effectively </a:t>
                      </a:r>
                    </a:p>
                  </a:txBody>
                  <a:tcPr/>
                </a:tc>
                <a:tc>
                  <a:txBody>
                    <a:bodyPr/>
                    <a:lstStyle/>
                    <a:p>
                      <a:pPr algn="ctr"/>
                      <a:r>
                        <a:rPr lang="en-US" dirty="0"/>
                        <a:t>obstruction of blood flow </a:t>
                      </a:r>
                      <a:r>
                        <a:rPr lang="en-US" b="0" dirty="0"/>
                        <a:t>outside</a:t>
                      </a:r>
                      <a:r>
                        <a:rPr lang="en-US" dirty="0"/>
                        <a:t> of the heart or in blood vessels that prevents blood from being pumped forward</a:t>
                      </a:r>
                    </a:p>
                  </a:txBody>
                  <a:tcPr/>
                </a:tc>
                <a:tc>
                  <a:txBody>
                    <a:bodyPr/>
                    <a:lstStyle/>
                    <a:p>
                      <a:pPr algn="ctr"/>
                      <a:r>
                        <a:rPr lang="en-US" dirty="0"/>
                        <a:t>systemic inflammatory response to an infection in the body which results in vasodilation</a:t>
                      </a:r>
                    </a:p>
                  </a:txBody>
                  <a:tcPr/>
                </a:tc>
                <a:tc>
                  <a:txBody>
                    <a:bodyPr/>
                    <a:lstStyle/>
                    <a:p>
                      <a:pPr marL="0" lvl="0" indent="0" algn="ctr" rtl="0">
                        <a:lnSpc>
                          <a:spcPct val="100000"/>
                        </a:lnSpc>
                        <a:spcBef>
                          <a:spcPts val="0"/>
                        </a:spcBef>
                        <a:spcAft>
                          <a:spcPts val="0"/>
                        </a:spcAft>
                        <a:buSzPct val="100000"/>
                        <a:buFont typeface="Noto Sans Symbols"/>
                        <a:buNone/>
                      </a:pPr>
                      <a:r>
                        <a:rPr lang="en-US" dirty="0"/>
                        <a:t>injuries to the central nervous system resulting in the disruption of the sympathetic nervous system</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generalized or systemic hypersensitivity reaction resulting in bronchospasms and cardiovascular collapse</a:t>
                      </a:r>
                    </a:p>
                  </a:txBody>
                  <a:tcPr/>
                </a:tc>
                <a:extLst>
                  <a:ext uri="{0D108BD9-81ED-4DB2-BD59-A6C34878D82A}">
                    <a16:rowId xmlns:a16="http://schemas.microsoft.com/office/drawing/2014/main" val="912605313"/>
                  </a:ext>
                </a:extLst>
              </a:tr>
              <a:tr h="1766875">
                <a:tc>
                  <a:txBody>
                    <a:bodyPr/>
                    <a:lstStyle/>
                    <a:p>
                      <a:pPr algn="ctr"/>
                      <a:r>
                        <a:rPr lang="en-US" b="1" dirty="0">
                          <a:solidFill>
                            <a:schemeClr val="bg1"/>
                          </a:solidFill>
                        </a:rPr>
                        <a:t>Causes</a:t>
                      </a:r>
                    </a:p>
                  </a:txBody>
                  <a:tcPr>
                    <a:solidFill>
                      <a:schemeClr val="accent1"/>
                    </a:solidFill>
                  </a:tcPr>
                </a:tc>
                <a:tc>
                  <a:txBody>
                    <a:bodyPr/>
                    <a:lstStyle/>
                    <a:p>
                      <a:pPr algn="ctr"/>
                      <a:r>
                        <a:rPr lang="en-US" dirty="0"/>
                        <a:t>hemorrhagic vs non-hemorrhagic (acute blood loss, n/v/d, fluid loss, trauma, GI bleed, major burns)</a:t>
                      </a:r>
                    </a:p>
                  </a:txBody>
                  <a:tcPr/>
                </a:tc>
                <a:tc>
                  <a:txBody>
                    <a:bodyPr/>
                    <a:lstStyle/>
                    <a:p>
                      <a:pPr algn="ctr"/>
                      <a:r>
                        <a:rPr lang="en-US" dirty="0"/>
                        <a:t>MI, heart failure, arrhythmias, valvular diseases, cardiomyopathy, myocarditis, mitral and aortic insufficiency</a:t>
                      </a:r>
                    </a:p>
                  </a:txBody>
                  <a:tcPr/>
                </a:tc>
                <a:tc>
                  <a:txBody>
                    <a:bodyPr/>
                    <a:lstStyle/>
                    <a:p>
                      <a:pPr algn="ctr"/>
                      <a:r>
                        <a:rPr lang="en-US" dirty="0"/>
                        <a:t>cardiac tamponade, constrictive pericarditis, tension pneumothorax, PE, aortic stenosis</a:t>
                      </a:r>
                    </a:p>
                  </a:txBody>
                  <a:tcPr/>
                </a:tc>
                <a:tc>
                  <a:txBody>
                    <a:bodyPr/>
                    <a:lstStyle/>
                    <a:p>
                      <a:pPr algn="ctr"/>
                      <a:r>
                        <a:rPr lang="en-US" dirty="0"/>
                        <a:t>gram-positive bacteria, gram-negative bacteria, fungi, virus</a:t>
                      </a:r>
                    </a:p>
                  </a:txBody>
                  <a:tcPr/>
                </a:tc>
                <a:tc>
                  <a:txBody>
                    <a:bodyPr/>
                    <a:lstStyle/>
                    <a:p>
                      <a:pPr algn="ctr"/>
                      <a:r>
                        <a:rPr lang="en-US" dirty="0"/>
                        <a:t>brain injury, cervical, or high thoracic spinal injuries (T6 or higher), spinal anesthesia, certain medications</a:t>
                      </a:r>
                    </a:p>
                  </a:txBody>
                  <a:tcPr/>
                </a:tc>
                <a:tc>
                  <a:txBody>
                    <a:bodyPr/>
                    <a:lstStyle/>
                    <a:p>
                      <a:pPr algn="ctr"/>
                      <a:r>
                        <a:rPr lang="en-US" dirty="0"/>
                        <a:t>Allergens (medications, foods, latex, venom)</a:t>
                      </a:r>
                    </a:p>
                  </a:txBody>
                  <a:tcPr/>
                </a:tc>
                <a:extLst>
                  <a:ext uri="{0D108BD9-81ED-4DB2-BD59-A6C34878D82A}">
                    <a16:rowId xmlns:a16="http://schemas.microsoft.com/office/drawing/2014/main" val="3382942610"/>
                  </a:ext>
                </a:extLst>
              </a:tr>
              <a:tr h="2004724">
                <a:tc>
                  <a:txBody>
                    <a:bodyPr/>
                    <a:lstStyle/>
                    <a:p>
                      <a:pPr algn="ctr"/>
                      <a:r>
                        <a:rPr lang="en-US" b="1" dirty="0">
                          <a:solidFill>
                            <a:schemeClr val="bg1"/>
                          </a:solidFill>
                        </a:rPr>
                        <a:t>Signs &amp; Symptoms</a:t>
                      </a:r>
                    </a:p>
                  </a:txBody>
                  <a:tcPr>
                    <a:solidFill>
                      <a:schemeClr val="accent1"/>
                    </a:solidFill>
                  </a:tcPr>
                </a:tc>
                <a:tc>
                  <a:txBody>
                    <a:bodyPr/>
                    <a:lstStyle/>
                    <a:p>
                      <a:pPr algn="ctr"/>
                      <a:r>
                        <a:rPr lang="en-US" dirty="0"/>
                        <a:t>hypotension, tachycardia, pallor, cool and clammy skin, dizziness</a:t>
                      </a:r>
                    </a:p>
                  </a:txBody>
                  <a:tcPr/>
                </a:tc>
                <a:tc>
                  <a:txBody>
                    <a:bodyPr/>
                    <a:lstStyle/>
                    <a:p>
                      <a:pPr algn="ctr"/>
                      <a:r>
                        <a:rPr lang="en-US" dirty="0"/>
                        <a:t>chest pain (angina), pulmonary congestion, JVD, cool/clammy skin, hypotension, tachycardia, cardiomegaly, peripheral edema</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JVD, generalized edema, cardiomegaly, pulmonary edema, tachycardia, hypotension, deviated trachea (tension pneumothorax sign)</a:t>
                      </a:r>
                    </a:p>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hypotension, lactic acidosis, restless/anxious, flushed skin, tachycardia, tachypnea, febrile </a:t>
                      </a:r>
                    </a:p>
                  </a:txBody>
                  <a:tcPr/>
                </a:tc>
                <a:tc>
                  <a:txBody>
                    <a:bodyPr/>
                    <a:lstStyle/>
                    <a:p>
                      <a:pPr algn="ctr"/>
                      <a:r>
                        <a:rPr lang="en-US" dirty="0"/>
                        <a:t>hypotension, bradycardia, warm/dry extremities, core hypothermia</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dirty="0"/>
                        <a:t>tachycardia, dyspnea, wheezing, swelling of upper airways, coughing, hypotension, n/v/d, itching, hives, flushed skin</a:t>
                      </a:r>
                    </a:p>
                  </a:txBody>
                  <a:tcPr/>
                </a:tc>
                <a:extLst>
                  <a:ext uri="{0D108BD9-81ED-4DB2-BD59-A6C34878D82A}">
                    <a16:rowId xmlns:a16="http://schemas.microsoft.com/office/drawing/2014/main" val="117001429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0"/>
        <p:cNvGrpSpPr/>
        <p:nvPr/>
      </p:nvGrpSpPr>
      <p:grpSpPr>
        <a:xfrm>
          <a:off x="0" y="0"/>
          <a:ext cx="0" cy="0"/>
          <a:chOff x="0" y="0"/>
          <a:chExt cx="0" cy="0"/>
        </a:xfrm>
      </p:grpSpPr>
      <p:sp>
        <p:nvSpPr>
          <p:cNvPr id="111" name="Google Shape;111;p2"/>
          <p:cNvSpPr txBox="1">
            <a:spLocks noGrp="1"/>
          </p:cNvSpPr>
          <p:nvPr>
            <p:ph type="body" idx="1"/>
          </p:nvPr>
        </p:nvSpPr>
        <p:spPr>
          <a:xfrm>
            <a:off x="1097280" y="1789979"/>
            <a:ext cx="10058400" cy="4644276"/>
          </a:xfrm>
          <a:prstGeom prst="rect">
            <a:avLst/>
          </a:prstGeom>
          <a:noFill/>
          <a:ln>
            <a:noFill/>
          </a:ln>
        </p:spPr>
        <p:txBody>
          <a:bodyPr spcFirstLastPara="1" wrap="square" lIns="0" tIns="45700" rIns="0" bIns="45700" anchor="t" anchorCtr="0">
            <a:normAutofit fontScale="92500" lnSpcReduction="10000"/>
          </a:bodyPr>
          <a:lstStyle/>
          <a:p>
            <a:pPr marL="91440" lvl="0" indent="-127000" algn="l" rtl="0">
              <a:lnSpc>
                <a:spcPct val="90000"/>
              </a:lnSpc>
              <a:spcBef>
                <a:spcPts val="0"/>
              </a:spcBef>
              <a:spcAft>
                <a:spcPts val="0"/>
              </a:spcAft>
              <a:buSzPts val="2000"/>
              <a:buFont typeface="Arial"/>
              <a:buChar char="•"/>
            </a:pPr>
            <a:r>
              <a:rPr lang="en-US" sz="2800" dirty="0"/>
              <a:t> Distributive Shock</a:t>
            </a:r>
          </a:p>
          <a:p>
            <a:pPr marL="548640" lvl="1" indent="-127000">
              <a:spcBef>
                <a:spcPts val="0"/>
              </a:spcBef>
              <a:buSzPts val="2000"/>
              <a:buFont typeface="Arial"/>
              <a:buChar char="•"/>
            </a:pPr>
            <a:r>
              <a:rPr lang="en-US" sz="2600" dirty="0"/>
              <a:t> Septic</a:t>
            </a:r>
          </a:p>
          <a:p>
            <a:pPr marL="548640" lvl="1" indent="-127000">
              <a:spcBef>
                <a:spcPts val="0"/>
              </a:spcBef>
              <a:buSzPts val="2000"/>
              <a:buFont typeface="Arial"/>
              <a:buChar char="•"/>
            </a:pPr>
            <a:r>
              <a:rPr lang="en-US" sz="2600" dirty="0"/>
              <a:t> Anaphylactic</a:t>
            </a:r>
          </a:p>
          <a:p>
            <a:pPr marL="548640" lvl="1" indent="-127000">
              <a:spcBef>
                <a:spcPts val="0"/>
              </a:spcBef>
              <a:buSzPts val="2000"/>
              <a:buFont typeface="Arial"/>
              <a:buChar char="•"/>
            </a:pPr>
            <a:r>
              <a:rPr lang="en-US" sz="2600" dirty="0"/>
              <a:t> Neurogenic</a:t>
            </a:r>
            <a:endParaRPr sz="2600" dirty="0"/>
          </a:p>
          <a:p>
            <a:pPr marL="91440" lvl="0" indent="-127000" algn="l" rtl="0">
              <a:lnSpc>
                <a:spcPct val="90000"/>
              </a:lnSpc>
              <a:spcBef>
                <a:spcPts val="1400"/>
              </a:spcBef>
              <a:spcAft>
                <a:spcPts val="0"/>
              </a:spcAft>
              <a:buSzPts val="2000"/>
              <a:buFont typeface="Arial"/>
              <a:buChar char="•"/>
            </a:pPr>
            <a:r>
              <a:rPr lang="en-US" sz="2800" dirty="0"/>
              <a:t> Hypovolemic Shock</a:t>
            </a:r>
            <a:endParaRPr sz="2800" dirty="0"/>
          </a:p>
          <a:p>
            <a:pPr marL="91440" lvl="0" indent="-127000" algn="l" rtl="0">
              <a:lnSpc>
                <a:spcPct val="90000"/>
              </a:lnSpc>
              <a:spcBef>
                <a:spcPts val="1400"/>
              </a:spcBef>
              <a:spcAft>
                <a:spcPts val="0"/>
              </a:spcAft>
              <a:buSzPts val="2000"/>
              <a:buFont typeface="Arial"/>
              <a:buChar char="•"/>
            </a:pPr>
            <a:r>
              <a:rPr lang="en-US" sz="2800" dirty="0"/>
              <a:t> Cardiogenic Shock</a:t>
            </a:r>
            <a:endParaRPr sz="2800" dirty="0"/>
          </a:p>
          <a:p>
            <a:pPr marL="91440" lvl="0" indent="-127000" algn="l" rtl="0">
              <a:lnSpc>
                <a:spcPct val="90000"/>
              </a:lnSpc>
              <a:spcBef>
                <a:spcPts val="1400"/>
              </a:spcBef>
              <a:spcAft>
                <a:spcPts val="0"/>
              </a:spcAft>
              <a:buSzPts val="2000"/>
              <a:buFont typeface="Arial"/>
              <a:buChar char="•"/>
            </a:pPr>
            <a:r>
              <a:rPr lang="en-US" sz="2800" dirty="0"/>
              <a:t> Obstructive Shock</a:t>
            </a:r>
            <a:endParaRPr sz="2800" dirty="0"/>
          </a:p>
          <a:p>
            <a:pPr marL="91440" lvl="0" indent="-127000" algn="l" rtl="0">
              <a:lnSpc>
                <a:spcPct val="90000"/>
              </a:lnSpc>
              <a:spcBef>
                <a:spcPts val="1400"/>
              </a:spcBef>
              <a:spcAft>
                <a:spcPts val="0"/>
              </a:spcAft>
              <a:buSzPts val="2000"/>
              <a:buFont typeface="Arial"/>
              <a:buChar char="•"/>
            </a:pPr>
            <a:r>
              <a:rPr lang="en-US" sz="2800" dirty="0"/>
              <a:t> Stages of Shock</a:t>
            </a:r>
            <a:endParaRPr sz="2800" dirty="0"/>
          </a:p>
          <a:p>
            <a:pPr marL="384048" lvl="1" indent="-182880" algn="l" rtl="0">
              <a:lnSpc>
                <a:spcPct val="90000"/>
              </a:lnSpc>
              <a:spcBef>
                <a:spcPts val="400"/>
              </a:spcBef>
              <a:spcAft>
                <a:spcPts val="0"/>
              </a:spcAft>
              <a:buSzPts val="1800"/>
              <a:buFont typeface="Arial"/>
              <a:buChar char="•"/>
            </a:pPr>
            <a:r>
              <a:rPr lang="en-US" sz="2400" dirty="0"/>
              <a:t> Initial</a:t>
            </a:r>
            <a:endParaRPr sz="2400" dirty="0"/>
          </a:p>
          <a:p>
            <a:pPr marL="384048" lvl="1" indent="-182880" algn="l" rtl="0">
              <a:lnSpc>
                <a:spcPct val="90000"/>
              </a:lnSpc>
              <a:spcBef>
                <a:spcPts val="600"/>
              </a:spcBef>
              <a:spcAft>
                <a:spcPts val="0"/>
              </a:spcAft>
              <a:buSzPts val="1800"/>
              <a:buFont typeface="Arial"/>
              <a:buChar char="•"/>
            </a:pPr>
            <a:r>
              <a:rPr lang="en-US" sz="2400" dirty="0"/>
              <a:t> Compensatory</a:t>
            </a:r>
            <a:endParaRPr sz="2400" dirty="0"/>
          </a:p>
          <a:p>
            <a:pPr marL="384048" lvl="1" indent="-182880" algn="l" rtl="0">
              <a:lnSpc>
                <a:spcPct val="90000"/>
              </a:lnSpc>
              <a:spcBef>
                <a:spcPts val="600"/>
              </a:spcBef>
              <a:spcAft>
                <a:spcPts val="0"/>
              </a:spcAft>
              <a:buSzPts val="1800"/>
              <a:buFont typeface="Arial"/>
              <a:buChar char="•"/>
            </a:pPr>
            <a:r>
              <a:rPr lang="en-US" sz="2400" dirty="0"/>
              <a:t> Progressive</a:t>
            </a:r>
            <a:endParaRPr sz="2400" dirty="0"/>
          </a:p>
          <a:p>
            <a:pPr marL="384048" lvl="1" indent="-182880" algn="l" rtl="0">
              <a:lnSpc>
                <a:spcPct val="90000"/>
              </a:lnSpc>
              <a:spcBef>
                <a:spcPts val="600"/>
              </a:spcBef>
              <a:spcAft>
                <a:spcPts val="0"/>
              </a:spcAft>
              <a:buSzPts val="1800"/>
              <a:buFont typeface="Arial"/>
              <a:buChar char="•"/>
            </a:pPr>
            <a:r>
              <a:rPr lang="en-US" sz="2400" dirty="0"/>
              <a:t> Refractory</a:t>
            </a:r>
            <a:endParaRPr sz="2400" dirty="0"/>
          </a:p>
        </p:txBody>
      </p:sp>
      <p:sp>
        <p:nvSpPr>
          <p:cNvPr id="112" name="Google Shape;112;p2"/>
          <p:cNvSpPr txBox="1">
            <a:spLocks noGrp="1"/>
          </p:cNvSpPr>
          <p:nvPr>
            <p:ph type="title"/>
          </p:nvPr>
        </p:nvSpPr>
        <p:spPr>
          <a:xfrm>
            <a:off x="1097280" y="263527"/>
            <a:ext cx="11094720" cy="1450757"/>
          </a:xfrm>
          <a:prstGeom prst="rect">
            <a:avLst/>
          </a:prstGeom>
          <a:solidFill>
            <a:schemeClr val="lt1"/>
          </a:solid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dirty="0"/>
              <a:t>Content Covered</a:t>
            </a:r>
            <a:endParaRPr dirty="0"/>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advTm="21608"/>
    </mc:Choice>
    <mc:Fallback>
      <p:transition spd="slow" advTm="21608"/>
    </mc:Fallback>
  </mc:AlternateContent>
  <p:extLst>
    <p:ext uri="{E180D4A7-C9FB-4DFB-919C-405C955672EB}">
      <p14:showEvtLst xmlns:p14="http://schemas.microsoft.com/office/powerpoint/2010/main">
        <p14:playEvt time="2940" objId="2"/>
        <p14:stopEvt time="19979" objId="2"/>
        <p14:playEvt time="20500" objId="2"/>
        <p14:stopEvt time="21536" objId="2"/>
      </p14:showEvtLst>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3"/>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What is Shock?</a:t>
            </a:r>
            <a:endParaRPr/>
          </a:p>
        </p:txBody>
      </p:sp>
      <p:sp>
        <p:nvSpPr>
          <p:cNvPr id="119" name="Google Shape;119;p3"/>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p>
            <a:pPr marL="91440" indent="-203200">
              <a:lnSpc>
                <a:spcPct val="100000"/>
              </a:lnSpc>
              <a:spcBef>
                <a:spcPts val="0"/>
              </a:spcBef>
              <a:buSzPts val="3200"/>
              <a:buFont typeface="Noto Sans Symbols"/>
              <a:buChar char="▪"/>
            </a:pPr>
            <a:r>
              <a:rPr lang="en-US" sz="3200" dirty="0"/>
              <a:t> Life-threatening condition that can be defined as circulatory insufficiency that creates an imbalance between oxygen supply and demand </a:t>
            </a:r>
          </a:p>
          <a:p>
            <a:pPr marL="548640" lvl="1" indent="-203200">
              <a:lnSpc>
                <a:spcPct val="100000"/>
              </a:lnSpc>
              <a:spcBef>
                <a:spcPts val="0"/>
              </a:spcBef>
              <a:buSzPts val="3200"/>
              <a:buFont typeface="Noto Sans Symbols"/>
              <a:buChar char="▪"/>
            </a:pPr>
            <a:r>
              <a:rPr lang="en-US" sz="3000" dirty="0"/>
              <a:t>inadequate oxygen delivery to tissues</a:t>
            </a:r>
            <a:endParaRPr dirty="0"/>
          </a:p>
          <a:p>
            <a:pPr marL="91440" indent="-203200">
              <a:lnSpc>
                <a:spcPct val="100000"/>
              </a:lnSpc>
              <a:spcBef>
                <a:spcPts val="1400"/>
              </a:spcBef>
              <a:buSzPts val="3200"/>
              <a:buFont typeface="Noto Sans Symbols"/>
              <a:buChar char="▪"/>
            </a:pPr>
            <a:r>
              <a:rPr lang="en-US" sz="3200" dirty="0"/>
              <a:t> Results in tissue hypoperfusion which causes cellular and tissue hypoxia that can result in cellular death and dysfunction of vital organs</a:t>
            </a:r>
            <a:endParaRPr dirty="0"/>
          </a:p>
          <a:p>
            <a:pPr marL="91440" indent="-203200">
              <a:lnSpc>
                <a:spcPct val="100000"/>
              </a:lnSpc>
              <a:spcBef>
                <a:spcPts val="1400"/>
              </a:spcBef>
              <a:buSzPts val="3200"/>
              <a:buFont typeface="Noto Sans Symbols"/>
              <a:buChar char="▪"/>
            </a:pPr>
            <a:endParaRPr lang="en-US" sz="3200" dirty="0"/>
          </a:p>
        </p:txBody>
      </p:sp>
    </p:spTree>
  </p:cSld>
  <p:clrMapOvr>
    <a:masterClrMapping/>
  </p:clrMapOvr>
  <mc:AlternateContent xmlns:mc="http://schemas.openxmlformats.org/markup-compatibility/2006">
    <mc:Choice xmlns:p14="http://schemas.microsoft.com/office/powerpoint/2010/main" Requires="p14">
      <p:transition spd="slow" p14:dur="2000" advTm="3086"/>
    </mc:Choice>
    <mc:Fallback>
      <p:transition spd="slow" advTm="308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4"/>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Types of Shock</a:t>
            </a:r>
            <a:endParaRPr/>
          </a:p>
        </p:txBody>
      </p:sp>
      <p:sp>
        <p:nvSpPr>
          <p:cNvPr id="126" name="Google Shape;126;p4"/>
          <p:cNvSpPr txBox="1">
            <a:spLocks noGrp="1"/>
          </p:cNvSpPr>
          <p:nvPr>
            <p:ph type="body" idx="1"/>
          </p:nvPr>
        </p:nvSpPr>
        <p:spPr>
          <a:xfrm>
            <a:off x="1097280" y="1845733"/>
            <a:ext cx="10058400" cy="4725663"/>
          </a:xfrm>
          <a:prstGeom prst="rect">
            <a:avLst/>
          </a:prstGeom>
          <a:noFill/>
          <a:ln>
            <a:noFill/>
          </a:ln>
        </p:spPr>
        <p:txBody>
          <a:bodyPr spcFirstLastPara="1" wrap="square" lIns="0" tIns="45700" rIns="0" bIns="45700" anchor="t" anchorCtr="0">
            <a:normAutofit fontScale="70000" lnSpcReduction="20000"/>
          </a:bodyPr>
          <a:lstStyle/>
          <a:p>
            <a:pPr marL="91440" indent="-203200">
              <a:lnSpc>
                <a:spcPct val="150000"/>
              </a:lnSpc>
              <a:spcBef>
                <a:spcPts val="0"/>
              </a:spcBef>
              <a:buSzPts val="3200"/>
              <a:buFont typeface="Noto Sans Symbols"/>
              <a:buChar char="▪"/>
            </a:pPr>
            <a:r>
              <a:rPr lang="en-US" sz="3600" dirty="0"/>
              <a:t> </a:t>
            </a:r>
            <a:r>
              <a:rPr lang="en-US" sz="4000" dirty="0"/>
              <a:t>There are four main types of shock:</a:t>
            </a:r>
          </a:p>
          <a:p>
            <a:pPr marL="383540" lvl="1" indent="-182880">
              <a:lnSpc>
                <a:spcPct val="150000"/>
              </a:lnSpc>
              <a:spcBef>
                <a:spcPts val="400"/>
              </a:spcBef>
              <a:buSzPts val="2800"/>
              <a:buFont typeface="Noto Sans Symbols"/>
              <a:buChar char="▪"/>
            </a:pPr>
            <a:r>
              <a:rPr lang="en-US" sz="4000" dirty="0"/>
              <a:t> Distributive</a:t>
            </a:r>
            <a:endParaRPr sz="4000" dirty="0"/>
          </a:p>
          <a:p>
            <a:pPr marL="566420" lvl="2" indent="-182880">
              <a:lnSpc>
                <a:spcPct val="150000"/>
              </a:lnSpc>
              <a:spcBef>
                <a:spcPts val="600"/>
              </a:spcBef>
              <a:buSzPts val="2000"/>
              <a:buFont typeface="Noto Sans Symbols"/>
              <a:buChar char="▪"/>
            </a:pPr>
            <a:r>
              <a:rPr lang="en-US" sz="2900" dirty="0"/>
              <a:t> Septic</a:t>
            </a:r>
            <a:endParaRPr sz="2900" dirty="0"/>
          </a:p>
          <a:p>
            <a:pPr marL="566420" lvl="2" indent="-182880" algn="l" rtl="0">
              <a:lnSpc>
                <a:spcPct val="150000"/>
              </a:lnSpc>
              <a:spcBef>
                <a:spcPts val="600"/>
              </a:spcBef>
              <a:spcAft>
                <a:spcPts val="0"/>
              </a:spcAft>
              <a:buSzPts val="2000"/>
              <a:buFont typeface="Noto Sans Symbols"/>
              <a:buChar char="▪"/>
            </a:pPr>
            <a:r>
              <a:rPr lang="en-US" sz="2900" dirty="0"/>
              <a:t>Anaphylactic</a:t>
            </a:r>
            <a:endParaRPr sz="2900" dirty="0"/>
          </a:p>
          <a:p>
            <a:pPr marL="566420" lvl="2" indent="-182880" algn="l" rtl="0">
              <a:lnSpc>
                <a:spcPct val="150000"/>
              </a:lnSpc>
              <a:spcBef>
                <a:spcPts val="600"/>
              </a:spcBef>
              <a:spcAft>
                <a:spcPts val="0"/>
              </a:spcAft>
              <a:buSzPts val="2000"/>
              <a:buFont typeface="Noto Sans Symbols"/>
              <a:buChar char="▪"/>
            </a:pPr>
            <a:r>
              <a:rPr lang="en-US" sz="2900" dirty="0"/>
              <a:t>Neurogenic</a:t>
            </a:r>
            <a:endParaRPr sz="2900" dirty="0"/>
          </a:p>
          <a:p>
            <a:pPr marL="383540" lvl="1" indent="-182880">
              <a:lnSpc>
                <a:spcPct val="150000"/>
              </a:lnSpc>
              <a:spcBef>
                <a:spcPts val="600"/>
              </a:spcBef>
              <a:buSzPts val="2800"/>
              <a:buFont typeface="Noto Sans Symbols"/>
              <a:buChar char="▪"/>
            </a:pPr>
            <a:r>
              <a:rPr lang="en-US" sz="4000" dirty="0"/>
              <a:t> Hypovolemic</a:t>
            </a:r>
            <a:endParaRPr sz="4000" dirty="0"/>
          </a:p>
          <a:p>
            <a:pPr marL="383540" lvl="1" indent="-182880">
              <a:lnSpc>
                <a:spcPct val="150000"/>
              </a:lnSpc>
              <a:spcBef>
                <a:spcPts val="600"/>
              </a:spcBef>
              <a:buSzPts val="2800"/>
              <a:buFont typeface="Noto Sans Symbols"/>
              <a:buChar char="▪"/>
            </a:pPr>
            <a:r>
              <a:rPr lang="en-US" sz="4000" dirty="0"/>
              <a:t> Cardiogenic</a:t>
            </a:r>
            <a:endParaRPr sz="4000" dirty="0"/>
          </a:p>
          <a:p>
            <a:pPr marL="383540" lvl="1" indent="-182880">
              <a:lnSpc>
                <a:spcPct val="150000"/>
              </a:lnSpc>
              <a:spcBef>
                <a:spcPts val="600"/>
              </a:spcBef>
              <a:buSzPts val="2800"/>
              <a:buFont typeface="Noto Sans Symbols"/>
              <a:buChar char="▪"/>
            </a:pPr>
            <a:r>
              <a:rPr lang="en-US" sz="4000" dirty="0"/>
              <a:t> Obstructive </a:t>
            </a:r>
            <a:endParaRP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5"/>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sz="4800" dirty="0"/>
              <a:t>Distributive</a:t>
            </a:r>
            <a:r>
              <a:rPr lang="en-US" dirty="0"/>
              <a:t> Shock</a:t>
            </a:r>
            <a:endParaRPr dirty="0"/>
          </a:p>
        </p:txBody>
      </p:sp>
      <p:sp>
        <p:nvSpPr>
          <p:cNvPr id="132" name="Google Shape;132;p5"/>
          <p:cNvSpPr txBox="1">
            <a:spLocks noGrp="1"/>
          </p:cNvSpPr>
          <p:nvPr>
            <p:ph type="body" idx="1"/>
          </p:nvPr>
        </p:nvSpPr>
        <p:spPr>
          <a:xfrm>
            <a:off x="1097280" y="1845734"/>
            <a:ext cx="10058400" cy="4023360"/>
          </a:xfrm>
          <a:prstGeom prst="rect">
            <a:avLst/>
          </a:prstGeom>
          <a:noFill/>
          <a:ln>
            <a:noFill/>
          </a:ln>
        </p:spPr>
        <p:txBody>
          <a:bodyPr spcFirstLastPara="1" wrap="square" lIns="0" tIns="45700" rIns="0" bIns="45700" anchor="t" anchorCtr="0">
            <a:normAutofit/>
          </a:bodyPr>
          <a:lstStyle/>
          <a:p>
            <a:pPr marL="91440" lvl="0" indent="-117475" algn="l" rtl="0">
              <a:lnSpc>
                <a:spcPct val="150000"/>
              </a:lnSpc>
              <a:spcBef>
                <a:spcPts val="0"/>
              </a:spcBef>
              <a:spcAft>
                <a:spcPts val="0"/>
              </a:spcAft>
              <a:buSzPct val="100000"/>
              <a:buFont typeface="Noto Sans Symbols"/>
              <a:buChar char="▪"/>
            </a:pPr>
            <a:r>
              <a:rPr lang="en-US" sz="2400" b="1" dirty="0"/>
              <a:t>Patho</a:t>
            </a:r>
            <a:r>
              <a:rPr lang="en-US" sz="2400" dirty="0"/>
              <a:t>: inadequate tissue perfusion due to </a:t>
            </a:r>
            <a:r>
              <a:rPr lang="en-US" sz="2400" b="1" dirty="0"/>
              <a:t>peripheral vasodilation</a:t>
            </a:r>
          </a:p>
          <a:p>
            <a:pPr marL="0" lvl="0" indent="0" algn="l" rtl="0">
              <a:lnSpc>
                <a:spcPct val="150000"/>
              </a:lnSpc>
              <a:spcBef>
                <a:spcPts val="1400"/>
              </a:spcBef>
              <a:spcAft>
                <a:spcPts val="0"/>
              </a:spcAft>
              <a:buSzPct val="100000"/>
              <a:buNone/>
            </a:pPr>
            <a:endParaRPr lang="en-US" sz="2400" dirty="0"/>
          </a:p>
        </p:txBody>
      </p:sp>
      <p:graphicFrame>
        <p:nvGraphicFramePr>
          <p:cNvPr id="2" name="Diagram 1">
            <a:extLst>
              <a:ext uri="{FF2B5EF4-FFF2-40B4-BE49-F238E27FC236}">
                <a16:creationId xmlns:a16="http://schemas.microsoft.com/office/drawing/2014/main" id="{D9F12B43-8E1B-1122-5546-AA6870C62E89}"/>
              </a:ext>
            </a:extLst>
          </p:cNvPr>
          <p:cNvGraphicFramePr/>
          <p:nvPr>
            <p:extLst>
              <p:ext uri="{D42A27DB-BD31-4B8C-83A1-F6EECF244321}">
                <p14:modId xmlns:p14="http://schemas.microsoft.com/office/powerpoint/2010/main" val="790272356"/>
              </p:ext>
            </p:extLst>
          </p:nvPr>
        </p:nvGraphicFramePr>
        <p:xfrm>
          <a:off x="1743057" y="1737360"/>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D8B73-47ED-1753-C067-C2E030123245}"/>
              </a:ext>
            </a:extLst>
          </p:cNvPr>
          <p:cNvSpPr>
            <a:spLocks noGrp="1"/>
          </p:cNvSpPr>
          <p:nvPr>
            <p:ph type="title"/>
          </p:nvPr>
        </p:nvSpPr>
        <p:spPr/>
        <p:txBody>
          <a:bodyPr/>
          <a:lstStyle/>
          <a:p>
            <a:r>
              <a:rPr lang="en-US" dirty="0"/>
              <a:t>Septic Shock</a:t>
            </a:r>
          </a:p>
        </p:txBody>
      </p:sp>
      <p:sp>
        <p:nvSpPr>
          <p:cNvPr id="3" name="Text Placeholder 2">
            <a:extLst>
              <a:ext uri="{FF2B5EF4-FFF2-40B4-BE49-F238E27FC236}">
                <a16:creationId xmlns:a16="http://schemas.microsoft.com/office/drawing/2014/main" id="{6DA9C6D7-5B82-002B-A45F-300D0378A214}"/>
              </a:ext>
            </a:extLst>
          </p:cNvPr>
          <p:cNvSpPr>
            <a:spLocks noGrp="1"/>
          </p:cNvSpPr>
          <p:nvPr>
            <p:ph type="body" idx="1"/>
          </p:nvPr>
        </p:nvSpPr>
        <p:spPr/>
        <p:txBody>
          <a:bodyPr/>
          <a:lstStyle/>
          <a:p>
            <a:pPr marL="91440" lvl="0" indent="-117475" algn="l" rtl="0">
              <a:lnSpc>
                <a:spcPct val="150000"/>
              </a:lnSpc>
              <a:spcBef>
                <a:spcPts val="0"/>
              </a:spcBef>
              <a:spcAft>
                <a:spcPts val="0"/>
              </a:spcAft>
              <a:buSzPct val="100000"/>
              <a:buFont typeface="Noto Sans Symbols"/>
              <a:buChar char="▪"/>
            </a:pPr>
            <a:r>
              <a:rPr lang="en-US" sz="2400" dirty="0"/>
              <a:t> </a:t>
            </a:r>
            <a:r>
              <a:rPr lang="en-US" sz="2400" b="1" dirty="0"/>
              <a:t>Patho</a:t>
            </a:r>
            <a:r>
              <a:rPr lang="en-US" sz="2400" dirty="0"/>
              <a:t>: systemic inflammatory response to an infection in the body which results in vasodilation</a:t>
            </a:r>
          </a:p>
          <a:p>
            <a:pPr marL="91440" lvl="0" indent="-117475" algn="l" rtl="0">
              <a:lnSpc>
                <a:spcPct val="150000"/>
              </a:lnSpc>
              <a:spcBef>
                <a:spcPts val="1400"/>
              </a:spcBef>
              <a:spcAft>
                <a:spcPts val="0"/>
              </a:spcAft>
              <a:buSzPct val="100000"/>
              <a:buFont typeface="Noto Sans Symbols"/>
              <a:buChar char="▪"/>
            </a:pPr>
            <a:r>
              <a:rPr lang="en-US" sz="2400" dirty="0"/>
              <a:t> </a:t>
            </a:r>
            <a:r>
              <a:rPr lang="en-US" sz="2400" b="1" dirty="0"/>
              <a:t>Causes</a:t>
            </a:r>
            <a:r>
              <a:rPr lang="en-US" sz="2400" dirty="0"/>
              <a:t>: gram-positive bacteria, gram-negative bacteria, fungi, virus</a:t>
            </a:r>
          </a:p>
          <a:p>
            <a:pPr marL="91440" lvl="0" indent="-117475" algn="l" rtl="0">
              <a:lnSpc>
                <a:spcPct val="150000"/>
              </a:lnSpc>
              <a:spcBef>
                <a:spcPts val="1400"/>
              </a:spcBef>
              <a:spcAft>
                <a:spcPts val="0"/>
              </a:spcAft>
              <a:buSzPct val="100000"/>
              <a:buFont typeface="Noto Sans Symbols"/>
              <a:buChar char="▪"/>
            </a:pPr>
            <a:r>
              <a:rPr lang="en-US" sz="2400" b="1" dirty="0"/>
              <a:t>Signs/Symptoms</a:t>
            </a:r>
            <a:r>
              <a:rPr lang="en-US" sz="2400" dirty="0"/>
              <a:t>: hypotension, lactic acidosis, restless/anxious, flushed skin, tachycardia, tachypnea, febrile </a:t>
            </a:r>
          </a:p>
          <a:p>
            <a:pPr marL="91440" lvl="0" indent="-117475" algn="l" rtl="0">
              <a:lnSpc>
                <a:spcPct val="150000"/>
              </a:lnSpc>
              <a:spcBef>
                <a:spcPts val="1400"/>
              </a:spcBef>
              <a:spcAft>
                <a:spcPts val="0"/>
              </a:spcAft>
              <a:buSzPct val="100000"/>
              <a:buFont typeface="Noto Sans Symbols"/>
              <a:buChar char="▪"/>
            </a:pPr>
            <a:r>
              <a:rPr lang="en-US" sz="2400" dirty="0"/>
              <a:t> </a:t>
            </a:r>
            <a:r>
              <a:rPr lang="en-US" sz="2400" b="1" dirty="0"/>
              <a:t>Diagnosis</a:t>
            </a:r>
            <a:r>
              <a:rPr lang="en-US" sz="2400" dirty="0"/>
              <a:t>: CBC, blood cultures, urine culture, lactate, ABG, CMP/BMP, vitals</a:t>
            </a:r>
          </a:p>
          <a:p>
            <a:pPr marL="0" lvl="0" indent="0" algn="l" rtl="0">
              <a:lnSpc>
                <a:spcPct val="150000"/>
              </a:lnSpc>
              <a:spcBef>
                <a:spcPts val="1400"/>
              </a:spcBef>
              <a:spcAft>
                <a:spcPts val="0"/>
              </a:spcAft>
              <a:buSzPct val="100000"/>
              <a:buNone/>
            </a:pPr>
            <a:endParaRPr lang="en-US" dirty="0"/>
          </a:p>
          <a:p>
            <a:endParaRPr lang="en-US" dirty="0"/>
          </a:p>
          <a:p>
            <a:endParaRPr lang="en-US" dirty="0"/>
          </a:p>
        </p:txBody>
      </p:sp>
    </p:spTree>
    <p:extLst>
      <p:ext uri="{BB962C8B-B14F-4D97-AF65-F5344CB8AC3E}">
        <p14:creationId xmlns:p14="http://schemas.microsoft.com/office/powerpoint/2010/main" val="2109571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AEE8F-2792-9C8A-94F9-38695F806886}"/>
              </a:ext>
            </a:extLst>
          </p:cNvPr>
          <p:cNvSpPr>
            <a:spLocks noGrp="1"/>
          </p:cNvSpPr>
          <p:nvPr>
            <p:ph type="title"/>
          </p:nvPr>
        </p:nvSpPr>
        <p:spPr/>
        <p:txBody>
          <a:bodyPr/>
          <a:lstStyle/>
          <a:p>
            <a:r>
              <a:rPr lang="en-US" dirty="0"/>
              <a:t>Anaphylactic Shock</a:t>
            </a:r>
          </a:p>
        </p:txBody>
      </p:sp>
      <p:sp>
        <p:nvSpPr>
          <p:cNvPr id="3" name="Text Placeholder 2">
            <a:extLst>
              <a:ext uri="{FF2B5EF4-FFF2-40B4-BE49-F238E27FC236}">
                <a16:creationId xmlns:a16="http://schemas.microsoft.com/office/drawing/2014/main" id="{5E80DC32-5C5A-9E9A-CFB8-05F84AE7C5A0}"/>
              </a:ext>
            </a:extLst>
          </p:cNvPr>
          <p:cNvSpPr>
            <a:spLocks noGrp="1"/>
          </p:cNvSpPr>
          <p:nvPr>
            <p:ph type="body" idx="1"/>
          </p:nvPr>
        </p:nvSpPr>
        <p:spPr>
          <a:xfrm>
            <a:off x="1097280" y="1749787"/>
            <a:ext cx="10058400" cy="4725663"/>
          </a:xfrm>
        </p:spPr>
        <p:txBody>
          <a:bodyPr>
            <a:normAutofit/>
          </a:bodyPr>
          <a:lstStyle/>
          <a:p>
            <a:pPr marL="91440" lvl="0" indent="-117475" algn="l" rtl="0">
              <a:lnSpc>
                <a:spcPct val="150000"/>
              </a:lnSpc>
              <a:spcBef>
                <a:spcPts val="0"/>
              </a:spcBef>
              <a:spcAft>
                <a:spcPts val="0"/>
              </a:spcAft>
              <a:buSzPct val="100000"/>
              <a:buFont typeface="Noto Sans Symbols"/>
              <a:buChar char="▪"/>
            </a:pPr>
            <a:r>
              <a:rPr lang="en-US" sz="2400" dirty="0"/>
              <a:t> </a:t>
            </a:r>
            <a:r>
              <a:rPr lang="en-US" sz="2400" b="1" dirty="0"/>
              <a:t>Patho</a:t>
            </a:r>
            <a:r>
              <a:rPr lang="en-US" sz="2400" dirty="0"/>
              <a:t>: generalized or systemic hypersensitivity reaction resulting in bronchospasms and cardiovascular collapse</a:t>
            </a:r>
          </a:p>
          <a:p>
            <a:pPr marL="548640" lvl="1" indent="-117475">
              <a:lnSpc>
                <a:spcPct val="150000"/>
              </a:lnSpc>
              <a:spcBef>
                <a:spcPts val="0"/>
              </a:spcBef>
              <a:buSzPct val="100000"/>
              <a:buFont typeface="Noto Sans Symbols"/>
              <a:buChar char="▪"/>
            </a:pPr>
            <a:r>
              <a:rPr lang="en-US" sz="2000" dirty="0"/>
              <a:t> the release of histamine causes widespread vasodilation</a:t>
            </a:r>
          </a:p>
          <a:p>
            <a:pPr marL="91440" lvl="0" indent="-117475" algn="l" rtl="0">
              <a:lnSpc>
                <a:spcPct val="150000"/>
              </a:lnSpc>
              <a:spcBef>
                <a:spcPts val="0"/>
              </a:spcBef>
              <a:spcAft>
                <a:spcPts val="0"/>
              </a:spcAft>
              <a:buSzPct val="100000"/>
              <a:buFont typeface="Noto Sans Symbols"/>
              <a:buChar char="▪"/>
            </a:pPr>
            <a:r>
              <a:rPr lang="en-US" sz="2400" b="1" dirty="0"/>
              <a:t>Causes</a:t>
            </a:r>
            <a:r>
              <a:rPr lang="en-US" sz="2400" dirty="0"/>
              <a:t>: allergens</a:t>
            </a:r>
          </a:p>
          <a:p>
            <a:pPr marL="548640" lvl="1" indent="-117475">
              <a:lnSpc>
                <a:spcPct val="150000"/>
              </a:lnSpc>
              <a:spcBef>
                <a:spcPts val="0"/>
              </a:spcBef>
              <a:buSzPct val="100000"/>
              <a:buFont typeface="Noto Sans Symbols"/>
              <a:buChar char="▪"/>
            </a:pPr>
            <a:r>
              <a:rPr lang="en-US" sz="2000" dirty="0"/>
              <a:t>foods, latex, venom, medications, unknown causes (idiopathic)</a:t>
            </a:r>
          </a:p>
          <a:p>
            <a:pPr marL="91440" lvl="0" indent="-117475" algn="l" rtl="0">
              <a:lnSpc>
                <a:spcPct val="150000"/>
              </a:lnSpc>
              <a:spcBef>
                <a:spcPts val="1400"/>
              </a:spcBef>
              <a:spcAft>
                <a:spcPts val="0"/>
              </a:spcAft>
              <a:buSzPct val="100000"/>
              <a:buFont typeface="Noto Sans Symbols"/>
              <a:buChar char="▪"/>
            </a:pPr>
            <a:r>
              <a:rPr lang="en-US" sz="2400" b="1" dirty="0"/>
              <a:t>Signs/ Symptoms </a:t>
            </a:r>
            <a:r>
              <a:rPr lang="en-US" sz="2400" dirty="0"/>
              <a:t>: tachycardia, dyspnea, wheezing, swelling of upper airways, coughing, hypotension, n/v/d, itching, hives, flushed skin</a:t>
            </a:r>
          </a:p>
          <a:p>
            <a:pPr marL="91440" lvl="0" indent="-117475" algn="l" rtl="0">
              <a:lnSpc>
                <a:spcPct val="150000"/>
              </a:lnSpc>
              <a:spcBef>
                <a:spcPts val="1400"/>
              </a:spcBef>
              <a:spcAft>
                <a:spcPts val="0"/>
              </a:spcAft>
              <a:buSzPct val="100000"/>
              <a:buFont typeface="Noto Sans Symbols"/>
              <a:buChar char="▪"/>
            </a:pPr>
            <a:r>
              <a:rPr lang="en-US" sz="2400" dirty="0"/>
              <a:t> </a:t>
            </a:r>
            <a:r>
              <a:rPr lang="en-US" sz="2400" b="1" dirty="0"/>
              <a:t>Diagnosis</a:t>
            </a:r>
            <a:r>
              <a:rPr lang="en-US" sz="2400" dirty="0"/>
              <a:t>: recognize symptoms</a:t>
            </a:r>
          </a:p>
        </p:txBody>
      </p:sp>
    </p:spTree>
    <p:extLst>
      <p:ext uri="{BB962C8B-B14F-4D97-AF65-F5344CB8AC3E}">
        <p14:creationId xmlns:p14="http://schemas.microsoft.com/office/powerpoint/2010/main" val="4193200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9486D-D326-1343-DF92-B5B9941E96A3}"/>
              </a:ext>
            </a:extLst>
          </p:cNvPr>
          <p:cNvSpPr>
            <a:spLocks noGrp="1"/>
          </p:cNvSpPr>
          <p:nvPr>
            <p:ph type="title"/>
          </p:nvPr>
        </p:nvSpPr>
        <p:spPr/>
        <p:txBody>
          <a:bodyPr/>
          <a:lstStyle/>
          <a:p>
            <a:r>
              <a:rPr lang="en-US" dirty="0"/>
              <a:t>Neurogenic Shock</a:t>
            </a:r>
          </a:p>
        </p:txBody>
      </p:sp>
      <p:sp>
        <p:nvSpPr>
          <p:cNvPr id="3" name="Text Placeholder 2">
            <a:extLst>
              <a:ext uri="{FF2B5EF4-FFF2-40B4-BE49-F238E27FC236}">
                <a16:creationId xmlns:a16="http://schemas.microsoft.com/office/drawing/2014/main" id="{91BC5C1C-6DEB-28A7-C870-ED3F6786770D}"/>
              </a:ext>
            </a:extLst>
          </p:cNvPr>
          <p:cNvSpPr>
            <a:spLocks noGrp="1"/>
          </p:cNvSpPr>
          <p:nvPr>
            <p:ph type="body" idx="1"/>
          </p:nvPr>
        </p:nvSpPr>
        <p:spPr>
          <a:xfrm>
            <a:off x="1097280" y="1823430"/>
            <a:ext cx="10058400" cy="4900755"/>
          </a:xfrm>
        </p:spPr>
        <p:txBody>
          <a:bodyPr>
            <a:normAutofit lnSpcReduction="10000"/>
          </a:bodyPr>
          <a:lstStyle/>
          <a:p>
            <a:pPr marL="91440" lvl="0" indent="-117475" algn="l" rtl="0">
              <a:lnSpc>
                <a:spcPct val="150000"/>
              </a:lnSpc>
              <a:spcBef>
                <a:spcPts val="0"/>
              </a:spcBef>
              <a:spcAft>
                <a:spcPts val="0"/>
              </a:spcAft>
              <a:buSzPct val="100000"/>
              <a:buFont typeface="Noto Sans Symbols"/>
              <a:buChar char="▪"/>
            </a:pPr>
            <a:r>
              <a:rPr lang="en-US" sz="2400" dirty="0"/>
              <a:t> </a:t>
            </a:r>
            <a:r>
              <a:rPr lang="en-US" sz="2400" b="1" dirty="0"/>
              <a:t>Patho</a:t>
            </a:r>
            <a:r>
              <a:rPr lang="en-US" sz="2400" dirty="0"/>
              <a:t>: injuries to the central nervous system resulting in the disruption of the sympathetic nervous system</a:t>
            </a:r>
          </a:p>
          <a:p>
            <a:pPr marL="548640" lvl="1" indent="-117475">
              <a:lnSpc>
                <a:spcPct val="150000"/>
              </a:lnSpc>
              <a:spcBef>
                <a:spcPts val="0"/>
              </a:spcBef>
              <a:buSzPct val="100000"/>
              <a:buFont typeface="Noto Sans Symbols"/>
              <a:buChar char="▪"/>
            </a:pPr>
            <a:r>
              <a:rPr lang="en-US" sz="2000" dirty="0"/>
              <a:t> the loss of the SNS results in vasodilation</a:t>
            </a:r>
          </a:p>
          <a:p>
            <a:pPr marL="91440" lvl="0" indent="-117475" algn="l" rtl="0">
              <a:lnSpc>
                <a:spcPct val="150000"/>
              </a:lnSpc>
              <a:spcBef>
                <a:spcPts val="1400"/>
              </a:spcBef>
              <a:spcAft>
                <a:spcPts val="0"/>
              </a:spcAft>
              <a:buSzPct val="100000"/>
              <a:buFont typeface="Noto Sans Symbols"/>
              <a:buChar char="▪"/>
            </a:pPr>
            <a:r>
              <a:rPr lang="en-US" sz="2400" dirty="0"/>
              <a:t> </a:t>
            </a:r>
            <a:r>
              <a:rPr lang="en-US" sz="2400" b="1" dirty="0"/>
              <a:t>Causes</a:t>
            </a:r>
            <a:r>
              <a:rPr lang="en-US" sz="2400" dirty="0"/>
              <a:t>: brain injury, cervical, or high thoracic spinal injuries (T6 or higher), spinal anesthesia, certain medications</a:t>
            </a:r>
          </a:p>
          <a:p>
            <a:pPr marL="91440" lvl="0" indent="-117475" algn="l" rtl="0">
              <a:lnSpc>
                <a:spcPct val="150000"/>
              </a:lnSpc>
              <a:spcBef>
                <a:spcPts val="1400"/>
              </a:spcBef>
              <a:spcAft>
                <a:spcPts val="0"/>
              </a:spcAft>
              <a:buSzPct val="100000"/>
              <a:buFont typeface="Noto Sans Symbols"/>
              <a:buChar char="▪"/>
            </a:pPr>
            <a:r>
              <a:rPr lang="en-US" sz="2400" b="1" dirty="0"/>
              <a:t>Signs/ Symptoms </a:t>
            </a:r>
            <a:r>
              <a:rPr lang="en-US" sz="2400" dirty="0"/>
              <a:t>: hypotension, bradycardia, warm/dry extremities, core hypothermia</a:t>
            </a:r>
          </a:p>
          <a:p>
            <a:pPr marL="91440" lvl="0" indent="-117475" algn="l" rtl="0">
              <a:lnSpc>
                <a:spcPct val="150000"/>
              </a:lnSpc>
              <a:spcBef>
                <a:spcPts val="1400"/>
              </a:spcBef>
              <a:spcAft>
                <a:spcPts val="0"/>
              </a:spcAft>
              <a:buSzPct val="100000"/>
              <a:buFont typeface="Noto Sans Symbols"/>
              <a:buChar char="▪"/>
            </a:pPr>
            <a:r>
              <a:rPr lang="en-US" sz="2400" dirty="0"/>
              <a:t> </a:t>
            </a:r>
            <a:r>
              <a:rPr lang="en-US" sz="2400" b="1" dirty="0"/>
              <a:t>Diagnosis</a:t>
            </a:r>
            <a:r>
              <a:rPr lang="en-US" sz="2400" dirty="0"/>
              <a:t>: CT, MRI, clinical examination</a:t>
            </a:r>
          </a:p>
        </p:txBody>
      </p:sp>
    </p:spTree>
    <p:extLst>
      <p:ext uri="{BB962C8B-B14F-4D97-AF65-F5344CB8AC3E}">
        <p14:creationId xmlns:p14="http://schemas.microsoft.com/office/powerpoint/2010/main" val="867899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6"/>
          <p:cNvSpPr txBox="1">
            <a:spLocks noGrp="1"/>
          </p:cNvSpPr>
          <p:nvPr>
            <p:ph type="title"/>
          </p:nvPr>
        </p:nvSpPr>
        <p:spPr>
          <a:xfrm>
            <a:off x="1097280" y="286603"/>
            <a:ext cx="10058400" cy="1450757"/>
          </a:xfrm>
          <a:prstGeom prst="rect">
            <a:avLst/>
          </a:prstGeom>
          <a:noFill/>
          <a:ln>
            <a:noFill/>
          </a:ln>
        </p:spPr>
        <p:txBody>
          <a:bodyPr spcFirstLastPara="1" wrap="square" lIns="91425" tIns="45700" rIns="91425" bIns="45700" anchor="b" anchorCtr="0">
            <a:normAutofit/>
          </a:bodyPr>
          <a:lstStyle/>
          <a:p>
            <a:pPr marL="0" lvl="0" indent="0" algn="l" rtl="0">
              <a:lnSpc>
                <a:spcPct val="85000"/>
              </a:lnSpc>
              <a:spcBef>
                <a:spcPts val="0"/>
              </a:spcBef>
              <a:spcAft>
                <a:spcPts val="0"/>
              </a:spcAft>
              <a:buClr>
                <a:srgbClr val="3F3F3F"/>
              </a:buClr>
              <a:buSzPts val="4800"/>
              <a:buFont typeface="Calibri"/>
              <a:buNone/>
            </a:pPr>
            <a:r>
              <a:rPr lang="en-US"/>
              <a:t>Hypovolemic Shock</a:t>
            </a:r>
            <a:endParaRPr/>
          </a:p>
        </p:txBody>
      </p:sp>
      <p:sp>
        <p:nvSpPr>
          <p:cNvPr id="139" name="Google Shape;139;p6"/>
          <p:cNvSpPr txBox="1">
            <a:spLocks noGrp="1"/>
          </p:cNvSpPr>
          <p:nvPr>
            <p:ph type="body" idx="1"/>
          </p:nvPr>
        </p:nvSpPr>
        <p:spPr>
          <a:xfrm>
            <a:off x="1097280" y="1845733"/>
            <a:ext cx="10058400" cy="4644277"/>
          </a:xfrm>
          <a:prstGeom prst="rect">
            <a:avLst/>
          </a:prstGeom>
          <a:noFill/>
          <a:ln>
            <a:noFill/>
          </a:ln>
        </p:spPr>
        <p:txBody>
          <a:bodyPr spcFirstLastPara="1" wrap="square" lIns="0" tIns="45700" rIns="0" bIns="45700" anchor="t" anchorCtr="0">
            <a:normAutofit fontScale="92500"/>
          </a:bodyPr>
          <a:lstStyle/>
          <a:p>
            <a:pPr marL="91440" lvl="0" indent="-117475" algn="l" rtl="0">
              <a:lnSpc>
                <a:spcPct val="150000"/>
              </a:lnSpc>
              <a:spcBef>
                <a:spcPts val="0"/>
              </a:spcBef>
              <a:spcAft>
                <a:spcPts val="0"/>
              </a:spcAft>
              <a:buSzPct val="100000"/>
              <a:buFont typeface="Noto Sans Symbols"/>
              <a:buChar char="▪"/>
            </a:pPr>
            <a:r>
              <a:rPr lang="en-US" sz="2400" dirty="0"/>
              <a:t> </a:t>
            </a:r>
            <a:r>
              <a:rPr lang="en-US" sz="2400" b="1" dirty="0"/>
              <a:t>Patho</a:t>
            </a:r>
            <a:r>
              <a:rPr lang="en-US" sz="2400" dirty="0"/>
              <a:t>: reduced volume of blood in the vascular space</a:t>
            </a:r>
            <a:endParaRPr sz="2400" dirty="0"/>
          </a:p>
          <a:p>
            <a:pPr marL="91440" lvl="0" indent="-117475" algn="l" rtl="0">
              <a:lnSpc>
                <a:spcPct val="150000"/>
              </a:lnSpc>
              <a:spcBef>
                <a:spcPts val="1400"/>
              </a:spcBef>
              <a:spcAft>
                <a:spcPts val="0"/>
              </a:spcAft>
              <a:buSzPct val="100000"/>
              <a:buFont typeface="Noto Sans Symbols"/>
              <a:buChar char="▪"/>
            </a:pPr>
            <a:r>
              <a:rPr lang="en-US" sz="2400" dirty="0"/>
              <a:t> </a:t>
            </a:r>
            <a:r>
              <a:rPr lang="en-US" sz="2400" b="1" dirty="0"/>
              <a:t>Causes</a:t>
            </a:r>
            <a:r>
              <a:rPr lang="en-US" sz="2400" dirty="0"/>
              <a:t>: hemorrhagic vs non-hemorrhagic</a:t>
            </a:r>
            <a:endParaRPr sz="2400" dirty="0"/>
          </a:p>
          <a:p>
            <a:pPr marL="384048" lvl="1" indent="-182879" algn="l" rtl="0">
              <a:lnSpc>
                <a:spcPct val="150000"/>
              </a:lnSpc>
              <a:spcBef>
                <a:spcPts val="400"/>
              </a:spcBef>
              <a:spcAft>
                <a:spcPts val="0"/>
              </a:spcAft>
              <a:buSzPct val="100000"/>
              <a:buFont typeface="Noto Sans Symbols"/>
              <a:buChar char="▪"/>
            </a:pPr>
            <a:r>
              <a:rPr lang="en-US" sz="2000" dirty="0"/>
              <a:t> </a:t>
            </a:r>
            <a:r>
              <a:rPr lang="en-US" sz="2000" u="sng" dirty="0"/>
              <a:t>Hemorrhagic</a:t>
            </a:r>
            <a:r>
              <a:rPr lang="en-US" sz="2000" dirty="0"/>
              <a:t>: acute trauma resulting in external blood loss, GI bleed, vascular etiologies (ruptured AAA), spontaneous bleeding in the setting of anticoagulant use</a:t>
            </a:r>
            <a:endParaRPr sz="2000" dirty="0"/>
          </a:p>
          <a:p>
            <a:pPr marL="384048" lvl="1" indent="-182879" algn="l" rtl="0">
              <a:lnSpc>
                <a:spcPct val="150000"/>
              </a:lnSpc>
              <a:spcBef>
                <a:spcPts val="600"/>
              </a:spcBef>
              <a:spcAft>
                <a:spcPts val="0"/>
              </a:spcAft>
              <a:buSzPct val="100000"/>
              <a:buFont typeface="Noto Sans Symbols"/>
              <a:buChar char="▪"/>
            </a:pPr>
            <a:r>
              <a:rPr lang="en-US" sz="2000" dirty="0"/>
              <a:t> </a:t>
            </a:r>
            <a:r>
              <a:rPr lang="en-US" sz="2000" u="sng" dirty="0"/>
              <a:t>Non-hemorrhagic</a:t>
            </a:r>
            <a:r>
              <a:rPr lang="en-US" sz="2000" dirty="0"/>
              <a:t>: GI losses such as n/v/d, diuretics, major burns, third-space loss such as with cirrhosis</a:t>
            </a:r>
            <a:endParaRPr sz="2000" dirty="0"/>
          </a:p>
          <a:p>
            <a:pPr marL="91440" lvl="0" indent="-117475" algn="l" rtl="0">
              <a:lnSpc>
                <a:spcPct val="150000"/>
              </a:lnSpc>
              <a:spcBef>
                <a:spcPts val="1600"/>
              </a:spcBef>
              <a:spcAft>
                <a:spcPts val="0"/>
              </a:spcAft>
              <a:buSzPct val="100000"/>
              <a:buFont typeface="Noto Sans Symbols"/>
              <a:buChar char="▪"/>
            </a:pPr>
            <a:r>
              <a:rPr lang="en-US" sz="2400" dirty="0"/>
              <a:t> </a:t>
            </a:r>
            <a:r>
              <a:rPr lang="en-US" sz="2400" b="1" dirty="0"/>
              <a:t>Signs/ Symptoms </a:t>
            </a:r>
            <a:r>
              <a:rPr lang="en-US" sz="2400" dirty="0"/>
              <a:t>: hypotension, tachycardia, pallor, cool and clammy skin, dizziness</a:t>
            </a:r>
            <a:endParaRPr sz="2400" dirty="0"/>
          </a:p>
          <a:p>
            <a:pPr marL="91440" lvl="0" indent="-117475" algn="l" rtl="0">
              <a:lnSpc>
                <a:spcPct val="150000"/>
              </a:lnSpc>
              <a:spcBef>
                <a:spcPts val="1400"/>
              </a:spcBef>
              <a:spcAft>
                <a:spcPts val="0"/>
              </a:spcAft>
              <a:buSzPct val="100000"/>
              <a:buFont typeface="Noto Sans Symbols"/>
              <a:buChar char="▪"/>
            </a:pPr>
            <a:r>
              <a:rPr lang="en-US" sz="2400" dirty="0"/>
              <a:t> </a:t>
            </a:r>
            <a:r>
              <a:rPr lang="en-US" sz="2400" b="1" dirty="0"/>
              <a:t>Diagnosis</a:t>
            </a:r>
            <a:r>
              <a:rPr lang="en-US" sz="2400" dirty="0"/>
              <a:t>: CBC, BMP, Lactate, ABG</a:t>
            </a:r>
            <a:endParaRPr sz="24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6.7"/>
</p:tagLst>
</file>

<file path=ppt/tags/tag2.xml><?xml version="1.0" encoding="utf-8"?>
<p:tagLst xmlns:a="http://schemas.openxmlformats.org/drawingml/2006/main" xmlns:r="http://schemas.openxmlformats.org/officeDocument/2006/relationships" xmlns:p="http://schemas.openxmlformats.org/presentationml/2006/main">
  <p:tag name="TIMING" val="|20.4"/>
</p:tagLst>
</file>

<file path=ppt/theme/theme1.xml><?xml version="1.0" encoding="utf-8"?>
<a:theme xmlns:a="http://schemas.openxmlformats.org/drawingml/2006/main" name="Retrospect">
  <a:themeElements>
    <a:clrScheme name="Retrospect">
      <a:dk1>
        <a:srgbClr val="000000"/>
      </a:dk1>
      <a:lt1>
        <a:srgbClr val="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19775</TotalTime>
  <Words>3919</Words>
  <Application>Microsoft Office PowerPoint</Application>
  <PresentationFormat>Widescreen</PresentationFormat>
  <Paragraphs>240</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Noto Sans Symbols</vt:lpstr>
      <vt:lpstr>Wingdings</vt:lpstr>
      <vt:lpstr>Wingdings,Sans-Serif</vt:lpstr>
      <vt:lpstr>Retrospect</vt:lpstr>
      <vt:lpstr>Shock</vt:lpstr>
      <vt:lpstr>Content Covered</vt:lpstr>
      <vt:lpstr>What is Shock?</vt:lpstr>
      <vt:lpstr>Types of Shock</vt:lpstr>
      <vt:lpstr>Distributive Shock</vt:lpstr>
      <vt:lpstr>Septic Shock</vt:lpstr>
      <vt:lpstr>Anaphylactic Shock</vt:lpstr>
      <vt:lpstr>Neurogenic Shock</vt:lpstr>
      <vt:lpstr>Hypovolemic Shock</vt:lpstr>
      <vt:lpstr>Cardiogenic Shock</vt:lpstr>
      <vt:lpstr>Obstructive Shock</vt:lpstr>
      <vt:lpstr>Stages of Shock</vt:lpstr>
      <vt:lpstr>Initial Stage of Shock</vt:lpstr>
      <vt:lpstr>Compensatory Stage of Shock</vt:lpstr>
      <vt:lpstr>Progressive Stage of Shock</vt:lpstr>
      <vt:lpstr>Refractory Stage of Shock</vt:lpstr>
      <vt:lpstr>Goals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Shock</dc:title>
  <dc:creator>Florio, Tia</dc:creator>
  <cp:lastModifiedBy>Connolly, Teresa</cp:lastModifiedBy>
  <cp:revision>865</cp:revision>
  <dcterms:created xsi:type="dcterms:W3CDTF">2023-02-14T16:44:18Z</dcterms:created>
  <dcterms:modified xsi:type="dcterms:W3CDTF">2023-06-20T16:20:38Z</dcterms:modified>
</cp:coreProperties>
</file>