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15"/>
  </p:notesMasterIdLst>
  <p:sldIdLst>
    <p:sldId id="282" r:id="rId2"/>
    <p:sldId id="286" r:id="rId3"/>
    <p:sldId id="288" r:id="rId4"/>
    <p:sldId id="297" r:id="rId5"/>
    <p:sldId id="290" r:id="rId6"/>
    <p:sldId id="298" r:id="rId7"/>
    <p:sldId id="302" r:id="rId8"/>
    <p:sldId id="303" r:id="rId9"/>
    <p:sldId id="306" r:id="rId10"/>
    <p:sldId id="307" r:id="rId11"/>
    <p:sldId id="304" r:id="rId12"/>
    <p:sldId id="305" r:id="rId13"/>
    <p:sldId id="308" r:id="rId14"/>
  </p:sldIdLst>
  <p:sldSz cx="9144000" cy="5143500" type="screen16x9"/>
  <p:notesSz cx="6858000" cy="9144000"/>
  <p:embeddedFontLst>
    <p:embeddedFont>
      <p:font typeface="Calibri" panose="020F0502020204030204" pitchFamily="34" charset="0"/>
      <p:regular r:id="rId16"/>
      <p:bold r:id="rId17"/>
      <p:italic r:id="rId18"/>
      <p:boldItalic r:id="rId19"/>
    </p:embeddedFont>
    <p:embeddedFont>
      <p:font typeface="Oswald" pitchFamily="2" charset="77"/>
      <p:regular r:id="rId20"/>
      <p:bold r:id="rId21"/>
    </p:embeddedFont>
    <p:embeddedFont>
      <p:font typeface="Source Code Pro" panose="020B0509030403020204" pitchFamily="49" charset="0"/>
      <p:regular r:id="rId22"/>
      <p:bold r:id="rId23"/>
      <p:italic r:id="rId24"/>
      <p:boldItalic r:id="rId25"/>
    </p:embeddedFont>
    <p:embeddedFont>
      <p:font typeface="Source Sans Pro" panose="020B0503030403020204" pitchFamily="34" charset="0"/>
      <p:regular r:id="rId26"/>
      <p:bold r:id="rId27"/>
      <p:italic r:id="rId28"/>
      <p:boldItalic r:id="rId29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68" userDrawn="1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http://customooxmlschemas.google.com/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38" roundtripDataSignature="AMtx7mgV80yFeAgFdMlW3S7dyOOo7ZvW+A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4704"/>
    <p:restoredTop sz="95872"/>
  </p:normalViewPr>
  <p:slideViewPr>
    <p:cSldViewPr snapToGrid="0">
      <p:cViewPr>
        <p:scale>
          <a:sx n="103" d="100"/>
          <a:sy n="103" d="100"/>
        </p:scale>
        <p:origin x="1360" y="952"/>
      </p:cViewPr>
      <p:guideLst>
        <p:guide orient="horz" pos="1668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font" Target="fonts/font3.fntdata"/><Relationship Id="rId26" Type="http://schemas.openxmlformats.org/officeDocument/2006/relationships/font" Target="fonts/font11.fntdata"/><Relationship Id="rId39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font" Target="fonts/font6.fntdata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2.fntdata"/><Relationship Id="rId25" Type="http://schemas.openxmlformats.org/officeDocument/2006/relationships/font" Target="fonts/font10.fntdata"/><Relationship Id="rId38" Type="http://customschemas.google.com/relationships/presentationmetadata" Target="metadata"/><Relationship Id="rId2" Type="http://schemas.openxmlformats.org/officeDocument/2006/relationships/slide" Target="slides/slide1.xml"/><Relationship Id="rId16" Type="http://schemas.openxmlformats.org/officeDocument/2006/relationships/font" Target="fonts/font1.fntdata"/><Relationship Id="rId20" Type="http://schemas.openxmlformats.org/officeDocument/2006/relationships/font" Target="fonts/font5.fntdata"/><Relationship Id="rId29" Type="http://schemas.openxmlformats.org/officeDocument/2006/relationships/font" Target="fonts/font14.fntdata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9.fntdata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23" Type="http://schemas.openxmlformats.org/officeDocument/2006/relationships/font" Target="fonts/font8.fntdata"/><Relationship Id="rId28" Type="http://schemas.openxmlformats.org/officeDocument/2006/relationships/font" Target="fonts/font13.fntdata"/><Relationship Id="rId10" Type="http://schemas.openxmlformats.org/officeDocument/2006/relationships/slide" Target="slides/slide9.xml"/><Relationship Id="rId19" Type="http://schemas.openxmlformats.org/officeDocument/2006/relationships/font" Target="fonts/font4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7.fntdata"/><Relationship Id="rId27" Type="http://schemas.openxmlformats.org/officeDocument/2006/relationships/font" Target="fonts/font12.fntdata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1385031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741347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8453937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7595871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9774758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5511216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6767024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851663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3778282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6982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30"/>
          <p:cNvSpPr txBox="1">
            <a:spLocks noGrp="1"/>
          </p:cNvSpPr>
          <p:nvPr>
            <p:ph type="title"/>
          </p:nvPr>
        </p:nvSpPr>
        <p:spPr>
          <a:xfrm>
            <a:off x="311700" y="372500"/>
            <a:ext cx="8520600" cy="73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30"/>
          <p:cNvSpPr txBox="1">
            <a:spLocks noGrp="1"/>
          </p:cNvSpPr>
          <p:nvPr>
            <p:ph type="body" idx="1"/>
          </p:nvPr>
        </p:nvSpPr>
        <p:spPr>
          <a:xfrm>
            <a:off x="311700" y="1468825"/>
            <a:ext cx="8520600" cy="309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30" name="Google Shape;30;p30"/>
          <p:cNvSpPr txBox="1">
            <a:spLocks noGrp="1"/>
          </p:cNvSpPr>
          <p:nvPr>
            <p:ph type="dt" idx="10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1" name="Google Shape;31;p30"/>
          <p:cNvSpPr txBox="1">
            <a:spLocks noGrp="1"/>
          </p:cNvSpPr>
          <p:nvPr>
            <p:ph type="ftr" idx="11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2" name="Google Shape;32;p3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1pPr>
            <a:lvl2pPr marL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2pPr>
            <a:lvl3pPr marL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3pPr>
            <a:lvl4pPr marL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4pPr>
            <a:lvl5pPr marL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5pPr>
            <a:lvl6pPr marL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6pPr>
            <a:lvl7pPr marL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7pPr>
            <a:lvl8pPr marL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8pPr>
            <a:lvl9pPr marL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8" name="Google Shape;38;p32"/>
          <p:cNvCxnSpPr/>
          <p:nvPr/>
        </p:nvCxnSpPr>
        <p:spPr>
          <a:xfrm>
            <a:off x="429200" y="1275577"/>
            <a:ext cx="614100" cy="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lgDash"/>
            <a:round/>
            <a:headEnd type="none" w="sm" len="sm"/>
            <a:tailEnd type="none" w="sm" len="sm"/>
          </a:ln>
        </p:spPr>
      </p:cxnSp>
      <p:sp>
        <p:nvSpPr>
          <p:cNvPr id="39" name="Google Shape;39;p32"/>
          <p:cNvSpPr txBox="1">
            <a:spLocks noGrp="1"/>
          </p:cNvSpPr>
          <p:nvPr>
            <p:ph type="title"/>
          </p:nvPr>
        </p:nvSpPr>
        <p:spPr>
          <a:xfrm>
            <a:off x="311700" y="372500"/>
            <a:ext cx="8520600" cy="73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40" name="Google Shape;40;p32"/>
          <p:cNvSpPr txBox="1">
            <a:spLocks noGrp="1"/>
          </p:cNvSpPr>
          <p:nvPr>
            <p:ph type="body" idx="1"/>
          </p:nvPr>
        </p:nvSpPr>
        <p:spPr>
          <a:xfrm>
            <a:off x="311700" y="1468825"/>
            <a:ext cx="3999900" cy="309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41" name="Google Shape;41;p32"/>
          <p:cNvSpPr txBox="1">
            <a:spLocks noGrp="1"/>
          </p:cNvSpPr>
          <p:nvPr>
            <p:ph type="body" idx="2"/>
          </p:nvPr>
        </p:nvSpPr>
        <p:spPr>
          <a:xfrm>
            <a:off x="4832400" y="1468825"/>
            <a:ext cx="3999900" cy="309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42" name="Google Shape;42;p3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4" name="Google Shape;44;p33"/>
          <p:cNvCxnSpPr/>
          <p:nvPr/>
        </p:nvCxnSpPr>
        <p:spPr>
          <a:xfrm>
            <a:off x="418675" y="1457787"/>
            <a:ext cx="614100" cy="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lgDash"/>
            <a:round/>
            <a:headEnd type="none" w="sm" len="sm"/>
            <a:tailEnd type="none" w="sm" len="sm"/>
          </a:ln>
        </p:spPr>
      </p:cxnSp>
      <p:sp>
        <p:nvSpPr>
          <p:cNvPr id="45" name="Google Shape;45;p33"/>
          <p:cNvSpPr txBox="1">
            <a:spLocks noGrp="1"/>
          </p:cNvSpPr>
          <p:nvPr>
            <p:ph type="title"/>
          </p:nvPr>
        </p:nvSpPr>
        <p:spPr>
          <a:xfrm>
            <a:off x="311700" y="631800"/>
            <a:ext cx="2808000" cy="75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46" name="Google Shape;46;p33"/>
          <p:cNvSpPr txBox="1">
            <a:spLocks noGrp="1"/>
          </p:cNvSpPr>
          <p:nvPr>
            <p:ph type="body" idx="1"/>
          </p:nvPr>
        </p:nvSpPr>
        <p:spPr>
          <a:xfrm>
            <a:off x="311700" y="1618204"/>
            <a:ext cx="2808000" cy="295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47" name="Google Shape;47;p3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34"/>
          <p:cNvSpPr txBox="1">
            <a:spLocks noGrp="1"/>
          </p:cNvSpPr>
          <p:nvPr>
            <p:ph type="title"/>
          </p:nvPr>
        </p:nvSpPr>
        <p:spPr>
          <a:xfrm>
            <a:off x="490250" y="528900"/>
            <a:ext cx="5678100" cy="408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None/>
              <a:defRPr sz="5400"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None/>
              <a:defRPr sz="5400">
                <a:solidFill>
                  <a:schemeClr val="lt1"/>
                </a:solidFill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None/>
              <a:defRPr sz="5400">
                <a:solidFill>
                  <a:schemeClr val="lt1"/>
                </a:solidFill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None/>
              <a:defRPr sz="5400">
                <a:solidFill>
                  <a:schemeClr val="lt1"/>
                </a:solidFill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None/>
              <a:defRPr sz="5400">
                <a:solidFill>
                  <a:schemeClr val="lt1"/>
                </a:solidFill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None/>
              <a:defRPr sz="5400">
                <a:solidFill>
                  <a:schemeClr val="lt1"/>
                </a:solidFill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None/>
              <a:defRPr sz="5400">
                <a:solidFill>
                  <a:schemeClr val="lt1"/>
                </a:solidFill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None/>
              <a:defRPr sz="5400">
                <a:solidFill>
                  <a:schemeClr val="lt1"/>
                </a:solidFill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None/>
              <a:defRPr sz="54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50" name="Google Shape;50;p3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p35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Oswald"/>
              <a:buNone/>
              <a:defRPr sz="2100">
                <a:latin typeface="Oswald"/>
                <a:ea typeface="Oswald"/>
                <a:cs typeface="Oswald"/>
                <a:sym typeface="Oswald"/>
              </a:defRPr>
            </a:lvl1pPr>
          </a:lstStyle>
          <a:p>
            <a:endParaRPr/>
          </a:p>
        </p:txBody>
      </p:sp>
      <p:sp>
        <p:nvSpPr>
          <p:cNvPr id="53" name="Google Shape;53;p3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5" name="Google Shape;55;p36"/>
          <p:cNvCxnSpPr/>
          <p:nvPr/>
        </p:nvCxnSpPr>
        <p:spPr>
          <a:xfrm>
            <a:off x="413275" y="2988275"/>
            <a:ext cx="910500" cy="0"/>
          </a:xfrm>
          <a:prstGeom prst="straightConnector1">
            <a:avLst/>
          </a:prstGeom>
          <a:noFill/>
          <a:ln w="28575" cap="flat" cmpd="sng">
            <a:solidFill>
              <a:schemeClr val="dk1"/>
            </a:solidFill>
            <a:prstDash val="lgDash"/>
            <a:round/>
            <a:headEnd type="none" w="sm" len="sm"/>
            <a:tailEnd type="none" w="sm" len="sm"/>
          </a:ln>
        </p:spPr>
      </p:cxnSp>
      <p:sp>
        <p:nvSpPr>
          <p:cNvPr id="56" name="Google Shape;56;p36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57" name="Google Shape;57;p36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58" name="Google Shape;58;p3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3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modern-writer">
    <p:bg>
      <p:bgPr>
        <a:gradFill>
          <a:gsLst>
            <a:gs pos="0">
              <a:srgbClr val="F5F8F8"/>
            </a:gs>
            <a:gs pos="74000">
              <a:srgbClr val="B5C4CC"/>
            </a:gs>
            <a:gs pos="83000">
              <a:srgbClr val="B5C4CC"/>
            </a:gs>
            <a:gs pos="100000">
              <a:srgbClr val="CDD8DC"/>
            </a:gs>
          </a:gsLst>
          <a:lin ang="5400000" scaled="0"/>
        </a:gra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26"/>
          <p:cNvSpPr txBox="1">
            <a:spLocks noGrp="1"/>
          </p:cNvSpPr>
          <p:nvPr>
            <p:ph type="title"/>
          </p:nvPr>
        </p:nvSpPr>
        <p:spPr>
          <a:xfrm>
            <a:off x="311700" y="372500"/>
            <a:ext cx="8520600" cy="73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swald"/>
              <a:buNone/>
              <a:defRPr sz="3000" b="0" i="0" u="none" strike="noStrike" cap="none">
                <a:solidFill>
                  <a:schemeClr val="dk2"/>
                </a:solidFill>
                <a:latin typeface="Oswald"/>
                <a:ea typeface="Oswald"/>
                <a:cs typeface="Oswald"/>
                <a:sym typeface="Oswald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swald"/>
              <a:buNone/>
              <a:defRPr sz="3000" b="0" i="0" u="none" strike="noStrike" cap="none">
                <a:solidFill>
                  <a:schemeClr val="dk2"/>
                </a:solidFill>
                <a:latin typeface="Oswald"/>
                <a:ea typeface="Oswald"/>
                <a:cs typeface="Oswald"/>
                <a:sym typeface="Oswald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swald"/>
              <a:buNone/>
              <a:defRPr sz="3000" b="0" i="0" u="none" strike="noStrike" cap="none">
                <a:solidFill>
                  <a:schemeClr val="dk2"/>
                </a:solidFill>
                <a:latin typeface="Oswald"/>
                <a:ea typeface="Oswald"/>
                <a:cs typeface="Oswald"/>
                <a:sym typeface="Oswald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swald"/>
              <a:buNone/>
              <a:defRPr sz="3000" b="0" i="0" u="none" strike="noStrike" cap="none">
                <a:solidFill>
                  <a:schemeClr val="dk2"/>
                </a:solidFill>
                <a:latin typeface="Oswald"/>
                <a:ea typeface="Oswald"/>
                <a:cs typeface="Oswald"/>
                <a:sym typeface="Oswald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swald"/>
              <a:buNone/>
              <a:defRPr sz="3000" b="0" i="0" u="none" strike="noStrike" cap="none">
                <a:solidFill>
                  <a:schemeClr val="dk2"/>
                </a:solidFill>
                <a:latin typeface="Oswald"/>
                <a:ea typeface="Oswald"/>
                <a:cs typeface="Oswald"/>
                <a:sym typeface="Oswald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swald"/>
              <a:buNone/>
              <a:defRPr sz="3000" b="0" i="0" u="none" strike="noStrike" cap="none">
                <a:solidFill>
                  <a:schemeClr val="dk2"/>
                </a:solidFill>
                <a:latin typeface="Oswald"/>
                <a:ea typeface="Oswald"/>
                <a:cs typeface="Oswald"/>
                <a:sym typeface="Oswald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swald"/>
              <a:buNone/>
              <a:defRPr sz="3000" b="0" i="0" u="none" strike="noStrike" cap="none">
                <a:solidFill>
                  <a:schemeClr val="dk2"/>
                </a:solidFill>
                <a:latin typeface="Oswald"/>
                <a:ea typeface="Oswald"/>
                <a:cs typeface="Oswald"/>
                <a:sym typeface="Oswald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swald"/>
              <a:buNone/>
              <a:defRPr sz="3000" b="0" i="0" u="none" strike="noStrike" cap="none">
                <a:solidFill>
                  <a:schemeClr val="dk2"/>
                </a:solidFill>
                <a:latin typeface="Oswald"/>
                <a:ea typeface="Oswald"/>
                <a:cs typeface="Oswald"/>
                <a:sym typeface="Oswald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swald"/>
              <a:buNone/>
              <a:defRPr sz="3000" b="0" i="0" u="none" strike="noStrike" cap="none">
                <a:solidFill>
                  <a:schemeClr val="dk2"/>
                </a:solidFill>
                <a:latin typeface="Oswald"/>
                <a:ea typeface="Oswald"/>
                <a:cs typeface="Oswald"/>
                <a:sym typeface="Oswald"/>
              </a:defRPr>
            </a:lvl9pPr>
          </a:lstStyle>
          <a:p>
            <a:endParaRPr/>
          </a:p>
        </p:txBody>
      </p:sp>
      <p:sp>
        <p:nvSpPr>
          <p:cNvPr id="7" name="Google Shape;7;p26"/>
          <p:cNvSpPr txBox="1">
            <a:spLocks noGrp="1"/>
          </p:cNvSpPr>
          <p:nvPr>
            <p:ph type="body" idx="1"/>
          </p:nvPr>
        </p:nvSpPr>
        <p:spPr>
          <a:xfrm>
            <a:off x="311700" y="1468825"/>
            <a:ext cx="8520600" cy="309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Source Code Pro"/>
              <a:buChar char="●"/>
              <a:defRPr sz="1800" b="0" i="0" u="none" strike="noStrike" cap="none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1pPr>
            <a:lvl2pPr marL="914400" marR="0" lvl="1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Code Pro"/>
              <a:buChar char="○"/>
              <a:defRPr sz="1400" b="0" i="0" u="none" strike="noStrike" cap="none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2pPr>
            <a:lvl3pPr marL="1371600" marR="0" lvl="2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Code Pro"/>
              <a:buChar char="■"/>
              <a:defRPr sz="1400" b="0" i="0" u="none" strike="noStrike" cap="none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3pPr>
            <a:lvl4pPr marL="1828800" marR="0" lvl="3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Code Pro"/>
              <a:buChar char="●"/>
              <a:defRPr sz="1400" b="0" i="0" u="none" strike="noStrike" cap="none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4pPr>
            <a:lvl5pPr marL="2286000" marR="0" lvl="4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Code Pro"/>
              <a:buChar char="○"/>
              <a:defRPr sz="1400" b="0" i="0" u="none" strike="noStrike" cap="none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5pPr>
            <a:lvl6pPr marL="2743200" marR="0" lvl="5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Code Pro"/>
              <a:buChar char="■"/>
              <a:defRPr sz="1400" b="0" i="0" u="none" strike="noStrike" cap="none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6pPr>
            <a:lvl7pPr marL="3200400" marR="0" lvl="6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Code Pro"/>
              <a:buChar char="●"/>
              <a:defRPr sz="1400" b="0" i="0" u="none" strike="noStrike" cap="none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7pPr>
            <a:lvl8pPr marL="3657600" marR="0" lvl="7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Code Pro"/>
              <a:buChar char="○"/>
              <a:defRPr sz="1400" b="0" i="0" u="none" strike="noStrike" cap="none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8pPr>
            <a:lvl9pPr marL="4114800" marR="0" lvl="8" indent="-31750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Source Code Pro"/>
              <a:buChar char="■"/>
              <a:defRPr sz="1400" b="0" i="0" u="none" strike="noStrike" cap="none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9pPr>
          </a:lstStyle>
          <a:p>
            <a:endParaRPr/>
          </a:p>
        </p:txBody>
      </p:sp>
      <p:sp>
        <p:nvSpPr>
          <p:cNvPr id="8" name="Google Shape;8;p2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2" r:id="rId1"/>
    <p:sldLayoutId id="2147483654" r:id="rId2"/>
    <p:sldLayoutId id="2147483655" r:id="rId3"/>
    <p:sldLayoutId id="2147483656" r:id="rId4"/>
    <p:sldLayoutId id="2147483657" r:id="rId5"/>
    <p:sldLayoutId id="2147483658" r:id="rId6"/>
    <p:sldLayoutId id="2147483659" r:id="rId7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creativecommons.org/licenses/by-nc-sa/4.0/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2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4.jpg"/><Relationship Id="rId4" Type="http://schemas.openxmlformats.org/officeDocument/2006/relationships/image" Target="../media/image13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5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7" Type="http://schemas.openxmlformats.org/officeDocument/2006/relationships/image" Target="../media/image7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0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1.jp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4900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CA3F53-7374-5DBF-18F5-58CEDCF8FA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029343"/>
            <a:ext cx="9144000" cy="733500"/>
          </a:xfrm>
          <a:solidFill>
            <a:schemeClr val="bg1"/>
          </a:solidFill>
          <a:ln w="12700"/>
        </p:spPr>
        <p:txBody>
          <a:bodyPr/>
          <a:lstStyle/>
          <a:p>
            <a:pPr algn="ctr"/>
            <a:r>
              <a:rPr lang="en-US" sz="4000" dirty="0"/>
              <a:t>The Scientific Method</a:t>
            </a:r>
          </a:p>
        </p:txBody>
      </p:sp>
      <p:pic>
        <p:nvPicPr>
          <p:cNvPr id="6" name="Picture 1" descr="Creative Commons License">
            <a:hlinkClick r:id="rId3"/>
            <a:extLst>
              <a:ext uri="{FF2B5EF4-FFF2-40B4-BE49-F238E27FC236}">
                <a16:creationId xmlns:a16="http://schemas.microsoft.com/office/drawing/2014/main" id="{09DD8007-E77E-CAD6-E892-E4261AAFFCB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038927" y="4151861"/>
            <a:ext cx="1014153" cy="3572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720EEAE3-DF78-09F6-9BAA-41A3A8AFF7CB}"/>
              </a:ext>
            </a:extLst>
          </p:cNvPr>
          <p:cNvSpPr txBox="1"/>
          <p:nvPr/>
        </p:nvSpPr>
        <p:spPr>
          <a:xfrm>
            <a:off x="6334298" y="4497169"/>
            <a:ext cx="280970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200" dirty="0">
                <a:solidFill>
                  <a:srgbClr val="464646"/>
                </a:solidFill>
                <a:effectLst/>
                <a:latin typeface="Source Sans Pro" panose="020B0503030403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This work is licensed under a </a:t>
            </a:r>
            <a:r>
              <a:rPr lang="en-US" sz="1200" u="sng" dirty="0">
                <a:solidFill>
                  <a:srgbClr val="049CCF"/>
                </a:solidFill>
                <a:effectLst/>
                <a:latin typeface="Source Sans Pro" panose="020B050303040302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3"/>
              </a:rPr>
              <a:t>Creative Commons Attribution-NonCommercial-ShareAlike 4.0 International License</a:t>
            </a:r>
            <a:r>
              <a:rPr lang="en-US" sz="1050" dirty="0">
                <a:effectLst/>
              </a:rPr>
              <a:t> </a:t>
            </a:r>
            <a:endParaRPr lang="en-US" sz="1050" dirty="0"/>
          </a:p>
        </p:txBody>
      </p:sp>
      <p:pic>
        <p:nvPicPr>
          <p:cNvPr id="8" name="Google Shape;326;p27">
            <a:extLst>
              <a:ext uri="{FF2B5EF4-FFF2-40B4-BE49-F238E27FC236}">
                <a16:creationId xmlns:a16="http://schemas.microsoft.com/office/drawing/2014/main" id="{B144913A-7120-015A-1347-C5A414372CD6}"/>
              </a:ext>
            </a:extLst>
          </p:cNvPr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2758350" y="1977303"/>
            <a:ext cx="3627299" cy="227310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61682054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2300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1B2516-EB5C-0319-82F2-97380AF7B9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1090" y="552470"/>
            <a:ext cx="8661819" cy="733500"/>
          </a:xfrm>
        </p:spPr>
        <p:txBody>
          <a:bodyPr/>
          <a:lstStyle/>
          <a:p>
            <a:r>
              <a:rPr lang="en-US" sz="5400" dirty="0">
                <a:latin typeface="Oswald" pitchFamily="2" charset="77"/>
                <a:ea typeface="Calibri"/>
                <a:cs typeface="Calibri"/>
                <a:sym typeface="Calibri"/>
              </a:rPr>
              <a:t>Turn it in to a hypothesis…</a:t>
            </a:r>
            <a:endParaRPr lang="en-US" sz="4800" dirty="0">
              <a:latin typeface="Oswald" pitchFamily="2" charset="77"/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91B65B6-F02D-23B5-CA5F-08F9956B33A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24725" y="1364500"/>
            <a:ext cx="4347275" cy="3599386"/>
          </a:xfrm>
          <a:solidFill>
            <a:schemeClr val="bg1"/>
          </a:solidFill>
          <a:ln w="25400">
            <a:solidFill>
              <a:srgbClr val="002060"/>
            </a:solidFill>
          </a:ln>
        </p:spPr>
        <p:txBody>
          <a:bodyPr/>
          <a:lstStyle/>
          <a:p>
            <a:pPr marL="171450" lvl="0" indent="-17145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If _______________,</a:t>
            </a:r>
          </a:p>
          <a:p>
            <a:pPr marL="342900" lvl="1" indent="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(which one will be better?)</a:t>
            </a:r>
          </a:p>
          <a:p>
            <a:pPr marL="342900" lvl="1" indent="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lvl="0" indent="-17145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Then ____________,</a:t>
            </a:r>
          </a:p>
          <a:p>
            <a:pPr marL="342900" lvl="1" indent="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(how will it affect growth?)</a:t>
            </a:r>
          </a:p>
          <a:p>
            <a:pPr marL="342900" lvl="1" indent="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lvl="0" indent="-17145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Because __________.</a:t>
            </a:r>
          </a:p>
          <a:p>
            <a:pPr marL="342900" lvl="1" indent="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(why do you think so?)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C5A73EE-BB43-B0C7-7E69-91AA5D9EF033}"/>
              </a:ext>
            </a:extLst>
          </p:cNvPr>
          <p:cNvSpPr txBox="1"/>
          <p:nvPr/>
        </p:nvSpPr>
        <p:spPr>
          <a:xfrm>
            <a:off x="4884576" y="1478399"/>
            <a:ext cx="3904861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</a:pPr>
            <a:r>
              <a:rPr lang="en-US" sz="18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Work together at your table to turn your idea into a hypothesis.</a:t>
            </a:r>
            <a:r>
              <a:rPr lang="en-US" sz="1100" dirty="0"/>
              <a:t> </a:t>
            </a:r>
            <a:r>
              <a:rPr lang="en-US" sz="18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You can ask the volunteer scientists for help!</a:t>
            </a:r>
            <a:endParaRPr lang="en-US" sz="11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8575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Char char="•"/>
            </a:pPr>
            <a:r>
              <a:rPr lang="en-US" sz="18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Take 3 minutes to have an answer. </a:t>
            </a:r>
            <a:endParaRPr lang="en-US" sz="11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8575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Char char="•"/>
            </a:pPr>
            <a:r>
              <a:rPr lang="en-US" sz="18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Volunteers share out!</a:t>
            </a:r>
            <a:endParaRPr lang="en-US" sz="11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64289539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2300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1B2516-EB5C-0319-82F2-97380AF7B9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1700" y="1106125"/>
            <a:ext cx="8520600" cy="1963500"/>
          </a:xfrm>
        </p:spPr>
        <p:txBody>
          <a:bodyPr wrap="square" anchor="b">
            <a:normAutofit/>
          </a:bodyPr>
          <a:lstStyle/>
          <a:p>
            <a:pPr>
              <a:lnSpc>
                <a:spcPct val="90000"/>
              </a:lnSpc>
            </a:pPr>
            <a:r>
              <a:rPr lang="en-US" sz="6000" dirty="0">
                <a:solidFill>
                  <a:schemeClr val="bg2"/>
                </a:solidFill>
                <a:latin typeface="Oswald" pitchFamily="2" charset="77"/>
                <a:ea typeface="Calibri"/>
                <a:cs typeface="Calibri"/>
                <a:sym typeface="Calibri"/>
              </a:rPr>
              <a:t>Step 4:</a:t>
            </a:r>
            <a:r>
              <a:rPr lang="en-US" sz="6000" b="1" dirty="0">
                <a:solidFill>
                  <a:schemeClr val="bg2"/>
                </a:solidFill>
                <a:latin typeface="Oswald" pitchFamily="2" charset="77"/>
                <a:ea typeface="Calibri"/>
                <a:cs typeface="Calibri"/>
                <a:sym typeface="Calibri"/>
              </a:rPr>
              <a:t> Experiment</a:t>
            </a:r>
            <a:endParaRPr lang="en-US" sz="5700" b="1" dirty="0">
              <a:solidFill>
                <a:schemeClr val="bg2"/>
              </a:solidFill>
              <a:latin typeface="Oswald" pitchFamily="2" charset="77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2896E96-560D-80AE-76D0-2BAD5716076F}"/>
              </a:ext>
            </a:extLst>
          </p:cNvPr>
          <p:cNvSpPr txBox="1"/>
          <p:nvPr/>
        </p:nvSpPr>
        <p:spPr>
          <a:xfrm>
            <a:off x="224972" y="3085323"/>
            <a:ext cx="4347028" cy="12157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en-US" sz="3200" b="1" i="1" u="none" strike="noStrike" cap="none" dirty="0">
                <a:solidFill>
                  <a:schemeClr val="bg2"/>
                </a:solidFill>
                <a:latin typeface="Arial"/>
                <a:ea typeface="Arial"/>
                <a:cs typeface="Arial"/>
                <a:sym typeface="Arial"/>
              </a:rPr>
              <a:t>Follow ordered steps to test a hypothesis.</a:t>
            </a:r>
            <a:br>
              <a:rPr lang="en-US" sz="3200" b="1" i="0" u="none" strike="noStrike" cap="none" dirty="0">
                <a:solidFill>
                  <a:schemeClr val="bg2"/>
                </a:solidFill>
                <a:latin typeface="Arial"/>
                <a:ea typeface="Arial"/>
                <a:cs typeface="Arial"/>
                <a:sym typeface="Arial"/>
              </a:rPr>
            </a:br>
            <a:endParaRPr lang="en-US" sz="900" b="0" i="0" u="none" strike="noStrike" cap="none" dirty="0">
              <a:solidFill>
                <a:schemeClr val="bg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6EDBA08-7987-B254-23D0-C7C437F2219B}"/>
              </a:ext>
            </a:extLst>
          </p:cNvPr>
          <p:cNvSpPr txBox="1"/>
          <p:nvPr/>
        </p:nvSpPr>
        <p:spPr>
          <a:xfrm>
            <a:off x="4572000" y="2999295"/>
            <a:ext cx="4366727" cy="1815882"/>
          </a:xfrm>
          <a:prstGeom prst="rect">
            <a:avLst/>
          </a:prstGeom>
          <a:solidFill>
            <a:schemeClr val="bg1"/>
          </a:solidFill>
          <a:ln w="25400">
            <a:solidFill>
              <a:srgbClr val="002060"/>
            </a:solidFill>
          </a:ln>
        </p:spPr>
        <p:txBody>
          <a:bodyPr wrap="square">
            <a:spAutoFit/>
          </a:bodyPr>
          <a:lstStyle/>
          <a:p>
            <a:r>
              <a:rPr lang="en-US" sz="1600" b="0" i="0" u="none" strike="noStrike" cap="none" dirty="0">
                <a:solidFill>
                  <a:schemeClr val="bg2"/>
                </a:solidFill>
                <a:latin typeface="Arial"/>
                <a:ea typeface="Arial"/>
                <a:cs typeface="Arial"/>
                <a:sym typeface="Arial"/>
              </a:rPr>
              <a:t>1. Add dirt to the pot</a:t>
            </a:r>
            <a:br>
              <a:rPr lang="en-US" sz="1600" b="0" i="0" u="none" strike="noStrike" cap="none" dirty="0">
                <a:solidFill>
                  <a:schemeClr val="bg2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1600" b="0" i="0" u="none" strike="noStrike" cap="none" dirty="0">
                <a:solidFill>
                  <a:schemeClr val="bg2"/>
                </a:solidFill>
                <a:latin typeface="Arial"/>
                <a:ea typeface="Arial"/>
                <a:cs typeface="Arial"/>
                <a:sym typeface="Arial"/>
              </a:rPr>
              <a:t>2. Poke a hole and add the seed</a:t>
            </a:r>
            <a:br>
              <a:rPr lang="en-US" sz="1600" b="0" i="0" u="none" strike="noStrike" cap="none" dirty="0">
                <a:solidFill>
                  <a:schemeClr val="bg2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1600" b="0" i="0" u="none" strike="noStrike" cap="none" dirty="0">
                <a:solidFill>
                  <a:schemeClr val="bg2"/>
                </a:solidFill>
                <a:latin typeface="Arial"/>
                <a:ea typeface="Arial"/>
                <a:cs typeface="Arial"/>
                <a:sym typeface="Arial"/>
              </a:rPr>
              <a:t>3. Cover the seed with dirt</a:t>
            </a:r>
            <a:br>
              <a:rPr lang="en-US" sz="1600" b="0" i="0" u="none" strike="noStrike" cap="none" dirty="0">
                <a:solidFill>
                  <a:schemeClr val="bg2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1600" b="0" i="0" u="none" strike="noStrike" cap="none" dirty="0">
                <a:solidFill>
                  <a:schemeClr val="bg2"/>
                </a:solidFill>
                <a:latin typeface="Arial"/>
                <a:ea typeface="Arial"/>
                <a:cs typeface="Arial"/>
                <a:sym typeface="Arial"/>
              </a:rPr>
              <a:t>4. Add water, juice, or nothing </a:t>
            </a:r>
            <a:r>
              <a:rPr lang="en-US" b="0" i="0" u="none" strike="noStrike" cap="none" dirty="0">
                <a:solidFill>
                  <a:schemeClr val="bg2"/>
                </a:solidFill>
                <a:latin typeface="Arial"/>
                <a:ea typeface="Arial"/>
                <a:cs typeface="Arial"/>
                <a:sym typeface="Arial"/>
              </a:rPr>
              <a:t>(as a control) </a:t>
            </a:r>
            <a:r>
              <a:rPr lang="en-US" sz="1600" b="0" i="0" u="none" strike="noStrike" cap="none" dirty="0">
                <a:solidFill>
                  <a:schemeClr val="bg2"/>
                </a:solidFill>
                <a:latin typeface="Arial"/>
                <a:ea typeface="Arial"/>
                <a:cs typeface="Arial"/>
                <a:sym typeface="Arial"/>
              </a:rPr>
              <a:t>on top of the seed</a:t>
            </a:r>
            <a:br>
              <a:rPr lang="en-US" sz="1600" b="0" i="0" u="none" strike="noStrike" cap="none" dirty="0">
                <a:solidFill>
                  <a:schemeClr val="bg2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1600" b="0" i="0" u="none" strike="noStrike" cap="none" dirty="0">
                <a:solidFill>
                  <a:schemeClr val="bg2"/>
                </a:solidFill>
                <a:latin typeface="Arial"/>
                <a:ea typeface="Arial"/>
                <a:cs typeface="Arial"/>
                <a:sym typeface="Arial"/>
              </a:rPr>
              <a:t>5. Observe</a:t>
            </a:r>
            <a:br>
              <a:rPr lang="en-US" sz="1600" b="0" i="0" u="none" strike="noStrike" cap="none" dirty="0">
                <a:solidFill>
                  <a:schemeClr val="bg2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1600" b="0" i="0" u="none" strike="noStrike" cap="none" dirty="0">
                <a:solidFill>
                  <a:schemeClr val="bg2"/>
                </a:solidFill>
                <a:latin typeface="Arial"/>
                <a:ea typeface="Arial"/>
                <a:cs typeface="Arial"/>
                <a:sym typeface="Arial"/>
              </a:rPr>
              <a:t>6. Measure, take notes and photos each day</a:t>
            </a:r>
            <a:endParaRPr lang="en-US" sz="1600" dirty="0"/>
          </a:p>
        </p:txBody>
      </p:sp>
      <p:pic>
        <p:nvPicPr>
          <p:cNvPr id="7" name="Picture 6" descr="A picture containing plant, houseplant, flowerpot, herb&#10;&#10;Description automatically generated">
            <a:extLst>
              <a:ext uri="{FF2B5EF4-FFF2-40B4-BE49-F238E27FC236}">
                <a16:creationId xmlns:a16="http://schemas.microsoft.com/office/drawing/2014/main" id="{1AE35565-B50A-5E96-0F46-9B563F85261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97625" y="1143000"/>
            <a:ext cx="2514600" cy="167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501617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2300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1B2516-EB5C-0319-82F2-97380AF7B9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1700" y="1106125"/>
            <a:ext cx="8520600" cy="1963500"/>
          </a:xfrm>
        </p:spPr>
        <p:txBody>
          <a:bodyPr wrap="square" anchor="b">
            <a:normAutofit/>
          </a:bodyPr>
          <a:lstStyle/>
          <a:p>
            <a:pPr>
              <a:lnSpc>
                <a:spcPct val="90000"/>
              </a:lnSpc>
            </a:pPr>
            <a:r>
              <a:rPr lang="en-US" sz="6000" dirty="0">
                <a:solidFill>
                  <a:schemeClr val="bg2"/>
                </a:solidFill>
                <a:latin typeface="Oswald" pitchFamily="2" charset="77"/>
                <a:ea typeface="Calibri"/>
                <a:cs typeface="Calibri"/>
                <a:sym typeface="Calibri"/>
              </a:rPr>
              <a:t>Step 5:</a:t>
            </a:r>
            <a:r>
              <a:rPr lang="en-US" sz="6000" b="1" dirty="0">
                <a:solidFill>
                  <a:schemeClr val="bg2"/>
                </a:solidFill>
                <a:latin typeface="Oswald" pitchFamily="2" charset="77"/>
                <a:ea typeface="Calibri"/>
                <a:cs typeface="Calibri"/>
                <a:sym typeface="Calibri"/>
              </a:rPr>
              <a:t> Analyze</a:t>
            </a:r>
            <a:endParaRPr lang="en-US" sz="5700" b="1" dirty="0">
              <a:solidFill>
                <a:schemeClr val="bg2"/>
              </a:solidFill>
              <a:latin typeface="Oswald" pitchFamily="2" charset="77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2896E96-560D-80AE-76D0-2BAD5716076F}"/>
              </a:ext>
            </a:extLst>
          </p:cNvPr>
          <p:cNvSpPr txBox="1"/>
          <p:nvPr/>
        </p:nvSpPr>
        <p:spPr>
          <a:xfrm>
            <a:off x="355601" y="3048000"/>
            <a:ext cx="5537200" cy="14157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i="1" dirty="0">
                <a:solidFill>
                  <a:schemeClr val="bg2"/>
                </a:solidFill>
                <a:latin typeface="Calibri"/>
                <a:ea typeface="Calibri"/>
                <a:cs typeface="Calibri"/>
                <a:sym typeface="Calibri"/>
              </a:rPr>
              <a:t>Look for patterns in the data.</a:t>
            </a:r>
            <a:br>
              <a:rPr lang="en-US" sz="3200" b="1" i="1" dirty="0">
                <a:solidFill>
                  <a:schemeClr val="bg2"/>
                </a:solidFill>
                <a:latin typeface="Calibri"/>
                <a:ea typeface="Calibri"/>
                <a:cs typeface="Calibri"/>
                <a:sym typeface="Calibri"/>
              </a:rPr>
            </a:br>
            <a:br>
              <a:rPr lang="en-US" sz="1800" b="1" dirty="0">
                <a:solidFill>
                  <a:schemeClr val="bg2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1800" dirty="0">
                <a:solidFill>
                  <a:schemeClr val="bg2"/>
                </a:solidFill>
                <a:latin typeface="Calibri"/>
                <a:ea typeface="Calibri"/>
                <a:cs typeface="Calibri"/>
                <a:sym typeface="Calibri"/>
              </a:rPr>
              <a:t>Summarize data and make tables, bar graphs, line graphs, etc.</a:t>
            </a:r>
            <a:endParaRPr lang="en-US" sz="1800" i="0" u="none" strike="noStrike" cap="none" dirty="0">
              <a:solidFill>
                <a:schemeClr val="bg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5" name="Picture 4" descr="A picture containing text, computer, computer, coffee cup&#10;&#10;Description automatically generated">
            <a:extLst>
              <a:ext uri="{FF2B5EF4-FFF2-40B4-BE49-F238E27FC236}">
                <a16:creationId xmlns:a16="http://schemas.microsoft.com/office/drawing/2014/main" id="{CC76D1A0-C51A-2E07-552C-AD984A3EB2F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14605" y="558800"/>
            <a:ext cx="2932981" cy="1943100"/>
          </a:xfrm>
          <a:prstGeom prst="rect">
            <a:avLst/>
          </a:prstGeom>
        </p:spPr>
      </p:pic>
      <p:pic>
        <p:nvPicPr>
          <p:cNvPr id="7" name="Picture 6" descr="A person typing on a computer&#10;&#10;Description automatically generated with medium confidence">
            <a:extLst>
              <a:ext uri="{FF2B5EF4-FFF2-40B4-BE49-F238E27FC236}">
                <a16:creationId xmlns:a16="http://schemas.microsoft.com/office/drawing/2014/main" id="{AF2E7984-CA77-27EB-57AE-A79C04E8859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96448" y="2743200"/>
            <a:ext cx="2930052" cy="19536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077296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2300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1B2516-EB5C-0319-82F2-97380AF7B9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1700" y="1106125"/>
            <a:ext cx="8520600" cy="1963500"/>
          </a:xfrm>
        </p:spPr>
        <p:txBody>
          <a:bodyPr wrap="square" anchor="b">
            <a:normAutofit/>
          </a:bodyPr>
          <a:lstStyle/>
          <a:p>
            <a:pPr>
              <a:lnSpc>
                <a:spcPct val="90000"/>
              </a:lnSpc>
            </a:pPr>
            <a:r>
              <a:rPr lang="en-US" sz="6000" dirty="0">
                <a:solidFill>
                  <a:schemeClr val="bg2"/>
                </a:solidFill>
                <a:latin typeface="Oswald" pitchFamily="2" charset="77"/>
                <a:ea typeface="Calibri"/>
                <a:cs typeface="Calibri"/>
                <a:sym typeface="Calibri"/>
              </a:rPr>
              <a:t>Step 6:</a:t>
            </a:r>
            <a:r>
              <a:rPr lang="en-US" sz="6000" b="1" dirty="0">
                <a:solidFill>
                  <a:schemeClr val="bg2"/>
                </a:solidFill>
                <a:latin typeface="Oswald" pitchFamily="2" charset="77"/>
                <a:ea typeface="Calibri"/>
                <a:cs typeface="Calibri"/>
                <a:sym typeface="Calibri"/>
              </a:rPr>
              <a:t> Conclusion</a:t>
            </a:r>
            <a:endParaRPr lang="en-US" sz="5700" b="1" dirty="0">
              <a:solidFill>
                <a:schemeClr val="bg2"/>
              </a:solidFill>
              <a:latin typeface="Oswald" pitchFamily="2" charset="77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2896E96-560D-80AE-76D0-2BAD5716076F}"/>
              </a:ext>
            </a:extLst>
          </p:cNvPr>
          <p:cNvSpPr txBox="1"/>
          <p:nvPr/>
        </p:nvSpPr>
        <p:spPr>
          <a:xfrm>
            <a:off x="355601" y="3048000"/>
            <a:ext cx="55372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i="1" u="none" strike="noStrike" cap="none" dirty="0">
                <a:solidFill>
                  <a:schemeClr val="bg2"/>
                </a:solidFill>
                <a:latin typeface="Arial"/>
                <a:ea typeface="Arial"/>
                <a:cs typeface="Arial"/>
                <a:sym typeface="Arial"/>
              </a:rPr>
              <a:t>Tell everyone what you learned from your data.</a:t>
            </a:r>
            <a:endParaRPr lang="en-US" sz="1800" b="1" i="1" u="none" strike="noStrike" cap="none" dirty="0">
              <a:solidFill>
                <a:schemeClr val="bg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5" name="Picture 4" descr="A wooden sign with a mountain in the background&#10;&#10;Description automatically generated with low confidence">
            <a:extLst>
              <a:ext uri="{FF2B5EF4-FFF2-40B4-BE49-F238E27FC236}">
                <a16:creationId xmlns:a16="http://schemas.microsoft.com/office/drawing/2014/main" id="{C1C39C73-567A-877C-7619-F0286A09243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62938" y="2905681"/>
            <a:ext cx="3012762" cy="20053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389938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2300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1B2516-EB5C-0319-82F2-97380AF7B9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1700" y="155524"/>
            <a:ext cx="8520600" cy="1037846"/>
          </a:xfrm>
        </p:spPr>
        <p:txBody>
          <a:bodyPr/>
          <a:lstStyle/>
          <a:p>
            <a:r>
              <a:rPr lang="en-US" sz="4800" dirty="0"/>
              <a:t>Peeking into the Lab…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91B65B6-F02D-23B5-CA5F-08F9956B33A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11700" y="1239865"/>
            <a:ext cx="8273500" cy="3662336"/>
          </a:xfrm>
          <a:solidFill>
            <a:schemeClr val="bg1"/>
          </a:solidFill>
          <a:ln w="25400">
            <a:solidFill>
              <a:srgbClr val="002060"/>
            </a:solidFill>
          </a:ln>
        </p:spPr>
        <p:txBody>
          <a:bodyPr/>
          <a:lstStyle/>
          <a:p>
            <a:pPr marL="1143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The next slide will have pictures of 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science laboratories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– the places where scientists work.</a:t>
            </a:r>
          </a:p>
          <a:p>
            <a:pPr marL="457200" lvl="0" indent="-3429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For the next slide, think about:</a:t>
            </a:r>
          </a:p>
          <a:p>
            <a:pPr marL="914400" lvl="1" indent="-3175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What items do you recognize? </a:t>
            </a:r>
          </a:p>
          <a:p>
            <a:pPr marL="914400" lvl="1" indent="-3175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Why do you think we need these items in the lab?</a:t>
            </a:r>
          </a:p>
          <a:p>
            <a:pPr marL="914400" lvl="1" indent="-3175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What items do you </a:t>
            </a:r>
            <a:r>
              <a:rPr lang="en-US" sz="2400" u="sng" dirty="0">
                <a:latin typeface="Arial" panose="020B0604020202020204" pitchFamily="34" charset="0"/>
                <a:cs typeface="Arial" panose="020B0604020202020204" pitchFamily="34" charset="0"/>
              </a:rPr>
              <a:t>not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recognize? </a:t>
            </a:r>
          </a:p>
          <a:p>
            <a:pPr marL="914400" lvl="1" indent="-3175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If you had to guess, what do they do?</a:t>
            </a:r>
          </a:p>
          <a:p>
            <a:pPr marL="457200" lvl="0" indent="-342900" algn="l" rtl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WAIT to be called on to share!</a:t>
            </a:r>
          </a:p>
        </p:txBody>
      </p:sp>
    </p:spTree>
    <p:extLst>
      <p:ext uri="{BB962C8B-B14F-4D97-AF65-F5344CB8AC3E}">
        <p14:creationId xmlns:p14="http://schemas.microsoft.com/office/powerpoint/2010/main" val="238647185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2300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person in a lab&#10;&#10;Description automatically generated with low confidence">
            <a:extLst>
              <a:ext uri="{FF2B5EF4-FFF2-40B4-BE49-F238E27FC236}">
                <a16:creationId xmlns:a16="http://schemas.microsoft.com/office/drawing/2014/main" id="{CED00CFF-BAB5-5EDE-9CD6-4EB2B0FAE76C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073400" y="2768600"/>
            <a:ext cx="3378200" cy="2222500"/>
          </a:xfrm>
          <a:prstGeom prst="rect">
            <a:avLst/>
          </a:prstGeom>
        </p:spPr>
      </p:pic>
      <p:pic>
        <p:nvPicPr>
          <p:cNvPr id="8" name="Picture 7" descr="A picture containing indoor, wall, office building, desk&#10;&#10;Description automatically generated">
            <a:extLst>
              <a:ext uri="{FF2B5EF4-FFF2-40B4-BE49-F238E27FC236}">
                <a16:creationId xmlns:a16="http://schemas.microsoft.com/office/drawing/2014/main" id="{11371B74-1D5B-392E-DA16-F15ABA7975A7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597"/>
          <a:stretch/>
        </p:blipFill>
        <p:spPr>
          <a:xfrm>
            <a:off x="6577905" y="113530"/>
            <a:ext cx="2921695" cy="4890269"/>
          </a:xfrm>
          <a:prstGeom prst="rect">
            <a:avLst/>
          </a:prstGeom>
        </p:spPr>
      </p:pic>
      <p:pic>
        <p:nvPicPr>
          <p:cNvPr id="10" name="Picture 9" descr="A picture containing indoor, microscope, wall, machine&#10;&#10;Description automatically generated">
            <a:extLst>
              <a:ext uri="{FF2B5EF4-FFF2-40B4-BE49-F238E27FC236}">
                <a16:creationId xmlns:a16="http://schemas.microsoft.com/office/drawing/2014/main" id="{6C168F4E-8328-BD0E-7274-FD63CD841A66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073399" y="95250"/>
            <a:ext cx="3352801" cy="2514600"/>
          </a:xfrm>
          <a:prstGeom prst="rect">
            <a:avLst/>
          </a:prstGeom>
        </p:spPr>
      </p:pic>
      <p:pic>
        <p:nvPicPr>
          <p:cNvPr id="12" name="Picture 11" descr="A person looking through a microscope&#10;&#10;Description automatically generated with medium confidence">
            <a:extLst>
              <a:ext uri="{FF2B5EF4-FFF2-40B4-BE49-F238E27FC236}">
                <a16:creationId xmlns:a16="http://schemas.microsoft.com/office/drawing/2014/main" id="{F36BE5ED-3454-80CF-EF53-4721F014FC85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300567" y="107950"/>
            <a:ext cx="3255434" cy="4883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470520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2300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1B2516-EB5C-0319-82F2-97380AF7B9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1700" y="775925"/>
            <a:ext cx="8520600" cy="1963500"/>
          </a:xfrm>
        </p:spPr>
        <p:txBody>
          <a:bodyPr wrap="square" anchor="b">
            <a:normAutofit/>
          </a:bodyPr>
          <a:lstStyle/>
          <a:p>
            <a:pPr>
              <a:lnSpc>
                <a:spcPct val="90000"/>
              </a:lnSpc>
            </a:pPr>
            <a:r>
              <a:rPr lang="en-US" sz="5700" dirty="0"/>
              <a:t>An Introduction to the Scientific Method</a:t>
            </a:r>
          </a:p>
        </p:txBody>
      </p:sp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4EF53D84-B013-A8EE-333C-9F0AD34873B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11700" y="3025225"/>
            <a:ext cx="8520600" cy="1300800"/>
          </a:xfrm>
        </p:spPr>
        <p:txBody>
          <a:bodyPr/>
          <a:lstStyle/>
          <a:p>
            <a:pPr marL="171450" lvl="0" indent="-171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en-US" sz="2000" dirty="0">
                <a:latin typeface="+mj-lt"/>
              </a:rPr>
              <a:t>For the next several slides, follow along.</a:t>
            </a:r>
            <a:endParaRPr lang="en-US" sz="2800" dirty="0">
              <a:latin typeface="+mj-lt"/>
            </a:endParaRPr>
          </a:p>
          <a:p>
            <a:pPr marL="171450" lvl="0" indent="-17145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en-US" sz="2000" dirty="0">
                <a:latin typeface="+mj-lt"/>
              </a:rPr>
              <a:t>Raise your hand if you have a question!</a:t>
            </a:r>
            <a:endParaRPr lang="en-US" sz="2800" dirty="0">
              <a:latin typeface="+mj-lt"/>
            </a:endParaRPr>
          </a:p>
          <a:p>
            <a:pPr marL="171450" lvl="0" indent="-17145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en-US" sz="2000" dirty="0">
                <a:latin typeface="+mj-lt"/>
              </a:rPr>
              <a:t>Today is an introduction! Do not worry if you miss something because we will talk about the scientific method over and over during this after-school program!</a:t>
            </a:r>
            <a:endParaRPr lang="en-US" sz="28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3246318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2300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A0474F6-0ECA-B876-D842-2AA5CB883EF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40300" y="643324"/>
            <a:ext cx="8146500" cy="3814375"/>
          </a:xfrm>
        </p:spPr>
        <p:txBody>
          <a:bodyPr/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r>
              <a:rPr lang="en-US" sz="3200" dirty="0">
                <a:latin typeface="Oswald" pitchFamily="2" charset="77"/>
                <a:ea typeface="Calibri"/>
                <a:cs typeface="Calibri"/>
                <a:sym typeface="Calibri"/>
              </a:rPr>
              <a:t>Step 1. </a:t>
            </a:r>
            <a:r>
              <a:rPr lang="en-US" sz="3200" b="1" dirty="0">
                <a:latin typeface="Oswald" pitchFamily="2" charset="77"/>
                <a:ea typeface="Calibri"/>
                <a:cs typeface="Calibri"/>
                <a:sym typeface="Calibri"/>
              </a:rPr>
              <a:t>Ask a Question</a:t>
            </a:r>
          </a:p>
          <a:p>
            <a:pPr marL="0" lvl="0" indent="0" algn="l" rtl="0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r>
              <a:rPr lang="en-US" sz="3200" dirty="0">
                <a:latin typeface="Oswald" pitchFamily="2" charset="77"/>
                <a:ea typeface="Calibri"/>
                <a:cs typeface="Calibri"/>
                <a:sym typeface="Calibri"/>
              </a:rPr>
              <a:t>	Step 2. </a:t>
            </a:r>
            <a:r>
              <a:rPr lang="en-US" sz="3200" b="1" dirty="0">
                <a:latin typeface="Oswald" pitchFamily="2" charset="77"/>
                <a:ea typeface="Calibri"/>
                <a:cs typeface="Calibri"/>
                <a:sym typeface="Calibri"/>
              </a:rPr>
              <a:t>Research</a:t>
            </a:r>
            <a:r>
              <a:rPr lang="en-US" sz="3200" dirty="0">
                <a:latin typeface="Oswald" pitchFamily="2" charset="77"/>
                <a:ea typeface="Calibri"/>
                <a:cs typeface="Calibri"/>
                <a:sym typeface="Calibri"/>
              </a:rPr>
              <a:t> </a:t>
            </a:r>
          </a:p>
          <a:p>
            <a:pPr marL="0" lvl="0" indent="0" algn="l" rtl="0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r>
              <a:rPr lang="en-US" sz="3200" dirty="0">
                <a:latin typeface="Oswald" pitchFamily="2" charset="77"/>
                <a:ea typeface="Calibri"/>
                <a:cs typeface="Calibri"/>
                <a:sym typeface="Calibri"/>
              </a:rPr>
              <a:t>		Step 3. </a:t>
            </a:r>
            <a:r>
              <a:rPr lang="en-US" sz="3200" b="1" dirty="0">
                <a:latin typeface="Oswald" pitchFamily="2" charset="77"/>
                <a:ea typeface="Calibri"/>
                <a:cs typeface="Calibri"/>
                <a:sym typeface="Calibri"/>
              </a:rPr>
              <a:t>Hypothesize</a:t>
            </a:r>
          </a:p>
          <a:p>
            <a:pPr marL="0" lvl="0" indent="0" algn="l" rtl="0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r>
              <a:rPr lang="en-US" sz="3200" dirty="0">
                <a:latin typeface="Oswald" pitchFamily="2" charset="77"/>
                <a:ea typeface="Calibri"/>
                <a:cs typeface="Calibri"/>
                <a:sym typeface="Calibri"/>
              </a:rPr>
              <a:t>			Step 4. </a:t>
            </a:r>
            <a:r>
              <a:rPr lang="en-US" sz="3200" b="1" dirty="0">
                <a:latin typeface="Oswald" pitchFamily="2" charset="77"/>
                <a:ea typeface="Calibri"/>
                <a:cs typeface="Calibri"/>
                <a:sym typeface="Calibri"/>
              </a:rPr>
              <a:t>Experiment</a:t>
            </a:r>
          </a:p>
          <a:p>
            <a:pPr marL="0" lvl="0" indent="0" algn="l" rtl="0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r>
              <a:rPr lang="en-US" sz="3200" dirty="0">
                <a:latin typeface="Oswald" pitchFamily="2" charset="77"/>
                <a:ea typeface="Calibri"/>
                <a:cs typeface="Calibri"/>
                <a:sym typeface="Calibri"/>
              </a:rPr>
              <a:t>				Step 5. </a:t>
            </a:r>
            <a:r>
              <a:rPr lang="en-US" sz="3200" b="1" dirty="0">
                <a:latin typeface="Oswald" pitchFamily="2" charset="77"/>
                <a:ea typeface="Calibri"/>
                <a:cs typeface="Calibri"/>
                <a:sym typeface="Calibri"/>
              </a:rPr>
              <a:t>Analyze</a:t>
            </a:r>
            <a:r>
              <a:rPr lang="en-US" sz="3200" dirty="0">
                <a:latin typeface="Oswald" pitchFamily="2" charset="77"/>
                <a:ea typeface="Calibri"/>
                <a:cs typeface="Calibri"/>
                <a:sym typeface="Calibri"/>
              </a:rPr>
              <a:t> </a:t>
            </a:r>
            <a:endParaRPr lang="en-US" sz="3200" dirty="0">
              <a:latin typeface="Oswald" pitchFamily="2" charset="77"/>
            </a:endParaRPr>
          </a:p>
          <a:p>
            <a:pPr marL="0" lvl="0" indent="0" algn="l" rtl="0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r>
              <a:rPr lang="en-US" sz="3200" dirty="0">
                <a:latin typeface="Oswald" pitchFamily="2" charset="77"/>
                <a:ea typeface="Calibri"/>
                <a:cs typeface="Calibri"/>
                <a:sym typeface="Calibri"/>
              </a:rPr>
              <a:t>					Step 6. </a:t>
            </a:r>
            <a:r>
              <a:rPr lang="en-US" sz="3200" b="1" dirty="0">
                <a:latin typeface="Oswald" pitchFamily="2" charset="77"/>
                <a:ea typeface="Calibri"/>
                <a:cs typeface="Calibri"/>
                <a:sym typeface="Calibri"/>
              </a:rPr>
              <a:t>Conclude</a:t>
            </a:r>
          </a:p>
        </p:txBody>
      </p:sp>
    </p:spTree>
    <p:extLst>
      <p:ext uri="{BB962C8B-B14F-4D97-AF65-F5344CB8AC3E}">
        <p14:creationId xmlns:p14="http://schemas.microsoft.com/office/powerpoint/2010/main" val="258955672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2300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1B2516-EB5C-0319-82F2-97380AF7B9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1700" y="1106125"/>
            <a:ext cx="8520600" cy="1963500"/>
          </a:xfrm>
        </p:spPr>
        <p:txBody>
          <a:bodyPr wrap="square" anchor="b">
            <a:normAutofit/>
          </a:bodyPr>
          <a:lstStyle/>
          <a:p>
            <a:pPr>
              <a:lnSpc>
                <a:spcPct val="90000"/>
              </a:lnSpc>
            </a:pPr>
            <a:r>
              <a:rPr lang="en-US" sz="6000" dirty="0">
                <a:solidFill>
                  <a:schemeClr val="bg2"/>
                </a:solidFill>
                <a:latin typeface="Oswald" pitchFamily="2" charset="77"/>
                <a:ea typeface="Calibri"/>
                <a:cs typeface="Calibri"/>
                <a:sym typeface="Calibri"/>
              </a:rPr>
              <a:t>Step 1:</a:t>
            </a:r>
            <a:r>
              <a:rPr lang="en-US" sz="6000" b="1" dirty="0">
                <a:solidFill>
                  <a:schemeClr val="bg2"/>
                </a:solidFill>
                <a:latin typeface="Oswald" pitchFamily="2" charset="77"/>
                <a:ea typeface="Calibri"/>
                <a:cs typeface="Calibri"/>
                <a:sym typeface="Calibri"/>
              </a:rPr>
              <a:t> Ask a Question </a:t>
            </a:r>
            <a:endParaRPr lang="en-US" sz="5700" b="1" dirty="0">
              <a:solidFill>
                <a:schemeClr val="bg2"/>
              </a:solidFill>
              <a:latin typeface="Oswald" pitchFamily="2" charset="77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2896E96-560D-80AE-76D0-2BAD5716076F}"/>
              </a:ext>
            </a:extLst>
          </p:cNvPr>
          <p:cNvSpPr txBox="1"/>
          <p:nvPr/>
        </p:nvSpPr>
        <p:spPr>
          <a:xfrm>
            <a:off x="355600" y="3048000"/>
            <a:ext cx="5242141" cy="16312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i="1" dirty="0">
                <a:solidFill>
                  <a:schemeClr val="bg2"/>
                </a:solidFill>
                <a:latin typeface="Calibri"/>
                <a:ea typeface="Calibri"/>
                <a:cs typeface="Calibri"/>
                <a:sym typeface="Calibri"/>
              </a:rPr>
              <a:t>What do you want to learn?</a:t>
            </a:r>
            <a:br>
              <a:rPr lang="en-US" sz="3200" dirty="0">
                <a:solidFill>
                  <a:schemeClr val="bg2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lang="en-US" sz="3200" dirty="0">
              <a:solidFill>
                <a:schemeClr val="bg2"/>
              </a:solidFill>
              <a:latin typeface="Calibri"/>
              <a:ea typeface="Calibri"/>
              <a:cs typeface="Calibri"/>
              <a:sym typeface="Calibri"/>
            </a:endParaRPr>
          </a:p>
          <a:p>
            <a:r>
              <a:rPr lang="en-US" sz="1800" u="sng" dirty="0">
                <a:solidFill>
                  <a:schemeClr val="bg2"/>
                </a:solidFill>
                <a:latin typeface="Calibri"/>
                <a:ea typeface="Calibri"/>
                <a:cs typeface="Calibri"/>
                <a:sym typeface="Calibri"/>
              </a:rPr>
              <a:t>Example:</a:t>
            </a:r>
            <a:br>
              <a:rPr lang="en-US" sz="1800" dirty="0">
                <a:solidFill>
                  <a:schemeClr val="bg2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1800" dirty="0">
                <a:solidFill>
                  <a:schemeClr val="bg2"/>
                </a:solidFill>
                <a:latin typeface="Calibri"/>
                <a:ea typeface="Calibri"/>
                <a:cs typeface="Calibri"/>
                <a:sym typeface="Calibri"/>
              </a:rPr>
              <a:t>Does a plant grow better using water or orange juice?</a:t>
            </a:r>
            <a:endParaRPr lang="en-US" sz="1800" dirty="0">
              <a:solidFill>
                <a:schemeClr val="bg2"/>
              </a:solidFill>
            </a:endParaRPr>
          </a:p>
        </p:txBody>
      </p:sp>
      <p:pic>
        <p:nvPicPr>
          <p:cNvPr id="5" name="Picture 4" descr="A glass of water on a table&#10;&#10;Description automatically generated with medium confidence">
            <a:extLst>
              <a:ext uri="{FF2B5EF4-FFF2-40B4-BE49-F238E27FC236}">
                <a16:creationId xmlns:a16="http://schemas.microsoft.com/office/drawing/2014/main" id="{58DC189B-DE28-9E87-BE33-C98D4F82F624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467600" y="3060700"/>
            <a:ext cx="1206500" cy="1905000"/>
          </a:xfrm>
          <a:prstGeom prst="rect">
            <a:avLst/>
          </a:prstGeom>
        </p:spPr>
      </p:pic>
      <p:pic>
        <p:nvPicPr>
          <p:cNvPr id="7" name="Picture 6" descr="A glass of orange juice with a slice of lemon and a straw&#10;&#10;Description automatically generated with medium confidence">
            <a:extLst>
              <a:ext uri="{FF2B5EF4-FFF2-40B4-BE49-F238E27FC236}">
                <a16:creationId xmlns:a16="http://schemas.microsoft.com/office/drawing/2014/main" id="{06D9756C-B8D6-DC12-A198-2CC42357CA8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19655" y="3060646"/>
            <a:ext cx="1270146" cy="19050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612146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2300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1B2516-EB5C-0319-82F2-97380AF7B9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1700" y="1106125"/>
            <a:ext cx="8520600" cy="1963500"/>
          </a:xfrm>
        </p:spPr>
        <p:txBody>
          <a:bodyPr wrap="square" anchor="b">
            <a:normAutofit/>
          </a:bodyPr>
          <a:lstStyle/>
          <a:p>
            <a:pPr>
              <a:lnSpc>
                <a:spcPct val="90000"/>
              </a:lnSpc>
            </a:pPr>
            <a:r>
              <a:rPr lang="en-US" sz="6000" dirty="0">
                <a:solidFill>
                  <a:schemeClr val="bg2"/>
                </a:solidFill>
                <a:latin typeface="Oswald" pitchFamily="2" charset="77"/>
                <a:ea typeface="Calibri"/>
                <a:cs typeface="Calibri"/>
                <a:sym typeface="Calibri"/>
              </a:rPr>
              <a:t>Step 2:</a:t>
            </a:r>
            <a:r>
              <a:rPr lang="en-US" sz="6000" b="1" dirty="0">
                <a:solidFill>
                  <a:schemeClr val="bg2"/>
                </a:solidFill>
                <a:latin typeface="Oswald" pitchFamily="2" charset="77"/>
                <a:ea typeface="Calibri"/>
                <a:cs typeface="Calibri"/>
                <a:sym typeface="Calibri"/>
              </a:rPr>
              <a:t> Research</a:t>
            </a:r>
            <a:endParaRPr lang="en-US" sz="5700" b="1" dirty="0">
              <a:solidFill>
                <a:schemeClr val="bg2"/>
              </a:solidFill>
              <a:latin typeface="Oswald" pitchFamily="2" charset="77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2896E96-560D-80AE-76D0-2BAD5716076F}"/>
              </a:ext>
            </a:extLst>
          </p:cNvPr>
          <p:cNvSpPr txBox="1"/>
          <p:nvPr/>
        </p:nvSpPr>
        <p:spPr>
          <a:xfrm>
            <a:off x="355601" y="3048000"/>
            <a:ext cx="4570962" cy="18251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i="1" dirty="0">
                <a:solidFill>
                  <a:schemeClr val="bg2"/>
                </a:solidFill>
                <a:latin typeface="Calibri"/>
                <a:ea typeface="Calibri"/>
                <a:cs typeface="Calibri"/>
                <a:sym typeface="Calibri"/>
              </a:rPr>
              <a:t>Read and learn about your question.</a:t>
            </a:r>
            <a:endParaRPr lang="en-US" sz="3200" dirty="0">
              <a:solidFill>
                <a:schemeClr val="bg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400"/>
              <a:buFont typeface="Arial"/>
              <a:buNone/>
            </a:pPr>
            <a:endParaRPr lang="en-US" sz="1800" b="0" i="0" u="none" strike="noStrike" cap="none" dirty="0">
              <a:solidFill>
                <a:schemeClr val="bg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400"/>
              <a:buFont typeface="Arial"/>
              <a:buNone/>
            </a:pPr>
            <a:r>
              <a:rPr lang="en-US" sz="1800" b="0" i="0" u="none" strike="noStrike" cap="none" dirty="0">
                <a:solidFill>
                  <a:schemeClr val="bg2"/>
                </a:solidFill>
                <a:latin typeface="Calibri"/>
                <a:ea typeface="Calibri"/>
                <a:cs typeface="Calibri"/>
                <a:sym typeface="Calibri"/>
              </a:rPr>
              <a:t>Look for books or trustworthy sources of information on the internet!</a:t>
            </a:r>
            <a:endParaRPr lang="en-US" sz="1000" b="0" i="0" u="none" strike="noStrike" cap="none" dirty="0">
              <a:solidFill>
                <a:schemeClr val="bg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6" name="Picture 5" descr="A shelf full of books&#10;&#10;Description automatically generated with low confidence">
            <a:extLst>
              <a:ext uri="{FF2B5EF4-FFF2-40B4-BE49-F238E27FC236}">
                <a16:creationId xmlns:a16="http://schemas.microsoft.com/office/drawing/2014/main" id="{1741EE0C-0363-C15B-B3DC-4351756F5F7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14015" y="271462"/>
            <a:ext cx="2899785" cy="19256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946432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2300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1B2516-EB5C-0319-82F2-97380AF7B9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1700" y="1106125"/>
            <a:ext cx="8520600" cy="1963500"/>
          </a:xfrm>
        </p:spPr>
        <p:txBody>
          <a:bodyPr wrap="square" anchor="b">
            <a:normAutofit/>
          </a:bodyPr>
          <a:lstStyle/>
          <a:p>
            <a:pPr>
              <a:lnSpc>
                <a:spcPct val="90000"/>
              </a:lnSpc>
            </a:pPr>
            <a:r>
              <a:rPr lang="en-US" sz="6000" dirty="0">
                <a:solidFill>
                  <a:schemeClr val="bg2"/>
                </a:solidFill>
                <a:latin typeface="Oswald" pitchFamily="2" charset="77"/>
                <a:ea typeface="Calibri"/>
                <a:cs typeface="Calibri"/>
                <a:sym typeface="Calibri"/>
              </a:rPr>
              <a:t>Step 3:</a:t>
            </a:r>
            <a:r>
              <a:rPr lang="en-US" sz="6000" b="1" dirty="0">
                <a:solidFill>
                  <a:schemeClr val="bg2"/>
                </a:solidFill>
                <a:latin typeface="Oswald" pitchFamily="2" charset="77"/>
                <a:ea typeface="Calibri"/>
                <a:cs typeface="Calibri"/>
                <a:sym typeface="Calibri"/>
              </a:rPr>
              <a:t> Hypothesize</a:t>
            </a:r>
            <a:endParaRPr lang="en-US" sz="5700" b="1" dirty="0">
              <a:solidFill>
                <a:schemeClr val="bg2"/>
              </a:solidFill>
              <a:latin typeface="Oswald" pitchFamily="2" charset="77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2896E96-560D-80AE-76D0-2BAD5716076F}"/>
              </a:ext>
            </a:extLst>
          </p:cNvPr>
          <p:cNvSpPr txBox="1"/>
          <p:nvPr/>
        </p:nvSpPr>
        <p:spPr>
          <a:xfrm>
            <a:off x="355601" y="3048000"/>
            <a:ext cx="55372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i="1" dirty="0">
                <a:solidFill>
                  <a:schemeClr val="bg2"/>
                </a:solidFill>
                <a:latin typeface="Calibri"/>
                <a:ea typeface="Calibri"/>
                <a:cs typeface="Calibri"/>
                <a:sym typeface="Calibri"/>
              </a:rPr>
              <a:t>Create a testable explanation for an observation!</a:t>
            </a:r>
          </a:p>
        </p:txBody>
      </p:sp>
      <p:pic>
        <p:nvPicPr>
          <p:cNvPr id="5" name="Picture 4" descr="A chalkboard with a wooden frame&#10;&#10;Description automatically generated with low confidence">
            <a:extLst>
              <a:ext uri="{FF2B5EF4-FFF2-40B4-BE49-F238E27FC236}">
                <a16:creationId xmlns:a16="http://schemas.microsoft.com/office/drawing/2014/main" id="{46BF68EC-BA98-C734-6772-DA9E354A723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24600" y="2994382"/>
            <a:ext cx="2641600" cy="19110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998913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2300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1B2516-EB5C-0319-82F2-97380AF7B9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1090" y="552470"/>
            <a:ext cx="8661819" cy="733500"/>
          </a:xfrm>
        </p:spPr>
        <p:txBody>
          <a:bodyPr/>
          <a:lstStyle/>
          <a:p>
            <a:r>
              <a:rPr lang="en-US" sz="5400" dirty="0">
                <a:latin typeface="Oswald" pitchFamily="2" charset="77"/>
                <a:cs typeface="Calibri"/>
                <a:sym typeface="Calibri"/>
              </a:rPr>
              <a:t>Let’s make a hypothesis.</a:t>
            </a:r>
            <a:endParaRPr lang="en-US" sz="5400" dirty="0">
              <a:latin typeface="Oswald" pitchFamily="2" charset="77"/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91B65B6-F02D-23B5-CA5F-08F9956B33A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24725" y="1233871"/>
            <a:ext cx="8694549" cy="2828157"/>
          </a:xfrm>
          <a:solidFill>
            <a:schemeClr val="bg1"/>
          </a:solidFill>
          <a:ln w="25400">
            <a:solidFill>
              <a:srgbClr val="002060"/>
            </a:solidFill>
          </a:ln>
        </p:spPr>
        <p:txBody>
          <a:bodyPr/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Think about this for 1-2 minutes.</a:t>
            </a:r>
            <a:endParaRPr 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0" indent="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We will ask for volunteers to share answers!</a:t>
            </a:r>
          </a:p>
          <a:p>
            <a:pPr marL="0" lvl="0" indent="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endParaRPr 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0" indent="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Questions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lvl="0" indent="-17145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Will a plant grow better with water or juice?</a:t>
            </a:r>
            <a:endParaRPr 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lvl="0" indent="-17145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Why do you think so?</a:t>
            </a:r>
            <a:endParaRPr 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45547847"/>
      </p:ext>
    </p:extLst>
  </p:cSld>
  <p:clrMapOvr>
    <a:masterClrMapping/>
  </p:clrMapOvr>
</p:sld>
</file>

<file path=ppt/theme/theme1.xml><?xml version="1.0" encoding="utf-8"?>
<a:theme xmlns:a="http://schemas.openxmlformats.org/drawingml/2006/main" name="Modern Writer">
  <a:themeElements>
    <a:clrScheme name="Modern Writer">
      <a:dk1>
        <a:srgbClr val="E91D63"/>
      </a:dk1>
      <a:lt1>
        <a:srgbClr val="FFFFFF"/>
      </a:lt1>
      <a:dk2>
        <a:srgbClr val="424242"/>
      </a:dk2>
      <a:lt2>
        <a:srgbClr val="999999"/>
      </a:lt2>
      <a:accent1>
        <a:srgbClr val="607D8B"/>
      </a:accent1>
      <a:accent2>
        <a:srgbClr val="673AB7"/>
      </a:accent2>
      <a:accent3>
        <a:srgbClr val="9C26B0"/>
      </a:accent3>
      <a:accent4>
        <a:srgbClr val="0090AC"/>
      </a:accent4>
      <a:accent5>
        <a:srgbClr val="01AFD1"/>
      </a:accent5>
      <a:accent6>
        <a:srgbClr val="F8E71C"/>
      </a:accent6>
      <a:hlink>
        <a:srgbClr val="01AFD1"/>
      </a:hlink>
      <a:folHlink>
        <a:srgbClr val="01AFD1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207</TotalTime>
  <Words>464</Words>
  <Application>Microsoft Macintosh PowerPoint</Application>
  <PresentationFormat>On-screen Show (16:9)</PresentationFormat>
  <Paragraphs>55</Paragraphs>
  <Slides>13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9" baseType="lpstr">
      <vt:lpstr>Calibri</vt:lpstr>
      <vt:lpstr>Oswald</vt:lpstr>
      <vt:lpstr>Source Sans Pro</vt:lpstr>
      <vt:lpstr>Arial</vt:lpstr>
      <vt:lpstr>Source Code Pro</vt:lpstr>
      <vt:lpstr>Modern Writer</vt:lpstr>
      <vt:lpstr>The Scientific Method</vt:lpstr>
      <vt:lpstr>Peeking into the Lab…</vt:lpstr>
      <vt:lpstr>PowerPoint Presentation</vt:lpstr>
      <vt:lpstr>An Introduction to the Scientific Method</vt:lpstr>
      <vt:lpstr>PowerPoint Presentation</vt:lpstr>
      <vt:lpstr>Step 1: Ask a Question </vt:lpstr>
      <vt:lpstr>Step 2: Research</vt:lpstr>
      <vt:lpstr>Step 3: Hypothesize</vt:lpstr>
      <vt:lpstr>Let’s make a hypothesis.</vt:lpstr>
      <vt:lpstr>Turn it in to a hypothesis…</vt:lpstr>
      <vt:lpstr>Step 4: Experiment</vt:lpstr>
      <vt:lpstr>Step 5: Analyze</vt:lpstr>
      <vt:lpstr>Step 6: Conclusion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Spotting Fake News</dc:title>
  <dc:creator>Denis Ohlstrom</dc:creator>
  <cp:lastModifiedBy>Amin, Reema</cp:lastModifiedBy>
  <cp:revision>13</cp:revision>
  <dcterms:modified xsi:type="dcterms:W3CDTF">2024-08-22T20:15:35Z</dcterms:modified>
</cp:coreProperties>
</file>