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82" r:id="rId2"/>
    <p:sldId id="286" r:id="rId3"/>
    <p:sldId id="288" r:id="rId4"/>
    <p:sldId id="297" r:id="rId5"/>
    <p:sldId id="290" r:id="rId6"/>
    <p:sldId id="298" r:id="rId7"/>
    <p:sldId id="302" r:id="rId8"/>
    <p:sldId id="303" r:id="rId9"/>
    <p:sldId id="306" r:id="rId10"/>
    <p:sldId id="307" r:id="rId11"/>
    <p:sldId id="304" r:id="rId12"/>
    <p:sldId id="305" r:id="rId13"/>
    <p:sldId id="308" r:id="rId1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swald" pitchFamily="2" charset="77"/>
      <p:regular r:id="rId20"/>
      <p:bold r:id="rId21"/>
    </p:embeddedFont>
    <p:embeddedFont>
      <p:font typeface="Source Code Pro" panose="020B0509030403020204" pitchFamily="49" charset="0"/>
      <p:regular r:id="rId22"/>
      <p:bold r:id="rId23"/>
      <p:italic r:id="rId24"/>
      <p:boldItalic r:id="rId25"/>
    </p:embeddedFont>
    <p:embeddedFont>
      <p:font typeface="Source Sans Pro" panose="020B050303040302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gV80yFeAgFdMlW3S7dyOOo7ZvW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704"/>
    <p:restoredTop sz="95872"/>
  </p:normalViewPr>
  <p:slideViewPr>
    <p:cSldViewPr snapToGrid="0">
      <p:cViewPr>
        <p:scale>
          <a:sx n="103" d="100"/>
          <a:sy n="103" d="100"/>
        </p:scale>
        <p:origin x="1360" y="952"/>
      </p:cViewPr>
      <p:guideLst>
        <p:guide orient="horz" pos="16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50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13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539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958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747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112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7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6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782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32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33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36"/>
          <p:cNvCxnSpPr/>
          <p:nvPr/>
        </p:nvCxnSpPr>
        <p:spPr>
          <a:xfrm>
            <a:off x="413275" y="2988275"/>
            <a:ext cx="9105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56" name="Google Shape;56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7" name="Google Shape;57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gradFill>
          <a:gsLst>
            <a:gs pos="0">
              <a:srgbClr val="F5F8F8"/>
            </a:gs>
            <a:gs pos="74000">
              <a:srgbClr val="B5C4CC"/>
            </a:gs>
            <a:gs pos="83000">
              <a:srgbClr val="B5C4CC"/>
            </a:gs>
            <a:gs pos="100000">
              <a:srgbClr val="CDD8DC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3F53-7374-5DBF-18F5-58CEDCF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9343"/>
            <a:ext cx="9144000" cy="733500"/>
          </a:xfrm>
          <a:solidFill>
            <a:schemeClr val="bg1"/>
          </a:solidFill>
          <a:ln w="12700"/>
        </p:spPr>
        <p:txBody>
          <a:bodyPr/>
          <a:lstStyle/>
          <a:p>
            <a:pPr algn="ctr"/>
            <a:r>
              <a:rPr lang="en-US" sz="4000" dirty="0"/>
              <a:t>The Scientific Method</a:t>
            </a:r>
          </a:p>
        </p:txBody>
      </p:sp>
      <p:pic>
        <p:nvPicPr>
          <p:cNvPr id="6" name="Picture 1" descr="Creative Commons License">
            <a:hlinkClick r:id="rId3"/>
            <a:extLst>
              <a:ext uri="{FF2B5EF4-FFF2-40B4-BE49-F238E27FC236}">
                <a16:creationId xmlns:a16="http://schemas.microsoft.com/office/drawing/2014/main" id="{09DD8007-E77E-CAD6-E892-E4261AAF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927" y="41518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EEAE3-DF78-09F6-9BAA-41A3A8AFF7CB}"/>
              </a:ext>
            </a:extLst>
          </p:cNvPr>
          <p:cNvSpPr txBox="1"/>
          <p:nvPr/>
        </p:nvSpPr>
        <p:spPr>
          <a:xfrm>
            <a:off x="6334298" y="44971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  <p:pic>
        <p:nvPicPr>
          <p:cNvPr id="8" name="Google Shape;326;p27">
            <a:extLst>
              <a:ext uri="{FF2B5EF4-FFF2-40B4-BE49-F238E27FC236}">
                <a16:creationId xmlns:a16="http://schemas.microsoft.com/office/drawing/2014/main" id="{B144913A-7120-015A-1347-C5A414372CD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58350" y="1977303"/>
            <a:ext cx="3627299" cy="227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20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90" y="552470"/>
            <a:ext cx="8661819" cy="733500"/>
          </a:xfrm>
        </p:spPr>
        <p:txBody>
          <a:bodyPr/>
          <a:lstStyle/>
          <a:p>
            <a:r>
              <a:rPr lang="en-US" sz="5400" dirty="0">
                <a:latin typeface="Oswald" pitchFamily="2" charset="77"/>
                <a:ea typeface="Calibri"/>
                <a:cs typeface="Calibri"/>
                <a:sym typeface="Calibri"/>
              </a:rPr>
              <a:t>Turn it in to a hypothesis…</a:t>
            </a:r>
            <a:endParaRPr lang="en-US" sz="48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725" y="1364500"/>
            <a:ext cx="4347275" cy="3599386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_______________,</a:t>
            </a: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(which one will be better?)</a:t>
            </a: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Then ____________,</a:t>
            </a: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(how will it affect growth?)</a:t>
            </a: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Because __________.</a:t>
            </a:r>
          </a:p>
          <a:p>
            <a:pPr marL="342900" lvl="1" indent="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(why do you think so?)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5A73EE-BB43-B0C7-7E69-91AA5D9EF033}"/>
              </a:ext>
            </a:extLst>
          </p:cNvPr>
          <p:cNvSpPr txBox="1"/>
          <p:nvPr/>
        </p:nvSpPr>
        <p:spPr>
          <a:xfrm>
            <a:off x="4884576" y="1478399"/>
            <a:ext cx="39048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Work together at your table to turn your idea into a hypothesis.</a:t>
            </a:r>
            <a:r>
              <a:rPr lang="en-US" sz="1100" dirty="0"/>
              <a:t>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ask the volunteer scientists for help!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3 minutes to have an answer. 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Volunteers share out!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289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4: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Experiment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224972" y="3085323"/>
            <a:ext cx="434702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200" b="1" i="1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Follow ordered steps to test a hypothesis.</a:t>
            </a:r>
            <a:br>
              <a:rPr lang="en-US" sz="32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9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EDBA08-7987-B254-23D0-C7C437F2219B}"/>
              </a:ext>
            </a:extLst>
          </p:cNvPr>
          <p:cNvSpPr txBox="1"/>
          <p:nvPr/>
        </p:nvSpPr>
        <p:spPr>
          <a:xfrm>
            <a:off x="4572000" y="2999295"/>
            <a:ext cx="4366727" cy="1815882"/>
          </a:xfrm>
          <a:prstGeom prst="rect">
            <a:avLst/>
          </a:prstGeo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1. Add dirt to the pot</a:t>
            </a:r>
            <a:b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2. Poke a hole and add the seed</a:t>
            </a:r>
            <a:b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3. Cover the seed with dirt</a:t>
            </a:r>
            <a:b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4. Add water, juice, or nothing </a:t>
            </a:r>
            <a:r>
              <a:rPr lang="en-US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(as a control) </a:t>
            </a: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on top of the seed</a:t>
            </a:r>
            <a:b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5. Observe</a:t>
            </a:r>
            <a:b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6. Measure, take notes and photos each day</a:t>
            </a:r>
            <a:endParaRPr lang="en-US" sz="1600" dirty="0"/>
          </a:p>
        </p:txBody>
      </p:sp>
      <p:pic>
        <p:nvPicPr>
          <p:cNvPr id="7" name="Picture 6" descr="A picture containing plant, houseplant, flowerpot, herb&#10;&#10;Description automatically generated">
            <a:extLst>
              <a:ext uri="{FF2B5EF4-FFF2-40B4-BE49-F238E27FC236}">
                <a16:creationId xmlns:a16="http://schemas.microsoft.com/office/drawing/2014/main" id="{1AE35565-B50A-5E96-0F46-9B563F852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625" y="1143000"/>
            <a:ext cx="25146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1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5: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Analyze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355601" y="3048000"/>
            <a:ext cx="55372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Look for patterns in the data.</a:t>
            </a:r>
            <a:br>
              <a:rPr lang="en-US" sz="3200" b="1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Summarize data and make tables, bar graphs, line graphs, etc.</a:t>
            </a:r>
            <a:endParaRPr lang="en-US" sz="1800" i="0" u="none" strike="noStrike" cap="none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 descr="A picture containing text, computer, computer, coffee cup&#10;&#10;Description automatically generated">
            <a:extLst>
              <a:ext uri="{FF2B5EF4-FFF2-40B4-BE49-F238E27FC236}">
                <a16:creationId xmlns:a16="http://schemas.microsoft.com/office/drawing/2014/main" id="{CC76D1A0-C51A-2E07-552C-AD984A3EB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605" y="558800"/>
            <a:ext cx="2932981" cy="1943100"/>
          </a:xfrm>
          <a:prstGeom prst="rect">
            <a:avLst/>
          </a:prstGeom>
        </p:spPr>
      </p:pic>
      <p:pic>
        <p:nvPicPr>
          <p:cNvPr id="7" name="Picture 6" descr="A person typing on a computer&#10;&#10;Description automatically generated with medium confidence">
            <a:extLst>
              <a:ext uri="{FF2B5EF4-FFF2-40B4-BE49-F238E27FC236}">
                <a16:creationId xmlns:a16="http://schemas.microsoft.com/office/drawing/2014/main" id="{AF2E7984-CA77-27EB-57AE-A79C04E88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448" y="2743200"/>
            <a:ext cx="2930052" cy="195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72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6: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Conclusion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355601" y="3048000"/>
            <a:ext cx="553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Tell everyone what you learned from your data.</a:t>
            </a:r>
            <a:endParaRPr lang="en-US" sz="1800" b="1" i="1" u="none" strike="noStrike" cap="none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 descr="A wooden sign with a mountain in the background&#10;&#10;Description automatically generated with low confidence">
            <a:extLst>
              <a:ext uri="{FF2B5EF4-FFF2-40B4-BE49-F238E27FC236}">
                <a16:creationId xmlns:a16="http://schemas.microsoft.com/office/drawing/2014/main" id="{C1C39C73-567A-877C-7619-F0286A092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938" y="2905681"/>
            <a:ext cx="3012762" cy="200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99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Peeking into the Lab…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39865"/>
            <a:ext cx="8273500" cy="3662336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next slide will have pictures of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science laboratories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the places where scientists work.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the next slide, think about:</a:t>
            </a:r>
          </a:p>
          <a:p>
            <a: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items do you recognize? </a:t>
            </a:r>
          </a:p>
          <a:p>
            <a: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do you think we need these items in the lab?</a:t>
            </a:r>
          </a:p>
          <a:p>
            <a: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items do you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recognize? </a:t>
            </a:r>
          </a:p>
          <a:p>
            <a:pPr marL="91440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had to guess, what do they do?</a:t>
            </a:r>
          </a:p>
          <a:p>
            <a:pPr marL="45720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WAIT to be called on to share!</a:t>
            </a:r>
          </a:p>
        </p:txBody>
      </p:sp>
    </p:spTree>
    <p:extLst>
      <p:ext uri="{BB962C8B-B14F-4D97-AF65-F5344CB8AC3E}">
        <p14:creationId xmlns:p14="http://schemas.microsoft.com/office/powerpoint/2010/main" val="238647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in a lab&#10;&#10;Description automatically generated with low confidence">
            <a:extLst>
              <a:ext uri="{FF2B5EF4-FFF2-40B4-BE49-F238E27FC236}">
                <a16:creationId xmlns:a16="http://schemas.microsoft.com/office/drawing/2014/main" id="{CED00CFF-BAB5-5EDE-9CD6-4EB2B0FAE7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3400" y="2768600"/>
            <a:ext cx="3378200" cy="2222500"/>
          </a:xfrm>
          <a:prstGeom prst="rect">
            <a:avLst/>
          </a:prstGeom>
        </p:spPr>
      </p:pic>
      <p:pic>
        <p:nvPicPr>
          <p:cNvPr id="8" name="Picture 7" descr="A picture containing indoor, wall, office building, desk&#10;&#10;Description automatically generated">
            <a:extLst>
              <a:ext uri="{FF2B5EF4-FFF2-40B4-BE49-F238E27FC236}">
                <a16:creationId xmlns:a16="http://schemas.microsoft.com/office/drawing/2014/main" id="{11371B74-1D5B-392E-DA16-F15ABA7975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97"/>
          <a:stretch/>
        </p:blipFill>
        <p:spPr>
          <a:xfrm>
            <a:off x="6577905" y="113530"/>
            <a:ext cx="2921695" cy="4890269"/>
          </a:xfrm>
          <a:prstGeom prst="rect">
            <a:avLst/>
          </a:prstGeom>
        </p:spPr>
      </p:pic>
      <p:pic>
        <p:nvPicPr>
          <p:cNvPr id="10" name="Picture 9" descr="A picture containing indoor, microscope, wall, machine&#10;&#10;Description automatically generated">
            <a:extLst>
              <a:ext uri="{FF2B5EF4-FFF2-40B4-BE49-F238E27FC236}">
                <a16:creationId xmlns:a16="http://schemas.microsoft.com/office/drawing/2014/main" id="{6C168F4E-8328-BD0E-7274-FD63CD841A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3399" y="95250"/>
            <a:ext cx="3352801" cy="2514600"/>
          </a:xfrm>
          <a:prstGeom prst="rect">
            <a:avLst/>
          </a:prstGeom>
        </p:spPr>
      </p:pic>
      <p:pic>
        <p:nvPicPr>
          <p:cNvPr id="12" name="Picture 11" descr="A person looking through a microscope&#10;&#10;Description automatically generated with medium confidence">
            <a:extLst>
              <a:ext uri="{FF2B5EF4-FFF2-40B4-BE49-F238E27FC236}">
                <a16:creationId xmlns:a16="http://schemas.microsoft.com/office/drawing/2014/main" id="{F36BE5ED-3454-80CF-EF53-4721F014FC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0567" y="107950"/>
            <a:ext cx="3255434" cy="4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05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59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700" dirty="0"/>
              <a:t>An Introduction to the Scientific Method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EF53D84-B013-A8EE-333C-9F0AD3487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3025225"/>
            <a:ext cx="8520600" cy="1300800"/>
          </a:xfrm>
        </p:spPr>
        <p:txBody>
          <a:bodyPr/>
          <a:lstStyle/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000" dirty="0">
                <a:latin typeface="+mj-lt"/>
              </a:rPr>
              <a:t>For the next several slides, follow along.</a:t>
            </a:r>
            <a:endParaRPr lang="en-US" sz="2800" dirty="0">
              <a:latin typeface="+mj-lt"/>
            </a:endParaRPr>
          </a:p>
          <a:p>
            <a:pPr marL="17145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000" dirty="0">
                <a:latin typeface="+mj-lt"/>
              </a:rPr>
              <a:t>Raise your hand if you have a question!</a:t>
            </a:r>
            <a:endParaRPr lang="en-US" sz="2800" dirty="0">
              <a:latin typeface="+mj-lt"/>
            </a:endParaRPr>
          </a:p>
          <a:p>
            <a:pPr marL="17145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000" dirty="0">
                <a:latin typeface="+mj-lt"/>
              </a:rPr>
              <a:t>Today is an introduction! Do not worry if you miss something because we will talk about the scientific method over and over during this after-school program!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46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474F6-0ECA-B876-D842-2AA5CB883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300" y="643324"/>
            <a:ext cx="8146500" cy="3814375"/>
          </a:xfrm>
        </p:spPr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Step 1.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Ask a Question</a:t>
            </a: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	Step 2.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Research</a:t>
            </a: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		Step 3.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Hypothesize</a:t>
            </a: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			Step 4.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Experiment</a:t>
            </a: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				Step 5.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Analyze</a:t>
            </a: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 </a:t>
            </a:r>
            <a:endParaRPr lang="en-US" sz="3200" dirty="0">
              <a:latin typeface="Oswald" pitchFamily="2" charset="77"/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					Step 6. </a:t>
            </a: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Conclude</a:t>
            </a:r>
          </a:p>
        </p:txBody>
      </p:sp>
    </p:spTree>
    <p:extLst>
      <p:ext uri="{BB962C8B-B14F-4D97-AF65-F5344CB8AC3E}">
        <p14:creationId xmlns:p14="http://schemas.microsoft.com/office/powerpoint/2010/main" val="2589556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1: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Ask a Question 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355600" y="3048000"/>
            <a:ext cx="524214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What do you want to learn?</a:t>
            </a:r>
            <a:br>
              <a:rPr lang="en-US" sz="32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32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US" sz="1800" u="sng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br>
              <a:rPr lang="en-US" sz="18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Does a plant grow better using water or orange juice?</a:t>
            </a:r>
            <a:endParaRPr lang="en-US" sz="1800" dirty="0">
              <a:solidFill>
                <a:schemeClr val="bg2"/>
              </a:solidFill>
            </a:endParaRPr>
          </a:p>
        </p:txBody>
      </p:sp>
      <p:pic>
        <p:nvPicPr>
          <p:cNvPr id="5" name="Picture 4" descr="A glass of water on a table&#10;&#10;Description automatically generated with medium confidence">
            <a:extLst>
              <a:ext uri="{FF2B5EF4-FFF2-40B4-BE49-F238E27FC236}">
                <a16:creationId xmlns:a16="http://schemas.microsoft.com/office/drawing/2014/main" id="{58DC189B-DE28-9E87-BE33-C98D4F82F6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600" y="3060700"/>
            <a:ext cx="1206500" cy="1905000"/>
          </a:xfrm>
          <a:prstGeom prst="rect">
            <a:avLst/>
          </a:prstGeom>
        </p:spPr>
      </p:pic>
      <p:pic>
        <p:nvPicPr>
          <p:cNvPr id="7" name="Picture 6" descr="A glass of orange juice with a slice of lemon and a straw&#10;&#10;Description automatically generated with medium confidence">
            <a:extLst>
              <a:ext uri="{FF2B5EF4-FFF2-40B4-BE49-F238E27FC236}">
                <a16:creationId xmlns:a16="http://schemas.microsoft.com/office/drawing/2014/main" id="{06D9756C-B8D6-DC12-A198-2CC42357CA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655" y="3060646"/>
            <a:ext cx="1270146" cy="19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12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2: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Research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355601" y="3048000"/>
            <a:ext cx="4570962" cy="182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Read and learn about your question.</a:t>
            </a:r>
            <a:endParaRPr lang="en-US" sz="3200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endParaRPr lang="en-US" sz="1800" b="0" i="0" u="none" strike="noStrike" cap="none" dirty="0">
              <a:solidFill>
                <a:schemeClr val="bg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Look for books or trustworthy sources of information on the internet!</a:t>
            </a:r>
            <a:endParaRPr lang="en-US" sz="1000" b="0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helf full of books&#10;&#10;Description automatically generated with low confidence">
            <a:extLst>
              <a:ext uri="{FF2B5EF4-FFF2-40B4-BE49-F238E27FC236}">
                <a16:creationId xmlns:a16="http://schemas.microsoft.com/office/drawing/2014/main" id="{1741EE0C-0363-C15B-B3DC-4351756F5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015" y="271462"/>
            <a:ext cx="2899785" cy="192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464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Step 3:</a:t>
            </a:r>
            <a:r>
              <a:rPr lang="en-US" sz="6000" b="1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 Hypothesize</a:t>
            </a:r>
            <a:endParaRPr lang="en-US" sz="5700" b="1" dirty="0">
              <a:solidFill>
                <a:schemeClr val="bg2"/>
              </a:solidFill>
              <a:latin typeface="Oswa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96E96-560D-80AE-76D0-2BAD5716076F}"/>
              </a:ext>
            </a:extLst>
          </p:cNvPr>
          <p:cNvSpPr txBox="1"/>
          <p:nvPr/>
        </p:nvSpPr>
        <p:spPr>
          <a:xfrm>
            <a:off x="355601" y="3048000"/>
            <a:ext cx="553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Create a testable explanation for an observation!</a:t>
            </a:r>
          </a:p>
        </p:txBody>
      </p:sp>
      <p:pic>
        <p:nvPicPr>
          <p:cNvPr id="5" name="Picture 4" descr="A chalkboard with a wooden frame&#10;&#10;Description automatically generated with low confidence">
            <a:extLst>
              <a:ext uri="{FF2B5EF4-FFF2-40B4-BE49-F238E27FC236}">
                <a16:creationId xmlns:a16="http://schemas.microsoft.com/office/drawing/2014/main" id="{46BF68EC-BA98-C734-6772-DA9E354A7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2994382"/>
            <a:ext cx="2641600" cy="191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89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90" y="552470"/>
            <a:ext cx="8661819" cy="733500"/>
          </a:xfrm>
        </p:spPr>
        <p:txBody>
          <a:bodyPr/>
          <a:lstStyle/>
          <a:p>
            <a:r>
              <a:rPr lang="en-US" sz="5400" dirty="0">
                <a:latin typeface="Oswald" pitchFamily="2" charset="77"/>
                <a:cs typeface="Calibri"/>
                <a:sym typeface="Calibri"/>
              </a:rPr>
              <a:t>Let’s make a hypothesis.</a:t>
            </a:r>
            <a:endParaRPr lang="en-US" sz="54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725" y="1233871"/>
            <a:ext cx="8694549" cy="2828157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Think about this for 1-2 minutes.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 will ask for volunteers to share answers!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Will a plant grow better with water or juice?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Why do you think so?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547847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464</Words>
  <Application>Microsoft Macintosh PowerPoint</Application>
  <PresentationFormat>On-screen Show (16:9)</PresentationFormat>
  <Paragraphs>55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Oswald</vt:lpstr>
      <vt:lpstr>Source Sans Pro</vt:lpstr>
      <vt:lpstr>Arial</vt:lpstr>
      <vt:lpstr>Source Code Pro</vt:lpstr>
      <vt:lpstr>Modern Writer</vt:lpstr>
      <vt:lpstr>The Scientific Method</vt:lpstr>
      <vt:lpstr>Peeking into the Lab…</vt:lpstr>
      <vt:lpstr>PowerPoint Presentation</vt:lpstr>
      <vt:lpstr>An Introduction to the Scientific Method</vt:lpstr>
      <vt:lpstr>PowerPoint Presentation</vt:lpstr>
      <vt:lpstr>Step 1: Ask a Question </vt:lpstr>
      <vt:lpstr>Step 2: Research</vt:lpstr>
      <vt:lpstr>Step 3: Hypothesize</vt:lpstr>
      <vt:lpstr>Let’s make a hypothesis.</vt:lpstr>
      <vt:lpstr>Turn it in to a hypothesis…</vt:lpstr>
      <vt:lpstr>Step 4: Experiment</vt:lpstr>
      <vt:lpstr>Step 5: Analyze</vt:lpstr>
      <vt:lpstr>Step 6: 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Spotting Fake News</dc:title>
  <dc:creator>Denis Ohlstrom</dc:creator>
  <cp:lastModifiedBy>Amin, Reema</cp:lastModifiedBy>
  <cp:revision>13</cp:revision>
  <dcterms:modified xsi:type="dcterms:W3CDTF">2024-08-22T20:15:35Z</dcterms:modified>
</cp:coreProperties>
</file>