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383" r:id="rId3"/>
    <p:sldId id="372" r:id="rId4"/>
    <p:sldId id="373" r:id="rId5"/>
    <p:sldId id="374" r:id="rId6"/>
    <p:sldId id="375" r:id="rId7"/>
    <p:sldId id="376" r:id="rId8"/>
    <p:sldId id="377" r:id="rId9"/>
    <p:sldId id="378" r:id="rId10"/>
    <p:sldId id="379" r:id="rId11"/>
    <p:sldId id="380" r:id="rId12"/>
    <p:sldId id="381" r:id="rId13"/>
    <p:sldId id="382" r:id="rId14"/>
    <p:sldId id="278" r:id="rId15"/>
    <p:sldId id="273" r:id="rId16"/>
    <p:sldId id="274" r:id="rId17"/>
    <p:sldId id="275" r:id="rId18"/>
    <p:sldId id="276" r:id="rId19"/>
    <p:sldId id="277" r:id="rId20"/>
    <p:sldId id="279" r:id="rId21"/>
    <p:sldId id="280" r:id="rId22"/>
    <p:sldId id="281" r:id="rId23"/>
    <p:sldId id="385" r:id="rId24"/>
    <p:sldId id="282" r:id="rId25"/>
    <p:sldId id="283" r:id="rId26"/>
    <p:sldId id="317" r:id="rId27"/>
    <p:sldId id="318" r:id="rId28"/>
    <p:sldId id="319" r:id="rId29"/>
    <p:sldId id="320" r:id="rId30"/>
    <p:sldId id="321" r:id="rId31"/>
    <p:sldId id="322" r:id="rId32"/>
    <p:sldId id="323" r:id="rId33"/>
    <p:sldId id="324" r:id="rId34"/>
    <p:sldId id="326" r:id="rId35"/>
    <p:sldId id="327" r:id="rId36"/>
    <p:sldId id="38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8"/>
    <p:restoredTop sz="86072"/>
  </p:normalViewPr>
  <p:slideViewPr>
    <p:cSldViewPr snapToGrid="0">
      <p:cViewPr varScale="1">
        <p:scale>
          <a:sx n="57" d="100"/>
          <a:sy n="57" d="100"/>
        </p:scale>
        <p:origin x="676" y="48"/>
      </p:cViewPr>
      <p:guideLst/>
    </p:cSldViewPr>
  </p:slideViewPr>
  <p:outlineViewPr>
    <p:cViewPr>
      <p:scale>
        <a:sx n="33" d="100"/>
        <a:sy n="33" d="100"/>
      </p:scale>
      <p:origin x="0" y="-3612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0E666-7328-4508-BD06-B22A775FC6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541FD28-493B-44E9-A578-CB31B2757EF4}">
      <dgm:prSet/>
      <dgm:spPr/>
      <dgm:t>
        <a:bodyPr/>
        <a:lstStyle/>
        <a:p>
          <a:r>
            <a:rPr lang="en-US"/>
            <a:t>Vision changes</a:t>
          </a:r>
        </a:p>
      </dgm:t>
    </dgm:pt>
    <dgm:pt modelId="{216F06A6-D938-4F73-B97B-560EDB101DF0}" type="parTrans" cxnId="{C931A237-9EE9-4C20-B1ED-95460448E016}">
      <dgm:prSet/>
      <dgm:spPr/>
      <dgm:t>
        <a:bodyPr/>
        <a:lstStyle/>
        <a:p>
          <a:endParaRPr lang="en-US"/>
        </a:p>
      </dgm:t>
    </dgm:pt>
    <dgm:pt modelId="{04309BA3-49D9-4EED-B6A5-FC098D775739}" type="sibTrans" cxnId="{C931A237-9EE9-4C20-B1ED-95460448E016}">
      <dgm:prSet/>
      <dgm:spPr/>
      <dgm:t>
        <a:bodyPr/>
        <a:lstStyle/>
        <a:p>
          <a:endParaRPr lang="en-US"/>
        </a:p>
      </dgm:t>
    </dgm:pt>
    <dgm:pt modelId="{477368B7-9868-4835-8CB1-8C629CC9AAAF}">
      <dgm:prSet/>
      <dgm:spPr/>
      <dgm:t>
        <a:bodyPr/>
        <a:lstStyle/>
        <a:p>
          <a:r>
            <a:rPr lang="en-US"/>
            <a:t>Peripheral neuropathy</a:t>
          </a:r>
        </a:p>
      </dgm:t>
    </dgm:pt>
    <dgm:pt modelId="{0366CB10-4B4A-4EA4-9B9A-88E4D96F8AB9}" type="parTrans" cxnId="{A0AC2621-5A25-425D-8812-FA34AB5D3D34}">
      <dgm:prSet/>
      <dgm:spPr/>
      <dgm:t>
        <a:bodyPr/>
        <a:lstStyle/>
        <a:p>
          <a:endParaRPr lang="en-US"/>
        </a:p>
      </dgm:t>
    </dgm:pt>
    <dgm:pt modelId="{25F98358-DCB2-45BD-9BEE-311223B901D1}" type="sibTrans" cxnId="{A0AC2621-5A25-425D-8812-FA34AB5D3D34}">
      <dgm:prSet/>
      <dgm:spPr/>
      <dgm:t>
        <a:bodyPr/>
        <a:lstStyle/>
        <a:p>
          <a:endParaRPr lang="en-US"/>
        </a:p>
      </dgm:t>
    </dgm:pt>
    <dgm:pt modelId="{CE70AF6F-E166-4F70-9B13-30E1C3ABCC07}">
      <dgm:prSet/>
      <dgm:spPr/>
      <dgm:t>
        <a:bodyPr/>
        <a:lstStyle/>
        <a:p>
          <a:r>
            <a:rPr lang="en-US"/>
            <a:t>Tinnitus, hearing loss</a:t>
          </a:r>
        </a:p>
      </dgm:t>
    </dgm:pt>
    <dgm:pt modelId="{36443B57-639F-485B-AA3B-719F27942F0F}" type="parTrans" cxnId="{845EBAC3-0B66-4D84-91A6-2A5781F9E91E}">
      <dgm:prSet/>
      <dgm:spPr/>
      <dgm:t>
        <a:bodyPr/>
        <a:lstStyle/>
        <a:p>
          <a:endParaRPr lang="en-US"/>
        </a:p>
      </dgm:t>
    </dgm:pt>
    <dgm:pt modelId="{091BFEB8-BC42-49F6-A0C0-8264C0BCBC53}" type="sibTrans" cxnId="{845EBAC3-0B66-4D84-91A6-2A5781F9E91E}">
      <dgm:prSet/>
      <dgm:spPr/>
      <dgm:t>
        <a:bodyPr/>
        <a:lstStyle/>
        <a:p>
          <a:endParaRPr lang="en-US"/>
        </a:p>
      </dgm:t>
    </dgm:pt>
    <dgm:pt modelId="{C5DE31EC-4CE9-4CDA-90A1-34205B8C61AB}">
      <dgm:prSet/>
      <dgm:spPr/>
      <dgm:t>
        <a:bodyPr/>
        <a:lstStyle/>
        <a:p>
          <a:r>
            <a:rPr lang="en-US"/>
            <a:t>Balance issues</a:t>
          </a:r>
        </a:p>
      </dgm:t>
    </dgm:pt>
    <dgm:pt modelId="{2F559948-DFE9-41E8-927D-957F02ED57D8}" type="parTrans" cxnId="{69128F4C-E8C5-4125-BA21-F316D0EEF78D}">
      <dgm:prSet/>
      <dgm:spPr/>
      <dgm:t>
        <a:bodyPr/>
        <a:lstStyle/>
        <a:p>
          <a:endParaRPr lang="en-US"/>
        </a:p>
      </dgm:t>
    </dgm:pt>
    <dgm:pt modelId="{2678BAD3-DFF2-4DDD-A4F6-F4B87BB89B42}" type="sibTrans" cxnId="{69128F4C-E8C5-4125-BA21-F316D0EEF78D}">
      <dgm:prSet/>
      <dgm:spPr/>
      <dgm:t>
        <a:bodyPr/>
        <a:lstStyle/>
        <a:p>
          <a:endParaRPr lang="en-US"/>
        </a:p>
      </dgm:t>
    </dgm:pt>
    <dgm:pt modelId="{4906E54E-F3C6-41FA-ABA1-A3511207AE23}">
      <dgm:prSet/>
      <dgm:spPr/>
      <dgm:t>
        <a:bodyPr/>
        <a:lstStyle/>
        <a:p>
          <a:r>
            <a:rPr lang="en-US"/>
            <a:t>Often have a first degree relative with NF</a:t>
          </a:r>
        </a:p>
      </dgm:t>
    </dgm:pt>
    <dgm:pt modelId="{67453F56-4B26-49BA-8A27-A498C7106BC5}" type="parTrans" cxnId="{7A6729A5-65D6-4875-8DAE-A183B51634C7}">
      <dgm:prSet/>
      <dgm:spPr/>
      <dgm:t>
        <a:bodyPr/>
        <a:lstStyle/>
        <a:p>
          <a:endParaRPr lang="en-US"/>
        </a:p>
      </dgm:t>
    </dgm:pt>
    <dgm:pt modelId="{F467F922-8187-40A6-A647-D796E306287A}" type="sibTrans" cxnId="{7A6729A5-65D6-4875-8DAE-A183B51634C7}">
      <dgm:prSet/>
      <dgm:spPr/>
      <dgm:t>
        <a:bodyPr/>
        <a:lstStyle/>
        <a:p>
          <a:endParaRPr lang="en-US"/>
        </a:p>
      </dgm:t>
    </dgm:pt>
    <dgm:pt modelId="{375E9C28-590B-4326-B78A-97AD8701F99E}">
      <dgm:prSet/>
      <dgm:spPr/>
      <dgm:t>
        <a:bodyPr/>
        <a:lstStyle/>
        <a:p>
          <a:r>
            <a:rPr lang="en-US"/>
            <a:t>In pediatric onset, vision changes and meningiomas are the primary issue. </a:t>
          </a:r>
        </a:p>
      </dgm:t>
    </dgm:pt>
    <dgm:pt modelId="{2C980E43-C17D-4FDA-B0A6-445EB1F91DFC}" type="parTrans" cxnId="{B3674046-57E0-4FA7-B8C6-C55819E2EEC0}">
      <dgm:prSet/>
      <dgm:spPr/>
      <dgm:t>
        <a:bodyPr/>
        <a:lstStyle/>
        <a:p>
          <a:endParaRPr lang="en-US"/>
        </a:p>
      </dgm:t>
    </dgm:pt>
    <dgm:pt modelId="{D10C51FC-C222-4856-8692-F12C473D5A2A}" type="sibTrans" cxnId="{B3674046-57E0-4FA7-B8C6-C55819E2EEC0}">
      <dgm:prSet/>
      <dgm:spPr/>
      <dgm:t>
        <a:bodyPr/>
        <a:lstStyle/>
        <a:p>
          <a:endParaRPr lang="en-US"/>
        </a:p>
      </dgm:t>
    </dgm:pt>
    <dgm:pt modelId="{F0BC6862-40DA-4BC8-9784-A5319695318B}">
      <dgm:prSet/>
      <dgm:spPr/>
      <dgm:t>
        <a:bodyPr/>
        <a:lstStyle/>
        <a:p>
          <a:r>
            <a:rPr lang="en-US"/>
            <a:t>In adult onset first symptom is tinnitus/hearing loss</a:t>
          </a:r>
        </a:p>
      </dgm:t>
    </dgm:pt>
    <dgm:pt modelId="{2CE8EA20-250D-4209-9241-5E32BDC16F26}" type="parTrans" cxnId="{526B6482-215D-41FA-8003-A241F5B0583E}">
      <dgm:prSet/>
      <dgm:spPr/>
      <dgm:t>
        <a:bodyPr/>
        <a:lstStyle/>
        <a:p>
          <a:endParaRPr lang="en-US"/>
        </a:p>
      </dgm:t>
    </dgm:pt>
    <dgm:pt modelId="{193D0276-E42E-4B96-A6AE-2A5FD4590369}" type="sibTrans" cxnId="{526B6482-215D-41FA-8003-A241F5B0583E}">
      <dgm:prSet/>
      <dgm:spPr/>
      <dgm:t>
        <a:bodyPr/>
        <a:lstStyle/>
        <a:p>
          <a:endParaRPr lang="en-US"/>
        </a:p>
      </dgm:t>
    </dgm:pt>
    <dgm:pt modelId="{6EF80859-6836-42EA-8A16-4810FDA5AED0}">
      <dgm:prSet/>
      <dgm:spPr/>
      <dgm:t>
        <a:bodyPr/>
        <a:lstStyle/>
        <a:p>
          <a:r>
            <a:rPr lang="en-US"/>
            <a:t>Clinical Diagnosis:</a:t>
          </a:r>
        </a:p>
      </dgm:t>
    </dgm:pt>
    <dgm:pt modelId="{5F5A53BF-926E-430E-AAAF-591264C99FA3}" type="parTrans" cxnId="{8E2BB532-4069-4FF4-BF86-DE1F56EEAFE8}">
      <dgm:prSet/>
      <dgm:spPr/>
      <dgm:t>
        <a:bodyPr/>
        <a:lstStyle/>
        <a:p>
          <a:endParaRPr lang="en-US"/>
        </a:p>
      </dgm:t>
    </dgm:pt>
    <dgm:pt modelId="{EAF40927-C1BC-4DD7-A605-6BC12FF567A8}" type="sibTrans" cxnId="{8E2BB532-4069-4FF4-BF86-DE1F56EEAFE8}">
      <dgm:prSet/>
      <dgm:spPr/>
      <dgm:t>
        <a:bodyPr/>
        <a:lstStyle/>
        <a:p>
          <a:endParaRPr lang="en-US"/>
        </a:p>
      </dgm:t>
    </dgm:pt>
    <dgm:pt modelId="{7D94653D-A789-4574-9636-F50A2091A8E4}">
      <dgm:prSet/>
      <dgm:spPr/>
      <dgm:t>
        <a:bodyPr/>
        <a:lstStyle/>
        <a:p>
          <a:r>
            <a:rPr lang="en-US"/>
            <a:t>Vestibular schwannoma on MRI in BOTH ears</a:t>
          </a:r>
        </a:p>
      </dgm:t>
    </dgm:pt>
    <dgm:pt modelId="{76544B13-FEBF-4C5A-A293-4D5660545444}" type="parTrans" cxnId="{78082CC3-184A-4873-87F6-ABA9A138061A}">
      <dgm:prSet/>
      <dgm:spPr/>
      <dgm:t>
        <a:bodyPr/>
        <a:lstStyle/>
        <a:p>
          <a:endParaRPr lang="en-US"/>
        </a:p>
      </dgm:t>
    </dgm:pt>
    <dgm:pt modelId="{17B39114-1DB7-4CE0-9590-17472950C5E4}" type="sibTrans" cxnId="{78082CC3-184A-4873-87F6-ABA9A138061A}">
      <dgm:prSet/>
      <dgm:spPr/>
      <dgm:t>
        <a:bodyPr/>
        <a:lstStyle/>
        <a:p>
          <a:endParaRPr lang="en-US"/>
        </a:p>
      </dgm:t>
    </dgm:pt>
    <dgm:pt modelId="{9AB966EA-D428-46D3-81FF-71C856639420}">
      <dgm:prSet/>
      <dgm:spPr/>
      <dgm:t>
        <a:bodyPr/>
        <a:lstStyle/>
        <a:p>
          <a:r>
            <a:rPr lang="en-US"/>
            <a:t>Or, vestibular schwannoma in one ear with a first degree relative with NF2 diagnosis</a:t>
          </a:r>
        </a:p>
      </dgm:t>
    </dgm:pt>
    <dgm:pt modelId="{0DB5F5FB-0CE7-46E0-96B8-B94C78D9471E}" type="parTrans" cxnId="{F6D20DDF-DE04-4477-A384-2AC406D5F34A}">
      <dgm:prSet/>
      <dgm:spPr/>
      <dgm:t>
        <a:bodyPr/>
        <a:lstStyle/>
        <a:p>
          <a:endParaRPr lang="en-US"/>
        </a:p>
      </dgm:t>
    </dgm:pt>
    <dgm:pt modelId="{8A8BDE08-FEC9-4885-BD52-776B2D1207FB}" type="sibTrans" cxnId="{F6D20DDF-DE04-4477-A384-2AC406D5F34A}">
      <dgm:prSet/>
      <dgm:spPr/>
      <dgm:t>
        <a:bodyPr/>
        <a:lstStyle/>
        <a:p>
          <a:endParaRPr lang="en-US"/>
        </a:p>
      </dgm:t>
    </dgm:pt>
    <dgm:pt modelId="{27B4118F-625A-864D-8C55-FA1FBF094DAE}" type="pres">
      <dgm:prSet presAssocID="{7340E666-7328-4508-BD06-B22A775FC68A}" presName="linear" presStyleCnt="0">
        <dgm:presLayoutVars>
          <dgm:animLvl val="lvl"/>
          <dgm:resizeHandles val="exact"/>
        </dgm:presLayoutVars>
      </dgm:prSet>
      <dgm:spPr/>
    </dgm:pt>
    <dgm:pt modelId="{6A2FAB1B-A7A4-774D-B4BF-51795C42D0BE}" type="pres">
      <dgm:prSet presAssocID="{A541FD28-493B-44E9-A578-CB31B2757EF4}" presName="parentText" presStyleLbl="node1" presStyleIdx="0" presStyleCnt="10">
        <dgm:presLayoutVars>
          <dgm:chMax val="0"/>
          <dgm:bulletEnabled val="1"/>
        </dgm:presLayoutVars>
      </dgm:prSet>
      <dgm:spPr/>
    </dgm:pt>
    <dgm:pt modelId="{CCB3E643-6BF0-D84B-A842-C89906A10454}" type="pres">
      <dgm:prSet presAssocID="{04309BA3-49D9-4EED-B6A5-FC098D775739}" presName="spacer" presStyleCnt="0"/>
      <dgm:spPr/>
    </dgm:pt>
    <dgm:pt modelId="{C4ABDBE0-5C70-4D4C-BCEC-66E448E6545E}" type="pres">
      <dgm:prSet presAssocID="{477368B7-9868-4835-8CB1-8C629CC9AAAF}" presName="parentText" presStyleLbl="node1" presStyleIdx="1" presStyleCnt="10">
        <dgm:presLayoutVars>
          <dgm:chMax val="0"/>
          <dgm:bulletEnabled val="1"/>
        </dgm:presLayoutVars>
      </dgm:prSet>
      <dgm:spPr/>
    </dgm:pt>
    <dgm:pt modelId="{099ECD98-4983-2146-9DDE-024869679C14}" type="pres">
      <dgm:prSet presAssocID="{25F98358-DCB2-45BD-9BEE-311223B901D1}" presName="spacer" presStyleCnt="0"/>
      <dgm:spPr/>
    </dgm:pt>
    <dgm:pt modelId="{ADB1A767-5693-B44E-98D0-FCB2BE3D4C4B}" type="pres">
      <dgm:prSet presAssocID="{CE70AF6F-E166-4F70-9B13-30E1C3ABCC07}" presName="parentText" presStyleLbl="node1" presStyleIdx="2" presStyleCnt="10">
        <dgm:presLayoutVars>
          <dgm:chMax val="0"/>
          <dgm:bulletEnabled val="1"/>
        </dgm:presLayoutVars>
      </dgm:prSet>
      <dgm:spPr/>
    </dgm:pt>
    <dgm:pt modelId="{9CAB1C3A-36C2-7848-8762-F7B45A6369FB}" type="pres">
      <dgm:prSet presAssocID="{091BFEB8-BC42-49F6-A0C0-8264C0BCBC53}" presName="spacer" presStyleCnt="0"/>
      <dgm:spPr/>
    </dgm:pt>
    <dgm:pt modelId="{8BDD8C81-4844-9349-BAD6-F06DE445B20B}" type="pres">
      <dgm:prSet presAssocID="{C5DE31EC-4CE9-4CDA-90A1-34205B8C61AB}" presName="parentText" presStyleLbl="node1" presStyleIdx="3" presStyleCnt="10">
        <dgm:presLayoutVars>
          <dgm:chMax val="0"/>
          <dgm:bulletEnabled val="1"/>
        </dgm:presLayoutVars>
      </dgm:prSet>
      <dgm:spPr/>
    </dgm:pt>
    <dgm:pt modelId="{E32784EE-55CA-2549-B5CB-899379C90826}" type="pres">
      <dgm:prSet presAssocID="{2678BAD3-DFF2-4DDD-A4F6-F4B87BB89B42}" presName="spacer" presStyleCnt="0"/>
      <dgm:spPr/>
    </dgm:pt>
    <dgm:pt modelId="{83048FAF-BBB7-0D42-B5FD-FC3676F5F615}" type="pres">
      <dgm:prSet presAssocID="{4906E54E-F3C6-41FA-ABA1-A3511207AE23}" presName="parentText" presStyleLbl="node1" presStyleIdx="4" presStyleCnt="10">
        <dgm:presLayoutVars>
          <dgm:chMax val="0"/>
          <dgm:bulletEnabled val="1"/>
        </dgm:presLayoutVars>
      </dgm:prSet>
      <dgm:spPr/>
    </dgm:pt>
    <dgm:pt modelId="{249D32F6-5E54-2D47-921A-607A64E3CBA5}" type="pres">
      <dgm:prSet presAssocID="{F467F922-8187-40A6-A647-D796E306287A}" presName="spacer" presStyleCnt="0"/>
      <dgm:spPr/>
    </dgm:pt>
    <dgm:pt modelId="{79A83FA1-1960-D54E-8900-A14580195625}" type="pres">
      <dgm:prSet presAssocID="{375E9C28-590B-4326-B78A-97AD8701F99E}" presName="parentText" presStyleLbl="node1" presStyleIdx="5" presStyleCnt="10">
        <dgm:presLayoutVars>
          <dgm:chMax val="0"/>
          <dgm:bulletEnabled val="1"/>
        </dgm:presLayoutVars>
      </dgm:prSet>
      <dgm:spPr/>
    </dgm:pt>
    <dgm:pt modelId="{A2D3A151-31AC-E24F-A86A-35997BCB3262}" type="pres">
      <dgm:prSet presAssocID="{D10C51FC-C222-4856-8692-F12C473D5A2A}" presName="spacer" presStyleCnt="0"/>
      <dgm:spPr/>
    </dgm:pt>
    <dgm:pt modelId="{EE628C3F-DF4C-1242-80BE-EDB7616D853A}" type="pres">
      <dgm:prSet presAssocID="{F0BC6862-40DA-4BC8-9784-A5319695318B}" presName="parentText" presStyleLbl="node1" presStyleIdx="6" presStyleCnt="10">
        <dgm:presLayoutVars>
          <dgm:chMax val="0"/>
          <dgm:bulletEnabled val="1"/>
        </dgm:presLayoutVars>
      </dgm:prSet>
      <dgm:spPr/>
    </dgm:pt>
    <dgm:pt modelId="{A8F0F409-CAB6-1D46-8310-1B8CA68FF235}" type="pres">
      <dgm:prSet presAssocID="{193D0276-E42E-4B96-A6AE-2A5FD4590369}" presName="spacer" presStyleCnt="0"/>
      <dgm:spPr/>
    </dgm:pt>
    <dgm:pt modelId="{89C1E19D-DCF6-564C-BF38-A965AFCA3F91}" type="pres">
      <dgm:prSet presAssocID="{6EF80859-6836-42EA-8A16-4810FDA5AED0}" presName="parentText" presStyleLbl="node1" presStyleIdx="7" presStyleCnt="10">
        <dgm:presLayoutVars>
          <dgm:chMax val="0"/>
          <dgm:bulletEnabled val="1"/>
        </dgm:presLayoutVars>
      </dgm:prSet>
      <dgm:spPr/>
    </dgm:pt>
    <dgm:pt modelId="{6DAD945E-605A-D445-B056-75834AE771D2}" type="pres">
      <dgm:prSet presAssocID="{EAF40927-C1BC-4DD7-A605-6BC12FF567A8}" presName="spacer" presStyleCnt="0"/>
      <dgm:spPr/>
    </dgm:pt>
    <dgm:pt modelId="{D89B6CA0-B0F0-2C40-ADD4-0889A55A6970}" type="pres">
      <dgm:prSet presAssocID="{7D94653D-A789-4574-9636-F50A2091A8E4}" presName="parentText" presStyleLbl="node1" presStyleIdx="8" presStyleCnt="10">
        <dgm:presLayoutVars>
          <dgm:chMax val="0"/>
          <dgm:bulletEnabled val="1"/>
        </dgm:presLayoutVars>
      </dgm:prSet>
      <dgm:spPr/>
    </dgm:pt>
    <dgm:pt modelId="{2498604D-A607-1440-A5AB-434B91BA7FF8}" type="pres">
      <dgm:prSet presAssocID="{17B39114-1DB7-4CE0-9590-17472950C5E4}" presName="spacer" presStyleCnt="0"/>
      <dgm:spPr/>
    </dgm:pt>
    <dgm:pt modelId="{21229B7D-7909-604A-992C-88091E7F6E57}" type="pres">
      <dgm:prSet presAssocID="{9AB966EA-D428-46D3-81FF-71C856639420}" presName="parentText" presStyleLbl="node1" presStyleIdx="9" presStyleCnt="10">
        <dgm:presLayoutVars>
          <dgm:chMax val="0"/>
          <dgm:bulletEnabled val="1"/>
        </dgm:presLayoutVars>
      </dgm:prSet>
      <dgm:spPr/>
    </dgm:pt>
  </dgm:ptLst>
  <dgm:cxnLst>
    <dgm:cxn modelId="{A0AC2621-5A25-425D-8812-FA34AB5D3D34}" srcId="{7340E666-7328-4508-BD06-B22A775FC68A}" destId="{477368B7-9868-4835-8CB1-8C629CC9AAAF}" srcOrd="1" destOrd="0" parTransId="{0366CB10-4B4A-4EA4-9B9A-88E4D96F8AB9}" sibTransId="{25F98358-DCB2-45BD-9BEE-311223B901D1}"/>
    <dgm:cxn modelId="{8E2BB532-4069-4FF4-BF86-DE1F56EEAFE8}" srcId="{7340E666-7328-4508-BD06-B22A775FC68A}" destId="{6EF80859-6836-42EA-8A16-4810FDA5AED0}" srcOrd="7" destOrd="0" parTransId="{5F5A53BF-926E-430E-AAAF-591264C99FA3}" sibTransId="{EAF40927-C1BC-4DD7-A605-6BC12FF567A8}"/>
    <dgm:cxn modelId="{20209837-A048-7E48-8DCA-3D0DB69D94E5}" type="presOf" srcId="{CE70AF6F-E166-4F70-9B13-30E1C3ABCC07}" destId="{ADB1A767-5693-B44E-98D0-FCB2BE3D4C4B}" srcOrd="0" destOrd="0" presId="urn:microsoft.com/office/officeart/2005/8/layout/vList2"/>
    <dgm:cxn modelId="{C931A237-9EE9-4C20-B1ED-95460448E016}" srcId="{7340E666-7328-4508-BD06-B22A775FC68A}" destId="{A541FD28-493B-44E9-A578-CB31B2757EF4}" srcOrd="0" destOrd="0" parTransId="{216F06A6-D938-4F73-B97B-560EDB101DF0}" sibTransId="{04309BA3-49D9-4EED-B6A5-FC098D775739}"/>
    <dgm:cxn modelId="{5C3AFB64-EDA5-1F49-A20F-AEF8EE305256}" type="presOf" srcId="{7340E666-7328-4508-BD06-B22A775FC68A}" destId="{27B4118F-625A-864D-8C55-FA1FBF094DAE}" srcOrd="0" destOrd="0" presId="urn:microsoft.com/office/officeart/2005/8/layout/vList2"/>
    <dgm:cxn modelId="{B3674046-57E0-4FA7-B8C6-C55819E2EEC0}" srcId="{7340E666-7328-4508-BD06-B22A775FC68A}" destId="{375E9C28-590B-4326-B78A-97AD8701F99E}" srcOrd="5" destOrd="0" parTransId="{2C980E43-C17D-4FDA-B0A6-445EB1F91DFC}" sibTransId="{D10C51FC-C222-4856-8692-F12C473D5A2A}"/>
    <dgm:cxn modelId="{AEA7B26A-A6B2-4748-9A24-6CD11ECD4FC0}" type="presOf" srcId="{A541FD28-493B-44E9-A578-CB31B2757EF4}" destId="{6A2FAB1B-A7A4-774D-B4BF-51795C42D0BE}" srcOrd="0" destOrd="0" presId="urn:microsoft.com/office/officeart/2005/8/layout/vList2"/>
    <dgm:cxn modelId="{69128F4C-E8C5-4125-BA21-F316D0EEF78D}" srcId="{7340E666-7328-4508-BD06-B22A775FC68A}" destId="{C5DE31EC-4CE9-4CDA-90A1-34205B8C61AB}" srcOrd="3" destOrd="0" parTransId="{2F559948-DFE9-41E8-927D-957F02ED57D8}" sibTransId="{2678BAD3-DFF2-4DDD-A4F6-F4B87BB89B42}"/>
    <dgm:cxn modelId="{526B6482-215D-41FA-8003-A241F5B0583E}" srcId="{7340E666-7328-4508-BD06-B22A775FC68A}" destId="{F0BC6862-40DA-4BC8-9784-A5319695318B}" srcOrd="6" destOrd="0" parTransId="{2CE8EA20-250D-4209-9241-5E32BDC16F26}" sibTransId="{193D0276-E42E-4B96-A6AE-2A5FD4590369}"/>
    <dgm:cxn modelId="{37FCEF86-F269-414A-B3DD-184C2588AE9E}" type="presOf" srcId="{477368B7-9868-4835-8CB1-8C629CC9AAAF}" destId="{C4ABDBE0-5C70-4D4C-BCEC-66E448E6545E}" srcOrd="0" destOrd="0" presId="urn:microsoft.com/office/officeart/2005/8/layout/vList2"/>
    <dgm:cxn modelId="{5AB25D8B-4295-BC48-B74A-B1C2E24A8B0F}" type="presOf" srcId="{C5DE31EC-4CE9-4CDA-90A1-34205B8C61AB}" destId="{8BDD8C81-4844-9349-BAD6-F06DE445B20B}" srcOrd="0" destOrd="0" presId="urn:microsoft.com/office/officeart/2005/8/layout/vList2"/>
    <dgm:cxn modelId="{1FCBE2A0-9532-5641-9945-5A6725650D4F}" type="presOf" srcId="{4906E54E-F3C6-41FA-ABA1-A3511207AE23}" destId="{83048FAF-BBB7-0D42-B5FD-FC3676F5F615}" srcOrd="0" destOrd="0" presId="urn:microsoft.com/office/officeart/2005/8/layout/vList2"/>
    <dgm:cxn modelId="{7A6729A5-65D6-4875-8DAE-A183B51634C7}" srcId="{7340E666-7328-4508-BD06-B22A775FC68A}" destId="{4906E54E-F3C6-41FA-ABA1-A3511207AE23}" srcOrd="4" destOrd="0" parTransId="{67453F56-4B26-49BA-8A27-A498C7106BC5}" sibTransId="{F467F922-8187-40A6-A647-D796E306287A}"/>
    <dgm:cxn modelId="{E01845A6-43A2-9A41-84D0-6D22AE6BC34B}" type="presOf" srcId="{F0BC6862-40DA-4BC8-9784-A5319695318B}" destId="{EE628C3F-DF4C-1242-80BE-EDB7616D853A}" srcOrd="0" destOrd="0" presId="urn:microsoft.com/office/officeart/2005/8/layout/vList2"/>
    <dgm:cxn modelId="{804EAEB4-5A63-5F4A-B291-FF7A4F7607C3}" type="presOf" srcId="{7D94653D-A789-4574-9636-F50A2091A8E4}" destId="{D89B6CA0-B0F0-2C40-ADD4-0889A55A6970}" srcOrd="0" destOrd="0" presId="urn:microsoft.com/office/officeart/2005/8/layout/vList2"/>
    <dgm:cxn modelId="{C8814CBF-42F2-CF45-B58F-AD0DB510E964}" type="presOf" srcId="{9AB966EA-D428-46D3-81FF-71C856639420}" destId="{21229B7D-7909-604A-992C-88091E7F6E57}" srcOrd="0" destOrd="0" presId="urn:microsoft.com/office/officeart/2005/8/layout/vList2"/>
    <dgm:cxn modelId="{78082CC3-184A-4873-87F6-ABA9A138061A}" srcId="{7340E666-7328-4508-BD06-B22A775FC68A}" destId="{7D94653D-A789-4574-9636-F50A2091A8E4}" srcOrd="8" destOrd="0" parTransId="{76544B13-FEBF-4C5A-A293-4D5660545444}" sibTransId="{17B39114-1DB7-4CE0-9590-17472950C5E4}"/>
    <dgm:cxn modelId="{845EBAC3-0B66-4D84-91A6-2A5781F9E91E}" srcId="{7340E666-7328-4508-BD06-B22A775FC68A}" destId="{CE70AF6F-E166-4F70-9B13-30E1C3ABCC07}" srcOrd="2" destOrd="0" parTransId="{36443B57-639F-485B-AA3B-719F27942F0F}" sibTransId="{091BFEB8-BC42-49F6-A0C0-8264C0BCBC53}"/>
    <dgm:cxn modelId="{A4A19ECC-551A-3C4F-8F58-DA087D76FA4A}" type="presOf" srcId="{375E9C28-590B-4326-B78A-97AD8701F99E}" destId="{79A83FA1-1960-D54E-8900-A14580195625}" srcOrd="0" destOrd="0" presId="urn:microsoft.com/office/officeart/2005/8/layout/vList2"/>
    <dgm:cxn modelId="{21FB89DD-70C0-7D45-8710-6E0057133302}" type="presOf" srcId="{6EF80859-6836-42EA-8A16-4810FDA5AED0}" destId="{89C1E19D-DCF6-564C-BF38-A965AFCA3F91}" srcOrd="0" destOrd="0" presId="urn:microsoft.com/office/officeart/2005/8/layout/vList2"/>
    <dgm:cxn modelId="{F6D20DDF-DE04-4477-A384-2AC406D5F34A}" srcId="{7340E666-7328-4508-BD06-B22A775FC68A}" destId="{9AB966EA-D428-46D3-81FF-71C856639420}" srcOrd="9" destOrd="0" parTransId="{0DB5F5FB-0CE7-46E0-96B8-B94C78D9471E}" sibTransId="{8A8BDE08-FEC9-4885-BD52-776B2D1207FB}"/>
    <dgm:cxn modelId="{7F99141C-407C-1B41-8CAD-0D520432454B}" type="presParOf" srcId="{27B4118F-625A-864D-8C55-FA1FBF094DAE}" destId="{6A2FAB1B-A7A4-774D-B4BF-51795C42D0BE}" srcOrd="0" destOrd="0" presId="urn:microsoft.com/office/officeart/2005/8/layout/vList2"/>
    <dgm:cxn modelId="{163137B2-C9BA-B64B-9C22-A926E13D5377}" type="presParOf" srcId="{27B4118F-625A-864D-8C55-FA1FBF094DAE}" destId="{CCB3E643-6BF0-D84B-A842-C89906A10454}" srcOrd="1" destOrd="0" presId="urn:microsoft.com/office/officeart/2005/8/layout/vList2"/>
    <dgm:cxn modelId="{DCF527E7-497B-524B-9E94-9C4CADE9048E}" type="presParOf" srcId="{27B4118F-625A-864D-8C55-FA1FBF094DAE}" destId="{C4ABDBE0-5C70-4D4C-BCEC-66E448E6545E}" srcOrd="2" destOrd="0" presId="urn:microsoft.com/office/officeart/2005/8/layout/vList2"/>
    <dgm:cxn modelId="{551E0FA0-B3E1-D248-A35D-CA91E1CE7F5E}" type="presParOf" srcId="{27B4118F-625A-864D-8C55-FA1FBF094DAE}" destId="{099ECD98-4983-2146-9DDE-024869679C14}" srcOrd="3" destOrd="0" presId="urn:microsoft.com/office/officeart/2005/8/layout/vList2"/>
    <dgm:cxn modelId="{20620C65-52F5-684F-9D39-35AD8C48D2EE}" type="presParOf" srcId="{27B4118F-625A-864D-8C55-FA1FBF094DAE}" destId="{ADB1A767-5693-B44E-98D0-FCB2BE3D4C4B}" srcOrd="4" destOrd="0" presId="urn:microsoft.com/office/officeart/2005/8/layout/vList2"/>
    <dgm:cxn modelId="{78B47155-6E8D-5641-855E-1B172F7C9DAB}" type="presParOf" srcId="{27B4118F-625A-864D-8C55-FA1FBF094DAE}" destId="{9CAB1C3A-36C2-7848-8762-F7B45A6369FB}" srcOrd="5" destOrd="0" presId="urn:microsoft.com/office/officeart/2005/8/layout/vList2"/>
    <dgm:cxn modelId="{8A54B0F6-E6E1-DF4A-B54D-C2B5D3924817}" type="presParOf" srcId="{27B4118F-625A-864D-8C55-FA1FBF094DAE}" destId="{8BDD8C81-4844-9349-BAD6-F06DE445B20B}" srcOrd="6" destOrd="0" presId="urn:microsoft.com/office/officeart/2005/8/layout/vList2"/>
    <dgm:cxn modelId="{EFC337B3-9A9E-CC48-9CA4-9E74F53FA507}" type="presParOf" srcId="{27B4118F-625A-864D-8C55-FA1FBF094DAE}" destId="{E32784EE-55CA-2549-B5CB-899379C90826}" srcOrd="7" destOrd="0" presId="urn:microsoft.com/office/officeart/2005/8/layout/vList2"/>
    <dgm:cxn modelId="{A0A18748-E87B-3345-868B-47A0F3FA3516}" type="presParOf" srcId="{27B4118F-625A-864D-8C55-FA1FBF094DAE}" destId="{83048FAF-BBB7-0D42-B5FD-FC3676F5F615}" srcOrd="8" destOrd="0" presId="urn:microsoft.com/office/officeart/2005/8/layout/vList2"/>
    <dgm:cxn modelId="{B1448D97-F301-A54A-9794-CE402CAA1E8C}" type="presParOf" srcId="{27B4118F-625A-864D-8C55-FA1FBF094DAE}" destId="{249D32F6-5E54-2D47-921A-607A64E3CBA5}" srcOrd="9" destOrd="0" presId="urn:microsoft.com/office/officeart/2005/8/layout/vList2"/>
    <dgm:cxn modelId="{A51CB4A2-E044-5442-AC11-C6CFE2AC4EEF}" type="presParOf" srcId="{27B4118F-625A-864D-8C55-FA1FBF094DAE}" destId="{79A83FA1-1960-D54E-8900-A14580195625}" srcOrd="10" destOrd="0" presId="urn:microsoft.com/office/officeart/2005/8/layout/vList2"/>
    <dgm:cxn modelId="{1B5DDD07-C4DF-BE44-BF31-E17EDDB2947E}" type="presParOf" srcId="{27B4118F-625A-864D-8C55-FA1FBF094DAE}" destId="{A2D3A151-31AC-E24F-A86A-35997BCB3262}" srcOrd="11" destOrd="0" presId="urn:microsoft.com/office/officeart/2005/8/layout/vList2"/>
    <dgm:cxn modelId="{2A004EFC-3FEF-8A44-BFE3-B43B1DFE6EA2}" type="presParOf" srcId="{27B4118F-625A-864D-8C55-FA1FBF094DAE}" destId="{EE628C3F-DF4C-1242-80BE-EDB7616D853A}" srcOrd="12" destOrd="0" presId="urn:microsoft.com/office/officeart/2005/8/layout/vList2"/>
    <dgm:cxn modelId="{830F29EE-1428-B642-959E-2FEAB72ACFDD}" type="presParOf" srcId="{27B4118F-625A-864D-8C55-FA1FBF094DAE}" destId="{A8F0F409-CAB6-1D46-8310-1B8CA68FF235}" srcOrd="13" destOrd="0" presId="urn:microsoft.com/office/officeart/2005/8/layout/vList2"/>
    <dgm:cxn modelId="{2B96A73F-7CC5-2C4B-BC70-DC690DA0E127}" type="presParOf" srcId="{27B4118F-625A-864D-8C55-FA1FBF094DAE}" destId="{89C1E19D-DCF6-564C-BF38-A965AFCA3F91}" srcOrd="14" destOrd="0" presId="urn:microsoft.com/office/officeart/2005/8/layout/vList2"/>
    <dgm:cxn modelId="{1EE1AE53-F42B-B14C-AD4E-EA3E612BC4BD}" type="presParOf" srcId="{27B4118F-625A-864D-8C55-FA1FBF094DAE}" destId="{6DAD945E-605A-D445-B056-75834AE771D2}" srcOrd="15" destOrd="0" presId="urn:microsoft.com/office/officeart/2005/8/layout/vList2"/>
    <dgm:cxn modelId="{0BEEEF21-B2E0-1D48-BC68-A16727399DAB}" type="presParOf" srcId="{27B4118F-625A-864D-8C55-FA1FBF094DAE}" destId="{D89B6CA0-B0F0-2C40-ADD4-0889A55A6970}" srcOrd="16" destOrd="0" presId="urn:microsoft.com/office/officeart/2005/8/layout/vList2"/>
    <dgm:cxn modelId="{AB516ADC-CF7E-6844-88D3-0FF2D1E7B428}" type="presParOf" srcId="{27B4118F-625A-864D-8C55-FA1FBF094DAE}" destId="{2498604D-A607-1440-A5AB-434B91BA7FF8}" srcOrd="17" destOrd="0" presId="urn:microsoft.com/office/officeart/2005/8/layout/vList2"/>
    <dgm:cxn modelId="{0EFCEEFE-A912-BB44-AE36-590A61681ABA}" type="presParOf" srcId="{27B4118F-625A-864D-8C55-FA1FBF094DAE}" destId="{21229B7D-7909-604A-992C-88091E7F6E57}"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FAB1B-A7A4-774D-B4BF-51795C42D0BE}">
      <dsp:nvSpPr>
        <dsp:cNvPr id="0" name=""/>
        <dsp:cNvSpPr/>
      </dsp:nvSpPr>
      <dsp:spPr>
        <a:xfrm>
          <a:off x="0" y="400931"/>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Vision changes</a:t>
          </a:r>
        </a:p>
      </dsp:txBody>
      <dsp:txXfrm>
        <a:off x="12879" y="413810"/>
        <a:ext cx="5935331" cy="238077"/>
      </dsp:txXfrm>
    </dsp:sp>
    <dsp:sp modelId="{C4ABDBE0-5C70-4D4C-BCEC-66E448E6545E}">
      <dsp:nvSpPr>
        <dsp:cNvPr id="0" name=""/>
        <dsp:cNvSpPr/>
      </dsp:nvSpPr>
      <dsp:spPr>
        <a:xfrm>
          <a:off x="0" y="696446"/>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Peripheral neuropathy</a:t>
          </a:r>
        </a:p>
      </dsp:txBody>
      <dsp:txXfrm>
        <a:off x="12879" y="709325"/>
        <a:ext cx="5935331" cy="238077"/>
      </dsp:txXfrm>
    </dsp:sp>
    <dsp:sp modelId="{ADB1A767-5693-B44E-98D0-FCB2BE3D4C4B}">
      <dsp:nvSpPr>
        <dsp:cNvPr id="0" name=""/>
        <dsp:cNvSpPr/>
      </dsp:nvSpPr>
      <dsp:spPr>
        <a:xfrm>
          <a:off x="0" y="991961"/>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Tinnitus, hearing loss</a:t>
          </a:r>
        </a:p>
      </dsp:txBody>
      <dsp:txXfrm>
        <a:off x="12879" y="1004840"/>
        <a:ext cx="5935331" cy="238077"/>
      </dsp:txXfrm>
    </dsp:sp>
    <dsp:sp modelId="{8BDD8C81-4844-9349-BAD6-F06DE445B20B}">
      <dsp:nvSpPr>
        <dsp:cNvPr id="0" name=""/>
        <dsp:cNvSpPr/>
      </dsp:nvSpPr>
      <dsp:spPr>
        <a:xfrm>
          <a:off x="0" y="1287477"/>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Balance issues</a:t>
          </a:r>
        </a:p>
      </dsp:txBody>
      <dsp:txXfrm>
        <a:off x="12879" y="1300356"/>
        <a:ext cx="5935331" cy="238077"/>
      </dsp:txXfrm>
    </dsp:sp>
    <dsp:sp modelId="{83048FAF-BBB7-0D42-B5FD-FC3676F5F615}">
      <dsp:nvSpPr>
        <dsp:cNvPr id="0" name=""/>
        <dsp:cNvSpPr/>
      </dsp:nvSpPr>
      <dsp:spPr>
        <a:xfrm>
          <a:off x="0" y="1582992"/>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Often have a first degree relative with NF</a:t>
          </a:r>
        </a:p>
      </dsp:txBody>
      <dsp:txXfrm>
        <a:off x="12879" y="1595871"/>
        <a:ext cx="5935331" cy="238077"/>
      </dsp:txXfrm>
    </dsp:sp>
    <dsp:sp modelId="{79A83FA1-1960-D54E-8900-A14580195625}">
      <dsp:nvSpPr>
        <dsp:cNvPr id="0" name=""/>
        <dsp:cNvSpPr/>
      </dsp:nvSpPr>
      <dsp:spPr>
        <a:xfrm>
          <a:off x="0" y="1878507"/>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In pediatric onset, vision changes and meningiomas are the primary issue. </a:t>
          </a:r>
        </a:p>
      </dsp:txBody>
      <dsp:txXfrm>
        <a:off x="12879" y="1891386"/>
        <a:ext cx="5935331" cy="238077"/>
      </dsp:txXfrm>
    </dsp:sp>
    <dsp:sp modelId="{EE628C3F-DF4C-1242-80BE-EDB7616D853A}">
      <dsp:nvSpPr>
        <dsp:cNvPr id="0" name=""/>
        <dsp:cNvSpPr/>
      </dsp:nvSpPr>
      <dsp:spPr>
        <a:xfrm>
          <a:off x="0" y="2174022"/>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In adult onset first symptom is tinnitus/hearing loss</a:t>
          </a:r>
        </a:p>
      </dsp:txBody>
      <dsp:txXfrm>
        <a:off x="12879" y="2186901"/>
        <a:ext cx="5935331" cy="238077"/>
      </dsp:txXfrm>
    </dsp:sp>
    <dsp:sp modelId="{89C1E19D-DCF6-564C-BF38-A965AFCA3F91}">
      <dsp:nvSpPr>
        <dsp:cNvPr id="0" name=""/>
        <dsp:cNvSpPr/>
      </dsp:nvSpPr>
      <dsp:spPr>
        <a:xfrm>
          <a:off x="0" y="2469537"/>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Clinical Diagnosis:</a:t>
          </a:r>
        </a:p>
      </dsp:txBody>
      <dsp:txXfrm>
        <a:off x="12879" y="2482416"/>
        <a:ext cx="5935331" cy="238077"/>
      </dsp:txXfrm>
    </dsp:sp>
    <dsp:sp modelId="{D89B6CA0-B0F0-2C40-ADD4-0889A55A6970}">
      <dsp:nvSpPr>
        <dsp:cNvPr id="0" name=""/>
        <dsp:cNvSpPr/>
      </dsp:nvSpPr>
      <dsp:spPr>
        <a:xfrm>
          <a:off x="0" y="2765052"/>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Vestibular schwannoma on MRI in BOTH ears</a:t>
          </a:r>
        </a:p>
      </dsp:txBody>
      <dsp:txXfrm>
        <a:off x="12879" y="2777931"/>
        <a:ext cx="5935331" cy="238077"/>
      </dsp:txXfrm>
    </dsp:sp>
    <dsp:sp modelId="{21229B7D-7909-604A-992C-88091E7F6E57}">
      <dsp:nvSpPr>
        <dsp:cNvPr id="0" name=""/>
        <dsp:cNvSpPr/>
      </dsp:nvSpPr>
      <dsp:spPr>
        <a:xfrm>
          <a:off x="0" y="3060567"/>
          <a:ext cx="5961089" cy="263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Or, vestibular schwannoma in one ear with a first degree relative with NF2 diagnosis</a:t>
          </a:r>
        </a:p>
      </dsp:txBody>
      <dsp:txXfrm>
        <a:off x="12879" y="3073446"/>
        <a:ext cx="5935331" cy="2380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FAAE0-EF0E-8641-9BEF-4833DB925BA1}"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303C8-2AAE-6F4F-9715-3E84D3936658}" type="slidenum">
              <a:rPr lang="en-US" smtClean="0"/>
              <a:t>‹#›</a:t>
            </a:fld>
            <a:endParaRPr lang="en-US"/>
          </a:p>
        </p:txBody>
      </p:sp>
    </p:spTree>
    <p:extLst>
      <p:ext uri="{BB962C8B-B14F-4D97-AF65-F5344CB8AC3E}">
        <p14:creationId xmlns:p14="http://schemas.microsoft.com/office/powerpoint/2010/main" val="23903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Dr. Kimberly Ndahayo, I am a Family practitioner with 15 years experience in adult and pediatric neurology. Today we continue our discussion on common conditions of pediatric neurology. Part two will focus on autoimmune mediated neurologic conditions, tumors in childhood, genetic neurologic diseases and neuromuscular conditions in childhood. </a:t>
            </a:r>
          </a:p>
        </p:txBody>
      </p:sp>
      <p:sp>
        <p:nvSpPr>
          <p:cNvPr id="4" name="Slide Number Placeholder 3"/>
          <p:cNvSpPr>
            <a:spLocks noGrp="1"/>
          </p:cNvSpPr>
          <p:nvPr>
            <p:ph type="sldNum" sz="quarter" idx="5"/>
          </p:nvPr>
        </p:nvSpPr>
        <p:spPr/>
        <p:txBody>
          <a:bodyPr/>
          <a:lstStyle/>
          <a:p>
            <a:fld id="{14B303C8-2AAE-6F4F-9715-3E84D3936658}" type="slidenum">
              <a:rPr lang="en-US" smtClean="0"/>
              <a:t>1</a:t>
            </a:fld>
            <a:endParaRPr lang="en-US"/>
          </a:p>
        </p:txBody>
      </p:sp>
    </p:spTree>
    <p:extLst>
      <p:ext uri="{BB962C8B-B14F-4D97-AF65-F5344CB8AC3E}">
        <p14:creationId xmlns:p14="http://schemas.microsoft.com/office/powerpoint/2010/main" val="401847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MG can vary based on muscle group affected but commonly include:</a:t>
            </a:r>
          </a:p>
          <a:p>
            <a:pPr lvl="1"/>
            <a:r>
              <a:rPr lang="en-US" dirty="0"/>
              <a:t>Eyelid drooping (ptosis)</a:t>
            </a:r>
          </a:p>
          <a:p>
            <a:pPr lvl="1"/>
            <a:r>
              <a:rPr lang="en-US" dirty="0"/>
              <a:t>Double vision (diplopia)</a:t>
            </a:r>
          </a:p>
          <a:p>
            <a:pPr lvl="1"/>
            <a:r>
              <a:rPr lang="en-US" dirty="0"/>
              <a:t>Speech difficulty (dysarthria)</a:t>
            </a:r>
          </a:p>
          <a:p>
            <a:pPr lvl="1"/>
            <a:r>
              <a:rPr lang="en-US" dirty="0"/>
              <a:t>Difficulty swallowing and chewing</a:t>
            </a:r>
          </a:p>
          <a:p>
            <a:pPr lvl="1"/>
            <a:r>
              <a:rPr lang="en-US" dirty="0"/>
              <a:t>Difficulty walking</a:t>
            </a:r>
          </a:p>
          <a:p>
            <a:pPr lvl="1"/>
            <a:r>
              <a:rPr lang="en-US" dirty="0"/>
              <a:t>Difficulty with trunk support and neck stability</a:t>
            </a:r>
          </a:p>
          <a:p>
            <a:pPr lvl="1"/>
            <a:r>
              <a:rPr lang="en-US" dirty="0"/>
              <a:t>In severe episodes breathing can be affected</a:t>
            </a:r>
          </a:p>
          <a:p>
            <a:pPr lvl="1"/>
            <a:endParaRPr lang="en-US" dirty="0"/>
          </a:p>
          <a:p>
            <a:pPr lvl="1"/>
            <a:endParaRPr lang="en-US" dirty="0"/>
          </a:p>
          <a:p>
            <a:r>
              <a:rPr lang="en-US" b="0" i="0" dirty="0">
                <a:effectLst/>
                <a:latin typeface="+mj-lt"/>
              </a:rPr>
              <a:t>A myasthenic crisis is considered a medical emergency</a:t>
            </a:r>
          </a:p>
          <a:p>
            <a:r>
              <a:rPr lang="en-US" dirty="0">
                <a:latin typeface="+mj-lt"/>
              </a:rPr>
              <a:t>O</a:t>
            </a:r>
            <a:r>
              <a:rPr lang="en-US" b="0" i="0" dirty="0">
                <a:effectLst/>
                <a:latin typeface="+mj-lt"/>
              </a:rPr>
              <a:t>ccurs when skeletal muscles responsible for respiration are affected causing respiratory distress and even failure. </a:t>
            </a:r>
          </a:p>
          <a:p>
            <a:r>
              <a:rPr lang="en-US" b="0" i="0" dirty="0">
                <a:effectLst/>
                <a:latin typeface="+mj-lt"/>
              </a:rPr>
              <a:t>Causes can vary but often can be triggered by infection or stress. </a:t>
            </a:r>
          </a:p>
          <a:p>
            <a:r>
              <a:rPr lang="en-US" b="0" i="0" dirty="0">
                <a:effectLst/>
                <a:latin typeface="+mj-lt"/>
              </a:rPr>
              <a:t>Approcimately15-20% of patients with MG will experience at least one myasthenic crisis in their lifetime.</a:t>
            </a:r>
          </a:p>
          <a:p>
            <a:pPr lvl="1"/>
            <a:endParaRPr lang="en-US" dirty="0"/>
          </a:p>
          <a:p>
            <a:pPr lvl="1"/>
            <a:endParaRPr lang="en-US" dirty="0"/>
          </a:p>
          <a:p>
            <a:pPr lvl="1"/>
            <a:r>
              <a:rPr lang="en-US" dirty="0"/>
              <a:t>https://</a:t>
            </a:r>
            <a:r>
              <a:rPr lang="en-US" dirty="0" err="1"/>
              <a:t>upload.wikimedia.org</a:t>
            </a:r>
            <a:r>
              <a:rPr lang="en-US" dirty="0"/>
              <a:t>/</a:t>
            </a:r>
            <a:r>
              <a:rPr lang="en-US" dirty="0" err="1"/>
              <a:t>wikipedia</a:t>
            </a:r>
            <a:r>
              <a:rPr lang="en-US" dirty="0"/>
              <a:t>/commons/5/57/</a:t>
            </a:r>
            <a:r>
              <a:rPr lang="en-US" dirty="0" err="1"/>
              <a:t>Myasthenia_gravis_ptosis_reversal.jpg</a:t>
            </a:r>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10</a:t>
            </a:fld>
            <a:endParaRPr lang="en-US"/>
          </a:p>
        </p:txBody>
      </p:sp>
    </p:spTree>
    <p:extLst>
      <p:ext uri="{BB962C8B-B14F-4D97-AF65-F5344CB8AC3E}">
        <p14:creationId xmlns:p14="http://schemas.microsoft.com/office/powerpoint/2010/main" val="409561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MG can worsen or be triggered by alcohol, fatigue or sleep deprivation, infection, stress and even some medications (some antibiotics such as penicillin's and some cardiovascular medications)</a:t>
            </a:r>
          </a:p>
          <a:p>
            <a:r>
              <a:rPr lang="en-US" dirty="0"/>
              <a:t>Comorbidities such as Thyroid disease, Systemic lupus erythematosus and rheumatoid arthritis are also common in individuals with MG. </a:t>
            </a:r>
          </a:p>
          <a:p>
            <a:r>
              <a:rPr lang="en-US" dirty="0"/>
              <a:t>Cardio </a:t>
            </a:r>
            <a:r>
              <a:rPr lang="en-US" dirty="0" err="1"/>
              <a:t>myositisn</a:t>
            </a:r>
            <a:r>
              <a:rPr lang="en-US" dirty="0"/>
              <a:t> (MY-O-Ci-Tyson) and subclinical cardiac dysfunction has also been reported]</a:t>
            </a:r>
          </a:p>
          <a:p>
            <a:endParaRPr lang="en-US" sz="1200" b="0" i="0" dirty="0">
              <a:effectLst/>
              <a:latin typeface="+mj-lt"/>
            </a:endParaRPr>
          </a:p>
          <a:p>
            <a:r>
              <a:rPr lang="en-US" sz="1200" b="0" i="0" dirty="0">
                <a:effectLst/>
                <a:latin typeface="+mj-lt"/>
              </a:rPr>
              <a:t>Diagnosis for MG </a:t>
            </a:r>
            <a:r>
              <a:rPr lang="en-US" sz="1200" b="0" i="0" dirty="0" err="1">
                <a:effectLst/>
                <a:latin typeface="+mj-lt"/>
              </a:rPr>
              <a:t>includings</a:t>
            </a:r>
            <a:r>
              <a:rPr lang="en-US" sz="1200" b="0" i="0" dirty="0">
                <a:effectLst/>
                <a:latin typeface="+mj-lt"/>
              </a:rPr>
              <a:t>:</a:t>
            </a:r>
          </a:p>
          <a:p>
            <a:pPr algn="l">
              <a:buFont typeface="Arial" panose="020B0604020202020204" pitchFamily="34" charset="0"/>
              <a:buChar char="•"/>
            </a:pPr>
            <a:r>
              <a:rPr lang="en-US" sz="1200" b="1" i="0" dirty="0">
                <a:effectLst/>
                <a:latin typeface="+mj-lt"/>
              </a:rPr>
              <a:t>Antibody titer tests:</a:t>
            </a:r>
            <a:r>
              <a:rPr lang="en-US" sz="1200" b="0" i="0" dirty="0">
                <a:effectLst/>
                <a:latin typeface="+mj-lt"/>
              </a:rPr>
              <a:t> to see if antibodies are attacking your child’s neuromuscular system. If these tests are positive then the patient most likely has myasthenia gravis. </a:t>
            </a:r>
          </a:p>
          <a:p>
            <a:pPr algn="l">
              <a:buFont typeface="Arial" panose="020B0604020202020204" pitchFamily="34" charset="0"/>
              <a:buChar char="•"/>
            </a:pPr>
            <a:r>
              <a:rPr lang="en-US" sz="1200" b="1" i="0" dirty="0">
                <a:effectLst/>
                <a:latin typeface="+mj-lt"/>
              </a:rPr>
              <a:t>Repetitive nerve stimulation</a:t>
            </a:r>
            <a:r>
              <a:rPr lang="en-US" sz="1200" b="0" i="0" dirty="0">
                <a:effectLst/>
                <a:latin typeface="+mj-lt"/>
              </a:rPr>
              <a:t> is a test done during an EMG (or elcro0my-ography) test and involves stimulating specific nerves and examining abnormal muscle movements.</a:t>
            </a:r>
          </a:p>
          <a:p>
            <a:pPr algn="l">
              <a:buFont typeface="Arial" panose="020B0604020202020204" pitchFamily="34" charset="0"/>
              <a:buChar char="•"/>
            </a:pPr>
            <a:r>
              <a:rPr lang="en-US" sz="1200" b="1" i="0" dirty="0" err="1">
                <a:effectLst/>
                <a:latin typeface="+mj-lt"/>
              </a:rPr>
              <a:t>Tensilon</a:t>
            </a:r>
            <a:r>
              <a:rPr lang="en-US" sz="1200" b="1" i="0" dirty="0">
                <a:effectLst/>
                <a:latin typeface="+mj-lt"/>
              </a:rPr>
              <a:t> (Ten-</a:t>
            </a:r>
            <a:r>
              <a:rPr lang="en-US" sz="1200" b="1" i="0" dirty="0" err="1">
                <a:effectLst/>
                <a:latin typeface="+mj-lt"/>
              </a:rPr>
              <a:t>Silon</a:t>
            </a:r>
            <a:r>
              <a:rPr lang="en-US" sz="1200" b="1" i="0" dirty="0">
                <a:effectLst/>
                <a:latin typeface="+mj-lt"/>
              </a:rPr>
              <a:t>) tests </a:t>
            </a:r>
            <a:r>
              <a:rPr lang="en-US" sz="1200" b="0" i="0" dirty="0">
                <a:effectLst/>
                <a:latin typeface="+mj-lt"/>
              </a:rPr>
              <a:t>involve injection of a small amount of a medicine called </a:t>
            </a:r>
            <a:r>
              <a:rPr lang="en-US" sz="1200" b="0" i="0" dirty="0" err="1">
                <a:effectLst/>
                <a:latin typeface="+mj-lt"/>
              </a:rPr>
              <a:t>Tensilon</a:t>
            </a:r>
            <a:r>
              <a:rPr lang="en-US" sz="1200" b="0" i="0" dirty="0">
                <a:effectLst/>
                <a:latin typeface="+mj-lt"/>
              </a:rPr>
              <a:t>. If the patient has myasthenia gravis you will see an immediate, brief increase in muscle tone.</a:t>
            </a:r>
          </a:p>
          <a:p>
            <a:pPr algn="l">
              <a:buFont typeface="Arial" panose="020B0604020202020204" pitchFamily="34" charset="0"/>
              <a:buChar char="•"/>
            </a:pPr>
            <a:r>
              <a:rPr lang="en-US" sz="1200" b="1" i="0" dirty="0">
                <a:effectLst/>
                <a:latin typeface="+mj-lt"/>
              </a:rPr>
              <a:t>Stimulated single fiber EMG (SSFEMG)</a:t>
            </a:r>
            <a:r>
              <a:rPr lang="en-US" sz="1200" b="0" i="0" dirty="0">
                <a:effectLst/>
                <a:latin typeface="+mj-lt"/>
              </a:rPr>
              <a:t> is another test done during EMG, which is typically not one of the primary tests done but can be used when other tests are negative or inconclusive.</a:t>
            </a:r>
          </a:p>
          <a:p>
            <a:endParaRPr lang="en-US" sz="1200" dirty="0">
              <a:latin typeface="+mj-lt"/>
            </a:endParaRPr>
          </a:p>
          <a:p>
            <a:endParaRPr lang="en-US" dirty="0"/>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11</a:t>
            </a:fld>
            <a:endParaRPr lang="en-US"/>
          </a:p>
        </p:txBody>
      </p:sp>
    </p:spTree>
    <p:extLst>
      <p:ext uri="{BB962C8B-B14F-4D97-AF65-F5344CB8AC3E}">
        <p14:creationId xmlns:p14="http://schemas.microsoft.com/office/powerpoint/2010/main" val="411708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43A40"/>
                </a:solidFill>
                <a:effectLst/>
                <a:latin typeface="Open Sans" panose="020B0606030504020204" pitchFamily="34" charset="0"/>
              </a:rPr>
              <a:t>There is currently no cure of MG and treatment focuses on increasing remission as well as symptom management. </a:t>
            </a:r>
          </a:p>
          <a:p>
            <a:pPr algn="l"/>
            <a:endParaRPr lang="en-US" b="0" i="0" dirty="0">
              <a:solidFill>
                <a:srgbClr val="343A40"/>
              </a:solidFill>
              <a:effectLst/>
              <a:latin typeface="Open Sans" panose="020B0606030504020204" pitchFamily="34" charset="0"/>
            </a:endParaRPr>
          </a:p>
          <a:p>
            <a:pPr algn="l"/>
            <a:r>
              <a:rPr lang="en-US" b="0" i="0" dirty="0">
                <a:solidFill>
                  <a:srgbClr val="343A40"/>
                </a:solidFill>
                <a:effectLst/>
                <a:latin typeface="Open Sans" panose="020B0606030504020204" pitchFamily="34" charset="0"/>
              </a:rPr>
              <a:t>- Sometimes a </a:t>
            </a:r>
            <a:r>
              <a:rPr lang="en-US" b="0" i="0" dirty="0">
                <a:solidFill>
                  <a:srgbClr val="212529"/>
                </a:solidFill>
                <a:effectLst/>
                <a:latin typeface="Open Sans" panose="020B0606030504020204" pitchFamily="34" charset="0"/>
              </a:rPr>
              <a:t>Thymectomy may be done. This is a surgical removal of the thymus gland which can help to reduce symptoms. </a:t>
            </a:r>
          </a:p>
          <a:p>
            <a:pPr algn="l">
              <a:buFont typeface="Arial" panose="020B0604020202020204" pitchFamily="34" charset="0"/>
              <a:buChar char="•"/>
            </a:pPr>
            <a:r>
              <a:rPr lang="en-US" b="0" i="0" dirty="0">
                <a:solidFill>
                  <a:srgbClr val="212529"/>
                </a:solidFill>
                <a:effectLst/>
                <a:latin typeface="Open Sans" panose="020B0606030504020204" pitchFamily="34" charset="0"/>
              </a:rPr>
              <a:t>Monoclonal antibody treatment is something more widely heard of now post covid, but for MG this is a treatment that targets the process by which acetylcholine antibodies injure the neuromuscular junction. The U.S. Food and Drug Administration (FDA) has approved the use of the medication e-</a:t>
            </a:r>
            <a:r>
              <a:rPr lang="en-US" b="0" i="0" dirty="0" err="1">
                <a:solidFill>
                  <a:srgbClr val="212529"/>
                </a:solidFill>
                <a:effectLst/>
                <a:latin typeface="Open Sans" panose="020B0606030504020204" pitchFamily="34" charset="0"/>
              </a:rPr>
              <a:t>cul</a:t>
            </a:r>
            <a:r>
              <a:rPr lang="en-US" b="0" i="0" dirty="0">
                <a:solidFill>
                  <a:srgbClr val="212529"/>
                </a:solidFill>
                <a:effectLst/>
                <a:latin typeface="Open Sans" panose="020B0606030504020204" pitchFamily="34" charset="0"/>
              </a:rPr>
              <a:t>-</a:t>
            </a:r>
            <a:r>
              <a:rPr lang="en-US" b="0" i="0" dirty="0" err="1">
                <a:solidFill>
                  <a:srgbClr val="212529"/>
                </a:solidFill>
                <a:effectLst/>
                <a:latin typeface="Open Sans" panose="020B0606030504020204" pitchFamily="34" charset="0"/>
              </a:rPr>
              <a:t>i-zu-mab</a:t>
            </a:r>
            <a:r>
              <a:rPr lang="en-US" b="0" i="0" dirty="0">
                <a:solidFill>
                  <a:srgbClr val="212529"/>
                </a:solidFill>
                <a:effectLst/>
                <a:latin typeface="Open Sans" panose="020B0606030504020204" pitchFamily="34" charset="0"/>
              </a:rPr>
              <a:t> for the treatment of generalized myasthenia gravis in adults who test positive for the </a:t>
            </a:r>
            <a:r>
              <a:rPr lang="en-US" b="0" i="0" dirty="0" err="1">
                <a:solidFill>
                  <a:srgbClr val="212529"/>
                </a:solidFill>
                <a:effectLst/>
                <a:latin typeface="Open Sans" panose="020B0606030504020204" pitchFamily="34" charset="0"/>
              </a:rPr>
              <a:t>antiacetylcholine</a:t>
            </a:r>
            <a:r>
              <a:rPr lang="en-US" b="0" i="0" dirty="0">
                <a:solidFill>
                  <a:srgbClr val="212529"/>
                </a:solidFill>
                <a:effectLst/>
                <a:latin typeface="Open Sans" panose="020B0606030504020204" pitchFamily="34" charset="0"/>
              </a:rPr>
              <a:t> receptor (</a:t>
            </a:r>
            <a:r>
              <a:rPr lang="en-US" b="0" i="0" dirty="0" err="1">
                <a:solidFill>
                  <a:srgbClr val="212529"/>
                </a:solidFill>
                <a:effectLst/>
                <a:latin typeface="Open Sans" panose="020B0606030504020204" pitchFamily="34" charset="0"/>
              </a:rPr>
              <a:t>AchR</a:t>
            </a:r>
            <a:r>
              <a:rPr lang="en-US" b="0" i="0" dirty="0">
                <a:solidFill>
                  <a:srgbClr val="212529"/>
                </a:solidFill>
                <a:effectLst/>
                <a:latin typeface="Open Sans" panose="020B0606030504020204" pitchFamily="34" charset="0"/>
              </a:rPr>
              <a:t>) antibody.</a:t>
            </a:r>
          </a:p>
          <a:p>
            <a:pPr algn="l">
              <a:buFont typeface="Arial" panose="020B0604020202020204" pitchFamily="34" charset="0"/>
              <a:buChar char="•"/>
            </a:pPr>
            <a:r>
              <a:rPr lang="en-US" b="0" i="0" dirty="0">
                <a:solidFill>
                  <a:srgbClr val="212529"/>
                </a:solidFill>
                <a:effectLst/>
                <a:latin typeface="Open Sans" panose="020B0606030504020204" pitchFamily="34" charset="0"/>
              </a:rPr>
              <a:t>Anticholinesterase medications—Most common medication class used for MG, you will typically hear of </a:t>
            </a:r>
            <a:r>
              <a:rPr lang="en-US" b="0" i="0" dirty="0" err="1">
                <a:solidFill>
                  <a:srgbClr val="212529"/>
                </a:solidFill>
                <a:effectLst/>
                <a:latin typeface="Open Sans" panose="020B0606030504020204" pitchFamily="34" charset="0"/>
              </a:rPr>
              <a:t>mestinon</a:t>
            </a:r>
            <a:r>
              <a:rPr lang="en-US" b="0" i="0" dirty="0">
                <a:solidFill>
                  <a:srgbClr val="212529"/>
                </a:solidFill>
                <a:effectLst/>
                <a:latin typeface="Open Sans" panose="020B0606030504020204" pitchFamily="34" charset="0"/>
              </a:rPr>
              <a:t> or pyridostigmine, which works to slow the breakdown of acetylcholine at the neuromuscular junction and thereby improve neuromuscular transmission and increase muscle strength.</a:t>
            </a:r>
          </a:p>
          <a:p>
            <a:pPr algn="l">
              <a:buFont typeface="Arial" panose="020B0604020202020204" pitchFamily="34" charset="0"/>
              <a:buChar char="•"/>
            </a:pPr>
            <a:r>
              <a:rPr lang="en-US" b="0" i="0" dirty="0">
                <a:solidFill>
                  <a:srgbClr val="212529"/>
                </a:solidFill>
                <a:effectLst/>
                <a:latin typeface="Open Sans" panose="020B0606030504020204" pitchFamily="34" charset="0"/>
              </a:rPr>
              <a:t>Immunosuppressive drugs—We talked about these related to MS, but these medications can help to improve muscle strength by suppressing the production of abnormal antibodies.</a:t>
            </a:r>
          </a:p>
          <a:p>
            <a:pPr algn="l">
              <a:buFont typeface="Arial" panose="020B0604020202020204" pitchFamily="34" charset="0"/>
              <a:buChar char="•"/>
            </a:pPr>
            <a:r>
              <a:rPr lang="en-US" b="0" i="0" dirty="0">
                <a:solidFill>
                  <a:srgbClr val="212529"/>
                </a:solidFill>
                <a:effectLst/>
                <a:latin typeface="Open Sans" panose="020B0606030504020204" pitchFamily="34" charset="0"/>
              </a:rPr>
              <a:t>We also discussed plasmapheresis and intravenous immunoglobulin already for MS, but these can also be used for MG to target reduction of the antibodies effecting the cells</a:t>
            </a:r>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12</a:t>
            </a:fld>
            <a:endParaRPr lang="en-US"/>
          </a:p>
        </p:txBody>
      </p:sp>
    </p:spTree>
    <p:extLst>
      <p:ext uri="{BB962C8B-B14F-4D97-AF65-F5344CB8AC3E}">
        <p14:creationId xmlns:p14="http://schemas.microsoft.com/office/powerpoint/2010/main" val="422735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Nursing Considerations and Patient Education for MG has several aspects. </a:t>
            </a:r>
          </a:p>
          <a:p>
            <a:pPr marL="0" indent="0">
              <a:buNone/>
            </a:pPr>
            <a:r>
              <a:rPr lang="en-US" dirty="0"/>
              <a:t>The first is that patients with MG require a complex care team includes nursing, neuromuscular specialists, neurology, orthopedics, genetic specialists, ophthalmology.</a:t>
            </a:r>
          </a:p>
          <a:p>
            <a:pPr marL="0" indent="0">
              <a:buNone/>
            </a:pPr>
            <a:endParaRPr lang="en-US" dirty="0"/>
          </a:p>
          <a:p>
            <a:pPr marL="0" indent="0">
              <a:buNone/>
            </a:pPr>
            <a:r>
              <a:rPr lang="en-US" dirty="0"/>
              <a:t>Education regarding potential triggers is key to reduce exacerbations. </a:t>
            </a:r>
          </a:p>
          <a:p>
            <a:pPr marL="0" indent="0">
              <a:buNone/>
            </a:pPr>
            <a:endParaRPr lang="en-US" dirty="0"/>
          </a:p>
          <a:p>
            <a:pPr marL="0" indent="0">
              <a:buNone/>
            </a:pPr>
            <a:r>
              <a:rPr lang="en-US" dirty="0"/>
              <a:t>Patients should be aware of what a Myasthenic crisis is and symptoms to watch for to seek help right away. </a:t>
            </a:r>
          </a:p>
          <a:p>
            <a:pPr marL="0" indent="0">
              <a:buNone/>
            </a:pPr>
            <a:endParaRPr lang="en-US" dirty="0"/>
          </a:p>
          <a:p>
            <a:pPr marL="0" indent="0">
              <a:buNone/>
            </a:pPr>
            <a:r>
              <a:rPr lang="en-US" dirty="0"/>
              <a:t>Medication education and administration will also be needed for these patients. </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13</a:t>
            </a:fld>
            <a:endParaRPr lang="en-US"/>
          </a:p>
        </p:txBody>
      </p:sp>
    </p:spTree>
    <p:extLst>
      <p:ext uri="{BB962C8B-B14F-4D97-AF65-F5344CB8AC3E}">
        <p14:creationId xmlns:p14="http://schemas.microsoft.com/office/powerpoint/2010/main" val="358224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Tuberous sclerosis results from a genetic mutation in the TSC1 or TSC2 genes, which are responsible for regulating cellular growth and function. Therefore, mutations in either of these genes results in uncontrollable grown of cells and tumors throughout the body. While this is a genetic condition, in nearly 75% of cases there is not a familial component. In the remaining 25% of affected patients, the mutated gene is passed on from one parent and there is a 50% chance of an affected parent passing TS on to their child. </a:t>
            </a:r>
          </a:p>
          <a:p>
            <a:r>
              <a:rPr lang="en-US" dirty="0"/>
              <a:t>While these tumors can grow throughout the body, the most common areas that are affected include the heart, brain, kidneys, eyes, lings and skin. </a:t>
            </a:r>
          </a:p>
        </p:txBody>
      </p:sp>
      <p:sp>
        <p:nvSpPr>
          <p:cNvPr id="4" name="Slide Number Placeholder 3"/>
          <p:cNvSpPr>
            <a:spLocks noGrp="1"/>
          </p:cNvSpPr>
          <p:nvPr>
            <p:ph type="sldNum" sz="quarter" idx="5"/>
          </p:nvPr>
        </p:nvSpPr>
        <p:spPr/>
        <p:txBody>
          <a:bodyPr/>
          <a:lstStyle/>
          <a:p>
            <a:fld id="{14B303C8-2AAE-6F4F-9715-3E84D3936658}" type="slidenum">
              <a:rPr lang="en-US" smtClean="0"/>
              <a:t>15</a:t>
            </a:fld>
            <a:endParaRPr lang="en-US"/>
          </a:p>
        </p:txBody>
      </p:sp>
    </p:spTree>
    <p:extLst>
      <p:ext uri="{BB962C8B-B14F-4D97-AF65-F5344CB8AC3E}">
        <p14:creationId xmlns:p14="http://schemas.microsoft.com/office/powerpoint/2010/main" val="45093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4"/>
                </a:solidFill>
                <a:effectLst/>
                <a:latin typeface="arial" panose="020B0604020202020204" pitchFamily="34" charset="0"/>
              </a:rPr>
              <a:t>Symptoms can vary depending on severity or progression of TS. </a:t>
            </a:r>
            <a:r>
              <a:rPr lang="en-US" b="0" i="0" dirty="0">
                <a:solidFill>
                  <a:srgbClr val="4D5156"/>
                </a:solidFill>
                <a:effectLst/>
                <a:latin typeface="Google Sans"/>
              </a:rPr>
              <a:t>One of the first signs are </a:t>
            </a:r>
            <a:r>
              <a:rPr lang="en-US" b="0" i="0" dirty="0">
                <a:solidFill>
                  <a:srgbClr val="040C28"/>
                </a:solidFill>
                <a:effectLst/>
                <a:latin typeface="Google Sans"/>
              </a:rPr>
              <a:t>white skin patches on a baby's body, called hypomelanotic (HYPO-MEL-A-NOTIC) macules</a:t>
            </a:r>
            <a:r>
              <a:rPr lang="en-US" b="0" i="0" dirty="0">
                <a:solidFill>
                  <a:srgbClr val="4D5156"/>
                </a:solidFill>
                <a:effectLst/>
                <a:latin typeface="Google Sans"/>
              </a:rPr>
              <a:t>. As the child gets older, he or she may develop other lesions such as a rash across the cheeks and nose, areas of thickened skin, and small bumps under the fingernails or toenails. Heart tumors are common in as many as 50% of patients with TS and therefore frequent echocardiograms will be done throughout the lifespan. Brain tumors can also occur, the most common being </a:t>
            </a:r>
            <a:r>
              <a:rPr lang="en-US" b="0" i="0" dirty="0">
                <a:solidFill>
                  <a:srgbClr val="333333"/>
                </a:solidFill>
                <a:effectLst/>
                <a:latin typeface="Open Sans" panose="020B0606030504020204" pitchFamily="34" charset="0"/>
              </a:rPr>
              <a:t>cortical tubers, subependymal (SUBBA-PEN-Dee-Mal) giant cell </a:t>
            </a:r>
            <a:r>
              <a:rPr lang="en-US" b="0" i="0" dirty="0" err="1">
                <a:solidFill>
                  <a:srgbClr val="333333"/>
                </a:solidFill>
                <a:effectLst/>
                <a:latin typeface="Open Sans" panose="020B0606030504020204" pitchFamily="34" charset="0"/>
              </a:rPr>
              <a:t>astrocytomas</a:t>
            </a:r>
            <a:r>
              <a:rPr lang="en-US" b="0" i="0" dirty="0">
                <a:solidFill>
                  <a:srgbClr val="333333"/>
                </a:solidFill>
                <a:effectLst/>
                <a:latin typeface="Open Sans" panose="020B0606030504020204" pitchFamily="34" charset="0"/>
              </a:rPr>
              <a:t> (SEGAs), and subependymal (SUBBA-PEN-Die-Mal) nodules. While not everyone with TS develops a brain tumor, typically pediatric patients with TS will present with at least one type of these tumors. </a:t>
            </a:r>
          </a:p>
          <a:p>
            <a:pPr algn="l"/>
            <a:r>
              <a:rPr lang="en-US" b="0" i="0" dirty="0">
                <a:solidFill>
                  <a:srgbClr val="333333"/>
                </a:solidFill>
                <a:effectLst/>
                <a:latin typeface="Open Sans" panose="020B0606030504020204" pitchFamily="34" charset="0"/>
              </a:rPr>
              <a:t>Patients with TS have a high chance of developing epilepsy, often secondary to the tumors in the brain. There is also a higher chance of infantile spasms in infants with TS which are brief, repetitive muscle contractions and movements in the head, trunk, arms, and legs. Infantile spasms often go missed initially and are thought to be colic or reflux, however delayed diagnosis and treatment of infantile spasms have have significant impacts down the road on developmental concerns and ongoing epilepsy. </a:t>
            </a:r>
          </a:p>
          <a:p>
            <a:pPr algn="l"/>
            <a:r>
              <a:rPr lang="en-US" b="0" i="0" dirty="0">
                <a:solidFill>
                  <a:srgbClr val="333333"/>
                </a:solidFill>
                <a:effectLst/>
                <a:latin typeface="Open Sans" panose="020B0606030504020204" pitchFamily="34" charset="0"/>
              </a:rPr>
              <a:t>Over 80% of patients with TS will develop renal tumors, the three most common are renal cysts, renal </a:t>
            </a:r>
            <a:r>
              <a:rPr lang="en-US" b="0" i="0" dirty="0" err="1">
                <a:solidFill>
                  <a:srgbClr val="333333"/>
                </a:solidFill>
                <a:effectLst/>
                <a:latin typeface="Open Sans" panose="020B0606030504020204" pitchFamily="34" charset="0"/>
              </a:rPr>
              <a:t>angiomyolipomas</a:t>
            </a:r>
            <a:r>
              <a:rPr lang="en-US" b="0" i="0" dirty="0">
                <a:solidFill>
                  <a:srgbClr val="333333"/>
                </a:solidFill>
                <a:effectLst/>
                <a:latin typeface="Open Sans" panose="020B0606030504020204" pitchFamily="34" charset="0"/>
              </a:rPr>
              <a:t> (Angio-myo-lip-</a:t>
            </a:r>
            <a:r>
              <a:rPr lang="en-US" b="0" i="0" dirty="0" err="1">
                <a:solidFill>
                  <a:srgbClr val="333333"/>
                </a:solidFill>
                <a:effectLst/>
                <a:latin typeface="Open Sans" panose="020B0606030504020204" pitchFamily="34" charset="0"/>
              </a:rPr>
              <a:t>oma</a:t>
            </a:r>
            <a:r>
              <a:rPr lang="en-US" b="0" i="0" dirty="0">
                <a:solidFill>
                  <a:srgbClr val="333333"/>
                </a:solidFill>
                <a:effectLst/>
                <a:latin typeface="Open Sans" panose="020B0606030504020204" pitchFamily="34" charset="0"/>
              </a:rPr>
              <a:t>), and renal carcinomas. Renal </a:t>
            </a:r>
            <a:r>
              <a:rPr lang="en-US" b="0" i="0" dirty="0" err="1">
                <a:solidFill>
                  <a:srgbClr val="333333"/>
                </a:solidFill>
                <a:effectLst/>
                <a:latin typeface="Open Sans" panose="020B0606030504020204" pitchFamily="34" charset="0"/>
              </a:rPr>
              <a:t>angiomyolipomas</a:t>
            </a:r>
            <a:r>
              <a:rPr lang="en-US" b="0" i="0" dirty="0">
                <a:solidFill>
                  <a:srgbClr val="333333"/>
                </a:solidFill>
                <a:effectLst/>
                <a:latin typeface="Open Sans" panose="020B0606030504020204" pitchFamily="34" charset="0"/>
              </a:rPr>
              <a:t> (Angio-myo-lip-</a:t>
            </a:r>
            <a:r>
              <a:rPr lang="en-US" b="0" i="0" dirty="0" err="1">
                <a:solidFill>
                  <a:srgbClr val="333333"/>
                </a:solidFill>
                <a:effectLst/>
                <a:latin typeface="Open Sans" panose="020B0606030504020204" pitchFamily="34" charset="0"/>
              </a:rPr>
              <a:t>oma</a:t>
            </a:r>
            <a:r>
              <a:rPr lang="en-US" b="0" i="0" dirty="0">
                <a:solidFill>
                  <a:srgbClr val="333333"/>
                </a:solidFill>
                <a:effectLst/>
                <a:latin typeface="Open Sans" panose="020B0606030504020204" pitchFamily="34" charset="0"/>
              </a:rPr>
              <a:t>) are the most common, occurring in more than 80 percent of TSC patients. The majority of renal tumors are generally benign, however renal carcinoma, a cancerous growth on the kidney, can occur while more rarely. Because of the impact on the renal system, hypertension can occur. </a:t>
            </a:r>
          </a:p>
          <a:p>
            <a:pPr algn="l"/>
            <a:r>
              <a:rPr lang="en-US" b="0" i="0" dirty="0">
                <a:solidFill>
                  <a:srgbClr val="333333"/>
                </a:solidFill>
                <a:effectLst/>
                <a:latin typeface="Open Sans" panose="020B0606030504020204" pitchFamily="34" charset="0"/>
              </a:rPr>
              <a:t>Lesions of they retina or optic nerve called hamartomas (hammer-toe-ma) can occur and typically lay dormant, typically not causing vision loss. White patches, or retinal pigmentary disturbances, sometimes appear on the retina, iris, or eyelashes. These white patches aren't harmful and don't require treatment.</a:t>
            </a:r>
          </a:p>
          <a:p>
            <a:br>
              <a:rPr lang="en-US" dirty="0"/>
            </a:br>
            <a:r>
              <a:rPr lang="en-US" dirty="0"/>
              <a:t>True diagnosis will be based on genetic testing looking for mutations in those TSC1 and 2 genes. However, typically testing is done for seemingly independent concerns prior to a final diagnosis and these can include things such as MRI, echo, ultrasound which will be looking at areas of concerns. If/when a tumor is seen on any of these tests that will prompt follow up workup and most likely genetic testing. </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https://</a:t>
            </a:r>
            <a:r>
              <a:rPr lang="en-US" b="0" i="0" dirty="0" err="1">
                <a:solidFill>
                  <a:srgbClr val="202124"/>
                </a:solidFill>
                <a:effectLst/>
                <a:latin typeface="arial" panose="020B0604020202020204" pitchFamily="34" charset="0"/>
              </a:rPr>
              <a:t>upload.wikimedia.org</a:t>
            </a:r>
            <a:r>
              <a:rPr lang="en-US" b="0" i="0" dirty="0">
                <a:solidFill>
                  <a:srgbClr val="202124"/>
                </a:solidFill>
                <a:effectLst/>
                <a:latin typeface="arial" panose="020B0604020202020204" pitchFamily="34" charset="0"/>
              </a:rPr>
              <a:t>/</a:t>
            </a:r>
            <a:r>
              <a:rPr lang="en-US" b="0" i="0" dirty="0" err="1">
                <a:solidFill>
                  <a:srgbClr val="202124"/>
                </a:solidFill>
                <a:effectLst/>
                <a:latin typeface="arial" panose="020B0604020202020204" pitchFamily="34" charset="0"/>
              </a:rPr>
              <a:t>wikipedia</a:t>
            </a:r>
            <a:r>
              <a:rPr lang="en-US" b="0" i="0" dirty="0">
                <a:solidFill>
                  <a:srgbClr val="202124"/>
                </a:solidFill>
                <a:effectLst/>
                <a:latin typeface="arial" panose="020B0604020202020204" pitchFamily="34" charset="0"/>
              </a:rPr>
              <a:t>/commons/f/ff/Hypopigmented_macules%2C_Shagreen_patch_and_periungual_fibroma_of_tuberous_sclerosis.png</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16</a:t>
            </a:fld>
            <a:endParaRPr lang="en-US"/>
          </a:p>
        </p:txBody>
      </p:sp>
    </p:spTree>
    <p:extLst>
      <p:ext uri="{BB962C8B-B14F-4D97-AF65-F5344CB8AC3E}">
        <p14:creationId xmlns:p14="http://schemas.microsoft.com/office/powerpoint/2010/main" val="2290751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Comorbidities/ Complications can be vast because tumors can affect most any area of the body. Common comorbidities include Epilepsy, Cognitive/learning disabilities, Autism Spectrum, ADHD, Kidney problems, Respiratory issues, Skin abnormalities and Hydrocephalus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https://</a:t>
            </a:r>
            <a:r>
              <a:rPr lang="en-US" sz="1200" dirty="0" err="1"/>
              <a:t>commons.m.wikimedia.org</a:t>
            </a:r>
            <a:r>
              <a:rPr lang="en-US" sz="1200" dirty="0"/>
              <a:t>/wiki/</a:t>
            </a:r>
            <a:r>
              <a:rPr lang="en-US" sz="1200" dirty="0" err="1"/>
              <a:t>File:Symptoms_and_signs_of_tuberous_sclerosis.png</a:t>
            </a:r>
            <a:endParaRPr lang="en-US" sz="1200" dirty="0"/>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17</a:t>
            </a:fld>
            <a:endParaRPr lang="en-US"/>
          </a:p>
        </p:txBody>
      </p:sp>
    </p:spTree>
    <p:extLst>
      <p:ext uri="{BB962C8B-B14F-4D97-AF65-F5344CB8AC3E}">
        <p14:creationId xmlns:p14="http://schemas.microsoft.com/office/powerpoint/2010/main" val="378736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currently no cure for TS and treatment is focused on treating the variety of areas affected by this disease. This means that if the patient develops epilepsy they will require a neurologist to manage using medications or surgical interventions if refractory. If the has developmental concerns, autism or ADHD treatments may range from medication management, to therapy such as ABA and the patient may require IEP or 504 plans at school. Skin abnormalities are common and if they are bothersome may require topical medication or even ablation. Tumors affecting the brain will be monitored closely by neurosurgery and if they grow rapidly or cause issues, they may require surgical removal. If tumors affect the lungs a pulmonologist may recommend treatment including inhalers. </a:t>
            </a:r>
          </a:p>
          <a:p>
            <a:endParaRPr lang="en-US" dirty="0"/>
          </a:p>
          <a:p>
            <a:r>
              <a:rPr lang="en-US" dirty="0"/>
              <a:t>In addition to these, there are some tumor modifying medications that can be uses such as an </a:t>
            </a:r>
            <a:r>
              <a:rPr lang="en-US" dirty="0" err="1"/>
              <a:t>mTor</a:t>
            </a:r>
            <a:r>
              <a:rPr lang="en-US" dirty="0"/>
              <a:t> inhibitor which helps to interrupt the chemical reactions needed for tumor grown and therefore prevent or slow tumor formation. </a:t>
            </a:r>
          </a:p>
        </p:txBody>
      </p:sp>
      <p:sp>
        <p:nvSpPr>
          <p:cNvPr id="4" name="Slide Number Placeholder 3"/>
          <p:cNvSpPr>
            <a:spLocks noGrp="1"/>
          </p:cNvSpPr>
          <p:nvPr>
            <p:ph type="sldNum" sz="quarter" idx="5"/>
          </p:nvPr>
        </p:nvSpPr>
        <p:spPr/>
        <p:txBody>
          <a:bodyPr/>
          <a:lstStyle/>
          <a:p>
            <a:fld id="{14B303C8-2AAE-6F4F-9715-3E84D3936658}" type="slidenum">
              <a:rPr lang="en-US" smtClean="0"/>
              <a:t>18</a:t>
            </a:fld>
            <a:endParaRPr lang="en-US"/>
          </a:p>
        </p:txBody>
      </p:sp>
    </p:spTree>
    <p:extLst>
      <p:ext uri="{BB962C8B-B14F-4D97-AF65-F5344CB8AC3E}">
        <p14:creationId xmlns:p14="http://schemas.microsoft.com/office/powerpoint/2010/main" val="73063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sz="2400" dirty="0"/>
              <a:t>Patients with TS require frequent monitoring for tumor growth and complications therefore regularly scheduled testing will be done both at onset of diagnosis as well as regularly throughout the lifespan. These tests include: </a:t>
            </a:r>
            <a:r>
              <a:rPr lang="en-US" sz="2200" dirty="0"/>
              <a:t>MRI scans to monitor the brain for tumor growth as well as other areas of concern; ultrasound to evaluate renal and cardiac concerns, routine Serum testing (evaluate kidneys), routine ECG (looking for any cardiac abnormalities), CT scans (which can help visualize a wide variety of areas of concern, as well as pulmonary functioning), routine Skin and eye exams, and Developmental tracking</a:t>
            </a:r>
          </a:p>
          <a:p>
            <a:endParaRPr lang="en-US" dirty="0"/>
          </a:p>
          <a:p>
            <a:r>
              <a:rPr lang="en-US" dirty="0"/>
              <a:t>https://</a:t>
            </a:r>
            <a:r>
              <a:rPr lang="en-US" dirty="0" err="1"/>
              <a:t>www.childrenshospital.org</a:t>
            </a:r>
            <a:r>
              <a:rPr lang="en-US" dirty="0"/>
              <a:t>/conditions/tuberous-sclerosis-complex-</a:t>
            </a:r>
            <a:r>
              <a:rPr lang="en-US" dirty="0" err="1"/>
              <a:t>tsc</a:t>
            </a:r>
            <a:r>
              <a:rPr lang="en-US" dirty="0"/>
              <a:t>#:~:text=One%20of%20the%20earliest%20signs,under%20the%20fingernails%20or%20toenails.</a:t>
            </a:r>
          </a:p>
        </p:txBody>
      </p:sp>
      <p:sp>
        <p:nvSpPr>
          <p:cNvPr id="4" name="Slide Number Placeholder 3"/>
          <p:cNvSpPr>
            <a:spLocks noGrp="1"/>
          </p:cNvSpPr>
          <p:nvPr>
            <p:ph type="sldNum" sz="quarter" idx="5"/>
          </p:nvPr>
        </p:nvSpPr>
        <p:spPr/>
        <p:txBody>
          <a:bodyPr/>
          <a:lstStyle/>
          <a:p>
            <a:fld id="{14B303C8-2AAE-6F4F-9715-3E84D3936658}" type="slidenum">
              <a:rPr lang="en-US" smtClean="0"/>
              <a:t>19</a:t>
            </a:fld>
            <a:endParaRPr lang="en-US"/>
          </a:p>
        </p:txBody>
      </p:sp>
    </p:spTree>
    <p:extLst>
      <p:ext uri="{BB962C8B-B14F-4D97-AF65-F5344CB8AC3E}">
        <p14:creationId xmlns:p14="http://schemas.microsoft.com/office/powerpoint/2010/main" val="35373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20</a:t>
            </a:fld>
            <a:endParaRPr lang="en-US"/>
          </a:p>
        </p:txBody>
      </p:sp>
    </p:spTree>
    <p:extLst>
      <p:ext uri="{BB962C8B-B14F-4D97-AF65-F5344CB8AC3E}">
        <p14:creationId xmlns:p14="http://schemas.microsoft.com/office/powerpoint/2010/main" val="221913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sz="1200" dirty="0"/>
          </a:p>
          <a:p>
            <a:pPr marL="0" indent="0" algn="l">
              <a:buFont typeface="Arial" panose="020B0604020202020204" pitchFamily="34" charset="0"/>
              <a:buNone/>
            </a:pPr>
            <a:r>
              <a:rPr lang="en-US" sz="1200" dirty="0"/>
              <a:t>The learning objectives for todays presentation are to</a:t>
            </a:r>
          </a:p>
          <a:p>
            <a:pPr marL="0" indent="0">
              <a:buFont typeface="Wingdings" pitchFamily="2" charset="2"/>
              <a:buNone/>
            </a:pPr>
            <a:r>
              <a:rPr lang="en-US" sz="1200" dirty="0"/>
              <a:t>identify common autoimmune disorders that can affect pediatrics, while there are several, we will look specifically at Multiple Sclerosis with pediatric onset and Myasthenia Gravis, as well as how to care for the pediatric patient with these conditions.</a:t>
            </a:r>
          </a:p>
          <a:p>
            <a:pPr marL="0" indent="0">
              <a:buFont typeface="Arial" panose="020B0604020202020204" pitchFamily="34" charset="0"/>
              <a:buNone/>
            </a:pPr>
            <a:endParaRPr lang="en-US" sz="1200" dirty="0"/>
          </a:p>
          <a:p>
            <a:pPr marL="0" indent="0">
              <a:buFont typeface="Wingdings" pitchFamily="2" charset="2"/>
              <a:buNone/>
            </a:pPr>
            <a:r>
              <a:rPr lang="en-US" sz="1200" dirty="0"/>
              <a:t>Understand tumor based neurologic conditions in pediatric conditions such as neurofibromatosis and Tuberous Sclerosis. </a:t>
            </a:r>
          </a:p>
          <a:p>
            <a:pPr marL="0" indent="0">
              <a:buFont typeface="Arial" panose="020B0604020202020204" pitchFamily="34" charset="0"/>
              <a:buNone/>
            </a:pPr>
            <a:endParaRPr lang="en-US" sz="1200" dirty="0"/>
          </a:p>
          <a:p>
            <a:pPr marL="0" indent="0">
              <a:buFont typeface="Wingdings" pitchFamily="2" charset="2"/>
              <a:buNone/>
            </a:pPr>
            <a:r>
              <a:rPr lang="en-US" sz="1200" dirty="0"/>
              <a:t>Identify underlying pathophysiology of some common genetic neurologic conditions as well as nursing care for this complex patient population. While there are numerous genetic conditions resulting in neurologic conditions in pediatrics, we will focus on </a:t>
            </a:r>
            <a:r>
              <a:rPr lang="en-US" sz="1200" dirty="0" err="1"/>
              <a:t>Angelmans</a:t>
            </a:r>
            <a:r>
              <a:rPr lang="en-US" sz="1200" dirty="0"/>
              <a:t> syndrome and Glut 1 deficiency as there are two diagnosis you will likely come across in your nursing career. </a:t>
            </a:r>
          </a:p>
          <a:p>
            <a:pPr marL="0" indent="0">
              <a:buFont typeface="Arial" panose="020B0604020202020204" pitchFamily="34" charset="0"/>
              <a:buNone/>
            </a:pPr>
            <a:endParaRPr lang="en-US" sz="1200" dirty="0"/>
          </a:p>
          <a:p>
            <a:pPr marL="0" indent="0">
              <a:buFont typeface="Wingdings" pitchFamily="2" charset="2"/>
              <a:buNone/>
            </a:pPr>
            <a:r>
              <a:rPr lang="en-US" sz="1200" dirty="0"/>
              <a:t>Lastly, we will two common neuromuscular conditions, Cerebral Palsy and Duchenne Muscular Dystrophy, and the diagnosis, treatment and nursing implications when caring for this patient population. </a:t>
            </a:r>
          </a:p>
          <a:p>
            <a:pPr marL="0" indent="0" algn="l">
              <a:buFont typeface="Wingdings" pitchFamily="2" charset="2"/>
              <a:buNone/>
            </a:pPr>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a:t>
            </a:fld>
            <a:endParaRPr lang="en-US"/>
          </a:p>
        </p:txBody>
      </p:sp>
    </p:spTree>
    <p:extLst>
      <p:ext uri="{BB962C8B-B14F-4D97-AF65-F5344CB8AC3E}">
        <p14:creationId xmlns:p14="http://schemas.microsoft.com/office/powerpoint/2010/main" val="2450839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or more flat, light brown spots on the skin (“café au lait” spots), which are the most common feature of NF1. These multiple birthmarks measure more than five millimeters in diameter in children or more than 15 millimeters across in adolescents and adults. They are seen at birth</a:t>
            </a:r>
            <a:r>
              <a:rPr lang="en-US" b="1" dirty="0">
                <a:effectLst/>
              </a:rPr>
              <a:t> </a:t>
            </a:r>
            <a:r>
              <a:rPr lang="en-US" dirty="0"/>
              <a:t>or</a:t>
            </a:r>
            <a:r>
              <a:rPr lang="en-US" b="1" dirty="0">
                <a:effectLst/>
              </a:rPr>
              <a:t> </a:t>
            </a:r>
            <a:r>
              <a:rPr lang="en-US" dirty="0"/>
              <a:t>develop during the first few years of life.</a:t>
            </a:r>
            <a:r>
              <a:rPr lang="en-US" b="1" dirty="0">
                <a:effectLst/>
              </a:rPr>
              <a:t> </a:t>
            </a:r>
            <a:r>
              <a:rPr lang="en-US" dirty="0"/>
              <a:t>Café-au-lait spots are not dangerous but indicate the possible presence of an NF1 gene change in the person. These skin marks also occur in other conditions, such as </a:t>
            </a:r>
            <a:r>
              <a:rPr lang="en-US" dirty="0" err="1"/>
              <a:t>Legius</a:t>
            </a:r>
            <a:r>
              <a:rPr lang="en-US" dirty="0"/>
              <a:t> syndrome, a genetic condition that affects how cells in the body </a:t>
            </a:r>
            <a:r>
              <a:rPr lang="en-US" dirty="0" err="1"/>
              <a:t>communicate.Two</a:t>
            </a:r>
            <a:r>
              <a:rPr lang="en-US" dirty="0"/>
              <a:t> or more soft, pea-sized bumps involving the skin (cutaneous neurofibromas), or one larger neurofibroma that involves multiple nerves (plexiform neurofibroma). Neurofibromas are tumors that originate from nerve cells. Plexiform neurofibromas are nerve-associated tumors involving nerves outside of the brain and spinal cord. They can be present at birth or may not become noticeable for many years. Although some cutaneous neurofibromas arise in childhood, most start appearing during or after the teenage </a:t>
            </a:r>
            <a:r>
              <a:rPr lang="en-US" dirty="0" err="1"/>
              <a:t>years.Freckling</a:t>
            </a:r>
            <a:r>
              <a:rPr lang="en-US" dirty="0"/>
              <a:t> in the armpits or the groin. This usually appears by 3 to 5 years of age. Freckles are similar in appearance to café-au-lait spots but are smaller in size. Freckling can occur in other conditions, but not with the other symptoms and concerns of NF1.Two or more growths on the iris of the eye (known as </a:t>
            </a:r>
            <a:r>
              <a:rPr lang="en-US" dirty="0" err="1"/>
              <a:t>Lisch</a:t>
            </a:r>
            <a:r>
              <a:rPr lang="en-US" dirty="0"/>
              <a:t> nodules or iris hamartomas). These nodules are harmless, not typically present until adolescence, do not affect vision, and do not require monitoring or </a:t>
            </a:r>
            <a:r>
              <a:rPr lang="en-US" dirty="0" err="1"/>
              <a:t>treatment.A</a:t>
            </a:r>
            <a:r>
              <a:rPr lang="en-US" dirty="0"/>
              <a:t> tumor of the optic pathway (optic pathway glioma). These tumors typically first appear by age 6, rarely in late childhood and adolescence, and almost never in adults. Although they can affect vision, most do not become symptomatic. Bone deformities. Abnormal development of the eye socket (sphenoid) or the tibia (one of the long bones of the shin).A parent, sibling, or child with NF1.</a:t>
            </a:r>
          </a:p>
          <a:p>
            <a:endParaRPr lang="en-US" dirty="0"/>
          </a:p>
          <a:p>
            <a:r>
              <a:rPr lang="en-US" dirty="0"/>
              <a:t>https://</a:t>
            </a:r>
            <a:r>
              <a:rPr lang="en-US" dirty="0" err="1"/>
              <a:t>upload.wikimedia.org</a:t>
            </a:r>
            <a:r>
              <a:rPr lang="en-US" dirty="0"/>
              <a:t>/</a:t>
            </a:r>
            <a:r>
              <a:rPr lang="en-US" dirty="0" err="1"/>
              <a:t>wikipedia</a:t>
            </a:r>
            <a:r>
              <a:rPr lang="en-US" dirty="0"/>
              <a:t>/commons/f/f2/Symptoms_of_neurofibromatosis_type_1.png</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21</a:t>
            </a:fld>
            <a:endParaRPr lang="en-US"/>
          </a:p>
        </p:txBody>
      </p:sp>
    </p:spTree>
    <p:extLst>
      <p:ext uri="{BB962C8B-B14F-4D97-AF65-F5344CB8AC3E}">
        <p14:creationId xmlns:p14="http://schemas.microsoft.com/office/powerpoint/2010/main" val="2060958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 2 is less common than NF 1. Around 50% of individuals with NF 2 inherited this from their family, however the remainder of the cases are related to spontaneous mutation of the NF2 gene. </a:t>
            </a:r>
          </a:p>
          <a:p>
            <a:endParaRPr lang="en-US" dirty="0"/>
          </a:p>
          <a:p>
            <a:r>
              <a:rPr lang="en-US" dirty="0"/>
              <a:t>In NF2, slow growing tumors affect the cranial, spinal and peripheral nerves affecting the meninges.</a:t>
            </a:r>
          </a:p>
          <a:p>
            <a:endParaRPr lang="en-US" dirty="0"/>
          </a:p>
          <a:p>
            <a:r>
              <a:rPr lang="en-US" dirty="0"/>
              <a:t>Schwannomas are tumors that develop from the Schwann cells. The Schwann cells are the cells that produce myelin which covers and protects the peripheral nerves throughout the body. They most commonly affect the 8</a:t>
            </a:r>
            <a:r>
              <a:rPr lang="en-US" baseline="30000" dirty="0"/>
              <a:t>th</a:t>
            </a:r>
            <a:r>
              <a:rPr lang="en-US" dirty="0"/>
              <a:t> cranial nerve and therefore can affect hearing. These are referred to as acoustic neuromas. </a:t>
            </a:r>
          </a:p>
          <a:p>
            <a:r>
              <a:rPr lang="en-US" dirty="0"/>
              <a:t>Schwannomas can also occur on the skin in which case they appear as bumps under the skin. </a:t>
            </a:r>
          </a:p>
          <a:p>
            <a:r>
              <a:rPr lang="en-US" dirty="0"/>
              <a:t>Meningiomas are the second most common tumor seen with NF2, with these tumors form in the tissue covering the brain and spinal cord. </a:t>
            </a:r>
          </a:p>
          <a:p>
            <a:endParaRPr lang="en-US" dirty="0"/>
          </a:p>
          <a:p>
            <a:r>
              <a:rPr lang="en-US" dirty="0"/>
              <a:t>Vision changes</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22</a:t>
            </a:fld>
            <a:endParaRPr lang="en-US"/>
          </a:p>
        </p:txBody>
      </p:sp>
    </p:spTree>
    <p:extLst>
      <p:ext uri="{BB962C8B-B14F-4D97-AF65-F5344CB8AC3E}">
        <p14:creationId xmlns:p14="http://schemas.microsoft.com/office/powerpoint/2010/main" val="157462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a lot of overlap between the symptoms of NF 1, </a:t>
            </a:r>
            <a:r>
              <a:rPr lang="en-US" dirty="0" err="1"/>
              <a:t>Nf</a:t>
            </a:r>
            <a:r>
              <a:rPr lang="en-US" dirty="0"/>
              <a:t> 2 and </a:t>
            </a:r>
            <a:r>
              <a:rPr lang="en-US" dirty="0" err="1"/>
              <a:t>Schwannomatosis</a:t>
            </a:r>
            <a:r>
              <a:rPr lang="en-US" dirty="0"/>
              <a:t>, however NF 2 and </a:t>
            </a:r>
            <a:r>
              <a:rPr lang="en-US" dirty="0" err="1"/>
              <a:t>Schwannomatosis</a:t>
            </a:r>
            <a:r>
              <a:rPr lang="en-US" dirty="0"/>
              <a:t> do not typically demonstrate the external characteristics we discussed with NF 1. Vision changes, peripheral neuropathy, tinnitus, hearing loss and balance issues are the most common presenting symptoms of NF 2. In pediatric onset, those vision changes and meningiomas are typically the first symptoms to present, while in the adult population hearing changes and loss are commonly the first symptoms. </a:t>
            </a:r>
            <a:r>
              <a:rPr lang="en-US" dirty="0" err="1"/>
              <a:t>Diagosis</a:t>
            </a:r>
            <a:r>
              <a:rPr lang="en-US" dirty="0"/>
              <a:t> is typically clinical initially but can be confirmed through genetic testing or biopsy. Clinical Diagnosis is based on either a Vestibular schwannoma on MRI in BOTH ears or </a:t>
            </a:r>
            <a:r>
              <a:rPr lang="en-US" dirty="0" err="1"/>
              <a:t>vestubular</a:t>
            </a:r>
            <a:r>
              <a:rPr lang="en-US" dirty="0"/>
              <a:t> schwannoma in one ear with a first degree relative with NF2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upload.wikimedia.org</a:t>
            </a:r>
            <a:r>
              <a:rPr lang="en-US" dirty="0"/>
              <a:t>/</a:t>
            </a:r>
            <a:r>
              <a:rPr lang="en-US" dirty="0" err="1"/>
              <a:t>wikipedia</a:t>
            </a:r>
            <a:r>
              <a:rPr lang="en-US" dirty="0"/>
              <a:t>/commons/8/82/</a:t>
            </a:r>
            <a:r>
              <a:rPr lang="en-US" dirty="0" err="1"/>
              <a:t>Neurofibromatosis_type_II_tumor_types.png</a:t>
            </a:r>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23</a:t>
            </a:fld>
            <a:endParaRPr lang="en-US"/>
          </a:p>
        </p:txBody>
      </p:sp>
    </p:spTree>
    <p:extLst>
      <p:ext uri="{BB962C8B-B14F-4D97-AF65-F5344CB8AC3E}">
        <p14:creationId xmlns:p14="http://schemas.microsoft.com/office/powerpoint/2010/main" val="1566401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Schwanomatosis</a:t>
            </a:r>
            <a:r>
              <a:rPr lang="en-US" dirty="0"/>
              <a:t> is very different </a:t>
            </a:r>
            <a:r>
              <a:rPr lang="en-US" dirty="0" err="1"/>
              <a:t>grom</a:t>
            </a:r>
            <a:r>
              <a:rPr lang="en-US" dirty="0"/>
              <a:t> NF 1 and 2 in the genes it affects. </a:t>
            </a:r>
            <a:r>
              <a:rPr lang="en-US" dirty="0" err="1"/>
              <a:t>Schwanomatosis</a:t>
            </a:r>
            <a:r>
              <a:rPr lang="en-US" dirty="0"/>
              <a:t> affects the SMARCB or LZTR1 gene, although there are cases where the gene mutation is unknown. The onset and diagnosis of </a:t>
            </a:r>
            <a:r>
              <a:rPr lang="en-US" dirty="0" err="1"/>
              <a:t>Schwanomatosis</a:t>
            </a:r>
            <a:r>
              <a:rPr lang="en-US" dirty="0"/>
              <a:t> typically presents in adults over the age of 30, but I include it here in the pediatric presentation only because it is in the family of NF, and it is important to be able to differentiate the 3 different 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Schwannomatosis</a:t>
            </a:r>
            <a:r>
              <a:rPr lang="en-US" dirty="0"/>
              <a:t> s/</a:t>
            </a:r>
            <a:r>
              <a:rPr lang="en-US" dirty="0" err="1"/>
              <a:t>sx</a:t>
            </a:r>
            <a:r>
              <a:rPr lang="en-US" dirty="0"/>
              <a:t> are quite similar to NF2 in that it involves tumor formation on the cranial, spinal and peripheral nerves. Impact can range, some people with </a:t>
            </a:r>
            <a:r>
              <a:rPr lang="en-US" dirty="0" err="1"/>
              <a:t>Schwannomatosis</a:t>
            </a:r>
            <a:r>
              <a:rPr lang="en-US" dirty="0"/>
              <a:t> can have just a few tumors while others have many throughout the body. Other common symptoms include chronic pain related to the tumors, decreased sensation such as numbness, tingling or weakness in the area affected by the tumors. Clinical diagnosis can be based on presence of deep tissue schwannomas which can then be confirmed by tissue biopsy, also imaging on MRI can reveal a vestibular schwannoma.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24</a:t>
            </a:fld>
            <a:endParaRPr lang="en-US"/>
          </a:p>
        </p:txBody>
      </p:sp>
    </p:spTree>
    <p:extLst>
      <p:ext uri="{BB962C8B-B14F-4D97-AF65-F5344CB8AC3E}">
        <p14:creationId xmlns:p14="http://schemas.microsoft.com/office/powerpoint/2010/main" val="2605562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currently no cure of any of the forms of NF. Treatment is guided by trying to prevent formation of new tumors which can be done with several tumor modulating medications. In. addition, treatment focuses on the complications and comorbidities from NF. The care team may be quite complex involving Neurosurgery, </a:t>
            </a:r>
            <a:r>
              <a:rPr lang="en-US" dirty="0" err="1"/>
              <a:t>neuroopthalmology</a:t>
            </a:r>
            <a:r>
              <a:rPr lang="en-US" dirty="0"/>
              <a:t>, neuro-oncology, rehabilitation medicine, urology, neurology, developmental specialists and orthopedics. </a:t>
            </a:r>
          </a:p>
          <a:p>
            <a:r>
              <a:rPr lang="en-US" dirty="0"/>
              <a:t>Nursing considerations include ongoing close monitoring of these patients which should include screening for new tumor growths, skin changes, height, weight and head circumference, learning and developmental delays or concerns, scoliosis, blood pressure, vision and hearing just to name a few. </a:t>
            </a:r>
          </a:p>
          <a:p>
            <a:endParaRPr lang="en-US" dirty="0"/>
          </a:p>
          <a:p>
            <a:r>
              <a:rPr lang="en-US" dirty="0"/>
              <a:t>https://</a:t>
            </a:r>
            <a:r>
              <a:rPr lang="en-US" dirty="0" err="1"/>
              <a:t>www.aans.org</a:t>
            </a:r>
            <a:r>
              <a:rPr lang="en-US" dirty="0"/>
              <a:t>/</a:t>
            </a:r>
            <a:r>
              <a:rPr lang="en-US" dirty="0" err="1"/>
              <a:t>en</a:t>
            </a:r>
            <a:r>
              <a:rPr lang="en-US" dirty="0"/>
              <a:t>/Patients/Neurosurgical-Conditions-and-Treatments/Neurofibromatosis#:~:text=There%20is%20no%20known%20treatment,or%20reduced%20with%20radiation%20therapy.</a:t>
            </a:r>
          </a:p>
        </p:txBody>
      </p:sp>
      <p:sp>
        <p:nvSpPr>
          <p:cNvPr id="4" name="Slide Number Placeholder 3"/>
          <p:cNvSpPr>
            <a:spLocks noGrp="1"/>
          </p:cNvSpPr>
          <p:nvPr>
            <p:ph type="sldNum" sz="quarter" idx="5"/>
          </p:nvPr>
        </p:nvSpPr>
        <p:spPr/>
        <p:txBody>
          <a:bodyPr/>
          <a:lstStyle/>
          <a:p>
            <a:fld id="{14B303C8-2AAE-6F4F-9715-3E84D3936658}" type="slidenum">
              <a:rPr lang="en-US" smtClean="0"/>
              <a:t>25</a:t>
            </a:fld>
            <a:endParaRPr lang="en-US"/>
          </a:p>
        </p:txBody>
      </p:sp>
    </p:spTree>
    <p:extLst>
      <p:ext uri="{BB962C8B-B14F-4D97-AF65-F5344CB8AC3E}">
        <p14:creationId xmlns:p14="http://schemas.microsoft.com/office/powerpoint/2010/main" val="1313134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Duchenne Muscular Dystrophy or DMD is a very rare genetic condition that affects around 1 out of 3,500 children in the US and is characterized by progressive damage to the muscles causing weakness. DMD almost always affects males but in some very rare cases can affect female children as well. </a:t>
            </a:r>
          </a:p>
          <a:p>
            <a:endParaRPr lang="en-US" dirty="0"/>
          </a:p>
          <a:p>
            <a:r>
              <a:rPr lang="en-US" dirty="0"/>
              <a:t>DMD is caused by genetic mutations that prevent the body from producing dystrophin, a protein needed to allow muscles to contract without damage. Without this, damage to the muscles occur, progressively weakening the muscles and leading to global weakness, and over time inability to walk and even breath or regulate cardiac function. </a:t>
            </a:r>
          </a:p>
        </p:txBody>
      </p:sp>
      <p:sp>
        <p:nvSpPr>
          <p:cNvPr id="4" name="Slide Number Placeholder 3"/>
          <p:cNvSpPr>
            <a:spLocks noGrp="1"/>
          </p:cNvSpPr>
          <p:nvPr>
            <p:ph type="sldNum" sz="quarter" idx="5"/>
          </p:nvPr>
        </p:nvSpPr>
        <p:spPr/>
        <p:txBody>
          <a:bodyPr/>
          <a:lstStyle/>
          <a:p>
            <a:fld id="{14B303C8-2AAE-6F4F-9715-3E84D3936658}" type="slidenum">
              <a:rPr lang="en-US" smtClean="0"/>
              <a:t>27</a:t>
            </a:fld>
            <a:endParaRPr lang="en-US"/>
          </a:p>
        </p:txBody>
      </p:sp>
    </p:spTree>
    <p:extLst>
      <p:ext uri="{BB962C8B-B14F-4D97-AF65-F5344CB8AC3E}">
        <p14:creationId xmlns:p14="http://schemas.microsoft.com/office/powerpoint/2010/main" val="429480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may begin as young as 3-6 months, but most commonly the child develops seemingly normally until age 2-3 years when they begin showing sights such as difficulty walking, standing up straight, standing from a sitting position, running and jumping. </a:t>
            </a:r>
          </a:p>
          <a:p>
            <a:endParaRPr lang="en-US" dirty="0"/>
          </a:p>
          <a:p>
            <a:r>
              <a:rPr lang="en-US" dirty="0"/>
              <a:t>Onset can be gradual or sudden, but very characteristically around age 7 or 8 most children find that the disease process starts to excel, often outpacing any natural growth and gains and this is the age where most children begin with the most significant challenges including needing to utilize a wheelchair to walk. Between this age and the teenage years muscle loss will progress and start to impact ability to regulate heart and lungs, often meaning that the child now requires a trach or vent for breathing. Depending on severity of the disease, life expectancy can range, but this is a life limiting progressive disease and most patients will not live out of their 20s. </a:t>
            </a:r>
          </a:p>
        </p:txBody>
      </p:sp>
      <p:sp>
        <p:nvSpPr>
          <p:cNvPr id="4" name="Slide Number Placeholder 3"/>
          <p:cNvSpPr>
            <a:spLocks noGrp="1"/>
          </p:cNvSpPr>
          <p:nvPr>
            <p:ph type="sldNum" sz="quarter" idx="5"/>
          </p:nvPr>
        </p:nvSpPr>
        <p:spPr/>
        <p:txBody>
          <a:bodyPr/>
          <a:lstStyle/>
          <a:p>
            <a:fld id="{14B303C8-2AAE-6F4F-9715-3E84D3936658}" type="slidenum">
              <a:rPr lang="en-US" smtClean="0"/>
              <a:t>28</a:t>
            </a:fld>
            <a:endParaRPr lang="en-US"/>
          </a:p>
        </p:txBody>
      </p:sp>
    </p:spTree>
    <p:extLst>
      <p:ext uri="{BB962C8B-B14F-4D97-AF65-F5344CB8AC3E}">
        <p14:creationId xmlns:p14="http://schemas.microsoft.com/office/powerpoint/2010/main" val="1897088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disease has no cure and is considered terminal treatment is focused on delaying the progression of symptoms. Lifestyle modifications, including low impact exercises such a swimming can help to improve flexibility and movement. The patient will likely require assistive devices at some point, including a wheelchair, like braces or crutches to assist with mobility. In terms of medication steroids can be used as these can help improve muscle function at the very least in the short term. There’s a newer medication called add to Lauren, which can be used to slow progression, but has to be started while the patient still has some mobility. Creatinine supplementation has also shown to improve muscle strength and is frequently used in this population. In addition to these, treatment will focus on management of the comorbidities, such as managing glucose, irregularities, hypertension, managing any cardiac problems, as well as managing respiratory issues as the disease progresses, which may eventually involve things such as managing, trach and ventilation.</a:t>
            </a:r>
          </a:p>
        </p:txBody>
      </p:sp>
      <p:sp>
        <p:nvSpPr>
          <p:cNvPr id="4" name="Slide Number Placeholder 3"/>
          <p:cNvSpPr>
            <a:spLocks noGrp="1"/>
          </p:cNvSpPr>
          <p:nvPr>
            <p:ph type="sldNum" sz="quarter" idx="5"/>
          </p:nvPr>
        </p:nvSpPr>
        <p:spPr/>
        <p:txBody>
          <a:bodyPr/>
          <a:lstStyle/>
          <a:p>
            <a:fld id="{14B303C8-2AAE-6F4F-9715-3E84D3936658}" type="slidenum">
              <a:rPr lang="en-US" smtClean="0"/>
              <a:t>30</a:t>
            </a:fld>
            <a:endParaRPr lang="en-US"/>
          </a:p>
        </p:txBody>
      </p:sp>
    </p:spTree>
    <p:extLst>
      <p:ext uri="{BB962C8B-B14F-4D97-AF65-F5344CB8AC3E}">
        <p14:creationId xmlns:p14="http://schemas.microsoft.com/office/powerpoint/2010/main" val="1144209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imagine, nursing considerations and patient education is vast for this patient population. The nursing role will flex significantly throughout this disease process. Initially, the nursing role should focus on recognizing potential concerns as the patient starts to lose milestones or parents bring up concerns, such as new toe, walking, or in ability to stand up unassisted. These are hallmark signs that the nurse will want to recognize to help provide quick diagnosis. Treatment and slowing of the disease truly hinges on the ability to start treatment based off of the diagnosis as young as possible. Once the patient has been diagnosed with this disease, the nursing Robo, focus significantly on patient education, as well as emotional and social support as this can be a very overwhelming disease from any parents to taken. Over the course of the child’s life span the nursing </a:t>
            </a:r>
            <a:r>
              <a:rPr lang="en-US" dirty="0" err="1"/>
              <a:t>rall</a:t>
            </a:r>
            <a:r>
              <a:rPr lang="en-US" dirty="0"/>
              <a:t> will encompass many aspects. This will include routine assessments as well as clothes, tracking and documentation of progression of the disease. This will also include assisting with any patient needs as the disease progresses so for example, at some point the nurse will need to help educate the family under respiratory support, working a </a:t>
            </a:r>
            <a:r>
              <a:rPr lang="en-US" dirty="0" err="1"/>
              <a:t>ventilato</a:t>
            </a:r>
            <a:r>
              <a:rPr lang="en-US" dirty="0"/>
              <a:t> and so on.</a:t>
            </a:r>
          </a:p>
        </p:txBody>
      </p:sp>
      <p:sp>
        <p:nvSpPr>
          <p:cNvPr id="4" name="Slide Number Placeholder 3"/>
          <p:cNvSpPr>
            <a:spLocks noGrp="1"/>
          </p:cNvSpPr>
          <p:nvPr>
            <p:ph type="sldNum" sz="quarter" idx="5"/>
          </p:nvPr>
        </p:nvSpPr>
        <p:spPr/>
        <p:txBody>
          <a:bodyPr/>
          <a:lstStyle/>
          <a:p>
            <a:fld id="{14B303C8-2AAE-6F4F-9715-3E84D3936658}" type="slidenum">
              <a:rPr lang="en-US" smtClean="0"/>
              <a:t>31</a:t>
            </a:fld>
            <a:endParaRPr lang="en-US"/>
          </a:p>
        </p:txBody>
      </p:sp>
    </p:spTree>
    <p:extLst>
      <p:ext uri="{BB962C8B-B14F-4D97-AF65-F5344CB8AC3E}">
        <p14:creationId xmlns:p14="http://schemas.microsoft.com/office/powerpoint/2010/main" val="76704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Cerebral palsy refers to a disorders that can affect the ability to move, as well as maintain proper balance and posture. The term broken down means cerebral, brain, palsy, weakness, or muscular difficulty there for the diagnosis literally means weakness or muscle difficulty related to a neurologic cause. As we will discuss, the symptoms can vary quite significantly from mild to quite severe and there are several different types of cerebral palsy, including spasticity, ataxia, dyskinesia. </a:t>
            </a:r>
          </a:p>
          <a:p>
            <a:endParaRPr lang="en-US" dirty="0"/>
          </a:p>
          <a:p>
            <a:r>
              <a:rPr lang="en-US" dirty="0"/>
              <a:t>The cause for cerebral palsy is not fully understood, but can be caused by abnormal development in the brain or damage of the developing brain. This can occur in utero, and the child may be born with this which is referred to as congenital cerebral palsy, but can also occur secondary to injury to the brain around 80 to 85% of cases of cerebral palsy are congenital CP meaning occurring while in utero. </a:t>
            </a:r>
          </a:p>
          <a:p>
            <a:r>
              <a:rPr lang="en-US" dirty="0"/>
              <a:t>Common causes include fetal or perinatal brain damage, premature birth, as there’s a much higher incidence of CP in babies, born prematurely, as well as babies born as a twin or multiple. Hypoxia was originally believed to be the primary cause of CP however, is now understood to be only one of the many causes. Hypoxia can occur due to separation from the placenta, cord compression, or bleeding during birth. Kernicterus is when damage is the cost of the brain by jaundice. </a:t>
            </a:r>
          </a:p>
        </p:txBody>
      </p:sp>
      <p:sp>
        <p:nvSpPr>
          <p:cNvPr id="4" name="Slide Number Placeholder 3"/>
          <p:cNvSpPr>
            <a:spLocks noGrp="1"/>
          </p:cNvSpPr>
          <p:nvPr>
            <p:ph type="sldNum" sz="quarter" idx="5"/>
          </p:nvPr>
        </p:nvSpPr>
        <p:spPr/>
        <p:txBody>
          <a:bodyPr/>
          <a:lstStyle/>
          <a:p>
            <a:fld id="{14B303C8-2AAE-6F4F-9715-3E84D3936658}" type="slidenum">
              <a:rPr lang="en-US" smtClean="0"/>
              <a:t>32</a:t>
            </a:fld>
            <a:endParaRPr lang="en-US"/>
          </a:p>
        </p:txBody>
      </p:sp>
    </p:spTree>
    <p:extLst>
      <p:ext uri="{BB962C8B-B14F-4D97-AF65-F5344CB8AC3E}">
        <p14:creationId xmlns:p14="http://schemas.microsoft.com/office/powerpoint/2010/main" val="29317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mj-lt"/>
              </a:rPr>
              <a:t>Autoimmune mediated neurological conditions in pediatrics means that the underlying cause of they neurological symptoms are based in an autoimmune disorder, or an over-active immune system attacking healthy cells of the body tissues and/organ  </a:t>
            </a:r>
          </a:p>
          <a:p>
            <a:pPr algn="l"/>
            <a:endParaRPr lang="en-US" sz="1200" dirty="0">
              <a:latin typeface="+mj-lt"/>
            </a:endParaRPr>
          </a:p>
          <a:p>
            <a:pPr algn="l"/>
            <a:r>
              <a:rPr lang="en-US" sz="1200" dirty="0">
                <a:latin typeface="+mj-lt"/>
              </a:rPr>
              <a:t>Common example</a:t>
            </a:r>
            <a:r>
              <a:rPr lang="en-US" sz="1200" dirty="0">
                <a:solidFill>
                  <a:schemeClr val="tx1"/>
                </a:solidFill>
                <a:latin typeface="+mj-lt"/>
              </a:rPr>
              <a:t>s of pediatric autoimmune diseases include:</a:t>
            </a:r>
          </a:p>
          <a:p>
            <a:pPr marL="342900" indent="-342900" algn="l">
              <a:buFont typeface="Wingdings" pitchFamily="2" charset="2"/>
              <a:buChar char="Ø"/>
            </a:pPr>
            <a:r>
              <a:rPr lang="en-US" sz="1200" b="0" i="0" dirty="0">
                <a:solidFill>
                  <a:schemeClr val="tx1"/>
                </a:solidFill>
                <a:effectLst/>
                <a:latin typeface="+mj-lt"/>
              </a:rPr>
              <a:t>Guillain-Barré syndrome </a:t>
            </a:r>
          </a:p>
          <a:p>
            <a:pPr marL="342900" indent="-342900" algn="l">
              <a:buFont typeface="Wingdings" pitchFamily="2" charset="2"/>
              <a:buChar char="Ø"/>
            </a:pPr>
            <a:r>
              <a:rPr lang="en-US" sz="1200" b="0" i="0" dirty="0">
                <a:solidFill>
                  <a:schemeClr val="tx1"/>
                </a:solidFill>
                <a:effectLst/>
                <a:latin typeface="+mj-lt"/>
              </a:rPr>
              <a:t>Chronic inflammatory demyelinating polyradiculoneuropathy (CIDP)</a:t>
            </a:r>
          </a:p>
          <a:p>
            <a:pPr marL="342900" indent="-342900" algn="l">
              <a:buFont typeface="Wingdings" pitchFamily="2" charset="2"/>
              <a:buChar char="Ø"/>
            </a:pPr>
            <a:r>
              <a:rPr lang="en-US" sz="1200" b="0" i="0" dirty="0">
                <a:solidFill>
                  <a:schemeClr val="tx1"/>
                </a:solidFill>
                <a:effectLst/>
                <a:latin typeface="+mj-lt"/>
              </a:rPr>
              <a:t>Juvenile myasthenia gravis (JMG)</a:t>
            </a:r>
          </a:p>
          <a:p>
            <a:pPr marL="342900" indent="-342900" algn="l">
              <a:buFont typeface="Wingdings" pitchFamily="2" charset="2"/>
              <a:buChar char="Ø"/>
            </a:pPr>
            <a:r>
              <a:rPr lang="en-US" sz="1200" b="0" i="0" dirty="0">
                <a:solidFill>
                  <a:schemeClr val="tx1"/>
                </a:solidFill>
                <a:effectLst/>
                <a:latin typeface="+mj-lt"/>
              </a:rPr>
              <a:t>Juvenile dermatomyositis (JDM) </a:t>
            </a:r>
          </a:p>
          <a:p>
            <a:pPr marL="342900" indent="-342900" algn="l">
              <a:buFont typeface="Wingdings" pitchFamily="2" charset="2"/>
              <a:buChar char="Ø"/>
            </a:pPr>
            <a:r>
              <a:rPr lang="en-US" sz="1200" dirty="0">
                <a:solidFill>
                  <a:schemeClr val="tx1"/>
                </a:solidFill>
                <a:latin typeface="+mj-lt"/>
              </a:rPr>
              <a:t>Multiple Sclerosis</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3</a:t>
            </a:fld>
            <a:endParaRPr lang="en-US"/>
          </a:p>
        </p:txBody>
      </p:sp>
    </p:spTree>
    <p:extLst>
      <p:ext uri="{BB962C8B-B14F-4D97-AF65-F5344CB8AC3E}">
        <p14:creationId xmlns:p14="http://schemas.microsoft.com/office/powerpoint/2010/main" val="3906068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Signs of cerebral palsy can present quite differently and vary by ages. Because CP has such a wide spectrum of impact, symptoms can greatly vary as well. Some signs of CP can be noticed quite young as the child fails to meet motor and movement milestones. In more severe cases of CP signs can be seen in infants, quite young and will be noticed as floppiness or stiffness, head lag, when lifting the infant, as well as dystonic movements, particularly of the arms or legs.</a:t>
            </a:r>
          </a:p>
          <a:p>
            <a:endParaRPr lang="en-US" dirty="0"/>
          </a:p>
          <a:p>
            <a:r>
              <a:rPr lang="en-US" dirty="0"/>
              <a:t>Spastic cerebral palsy is the most common affecting around 80% of patients with CP and this involves spasticity or stiffness of the muscles and can often encompass spastic Hema paresis what affects only one side of the body or spastic Quadra </a:t>
            </a:r>
            <a:r>
              <a:rPr lang="en-US" dirty="0" err="1"/>
              <a:t>plegia</a:t>
            </a:r>
            <a:r>
              <a:rPr lang="en-US" dirty="0"/>
              <a:t> quadriplegic in which the spasticity affects all four limbs typically impacting the ability of the individual to walk or ambulate independently. </a:t>
            </a:r>
          </a:p>
          <a:p>
            <a:r>
              <a:rPr lang="en-US" dirty="0"/>
              <a:t>Comorbidities with spastic, cerebral palsy typically include developmental disabilities, such as an intellectual delay, epilepsy, as well as issues with vision hearing and speech</a:t>
            </a:r>
          </a:p>
          <a:p>
            <a:endParaRPr lang="en-US" dirty="0"/>
          </a:p>
          <a:p>
            <a:r>
              <a:rPr lang="en-US" dirty="0"/>
              <a:t>The second form of cerebral palsy is known as Dyskinetic CP, an individuals with this form of CP typically have difficulty controlling their movements, most notably with their extremities. This can make it very difficult for them to sit and walk, and you may notice that movements are slow or overly quick and jerky. These movements can also create issues with the face mouth and throat, creating problems with sucking, swallowing and talking, you will notice in this population that they can go back-and-forth from being hemiplegic to the stomach quite quickly</a:t>
            </a:r>
          </a:p>
          <a:p>
            <a:endParaRPr lang="en-US" dirty="0"/>
          </a:p>
          <a:p>
            <a:r>
              <a:rPr lang="en-US" dirty="0"/>
              <a:t>And then the third form of CP is ataxic, which means that the individual has difficulty with balance and coordination. This can sometimes be less noticeable than the other two forms of CP however, will present itself in difficulty with coordination, such as writing, and slower movements, as well as just generalized weakness.</a:t>
            </a:r>
          </a:p>
          <a:p>
            <a:endParaRPr lang="en-US" dirty="0"/>
          </a:p>
          <a:p>
            <a:r>
              <a:rPr lang="en-US" dirty="0"/>
              <a:t>Diagnosis is clinical, and based off of symptoms and progression of those symptoms. Early diagnosis of CP is quite important to allow for quick intervention and improved outcomes. This is one of the many reasons we do such frequent, developmental monitoring, and check ups from infancy through the early years of childhood development.</a:t>
            </a:r>
          </a:p>
        </p:txBody>
      </p:sp>
      <p:sp>
        <p:nvSpPr>
          <p:cNvPr id="4" name="Slide Number Placeholder 3"/>
          <p:cNvSpPr>
            <a:spLocks noGrp="1"/>
          </p:cNvSpPr>
          <p:nvPr>
            <p:ph type="sldNum" sz="quarter" idx="5"/>
          </p:nvPr>
        </p:nvSpPr>
        <p:spPr/>
        <p:txBody>
          <a:bodyPr/>
          <a:lstStyle/>
          <a:p>
            <a:fld id="{14B303C8-2AAE-6F4F-9715-3E84D3936658}" type="slidenum">
              <a:rPr lang="en-US" smtClean="0"/>
              <a:t>33</a:t>
            </a:fld>
            <a:endParaRPr lang="en-US"/>
          </a:p>
        </p:txBody>
      </p:sp>
    </p:spTree>
    <p:extLst>
      <p:ext uri="{BB962C8B-B14F-4D97-AF65-F5344CB8AC3E}">
        <p14:creationId xmlns:p14="http://schemas.microsoft.com/office/powerpoint/2010/main" val="736491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specific treatment for CP in focus of treatment is on improving symptoms. To that, and you will see treatment such as medication’s, which may be used to help reduce spasticity, or improve muscle tone, and to help with other side effects, including medication’s that may help with drooling, or comorbidities such as medication’s treating epilepsy. These patients very frequently require surgery or braces and many cases wheelchairs if mobility is significantly affected. Therapy is incredibly helpful for this patient population including physical therapy, occupational therapy and speech therapy depending on the child’s needs.</a:t>
            </a:r>
          </a:p>
        </p:txBody>
      </p:sp>
      <p:sp>
        <p:nvSpPr>
          <p:cNvPr id="4" name="Slide Number Placeholder 3"/>
          <p:cNvSpPr>
            <a:spLocks noGrp="1"/>
          </p:cNvSpPr>
          <p:nvPr>
            <p:ph type="sldNum" sz="quarter" idx="5"/>
          </p:nvPr>
        </p:nvSpPr>
        <p:spPr/>
        <p:txBody>
          <a:bodyPr/>
          <a:lstStyle/>
          <a:p>
            <a:fld id="{14B303C8-2AAE-6F4F-9715-3E84D3936658}" type="slidenum">
              <a:rPr lang="en-US" smtClean="0"/>
              <a:t>34</a:t>
            </a:fld>
            <a:endParaRPr lang="en-US"/>
          </a:p>
        </p:txBody>
      </p:sp>
    </p:spTree>
    <p:extLst>
      <p:ext uri="{BB962C8B-B14F-4D97-AF65-F5344CB8AC3E}">
        <p14:creationId xmlns:p14="http://schemas.microsoft.com/office/powerpoint/2010/main" val="1645333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upload.wikimedia.org</a:t>
            </a:r>
            <a:r>
              <a:rPr lang="en-US" dirty="0"/>
              <a:t>/</a:t>
            </a:r>
            <a:r>
              <a:rPr lang="en-US" dirty="0" err="1"/>
              <a:t>wikipedia</a:t>
            </a:r>
            <a:r>
              <a:rPr lang="en-US" dirty="0"/>
              <a:t>/commons/a/a0/Adskcxvbklawe%3Blas.png</a:t>
            </a:r>
          </a:p>
        </p:txBody>
      </p:sp>
      <p:sp>
        <p:nvSpPr>
          <p:cNvPr id="4" name="Slide Number Placeholder 3"/>
          <p:cNvSpPr>
            <a:spLocks noGrp="1"/>
          </p:cNvSpPr>
          <p:nvPr>
            <p:ph type="sldNum" sz="quarter" idx="5"/>
          </p:nvPr>
        </p:nvSpPr>
        <p:spPr/>
        <p:txBody>
          <a:bodyPr/>
          <a:lstStyle/>
          <a:p>
            <a:fld id="{14B303C8-2AAE-6F4F-9715-3E84D3936658}" type="slidenum">
              <a:rPr lang="en-US" smtClean="0"/>
              <a:t>36</a:t>
            </a:fld>
            <a:endParaRPr lang="en-US"/>
          </a:p>
        </p:txBody>
      </p:sp>
    </p:spTree>
    <p:extLst>
      <p:ext uri="{BB962C8B-B14F-4D97-AF65-F5344CB8AC3E}">
        <p14:creationId xmlns:p14="http://schemas.microsoft.com/office/powerpoint/2010/main" val="48740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begin by looking at multiple sclerosis. This is a condition you may well be aware of as it affects nearly 1 million Americans according to the National MS Society. However less that 5% of cases of MS begin in childhood, therefore this is a diagnosis often overlooked in the pediatric population. </a:t>
            </a:r>
          </a:p>
          <a:p>
            <a:endParaRPr lang="en-US" dirty="0"/>
          </a:p>
          <a:p>
            <a:pPr marL="0" indent="0">
              <a:buNone/>
            </a:pPr>
            <a:r>
              <a:rPr lang="en-US" sz="1200" dirty="0"/>
              <a:t>Multiple Sclerosis is an autoimmune disease affecting the central nervous system, both brain and spinal cord. MS attacks the myelin (which is the coating around nerve cells) and can leave plaque or lesions that then interfere with the nerve conduction resulting in the neurologic symptoms seen in patients with MS. </a:t>
            </a:r>
          </a:p>
          <a:p>
            <a:pPr marL="0" indent="0">
              <a:buNone/>
            </a:pPr>
            <a:r>
              <a:rPr lang="en-US" sz="1200" dirty="0"/>
              <a:t> </a:t>
            </a:r>
          </a:p>
          <a:p>
            <a:pPr marL="0" indent="0">
              <a:buNone/>
            </a:pPr>
            <a:r>
              <a:rPr lang="en-US" sz="1200" dirty="0"/>
              <a:t>The underlying cause is not fully understood however, there is suspected genetic predispositions as well as environmental factors that can play a role in this. </a:t>
            </a:r>
          </a:p>
          <a:p>
            <a:endParaRPr lang="en-US" dirty="0"/>
          </a:p>
          <a:p>
            <a:r>
              <a:rPr lang="en-US" dirty="0"/>
              <a:t>https://</a:t>
            </a:r>
            <a:r>
              <a:rPr lang="en-US" dirty="0" err="1"/>
              <a:t>www.nationalmssociety.org</a:t>
            </a:r>
            <a:r>
              <a:rPr lang="en-US" dirty="0"/>
              <a:t>/About-the-Society/MS-Prevalence#:~:text=A%20study%20funded%20by%20the,than%20twice%20the%20original%20estimate.</a:t>
            </a:r>
          </a:p>
          <a:p>
            <a:endParaRPr lang="en-US" dirty="0"/>
          </a:p>
          <a:p>
            <a:r>
              <a:rPr lang="en-US" dirty="0"/>
              <a:t>https://</a:t>
            </a:r>
            <a:r>
              <a:rPr lang="en-US" dirty="0" err="1"/>
              <a:t>upload.wikimedia.org</a:t>
            </a:r>
            <a:r>
              <a:rPr lang="en-US" dirty="0"/>
              <a:t>/</a:t>
            </a:r>
            <a:r>
              <a:rPr lang="en-US" dirty="0" err="1"/>
              <a:t>wikipedia</a:t>
            </a:r>
            <a:r>
              <a:rPr lang="en-US" dirty="0"/>
              <a:t>/commons/a/a0/Adskcxvbklawe%3Blas.png</a:t>
            </a:r>
          </a:p>
        </p:txBody>
      </p:sp>
      <p:sp>
        <p:nvSpPr>
          <p:cNvPr id="4" name="Slide Number Placeholder 3"/>
          <p:cNvSpPr>
            <a:spLocks noGrp="1"/>
          </p:cNvSpPr>
          <p:nvPr>
            <p:ph type="sldNum" sz="quarter" idx="5"/>
          </p:nvPr>
        </p:nvSpPr>
        <p:spPr/>
        <p:txBody>
          <a:bodyPr/>
          <a:lstStyle/>
          <a:p>
            <a:fld id="{14B303C8-2AAE-6F4F-9715-3E84D3936658}" type="slidenum">
              <a:rPr lang="en-US" smtClean="0"/>
              <a:t>4</a:t>
            </a:fld>
            <a:endParaRPr lang="en-US"/>
          </a:p>
        </p:txBody>
      </p:sp>
    </p:spTree>
    <p:extLst>
      <p:ext uri="{BB962C8B-B14F-4D97-AF65-F5344CB8AC3E}">
        <p14:creationId xmlns:p14="http://schemas.microsoft.com/office/powerpoint/2010/main" val="193363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MS can vary greatly depending on the location of impact throughout the brain and spinal cord, as well as length of disease and frequency of exacerbations. Common symptoms reported include:</a:t>
            </a:r>
            <a:br>
              <a:rPr lang="en-US" dirty="0"/>
            </a:br>
            <a:r>
              <a:rPr lang="en-US" dirty="0"/>
              <a:t>Vision changes</a:t>
            </a:r>
          </a:p>
          <a:p>
            <a:r>
              <a:rPr lang="en-US" dirty="0"/>
              <a:t>Weakness</a:t>
            </a:r>
          </a:p>
          <a:p>
            <a:r>
              <a:rPr lang="en-US" dirty="0"/>
              <a:t>Altered sensation/ numbness</a:t>
            </a:r>
          </a:p>
          <a:p>
            <a:r>
              <a:rPr lang="en-US" dirty="0"/>
              <a:t>Fatigue</a:t>
            </a:r>
          </a:p>
          <a:p>
            <a:r>
              <a:rPr lang="en-US" dirty="0"/>
              <a:t>Pain</a:t>
            </a:r>
          </a:p>
          <a:p>
            <a:r>
              <a:rPr lang="en-US" dirty="0"/>
              <a:t>Muscular changes such as weakness, imbalance</a:t>
            </a:r>
          </a:p>
          <a:p>
            <a:r>
              <a:rPr lang="en-US" dirty="0"/>
              <a:t>Bowel/bladder changes</a:t>
            </a:r>
          </a:p>
          <a:p>
            <a:r>
              <a:rPr lang="en-US" dirty="0"/>
              <a:t>Emotional irregularities</a:t>
            </a:r>
          </a:p>
          <a:p>
            <a:r>
              <a:rPr lang="en-US" dirty="0"/>
              <a:t>Speech changes</a:t>
            </a:r>
          </a:p>
          <a:p>
            <a:r>
              <a:rPr lang="en-US" dirty="0"/>
              <a:t>Cognitive changes/ memory problems</a:t>
            </a:r>
          </a:p>
          <a:p>
            <a:endParaRPr lang="en-US" dirty="0"/>
          </a:p>
          <a:p>
            <a:r>
              <a:rPr lang="en-US" dirty="0"/>
              <a:t>It is important to note that often when MS begins in childhood symptoms can present quite quickly and </a:t>
            </a:r>
            <a:r>
              <a:rPr lang="en-US" dirty="0" err="1"/>
              <a:t>severly</a:t>
            </a:r>
            <a:r>
              <a:rPr lang="en-US" dirty="0"/>
              <a:t> but then quickly go away (which we refer to as remission). Time between relapses may also be longer in some pediatrics. This presentation of quick return to baseline and prolonged remissions can often make diagnosis of MS in pediatrics quite challenging. </a:t>
            </a:r>
          </a:p>
          <a:p>
            <a:endParaRPr lang="en-US" dirty="0"/>
          </a:p>
          <a:p>
            <a:r>
              <a:rPr lang="en-US" dirty="0"/>
              <a:t>https://</a:t>
            </a:r>
            <a:r>
              <a:rPr lang="en-US" dirty="0" err="1"/>
              <a:t>upload.wikimedia.org</a:t>
            </a:r>
            <a:r>
              <a:rPr lang="en-US" dirty="0"/>
              <a:t>/</a:t>
            </a:r>
            <a:r>
              <a:rPr lang="en-US" dirty="0" err="1"/>
              <a:t>wikipedia</a:t>
            </a:r>
            <a:r>
              <a:rPr lang="en-US" dirty="0"/>
              <a:t>/commons/2/2e/</a:t>
            </a:r>
            <a:r>
              <a:rPr lang="en-US" dirty="0" err="1"/>
              <a:t>Multiple_Sclerosis.jpg</a:t>
            </a:r>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5</a:t>
            </a:fld>
            <a:endParaRPr lang="en-US"/>
          </a:p>
        </p:txBody>
      </p:sp>
    </p:spTree>
    <p:extLst>
      <p:ext uri="{BB962C8B-B14F-4D97-AF65-F5344CB8AC3E}">
        <p14:creationId xmlns:p14="http://schemas.microsoft.com/office/powerpoint/2010/main" val="305528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is based on variety of tests including:</a:t>
            </a:r>
          </a:p>
          <a:p>
            <a:pPr lvl="1"/>
            <a:r>
              <a:rPr lang="en-US" dirty="0"/>
              <a:t>Neurologic exam</a:t>
            </a:r>
          </a:p>
          <a:p>
            <a:pPr lvl="1"/>
            <a:r>
              <a:rPr lang="en-US" dirty="0"/>
              <a:t>History</a:t>
            </a:r>
          </a:p>
          <a:p>
            <a:pPr lvl="1"/>
            <a:r>
              <a:rPr lang="en-US" dirty="0"/>
              <a:t>MRI (looking for lesions on brain, spinal cord or optic nerves)</a:t>
            </a:r>
          </a:p>
          <a:p>
            <a:pPr lvl="1"/>
            <a:r>
              <a:rPr lang="en-US" dirty="0"/>
              <a:t>Lumbar puncture (looking for antibodies or proteins in the CSF)</a:t>
            </a:r>
          </a:p>
          <a:p>
            <a:endParaRPr lang="en-US" dirty="0"/>
          </a:p>
          <a:p>
            <a:endParaRPr lang="en-US" dirty="0"/>
          </a:p>
          <a:p>
            <a:endParaRPr lang="en-US" dirty="0"/>
          </a:p>
          <a:p>
            <a:r>
              <a:rPr lang="en-US" dirty="0"/>
              <a:t>Common comorbidities seen with MS are:</a:t>
            </a:r>
          </a:p>
          <a:p>
            <a:r>
              <a:rPr lang="en-US" dirty="0"/>
              <a:t>Vision changes or loss</a:t>
            </a:r>
          </a:p>
          <a:p>
            <a:r>
              <a:rPr lang="en-US" dirty="0"/>
              <a:t>Mobility difficulties</a:t>
            </a:r>
          </a:p>
          <a:p>
            <a:r>
              <a:rPr lang="en-US" dirty="0"/>
              <a:t>Depression/anxiety</a:t>
            </a:r>
          </a:p>
          <a:p>
            <a:r>
              <a:rPr lang="en-US" dirty="0"/>
              <a:t>Hypertension</a:t>
            </a:r>
          </a:p>
          <a:p>
            <a:r>
              <a:rPr lang="en-US" dirty="0"/>
              <a:t>Chronic lung disease]</a:t>
            </a:r>
          </a:p>
          <a:p>
            <a:r>
              <a:rPr lang="en-US" dirty="0"/>
              <a:t>Comorbid autoimmune diseases</a:t>
            </a:r>
          </a:p>
          <a:p>
            <a:endParaRPr lang="en-US" dirty="0"/>
          </a:p>
          <a:p>
            <a:r>
              <a:rPr lang="en-US" dirty="0"/>
              <a:t>Again, many of these comorbidities may not be present yet in the pediatric patient, but because their MS will affect them throughout their lifespan, education and close monitoring is important to minimize these comorbidities. </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6</a:t>
            </a:fld>
            <a:endParaRPr lang="en-US"/>
          </a:p>
        </p:txBody>
      </p:sp>
    </p:spTree>
    <p:extLst>
      <p:ext uri="{BB962C8B-B14F-4D97-AF65-F5344CB8AC3E}">
        <p14:creationId xmlns:p14="http://schemas.microsoft.com/office/powerpoint/2010/main" val="233416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currently no cure for MS and treatment is focused on reducing frequency and severity of relapses and prolong remission periods. </a:t>
            </a:r>
          </a:p>
          <a:p>
            <a:r>
              <a:rPr lang="en-US" dirty="0"/>
              <a:t>During the acute phase of relapse steroids used short term, typically IV. IVIG is a medication made up of antibodies from healthy blood donors and these antibodies can help to decrease autoimmune response. Plasma exchange or plasmapheresis is done for more difficult cases, during this </a:t>
            </a:r>
            <a:r>
              <a:rPr lang="en-US" b="0" i="0" dirty="0">
                <a:solidFill>
                  <a:srgbClr val="665546"/>
                </a:solidFill>
                <a:effectLst/>
                <a:latin typeface="Georgia" panose="02040502050405020303" pitchFamily="18" charset="0"/>
              </a:rPr>
              <a:t>. It is a process where the blood is removed from the body and washed to remove disease-causing substances, such as antibodies from the plasma (the liquid component of blood). The blood cells are then returned to the body. Multiple treatments are required, given over a couple of weeks. Plasma exchange requires the surgical placement of a special line for IV access. Risks include changes in blood pressure and fluid balance as well as infection of the access site.</a:t>
            </a:r>
          </a:p>
          <a:p>
            <a:endParaRPr lang="en-US" b="0" i="0" dirty="0">
              <a:solidFill>
                <a:srgbClr val="665546"/>
              </a:solidFill>
              <a:effectLst/>
              <a:latin typeface="Georgia" panose="02040502050405020303" pitchFamily="18" charset="0"/>
            </a:endParaRPr>
          </a:p>
          <a:p>
            <a:r>
              <a:rPr lang="en-US" b="0" i="0" dirty="0">
                <a:solidFill>
                  <a:srgbClr val="665546"/>
                </a:solidFill>
                <a:effectLst/>
                <a:latin typeface="Georgia" panose="02040502050405020303" pitchFamily="18" charset="0"/>
              </a:rPr>
              <a:t>Different medications you may see used include</a:t>
            </a:r>
          </a:p>
          <a:p>
            <a:pPr marL="171450" indent="-171450">
              <a:buFontTx/>
              <a:buChar char="-"/>
            </a:pPr>
            <a:r>
              <a:rPr lang="en-US" b="1" i="0" dirty="0">
                <a:solidFill>
                  <a:srgbClr val="665546"/>
                </a:solidFill>
                <a:effectLst/>
                <a:latin typeface="Chronicle SSm A"/>
              </a:rPr>
              <a:t>Interferons, which include Avonex®, Rebif®, </a:t>
            </a:r>
            <a:r>
              <a:rPr lang="en-US" b="1" i="0" dirty="0" err="1">
                <a:solidFill>
                  <a:srgbClr val="665546"/>
                </a:solidFill>
                <a:effectLst/>
                <a:latin typeface="Chronicle SSm A"/>
              </a:rPr>
              <a:t>Betaseron</a:t>
            </a:r>
            <a:r>
              <a:rPr lang="en-US" b="1" i="0" dirty="0">
                <a:solidFill>
                  <a:srgbClr val="665546"/>
                </a:solidFill>
                <a:effectLst/>
                <a:latin typeface="Chronicle SSm A"/>
              </a:rPr>
              <a:t>®, </a:t>
            </a:r>
            <a:r>
              <a:rPr lang="en-US" b="1" i="0" dirty="0" err="1">
                <a:solidFill>
                  <a:srgbClr val="665546"/>
                </a:solidFill>
                <a:effectLst/>
                <a:latin typeface="Chronicle SSm A"/>
              </a:rPr>
              <a:t>Plegridy</a:t>
            </a:r>
            <a:r>
              <a:rPr lang="en-US" b="1" i="0" dirty="0">
                <a:solidFill>
                  <a:srgbClr val="665546"/>
                </a:solidFill>
                <a:effectLst/>
                <a:latin typeface="Chronicle SSm A"/>
              </a:rPr>
              <a:t>®, </a:t>
            </a:r>
            <a:r>
              <a:rPr lang="en-US" b="0" i="0" dirty="0">
                <a:solidFill>
                  <a:srgbClr val="665546"/>
                </a:solidFill>
                <a:effectLst/>
                <a:latin typeface="Chronicle SSm A"/>
              </a:rPr>
              <a:t>These medications can mimic the effects of some proteins that your body and alter how the immune system responds and decrease the number of relapses. </a:t>
            </a:r>
          </a:p>
          <a:p>
            <a:pPr marL="171450" indent="-171450">
              <a:buFontTx/>
              <a:buChar char="-"/>
            </a:pPr>
            <a:r>
              <a:rPr lang="en-US" b="0" i="0" dirty="0">
                <a:solidFill>
                  <a:srgbClr val="665546"/>
                </a:solidFill>
                <a:effectLst/>
                <a:latin typeface="Chronicle SSm A"/>
              </a:rPr>
              <a:t>Another medication used is </a:t>
            </a:r>
            <a:r>
              <a:rPr lang="en-US" b="1" i="0" dirty="0">
                <a:solidFill>
                  <a:srgbClr val="665546"/>
                </a:solidFill>
                <a:effectLst/>
                <a:latin typeface="Chronicle SSm A"/>
              </a:rPr>
              <a:t>Glatiramer acetate (Copaxone®), which is a SQ </a:t>
            </a:r>
            <a:r>
              <a:rPr lang="en-US" b="0" i="0" dirty="0">
                <a:solidFill>
                  <a:srgbClr val="665546"/>
                </a:solidFill>
                <a:effectLst/>
                <a:latin typeface="Chronicle SSm A"/>
              </a:rPr>
              <a:t>medication similar to the proteins that makes up myelin in the brain and spinal cord.</a:t>
            </a:r>
          </a:p>
          <a:p>
            <a:pPr marL="171450" indent="-171450">
              <a:buFontTx/>
              <a:buChar char="-"/>
            </a:pPr>
            <a:r>
              <a:rPr lang="en-US" sz="2400" dirty="0"/>
              <a:t>There are several oral medications available for MS, however Fingolimod (</a:t>
            </a:r>
            <a:r>
              <a:rPr lang="en-US" sz="2400" dirty="0" err="1"/>
              <a:t>Gilenya</a:t>
            </a:r>
            <a:r>
              <a:rPr lang="en-US" sz="2400" dirty="0"/>
              <a:t>) is one of the few oral treatments frequently used in children. </a:t>
            </a:r>
          </a:p>
          <a:p>
            <a:pPr marL="171450" indent="-171450">
              <a:buFontTx/>
              <a:buChar char="-"/>
            </a:pPr>
            <a:r>
              <a:rPr lang="en-US" sz="2400" dirty="0"/>
              <a:t>IV treatment: </a:t>
            </a:r>
            <a:r>
              <a:rPr lang="en-US" sz="2400" dirty="0" err="1"/>
              <a:t>Rituxumab</a:t>
            </a:r>
            <a:r>
              <a:rPr lang="en-US" sz="2400" dirty="0"/>
              <a:t>, Tysabri, Ocrevus are IV infusions you may see given</a:t>
            </a:r>
          </a:p>
          <a:p>
            <a:pPr marL="171450" indent="-171450">
              <a:buFontTx/>
              <a:buChar char="-"/>
            </a:pPr>
            <a:r>
              <a:rPr lang="en-US" sz="2400" dirty="0"/>
              <a:t>Other things that can help reduce morbidity include </a:t>
            </a:r>
            <a:r>
              <a:rPr lang="en-US" sz="2200" dirty="0"/>
              <a:t>Vitamin D can help decrease MS activity, and lifestyle changes including avoiding smoking and secondhand smoke, eating a healthy diet, exercise and sleep.</a:t>
            </a:r>
            <a:endParaRPr lang="en-US" b="0" i="0" dirty="0">
              <a:solidFill>
                <a:srgbClr val="665546"/>
              </a:solidFill>
              <a:effectLst/>
              <a:latin typeface="Chronicle SSm A"/>
            </a:endParaRPr>
          </a:p>
          <a:p>
            <a:pPr algn="l">
              <a:buFont typeface="Arial" panose="020B0604020202020204" pitchFamily="34" charset="0"/>
              <a:buChar char="•"/>
            </a:pPr>
            <a:endParaRPr lang="en-US" b="0" i="0" dirty="0">
              <a:solidFill>
                <a:srgbClr val="665546"/>
              </a:solidFill>
              <a:effectLst/>
              <a:latin typeface="Chronicle SSm A"/>
            </a:endParaRPr>
          </a:p>
          <a:p>
            <a:br>
              <a:rPr lang="en-US" dirty="0"/>
            </a:br>
            <a:endParaRPr lang="en-US" b="0" i="0" dirty="0">
              <a:solidFill>
                <a:srgbClr val="665546"/>
              </a:solidFill>
              <a:effectLst/>
              <a:latin typeface="Chronicle SSm A"/>
            </a:endParaRP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7</a:t>
            </a:fld>
            <a:endParaRPr lang="en-US"/>
          </a:p>
        </p:txBody>
      </p:sp>
    </p:spTree>
    <p:extLst>
      <p:ext uri="{BB962C8B-B14F-4D97-AF65-F5344CB8AC3E}">
        <p14:creationId xmlns:p14="http://schemas.microsoft.com/office/powerpoint/2010/main" val="62223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MS is a chronic lifelong condition. Because of this this nursing role should focus on education and patient support.</a:t>
            </a:r>
          </a:p>
          <a:p>
            <a:pPr>
              <a:buFontTx/>
              <a:buNone/>
            </a:pPr>
            <a:r>
              <a:rPr lang="en-US" dirty="0"/>
              <a:t>Education regarding healthy lifestyle, smoking cessation, proper sleep and exercise, mental health screenings and support are important aspects of nursing care.</a:t>
            </a:r>
          </a:p>
          <a:p>
            <a:pPr>
              <a:buFontTx/>
              <a:buNone/>
            </a:pPr>
            <a:r>
              <a:rPr lang="en-US" dirty="0"/>
              <a:t>Helping to create a treatment action plan for relapses as well as symptoms to watch for is important. </a:t>
            </a:r>
          </a:p>
          <a:p>
            <a:pPr>
              <a:buFontTx/>
              <a:buNone/>
            </a:pPr>
            <a:r>
              <a:rPr lang="en-US" dirty="0"/>
              <a:t>Nursing will also need to education about medications used as many will be done at home by the patient.</a:t>
            </a:r>
          </a:p>
          <a:p>
            <a:endParaRPr lang="en-US" dirty="0"/>
          </a:p>
        </p:txBody>
      </p:sp>
      <p:sp>
        <p:nvSpPr>
          <p:cNvPr id="4" name="Slide Number Placeholder 3"/>
          <p:cNvSpPr>
            <a:spLocks noGrp="1"/>
          </p:cNvSpPr>
          <p:nvPr>
            <p:ph type="sldNum" sz="quarter" idx="5"/>
          </p:nvPr>
        </p:nvSpPr>
        <p:spPr/>
        <p:txBody>
          <a:bodyPr/>
          <a:lstStyle/>
          <a:p>
            <a:fld id="{14B303C8-2AAE-6F4F-9715-3E84D3936658}" type="slidenum">
              <a:rPr lang="en-US" smtClean="0"/>
              <a:t>8</a:t>
            </a:fld>
            <a:endParaRPr lang="en-US"/>
          </a:p>
        </p:txBody>
      </p:sp>
    </p:spTree>
    <p:extLst>
      <p:ext uri="{BB962C8B-B14F-4D97-AF65-F5344CB8AC3E}">
        <p14:creationId xmlns:p14="http://schemas.microsoft.com/office/powerpoint/2010/main" val="342037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Myasthenia gravis is a chronic autoimmune and neuromuscular disease which causes decrease skeletal muscle tone and fatigue of muscles. The skeletal muscle is responsible for all movement in the body as well as facilitates breathing.</a:t>
            </a:r>
          </a:p>
          <a:p>
            <a:r>
              <a:rPr lang="en-US" dirty="0"/>
              <a:t>There is no cure but treatment aims to relieve symptoms</a:t>
            </a:r>
          </a:p>
          <a:p>
            <a:r>
              <a:rPr lang="en-US" dirty="0"/>
              <a:t>Most common muscles effected are eye muscles, muscles of the face and mouth, neck and limb muscles</a:t>
            </a:r>
          </a:p>
          <a:p>
            <a:r>
              <a:rPr lang="en-US" dirty="0"/>
              <a:t>When it occurs in childhood it is called Juvenile Myasthenia Gravid (JMG)</a:t>
            </a:r>
          </a:p>
          <a:p>
            <a:endParaRPr lang="en-US" dirty="0"/>
          </a:p>
          <a:p>
            <a:r>
              <a:rPr lang="en-US" dirty="0"/>
              <a:t>Lets take a step back into basic neuro-pathophysiology for one moment. </a:t>
            </a:r>
          </a:p>
          <a:p>
            <a:endParaRPr lang="en-US" dirty="0"/>
          </a:p>
          <a:p>
            <a:r>
              <a:rPr lang="en-US" dirty="0"/>
              <a:t>What are neuro-transmitters? Neurotransmitters are the chemicals that neurons (or brain cells) need to communicate information. </a:t>
            </a:r>
          </a:p>
          <a:p>
            <a:r>
              <a:rPr lang="en-US" dirty="0"/>
              <a:t>So when a signal or impulse travels down a motor nerve the body releases a neurotransmitter called ACETYLCHOLINE to bind to the electrical impulses at the </a:t>
            </a:r>
            <a:r>
              <a:rPr lang="en-US" b="0" i="0" dirty="0">
                <a:solidFill>
                  <a:srgbClr val="212529"/>
                </a:solidFill>
                <a:effectLst/>
                <a:latin typeface="Open Sans" panose="020B0606030504020204" pitchFamily="34" charset="0"/>
              </a:rPr>
              <a:t>neuromuscular junction which is where the motor nerve meets up with the muscle itself. </a:t>
            </a:r>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Because MG is an</a:t>
            </a:r>
            <a:r>
              <a:rPr lang="en-US" dirty="0"/>
              <a:t> autoimmune disorder, antibodies created block this release of acetylcholine at the motor junction, thereby interrupting the the signal and preventing the muscle from contracting. </a:t>
            </a:r>
          </a:p>
          <a:p>
            <a:endParaRPr lang="en-US" dirty="0"/>
          </a:p>
          <a:p>
            <a:r>
              <a:rPr lang="en-US" dirty="0"/>
              <a:t>Because the Thymus glad regulated the formation of immune function, this gland can play a role in the underlying causes behind MG. </a:t>
            </a:r>
          </a:p>
          <a:p>
            <a:endParaRPr lang="en-US" dirty="0"/>
          </a:p>
          <a:p>
            <a:endParaRPr lang="en-US" dirty="0"/>
          </a:p>
          <a:p>
            <a:endParaRPr lang="en-US" dirty="0"/>
          </a:p>
          <a:p>
            <a:r>
              <a:rPr lang="en-US" dirty="0"/>
              <a:t>https://</a:t>
            </a:r>
            <a:r>
              <a:rPr lang="en-US" dirty="0" err="1"/>
              <a:t>upload.wikimedia.org</a:t>
            </a:r>
            <a:r>
              <a:rPr lang="en-US" dirty="0"/>
              <a:t>/</a:t>
            </a:r>
            <a:r>
              <a:rPr lang="en-US" dirty="0" err="1"/>
              <a:t>wikipedia</a:t>
            </a:r>
            <a:r>
              <a:rPr lang="en-US" dirty="0"/>
              <a:t>/commons/8/8f/Wikipedia_Project_Myasthenia_gravis_%285%29.svg</a:t>
            </a:r>
          </a:p>
        </p:txBody>
      </p:sp>
      <p:sp>
        <p:nvSpPr>
          <p:cNvPr id="4" name="Slide Number Placeholder 3"/>
          <p:cNvSpPr>
            <a:spLocks noGrp="1"/>
          </p:cNvSpPr>
          <p:nvPr>
            <p:ph type="sldNum" sz="quarter" idx="5"/>
          </p:nvPr>
        </p:nvSpPr>
        <p:spPr/>
        <p:txBody>
          <a:bodyPr/>
          <a:lstStyle/>
          <a:p>
            <a:fld id="{14B303C8-2AAE-6F4F-9715-3E84D3936658}" type="slidenum">
              <a:rPr lang="en-US" smtClean="0"/>
              <a:t>9</a:t>
            </a:fld>
            <a:endParaRPr lang="en-US"/>
          </a:p>
        </p:txBody>
      </p:sp>
    </p:spTree>
    <p:extLst>
      <p:ext uri="{BB962C8B-B14F-4D97-AF65-F5344CB8AC3E}">
        <p14:creationId xmlns:p14="http://schemas.microsoft.com/office/powerpoint/2010/main" val="408536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6/30/2023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6/30/2023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6/30/2023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6/30/2023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6/30/2023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6/30/2023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6/30/2023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hs.uk/conditions/muscular-dystrophy/#:~:text=Duchenne%20MD%20%E2%80%93%20one%20of%20the,into%20their%2020s%20or%2030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rarediseases.info.nih.gov/diseases/6291/duchenne-muscular-dystroph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E9CE-41F8-080A-3BD1-F36D03F398F4}"/>
              </a:ext>
            </a:extLst>
          </p:cNvPr>
          <p:cNvSpPr>
            <a:spLocks noGrp="1"/>
          </p:cNvSpPr>
          <p:nvPr>
            <p:ph type="ctrTitle"/>
          </p:nvPr>
        </p:nvSpPr>
        <p:spPr/>
        <p:txBody>
          <a:bodyPr>
            <a:normAutofit fontScale="90000"/>
          </a:bodyPr>
          <a:lstStyle/>
          <a:p>
            <a:r>
              <a:rPr lang="en-US" dirty="0"/>
              <a:t>Nursing care for pediatric neurology~ Part 2</a:t>
            </a:r>
          </a:p>
        </p:txBody>
      </p:sp>
      <p:sp>
        <p:nvSpPr>
          <p:cNvPr id="3" name="Subtitle 2">
            <a:extLst>
              <a:ext uri="{FF2B5EF4-FFF2-40B4-BE49-F238E27FC236}">
                <a16:creationId xmlns:a16="http://schemas.microsoft.com/office/drawing/2014/main" id="{8D5ECA44-8186-D9BB-29AD-4E5668EBBDA9}"/>
              </a:ext>
            </a:extLst>
          </p:cNvPr>
          <p:cNvSpPr>
            <a:spLocks noGrp="1"/>
          </p:cNvSpPr>
          <p:nvPr>
            <p:ph type="subTitle" idx="1"/>
          </p:nvPr>
        </p:nvSpPr>
        <p:spPr/>
        <p:txBody>
          <a:bodyPr/>
          <a:lstStyle/>
          <a:p>
            <a:r>
              <a:rPr lang="en-US" dirty="0"/>
              <a:t>Dr. Kimberly Ndahayo, DNP, FNP-C, RN, CNRN</a:t>
            </a:r>
          </a:p>
        </p:txBody>
      </p:sp>
    </p:spTree>
    <p:extLst>
      <p:ext uri="{BB962C8B-B14F-4D97-AF65-F5344CB8AC3E}">
        <p14:creationId xmlns:p14="http://schemas.microsoft.com/office/powerpoint/2010/main" val="3255860571"/>
      </p:ext>
    </p:extLst>
  </p:cSld>
  <p:clrMapOvr>
    <a:masterClrMapping/>
  </p:clrMapOvr>
  <mc:AlternateContent xmlns:mc="http://schemas.openxmlformats.org/markup-compatibility/2006" xmlns:p14="http://schemas.microsoft.com/office/powerpoint/2010/main">
    <mc:Choice Requires="p14">
      <p:transition spd="slow" p14:dur="2000" advTm="25245"/>
    </mc:Choice>
    <mc:Fallback xmlns="">
      <p:transition spd="slow" advTm="252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394460" y="762000"/>
            <a:ext cx="10111740" cy="1295400"/>
          </a:xfrm>
        </p:spPr>
        <p:txBody>
          <a:bodyPr/>
          <a:lstStyle/>
          <a:p>
            <a:r>
              <a:rPr lang="en-US" dirty="0"/>
              <a:t>Autoimmune: myasthenia gravis</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a:xfrm>
            <a:off x="917584" y="1505794"/>
            <a:ext cx="5079991" cy="823912"/>
          </a:xfrm>
        </p:spPr>
        <p:txBody>
          <a:bodyPr/>
          <a:lstStyle/>
          <a:p>
            <a:r>
              <a:rPr lang="en-US" dirty="0"/>
              <a:t>Symptoms</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a:xfrm>
            <a:off x="663576" y="2375193"/>
            <a:ext cx="5311775" cy="3086019"/>
          </a:xfrm>
        </p:spPr>
        <p:txBody>
          <a:bodyPr>
            <a:normAutofit fontScale="92500" lnSpcReduction="20000"/>
          </a:bodyPr>
          <a:lstStyle/>
          <a:p>
            <a:r>
              <a:rPr lang="en-US" dirty="0"/>
              <a:t>Symptoms vary based on muscle group affected but commonly include:</a:t>
            </a:r>
          </a:p>
          <a:p>
            <a:pPr lvl="1"/>
            <a:r>
              <a:rPr lang="en-US" dirty="0"/>
              <a:t>Eyelid drooping (ptosis)</a:t>
            </a:r>
          </a:p>
          <a:p>
            <a:pPr lvl="1"/>
            <a:r>
              <a:rPr lang="en-US" dirty="0"/>
              <a:t>Double vision (diplopia)</a:t>
            </a:r>
          </a:p>
          <a:p>
            <a:pPr lvl="1"/>
            <a:r>
              <a:rPr lang="en-US" dirty="0"/>
              <a:t>Speech difficulty</a:t>
            </a:r>
          </a:p>
          <a:p>
            <a:pPr lvl="1"/>
            <a:r>
              <a:rPr lang="en-US" dirty="0"/>
              <a:t>Difficulty swallowing, choking, </a:t>
            </a:r>
          </a:p>
          <a:p>
            <a:pPr lvl="1"/>
            <a:r>
              <a:rPr lang="en-US" dirty="0"/>
              <a:t>Difficulty walking</a:t>
            </a:r>
          </a:p>
          <a:p>
            <a:pPr lvl="1"/>
            <a:r>
              <a:rPr lang="en-US" dirty="0"/>
              <a:t>Difficulty with trunk support and neck stability</a:t>
            </a:r>
          </a:p>
          <a:p>
            <a:pPr lvl="1"/>
            <a:r>
              <a:rPr lang="en-US" dirty="0"/>
              <a:t>In severe episodes breathing can be affected</a:t>
            </a:r>
          </a:p>
          <a:p>
            <a:pPr lvl="1"/>
            <a:endParaRPr lang="en-US" dirty="0"/>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a:xfrm>
            <a:off x="6172200" y="2375192"/>
            <a:ext cx="5334000" cy="3086019"/>
          </a:xfrm>
        </p:spPr>
        <p:txBody>
          <a:bodyPr>
            <a:normAutofit fontScale="92500" lnSpcReduction="20000"/>
          </a:bodyPr>
          <a:lstStyle/>
          <a:p>
            <a:r>
              <a:rPr lang="en-US" b="0" i="0" dirty="0">
                <a:effectLst/>
                <a:latin typeface="+mj-lt"/>
              </a:rPr>
              <a:t>A myasthenic crisis is considered a medical emergency</a:t>
            </a:r>
          </a:p>
          <a:p>
            <a:r>
              <a:rPr lang="en-US" dirty="0">
                <a:latin typeface="+mj-lt"/>
              </a:rPr>
              <a:t>O</a:t>
            </a:r>
            <a:r>
              <a:rPr lang="en-US" b="0" i="0" dirty="0">
                <a:effectLst/>
                <a:latin typeface="+mj-lt"/>
              </a:rPr>
              <a:t>ccurs when skeletal muscles responsible for respiration are affected causing respiratory distress and even failure. </a:t>
            </a:r>
          </a:p>
          <a:p>
            <a:r>
              <a:rPr lang="en-US" b="0" i="0" dirty="0">
                <a:effectLst/>
                <a:latin typeface="+mj-lt"/>
              </a:rPr>
              <a:t>Causes can vary but often can be triggered by infection or stress. </a:t>
            </a:r>
          </a:p>
          <a:p>
            <a:r>
              <a:rPr lang="en-US" b="0" i="0" dirty="0">
                <a:effectLst/>
                <a:latin typeface="+mj-lt"/>
              </a:rPr>
              <a:t>Approximately15-20% of patients with MG will experience at least one myasthenic crisis in their lifetime.</a:t>
            </a:r>
          </a:p>
          <a:p>
            <a:endParaRPr lang="en-US" dirty="0">
              <a:latin typeface="+mj-lt"/>
            </a:endParaRPr>
          </a:p>
        </p:txBody>
      </p:sp>
      <p:sp>
        <p:nvSpPr>
          <p:cNvPr id="8" name="Text Placeholder 7">
            <a:extLst>
              <a:ext uri="{FF2B5EF4-FFF2-40B4-BE49-F238E27FC236}">
                <a16:creationId xmlns:a16="http://schemas.microsoft.com/office/drawing/2014/main" id="{2BE8D1E5-839F-6A45-32CE-8B6B984EE486}"/>
              </a:ext>
            </a:extLst>
          </p:cNvPr>
          <p:cNvSpPr>
            <a:spLocks noGrp="1"/>
          </p:cNvSpPr>
          <p:nvPr>
            <p:ph type="body" sz="quarter" idx="3"/>
          </p:nvPr>
        </p:nvSpPr>
        <p:spPr>
          <a:xfrm>
            <a:off x="6400800" y="1505794"/>
            <a:ext cx="5105400" cy="823912"/>
          </a:xfrm>
        </p:spPr>
        <p:txBody>
          <a:bodyPr/>
          <a:lstStyle/>
          <a:p>
            <a:r>
              <a:rPr lang="en-US" b="0" i="0" dirty="0">
                <a:effectLst/>
                <a:latin typeface="+mj-lt"/>
              </a:rPr>
              <a:t>Myasthenic crisis</a:t>
            </a:r>
            <a:endParaRPr lang="en-US" dirty="0"/>
          </a:p>
        </p:txBody>
      </p:sp>
      <p:pic>
        <p:nvPicPr>
          <p:cNvPr id="10" name="Picture 9" descr="A close up of a person's face&#10;&#10;Description automatically generated with medium confidence">
            <a:extLst>
              <a:ext uri="{FF2B5EF4-FFF2-40B4-BE49-F238E27FC236}">
                <a16:creationId xmlns:a16="http://schemas.microsoft.com/office/drawing/2014/main" id="{F78DE2D5-B66E-F460-1A75-C26DFDEC59D1}"/>
              </a:ext>
            </a:extLst>
          </p:cNvPr>
          <p:cNvPicPr>
            <a:picLocks noChangeAspect="1"/>
          </p:cNvPicPr>
          <p:nvPr/>
        </p:nvPicPr>
        <p:blipFill>
          <a:blip r:embed="rId3"/>
          <a:stretch>
            <a:fillRect/>
          </a:stretch>
        </p:blipFill>
        <p:spPr>
          <a:xfrm>
            <a:off x="2198688" y="5345690"/>
            <a:ext cx="7772400" cy="1417607"/>
          </a:xfrm>
          <a:prstGeom prst="rect">
            <a:avLst/>
          </a:prstGeom>
        </p:spPr>
      </p:pic>
      <p:sp>
        <p:nvSpPr>
          <p:cNvPr id="11" name="TextBox 10">
            <a:extLst>
              <a:ext uri="{FF2B5EF4-FFF2-40B4-BE49-F238E27FC236}">
                <a16:creationId xmlns:a16="http://schemas.microsoft.com/office/drawing/2014/main" id="{F6F89ED0-A7FC-89CB-F744-3A766ECE1A9B}"/>
              </a:ext>
            </a:extLst>
          </p:cNvPr>
          <p:cNvSpPr txBox="1"/>
          <p:nvPr/>
        </p:nvSpPr>
        <p:spPr>
          <a:xfrm>
            <a:off x="8275689" y="6655575"/>
            <a:ext cx="1717623" cy="215444"/>
          </a:xfrm>
          <a:prstGeom prst="rect">
            <a:avLst/>
          </a:prstGeom>
          <a:noFill/>
        </p:spPr>
        <p:txBody>
          <a:bodyPr wrap="square" rtlCol="0">
            <a:spAutoFit/>
          </a:bodyPr>
          <a:lstStyle/>
          <a:p>
            <a:r>
              <a:rPr lang="en-US" sz="800" dirty="0"/>
              <a:t>Image: Wikimedia Commons</a:t>
            </a:r>
          </a:p>
        </p:txBody>
      </p:sp>
    </p:spTree>
    <p:extLst>
      <p:ext uri="{BB962C8B-B14F-4D97-AF65-F5344CB8AC3E}">
        <p14:creationId xmlns:p14="http://schemas.microsoft.com/office/powerpoint/2010/main" val="786328281"/>
      </p:ext>
    </p:extLst>
  </p:cSld>
  <p:clrMapOvr>
    <a:masterClrMapping/>
  </p:clrMapOvr>
  <mc:AlternateContent xmlns:mc="http://schemas.openxmlformats.org/markup-compatibility/2006" xmlns:p14="http://schemas.microsoft.com/office/powerpoint/2010/main">
    <mc:Choice Requires="p14">
      <p:transition spd="slow" p14:dur="2000" advTm="53743"/>
    </mc:Choice>
    <mc:Fallback xmlns="">
      <p:transition spd="slow" advTm="5374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6096000" y="123909"/>
            <a:ext cx="5989820" cy="1293028"/>
          </a:xfrm>
        </p:spPr>
        <p:txBody>
          <a:bodyPr/>
          <a:lstStyle/>
          <a:p>
            <a:pPr algn="ctr"/>
            <a:r>
              <a:rPr lang="en-US" dirty="0"/>
              <a:t>Autoimmune: myasthenia gravis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685800" y="1416937"/>
            <a:ext cx="5410200" cy="4024125"/>
          </a:xfrm>
        </p:spPr>
        <p:txBody>
          <a:bodyPr>
            <a:normAutofit fontScale="92500"/>
          </a:bodyPr>
          <a:lstStyle/>
          <a:p>
            <a:pPr marL="0" indent="0">
              <a:buNone/>
            </a:pPr>
            <a:r>
              <a:rPr lang="en-US" sz="3000" dirty="0"/>
              <a:t>Comorbidities/ Complications</a:t>
            </a:r>
          </a:p>
          <a:p>
            <a:r>
              <a:rPr lang="en-US" dirty="0"/>
              <a:t>Symptoms worsen with alcohol, fatigue or sleep deprivation, some medications (some antibiotics such as penicillin's and some cardiovascular medications)</a:t>
            </a:r>
          </a:p>
          <a:p>
            <a:r>
              <a:rPr lang="en-US" dirty="0"/>
              <a:t>Thyroid disease</a:t>
            </a:r>
          </a:p>
          <a:p>
            <a:r>
              <a:rPr lang="en-US" dirty="0"/>
              <a:t>Systemic lupus erythematosus, rheumatoid arthritis</a:t>
            </a:r>
          </a:p>
          <a:p>
            <a:r>
              <a:rPr lang="en-US" dirty="0"/>
              <a:t>Cardio myositis and subclinical cardiac dysfunction has also been reported</a:t>
            </a:r>
          </a:p>
        </p:txBody>
      </p:sp>
      <p:sp>
        <p:nvSpPr>
          <p:cNvPr id="4" name="Text Placeholder 4">
            <a:extLst>
              <a:ext uri="{FF2B5EF4-FFF2-40B4-BE49-F238E27FC236}">
                <a16:creationId xmlns:a16="http://schemas.microsoft.com/office/drawing/2014/main" id="{E410A913-49B9-A570-A86B-FF232EC20EDE}"/>
              </a:ext>
            </a:extLst>
          </p:cNvPr>
          <p:cNvSpPr txBox="1">
            <a:spLocks/>
          </p:cNvSpPr>
          <p:nvPr/>
        </p:nvSpPr>
        <p:spPr>
          <a:xfrm>
            <a:off x="6400800" y="3128182"/>
            <a:ext cx="5105400"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Diagnosis</a:t>
            </a:r>
            <a:endParaRPr lang="en-US" sz="2400" b="1" i="0" dirty="0">
              <a:effectLst/>
              <a:latin typeface="+mj-lt"/>
            </a:endParaRPr>
          </a:p>
          <a:p>
            <a:pPr algn="l">
              <a:buFont typeface="Arial" panose="020B0604020202020204" pitchFamily="34" charset="0"/>
              <a:buChar char="•"/>
            </a:pPr>
            <a:r>
              <a:rPr lang="en-US" sz="2000" i="0" dirty="0">
                <a:effectLst/>
                <a:latin typeface="+mj-lt"/>
              </a:rPr>
              <a:t>Antibody titer tests</a:t>
            </a:r>
          </a:p>
          <a:p>
            <a:pPr algn="l">
              <a:buFont typeface="Arial" panose="020B0604020202020204" pitchFamily="34" charset="0"/>
              <a:buChar char="•"/>
            </a:pPr>
            <a:r>
              <a:rPr lang="en-US" sz="2000" i="0" dirty="0">
                <a:effectLst/>
                <a:latin typeface="+mj-lt"/>
              </a:rPr>
              <a:t>Repetitive nerve stimulation</a:t>
            </a:r>
            <a:endParaRPr lang="en-US" sz="2000" dirty="0">
              <a:latin typeface="+mj-lt"/>
            </a:endParaRPr>
          </a:p>
          <a:p>
            <a:pPr algn="l">
              <a:buFont typeface="Arial" panose="020B0604020202020204" pitchFamily="34" charset="0"/>
              <a:buChar char="•"/>
            </a:pPr>
            <a:r>
              <a:rPr lang="en-US" sz="2000" i="0" dirty="0" err="1">
                <a:effectLst/>
                <a:latin typeface="+mj-lt"/>
              </a:rPr>
              <a:t>Tensilon</a:t>
            </a:r>
            <a:r>
              <a:rPr lang="en-US" sz="2000" i="0" dirty="0">
                <a:effectLst/>
                <a:latin typeface="+mj-lt"/>
              </a:rPr>
              <a:t> tests</a:t>
            </a:r>
          </a:p>
          <a:p>
            <a:pPr algn="l">
              <a:buFont typeface="Arial" panose="020B0604020202020204" pitchFamily="34" charset="0"/>
              <a:buChar char="•"/>
            </a:pPr>
            <a:r>
              <a:rPr lang="en-US" sz="2000" i="0" dirty="0">
                <a:effectLst/>
                <a:latin typeface="+mj-lt"/>
              </a:rPr>
              <a:t>Stimulated single fiber EMG (SSFEMG)</a:t>
            </a:r>
            <a:endParaRPr lang="en-US" sz="2000" dirty="0">
              <a:latin typeface="+mj-lt"/>
            </a:endParaRPr>
          </a:p>
          <a:p>
            <a:endParaRPr lang="en-US" dirty="0"/>
          </a:p>
        </p:txBody>
      </p:sp>
    </p:spTree>
    <p:extLst>
      <p:ext uri="{BB962C8B-B14F-4D97-AF65-F5344CB8AC3E}">
        <p14:creationId xmlns:p14="http://schemas.microsoft.com/office/powerpoint/2010/main" val="1694971828"/>
      </p:ext>
    </p:extLst>
  </p:cSld>
  <p:clrMapOvr>
    <a:masterClrMapping/>
  </p:clrMapOvr>
  <mc:AlternateContent xmlns:mc="http://schemas.openxmlformats.org/markup-compatibility/2006" xmlns:p14="http://schemas.microsoft.com/office/powerpoint/2010/main">
    <mc:Choice Requires="p14">
      <p:transition spd="slow" p14:dur="2000" advTm="89574"/>
    </mc:Choice>
    <mc:Fallback xmlns="">
      <p:transition spd="slow" advTm="8957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Autoimmune: myasthenia gravis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sz="2800" dirty="0"/>
              <a:t>Treatments</a:t>
            </a:r>
          </a:p>
          <a:p>
            <a:r>
              <a:rPr lang="en-US" sz="2400" dirty="0"/>
              <a:t>No cure, focus on symptom management</a:t>
            </a:r>
          </a:p>
          <a:p>
            <a:r>
              <a:rPr lang="en-US" sz="2400" dirty="0"/>
              <a:t>Thymectomy- removal of they thymus gland</a:t>
            </a:r>
          </a:p>
          <a:p>
            <a:r>
              <a:rPr lang="en-US" sz="2400" dirty="0"/>
              <a:t>Monoclonal antibody</a:t>
            </a:r>
          </a:p>
          <a:p>
            <a:r>
              <a:rPr lang="en-US" sz="2400" dirty="0"/>
              <a:t>Anti-cholinesterase agents (</a:t>
            </a:r>
            <a:r>
              <a:rPr lang="en-US" sz="2400" dirty="0" err="1"/>
              <a:t>pyrostigmine</a:t>
            </a:r>
            <a:r>
              <a:rPr lang="en-US" sz="2400" dirty="0"/>
              <a:t>)</a:t>
            </a:r>
          </a:p>
          <a:p>
            <a:r>
              <a:rPr lang="en-US" sz="2400" dirty="0"/>
              <a:t>Immunosuppressive medications</a:t>
            </a:r>
          </a:p>
          <a:p>
            <a:r>
              <a:rPr lang="en-US" sz="2400" dirty="0"/>
              <a:t>Plasmapheresis and/or IVIG</a:t>
            </a:r>
          </a:p>
        </p:txBody>
      </p:sp>
    </p:spTree>
    <p:extLst>
      <p:ext uri="{BB962C8B-B14F-4D97-AF65-F5344CB8AC3E}">
        <p14:creationId xmlns:p14="http://schemas.microsoft.com/office/powerpoint/2010/main" val="1179738705"/>
      </p:ext>
    </p:extLst>
  </p:cSld>
  <p:clrMapOvr>
    <a:masterClrMapping/>
  </p:clrMapOvr>
  <mc:AlternateContent xmlns:mc="http://schemas.openxmlformats.org/markup-compatibility/2006" xmlns:p14="http://schemas.microsoft.com/office/powerpoint/2010/main">
    <mc:Choice Requires="p14">
      <p:transition spd="slow" p14:dur="2000" advTm="92113"/>
    </mc:Choice>
    <mc:Fallback xmlns="">
      <p:transition spd="slow" advTm="921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Autoimmune: myasthenia gravis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sz="2800" dirty="0"/>
              <a:t>Nursing Considerations/ Patient Education</a:t>
            </a:r>
          </a:p>
          <a:p>
            <a:pPr>
              <a:buFontTx/>
              <a:buChar char="-"/>
            </a:pPr>
            <a:r>
              <a:rPr lang="en-US" sz="2400" dirty="0"/>
              <a:t>Complex care team includes nursing, neuromuscular specialists, neurology, orthopedics, genetic specialists, ophthalmology</a:t>
            </a:r>
          </a:p>
          <a:p>
            <a:pPr>
              <a:buFontTx/>
              <a:buChar char="-"/>
            </a:pPr>
            <a:r>
              <a:rPr lang="en-US" sz="2400" b="0" i="0" dirty="0">
                <a:effectLst/>
                <a:latin typeface="+mj-lt"/>
              </a:rPr>
              <a:t>Myasthenic crisis awareness</a:t>
            </a:r>
          </a:p>
          <a:p>
            <a:pPr>
              <a:buFontTx/>
              <a:buChar char="-"/>
            </a:pPr>
            <a:r>
              <a:rPr lang="en-US" sz="2400" dirty="0">
                <a:latin typeface="+mj-lt"/>
              </a:rPr>
              <a:t>Medication use and administration</a:t>
            </a:r>
            <a:endParaRPr lang="en-US" sz="2400" dirty="0"/>
          </a:p>
          <a:p>
            <a:pPr>
              <a:buFontTx/>
              <a:buChar char="-"/>
            </a:pPr>
            <a:endParaRPr lang="en-US" dirty="0"/>
          </a:p>
        </p:txBody>
      </p:sp>
    </p:spTree>
    <p:extLst>
      <p:ext uri="{BB962C8B-B14F-4D97-AF65-F5344CB8AC3E}">
        <p14:creationId xmlns:p14="http://schemas.microsoft.com/office/powerpoint/2010/main" val="3875739574"/>
      </p:ext>
    </p:extLst>
  </p:cSld>
  <p:clrMapOvr>
    <a:masterClrMapping/>
  </p:clrMapOvr>
  <mc:AlternateContent xmlns:mc="http://schemas.openxmlformats.org/markup-compatibility/2006" xmlns:p14="http://schemas.microsoft.com/office/powerpoint/2010/main">
    <mc:Choice Requires="p14">
      <p:transition spd="slow" p14:dur="2000" advTm="37946"/>
    </mc:Choice>
    <mc:Fallback xmlns="">
      <p:transition spd="slow" advTm="3794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185E-1CDA-E915-3EF9-8E2C393234F1}"/>
              </a:ext>
            </a:extLst>
          </p:cNvPr>
          <p:cNvSpPr>
            <a:spLocks noGrp="1"/>
          </p:cNvSpPr>
          <p:nvPr>
            <p:ph type="title"/>
          </p:nvPr>
        </p:nvSpPr>
        <p:spPr/>
        <p:txBody>
          <a:bodyPr/>
          <a:lstStyle/>
          <a:p>
            <a:r>
              <a:rPr lang="en-US" dirty="0"/>
              <a:t>Genetic conditions resulting in Tumors</a:t>
            </a:r>
          </a:p>
        </p:txBody>
      </p:sp>
      <p:sp>
        <p:nvSpPr>
          <p:cNvPr id="3" name="Text Placeholder 2">
            <a:extLst>
              <a:ext uri="{FF2B5EF4-FFF2-40B4-BE49-F238E27FC236}">
                <a16:creationId xmlns:a16="http://schemas.microsoft.com/office/drawing/2014/main" id="{78903706-39BA-A2C3-A625-6B78FFA08839}"/>
              </a:ext>
            </a:extLst>
          </p:cNvPr>
          <p:cNvSpPr>
            <a:spLocks noGrp="1"/>
          </p:cNvSpPr>
          <p:nvPr>
            <p:ph type="body" idx="1"/>
          </p:nvPr>
        </p:nvSpPr>
        <p:spPr/>
        <p:txBody>
          <a:bodyPr/>
          <a:lstStyle/>
          <a:p>
            <a:r>
              <a:rPr lang="en-US" dirty="0"/>
              <a:t>Neurofibromatosis and Tuberous Sclerosis are both genetic conditions that result in benign tumor formation.</a:t>
            </a:r>
          </a:p>
        </p:txBody>
      </p:sp>
    </p:spTree>
    <p:extLst>
      <p:ext uri="{BB962C8B-B14F-4D97-AF65-F5344CB8AC3E}">
        <p14:creationId xmlns:p14="http://schemas.microsoft.com/office/powerpoint/2010/main" val="1723620664"/>
      </p:ext>
    </p:extLst>
  </p:cSld>
  <p:clrMapOvr>
    <a:masterClrMapping/>
  </p:clrMapOvr>
  <mc:AlternateContent xmlns:mc="http://schemas.openxmlformats.org/markup-compatibility/2006" xmlns:p14="http://schemas.microsoft.com/office/powerpoint/2010/main">
    <mc:Choice Requires="p14">
      <p:transition spd="slow" p14:dur="2000" advTm="12467"/>
    </mc:Choice>
    <mc:Fallback xmlns="">
      <p:transition spd="slow" advTm="1246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Genetics/Tumors: Tuberous Sclerosis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r>
              <a:rPr lang="en-US" dirty="0"/>
              <a:t>Tuberous Sclerosis is a rare genetic condition (TSC1 or TSC2 gene) in which non- cancerous tumors can form throughout the body.</a:t>
            </a:r>
          </a:p>
          <a:p>
            <a:r>
              <a:rPr lang="en-US" dirty="0"/>
              <a:t>These tumors can affect many different body regions, but most commonly affect the:</a:t>
            </a:r>
          </a:p>
          <a:p>
            <a:pPr lvl="1"/>
            <a:r>
              <a:rPr lang="en-US" dirty="0"/>
              <a:t>Heart</a:t>
            </a:r>
          </a:p>
          <a:p>
            <a:pPr lvl="1"/>
            <a:r>
              <a:rPr lang="en-US" dirty="0"/>
              <a:t>Brain</a:t>
            </a:r>
          </a:p>
          <a:p>
            <a:pPr lvl="1"/>
            <a:r>
              <a:rPr lang="en-US" dirty="0"/>
              <a:t>Kidneys</a:t>
            </a:r>
          </a:p>
          <a:p>
            <a:pPr lvl="1"/>
            <a:r>
              <a:rPr lang="en-US" dirty="0"/>
              <a:t>Eyes</a:t>
            </a:r>
          </a:p>
          <a:p>
            <a:pPr lvl="1"/>
            <a:r>
              <a:rPr lang="en-US" dirty="0"/>
              <a:t>Lungs</a:t>
            </a:r>
          </a:p>
          <a:p>
            <a:pPr lvl="1"/>
            <a:r>
              <a:rPr lang="en-US" dirty="0"/>
              <a:t>Skin</a:t>
            </a:r>
          </a:p>
        </p:txBody>
      </p:sp>
    </p:spTree>
    <p:extLst>
      <p:ext uri="{BB962C8B-B14F-4D97-AF65-F5344CB8AC3E}">
        <p14:creationId xmlns:p14="http://schemas.microsoft.com/office/powerpoint/2010/main" val="222191431"/>
      </p:ext>
    </p:extLst>
  </p:cSld>
  <p:clrMapOvr>
    <a:masterClrMapping/>
  </p:clrMapOvr>
  <mc:AlternateContent xmlns:mc="http://schemas.openxmlformats.org/markup-compatibility/2006" xmlns:p14="http://schemas.microsoft.com/office/powerpoint/2010/main">
    <mc:Choice Requires="p14">
      <p:transition spd="slow" p14:dur="2000" advTm="46397"/>
    </mc:Choice>
    <mc:Fallback xmlns="">
      <p:transition spd="slow" advTm="463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394460" y="762000"/>
            <a:ext cx="10111740" cy="1295400"/>
          </a:xfrm>
        </p:spPr>
        <p:txBody>
          <a:bodyPr/>
          <a:lstStyle/>
          <a:p>
            <a:r>
              <a:rPr lang="en-US" dirty="0"/>
              <a:t>Tumors: Tuberous Sclerosis</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p:txBody>
          <a:bodyPr/>
          <a:lstStyle/>
          <a:p>
            <a:r>
              <a:rPr lang="en-US" dirty="0"/>
              <a:t>Symptoms</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p:txBody>
          <a:bodyPr>
            <a:normAutofit fontScale="92500"/>
          </a:bodyPr>
          <a:lstStyle/>
          <a:p>
            <a:r>
              <a:rPr lang="en-US" dirty="0"/>
              <a:t>Skin: white or red spots, raised areas, facial rash, thick skins on back</a:t>
            </a:r>
          </a:p>
          <a:p>
            <a:r>
              <a:rPr lang="en-US" dirty="0"/>
              <a:t>Growths around nail beds</a:t>
            </a:r>
          </a:p>
          <a:p>
            <a:r>
              <a:rPr lang="en-US" dirty="0"/>
              <a:t>Pitted teeth</a:t>
            </a:r>
          </a:p>
          <a:p>
            <a:r>
              <a:rPr lang="en-US" dirty="0"/>
              <a:t>Developmental concerns</a:t>
            </a:r>
          </a:p>
          <a:p>
            <a:r>
              <a:rPr lang="en-US" dirty="0"/>
              <a:t>Kidney problems</a:t>
            </a:r>
          </a:p>
          <a:p>
            <a:r>
              <a:rPr lang="en-US" dirty="0"/>
              <a:t>Heart tumors/ Rhabdomyomas</a:t>
            </a:r>
          </a:p>
          <a:p>
            <a:r>
              <a:rPr lang="en-US" dirty="0"/>
              <a:t>Brain Tumor</a:t>
            </a:r>
          </a:p>
          <a:p>
            <a:endParaRPr lang="en-US" dirty="0"/>
          </a:p>
        </p:txBody>
      </p:sp>
      <p:sp>
        <p:nvSpPr>
          <p:cNvPr id="5" name="Text Placeholder 4">
            <a:extLst>
              <a:ext uri="{FF2B5EF4-FFF2-40B4-BE49-F238E27FC236}">
                <a16:creationId xmlns:a16="http://schemas.microsoft.com/office/drawing/2014/main" id="{43EF8BA8-6E51-881B-1749-B8726E81A710}"/>
              </a:ext>
            </a:extLst>
          </p:cNvPr>
          <p:cNvSpPr>
            <a:spLocks noGrp="1"/>
          </p:cNvSpPr>
          <p:nvPr>
            <p:ph type="body" sz="quarter" idx="3"/>
          </p:nvPr>
        </p:nvSpPr>
        <p:spPr>
          <a:xfrm>
            <a:off x="8222106" y="3664089"/>
            <a:ext cx="2173574" cy="692739"/>
          </a:xfrm>
        </p:spPr>
        <p:txBody>
          <a:bodyPr/>
          <a:lstStyle/>
          <a:p>
            <a:r>
              <a:rPr lang="en-US" dirty="0"/>
              <a:t>Diagnosis</a:t>
            </a:r>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a:xfrm>
            <a:off x="8135912" y="4543025"/>
            <a:ext cx="3826239" cy="2083911"/>
          </a:xfrm>
        </p:spPr>
        <p:txBody>
          <a:bodyPr>
            <a:normAutofit fontScale="92500"/>
          </a:bodyPr>
          <a:lstStyle/>
          <a:p>
            <a:r>
              <a:rPr lang="en-US" dirty="0"/>
              <a:t>Genetic testing</a:t>
            </a:r>
          </a:p>
          <a:p>
            <a:r>
              <a:rPr lang="en-US" dirty="0"/>
              <a:t>MRI</a:t>
            </a:r>
          </a:p>
          <a:p>
            <a:r>
              <a:rPr lang="en-US" dirty="0"/>
              <a:t>Echocardiogram</a:t>
            </a:r>
          </a:p>
          <a:p>
            <a:r>
              <a:rPr lang="en-US" dirty="0"/>
              <a:t>Ultrasound</a:t>
            </a:r>
          </a:p>
        </p:txBody>
      </p:sp>
      <p:pic>
        <p:nvPicPr>
          <p:cNvPr id="8" name="Picture 7" descr="Close-up of a scar on a person's back&#10;&#10;Description automatically generated with low confidence">
            <a:extLst>
              <a:ext uri="{FF2B5EF4-FFF2-40B4-BE49-F238E27FC236}">
                <a16:creationId xmlns:a16="http://schemas.microsoft.com/office/drawing/2014/main" id="{462E98A8-3351-C9E1-1FFE-B8F6D01F209A}"/>
              </a:ext>
            </a:extLst>
          </p:cNvPr>
          <p:cNvPicPr>
            <a:picLocks noChangeAspect="1"/>
          </p:cNvPicPr>
          <p:nvPr/>
        </p:nvPicPr>
        <p:blipFill>
          <a:blip r:embed="rId3"/>
          <a:stretch>
            <a:fillRect/>
          </a:stretch>
        </p:blipFill>
        <p:spPr>
          <a:xfrm>
            <a:off x="5500137" y="2057400"/>
            <a:ext cx="2338465" cy="4504544"/>
          </a:xfrm>
          <a:prstGeom prst="rect">
            <a:avLst/>
          </a:prstGeom>
        </p:spPr>
      </p:pic>
      <p:sp>
        <p:nvSpPr>
          <p:cNvPr id="9" name="TextBox 8">
            <a:extLst>
              <a:ext uri="{FF2B5EF4-FFF2-40B4-BE49-F238E27FC236}">
                <a16:creationId xmlns:a16="http://schemas.microsoft.com/office/drawing/2014/main" id="{2CD193BB-865D-D982-3839-44C485953EC1}"/>
              </a:ext>
            </a:extLst>
          </p:cNvPr>
          <p:cNvSpPr txBox="1"/>
          <p:nvPr/>
        </p:nvSpPr>
        <p:spPr>
          <a:xfrm>
            <a:off x="6312731" y="6561944"/>
            <a:ext cx="1717623" cy="215444"/>
          </a:xfrm>
          <a:prstGeom prst="rect">
            <a:avLst/>
          </a:prstGeom>
          <a:noFill/>
        </p:spPr>
        <p:txBody>
          <a:bodyPr wrap="square" rtlCol="0">
            <a:spAutoFit/>
          </a:bodyPr>
          <a:lstStyle/>
          <a:p>
            <a:r>
              <a:rPr lang="en-US" sz="800" dirty="0"/>
              <a:t>Image: Wikimedia Commons</a:t>
            </a:r>
          </a:p>
        </p:txBody>
      </p:sp>
    </p:spTree>
    <p:extLst>
      <p:ext uri="{BB962C8B-B14F-4D97-AF65-F5344CB8AC3E}">
        <p14:creationId xmlns:p14="http://schemas.microsoft.com/office/powerpoint/2010/main" val="3138632510"/>
      </p:ext>
    </p:extLst>
  </p:cSld>
  <p:clrMapOvr>
    <a:masterClrMapping/>
  </p:clrMapOvr>
  <mc:AlternateContent xmlns:mc="http://schemas.openxmlformats.org/markup-compatibility/2006" xmlns:p14="http://schemas.microsoft.com/office/powerpoint/2010/main">
    <mc:Choice Requires="p14">
      <p:transition spd="slow" p14:dur="2000" advTm="168166"/>
    </mc:Choice>
    <mc:Fallback xmlns="">
      <p:transition spd="slow" advTm="1681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FFF8D3-2EF3-4286-935A-D01BE3C85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CD8CCB43-545E-4064-8BB8-5C492D0F5F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685800" y="764373"/>
            <a:ext cx="3306744" cy="1293028"/>
          </a:xfrm>
        </p:spPr>
        <p:txBody>
          <a:bodyPr>
            <a:normAutofit/>
          </a:bodyPr>
          <a:lstStyle/>
          <a:p>
            <a:r>
              <a:rPr lang="en-US" sz="2700">
                <a:solidFill>
                  <a:schemeClr val="bg1"/>
                </a:solidFill>
              </a:rPr>
              <a:t>Tumors: Tuberous Sclerosis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685801" y="2194560"/>
            <a:ext cx="3306742" cy="4024125"/>
          </a:xfrm>
        </p:spPr>
        <p:txBody>
          <a:bodyPr>
            <a:normAutofit/>
          </a:bodyPr>
          <a:lstStyle/>
          <a:p>
            <a:pPr marL="0" indent="0">
              <a:buNone/>
            </a:pPr>
            <a:r>
              <a:rPr lang="en-US" sz="1600">
                <a:solidFill>
                  <a:schemeClr val="bg1"/>
                </a:solidFill>
              </a:rPr>
              <a:t>Comorbidities/ Complications</a:t>
            </a:r>
          </a:p>
          <a:p>
            <a:pPr>
              <a:buFont typeface="Courier New" panose="02070309020205020404" pitchFamily="49" charset="0"/>
              <a:buChar char="o"/>
            </a:pPr>
            <a:r>
              <a:rPr lang="en-US" sz="1600">
                <a:solidFill>
                  <a:schemeClr val="bg1"/>
                </a:solidFill>
              </a:rPr>
              <a:t>Epilepsy</a:t>
            </a:r>
          </a:p>
          <a:p>
            <a:pPr>
              <a:buFont typeface="Courier New" panose="02070309020205020404" pitchFamily="49" charset="0"/>
              <a:buChar char="o"/>
            </a:pPr>
            <a:r>
              <a:rPr lang="en-US" sz="1600">
                <a:solidFill>
                  <a:schemeClr val="bg1"/>
                </a:solidFill>
              </a:rPr>
              <a:t>Cognitive/learning disabilities</a:t>
            </a:r>
          </a:p>
          <a:p>
            <a:pPr>
              <a:buFont typeface="Courier New" panose="02070309020205020404" pitchFamily="49" charset="0"/>
              <a:buChar char="o"/>
            </a:pPr>
            <a:r>
              <a:rPr lang="en-US" sz="1600">
                <a:solidFill>
                  <a:schemeClr val="bg1"/>
                </a:solidFill>
              </a:rPr>
              <a:t>Autism Spectrum</a:t>
            </a:r>
          </a:p>
          <a:p>
            <a:pPr>
              <a:buFont typeface="Courier New" panose="02070309020205020404" pitchFamily="49" charset="0"/>
              <a:buChar char="o"/>
            </a:pPr>
            <a:r>
              <a:rPr lang="en-US" sz="1600">
                <a:solidFill>
                  <a:schemeClr val="bg1"/>
                </a:solidFill>
              </a:rPr>
              <a:t>ADHD</a:t>
            </a:r>
          </a:p>
          <a:p>
            <a:pPr>
              <a:buFont typeface="Courier New" panose="02070309020205020404" pitchFamily="49" charset="0"/>
              <a:buChar char="o"/>
            </a:pPr>
            <a:r>
              <a:rPr lang="en-US" sz="1600">
                <a:solidFill>
                  <a:schemeClr val="bg1"/>
                </a:solidFill>
              </a:rPr>
              <a:t>Kidney problems</a:t>
            </a:r>
          </a:p>
          <a:p>
            <a:pPr>
              <a:buFont typeface="Courier New" panose="02070309020205020404" pitchFamily="49" charset="0"/>
              <a:buChar char="o"/>
            </a:pPr>
            <a:r>
              <a:rPr lang="en-US" sz="1600">
                <a:solidFill>
                  <a:schemeClr val="bg1"/>
                </a:solidFill>
              </a:rPr>
              <a:t>Respiratory issues</a:t>
            </a:r>
          </a:p>
          <a:p>
            <a:pPr>
              <a:buFont typeface="Courier New" panose="02070309020205020404" pitchFamily="49" charset="0"/>
              <a:buChar char="o"/>
            </a:pPr>
            <a:r>
              <a:rPr lang="en-US" sz="1600">
                <a:solidFill>
                  <a:schemeClr val="bg1"/>
                </a:solidFill>
              </a:rPr>
              <a:t>Skin abnormalities</a:t>
            </a:r>
          </a:p>
          <a:p>
            <a:pPr>
              <a:buFont typeface="Courier New" panose="02070309020205020404" pitchFamily="49" charset="0"/>
              <a:buChar char="o"/>
            </a:pPr>
            <a:r>
              <a:rPr lang="en-US" sz="1600">
                <a:solidFill>
                  <a:schemeClr val="bg1"/>
                </a:solidFill>
              </a:rPr>
              <a:t>Hydrocephalus</a:t>
            </a:r>
          </a:p>
        </p:txBody>
      </p:sp>
      <p:sp useBgFill="1">
        <p:nvSpPr>
          <p:cNvPr id="14" name="Rounded Rectangle 14">
            <a:extLst>
              <a:ext uri="{FF2B5EF4-FFF2-40B4-BE49-F238E27FC236}">
                <a16:creationId xmlns:a16="http://schemas.microsoft.com/office/drawing/2014/main" id="{E6C57836-126B-4938-8C7A-3C3BCB59D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human body&#10;&#10;Description automatically generated with low confidence">
            <a:extLst>
              <a:ext uri="{FF2B5EF4-FFF2-40B4-BE49-F238E27FC236}">
                <a16:creationId xmlns:a16="http://schemas.microsoft.com/office/drawing/2014/main" id="{3C393B33-8321-8918-F0E8-409E698DE1CC}"/>
              </a:ext>
            </a:extLst>
          </p:cNvPr>
          <p:cNvPicPr>
            <a:picLocks noChangeAspect="1"/>
          </p:cNvPicPr>
          <p:nvPr/>
        </p:nvPicPr>
        <p:blipFill>
          <a:blip r:embed="rId4"/>
          <a:stretch>
            <a:fillRect/>
          </a:stretch>
        </p:blipFill>
        <p:spPr>
          <a:xfrm>
            <a:off x="5401047" y="1336566"/>
            <a:ext cx="5235871" cy="4607567"/>
          </a:xfrm>
          <a:prstGeom prst="rect">
            <a:avLst/>
          </a:prstGeom>
        </p:spPr>
      </p:pic>
      <p:sp>
        <p:nvSpPr>
          <p:cNvPr id="6" name="TextBox 5">
            <a:extLst>
              <a:ext uri="{FF2B5EF4-FFF2-40B4-BE49-F238E27FC236}">
                <a16:creationId xmlns:a16="http://schemas.microsoft.com/office/drawing/2014/main" id="{42067233-D4A4-CA1F-7373-6A09177D9E7A}"/>
              </a:ext>
            </a:extLst>
          </p:cNvPr>
          <p:cNvSpPr txBox="1"/>
          <p:nvPr/>
        </p:nvSpPr>
        <p:spPr>
          <a:xfrm>
            <a:off x="9684334" y="5942699"/>
            <a:ext cx="1717623" cy="215444"/>
          </a:xfrm>
          <a:prstGeom prst="rect">
            <a:avLst/>
          </a:prstGeom>
          <a:noFill/>
        </p:spPr>
        <p:txBody>
          <a:bodyPr wrap="square" rtlCol="0">
            <a:spAutoFit/>
          </a:bodyPr>
          <a:lstStyle/>
          <a:p>
            <a:r>
              <a:rPr lang="en-US" sz="800" dirty="0"/>
              <a:t>Image: Wikimedia Commons</a:t>
            </a:r>
          </a:p>
        </p:txBody>
      </p:sp>
    </p:spTree>
    <p:extLst>
      <p:ext uri="{BB962C8B-B14F-4D97-AF65-F5344CB8AC3E}">
        <p14:creationId xmlns:p14="http://schemas.microsoft.com/office/powerpoint/2010/main" val="94291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329"/>
    </mc:Choice>
    <mc:Fallback xmlns="">
      <p:transition spd="slow" advTm="1932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Tumors: Tuberous Sclerosis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a:bodyPr>
          <a:lstStyle/>
          <a:p>
            <a:pPr marL="0" indent="0">
              <a:buNone/>
            </a:pPr>
            <a:r>
              <a:rPr lang="en-US" sz="2800" dirty="0"/>
              <a:t>Treatments:</a:t>
            </a:r>
          </a:p>
          <a:p>
            <a:pPr>
              <a:buFont typeface="Wingdings" pitchFamily="2" charset="2"/>
              <a:buChar char="v"/>
            </a:pPr>
            <a:r>
              <a:rPr lang="en-US" sz="2400" dirty="0"/>
              <a:t>No cure</a:t>
            </a:r>
          </a:p>
          <a:p>
            <a:pPr>
              <a:buFont typeface="Wingdings" pitchFamily="2" charset="2"/>
              <a:buChar char="v"/>
            </a:pPr>
            <a:r>
              <a:rPr lang="en-US" sz="2400" dirty="0"/>
              <a:t>Focus is on treating symptoms/complications</a:t>
            </a:r>
          </a:p>
          <a:p>
            <a:pPr lvl="1">
              <a:buFont typeface="Wingdings" pitchFamily="2" charset="2"/>
              <a:buChar char="v"/>
            </a:pPr>
            <a:r>
              <a:rPr lang="en-US" sz="2200" dirty="0"/>
              <a:t>Epilepsy may be controlled through medication/ surgical intervention</a:t>
            </a:r>
          </a:p>
          <a:p>
            <a:pPr lvl="1">
              <a:buFont typeface="Wingdings" pitchFamily="2" charset="2"/>
              <a:buChar char="v"/>
            </a:pPr>
            <a:r>
              <a:rPr lang="en-US" sz="2200" dirty="0"/>
              <a:t>ASD/ADHD may be managed with medications, therapies and school interventions</a:t>
            </a:r>
          </a:p>
          <a:p>
            <a:pPr lvl="1">
              <a:buFont typeface="Wingdings" pitchFamily="2" charset="2"/>
              <a:buChar char="v"/>
            </a:pPr>
            <a:r>
              <a:rPr lang="en-US" sz="2200" dirty="0"/>
              <a:t>Skin abnormalities may require ablation or medication</a:t>
            </a:r>
          </a:p>
          <a:p>
            <a:pPr lvl="1">
              <a:buFont typeface="Wingdings" pitchFamily="2" charset="2"/>
              <a:buChar char="v"/>
            </a:pPr>
            <a:r>
              <a:rPr lang="en-US" sz="2200" dirty="0"/>
              <a:t>Brain tumors can be treated with surgery or medications</a:t>
            </a:r>
          </a:p>
          <a:p>
            <a:pPr lvl="1">
              <a:buFont typeface="Wingdings" pitchFamily="2" charset="2"/>
              <a:buChar char="v"/>
            </a:pPr>
            <a:r>
              <a:rPr lang="en-US" sz="2200" dirty="0"/>
              <a:t>Pulmonary issues may require medications such as inhalers</a:t>
            </a:r>
          </a:p>
          <a:p>
            <a:pPr>
              <a:buFont typeface="Wingdings" pitchFamily="2" charset="2"/>
              <a:buChar char="v"/>
            </a:pPr>
            <a:r>
              <a:rPr lang="en-US" sz="2400" dirty="0" err="1"/>
              <a:t>mTor</a:t>
            </a:r>
            <a:r>
              <a:rPr lang="en-US" sz="2400" dirty="0"/>
              <a:t> inhibitor</a:t>
            </a:r>
          </a:p>
        </p:txBody>
      </p:sp>
    </p:spTree>
    <p:extLst>
      <p:ext uri="{BB962C8B-B14F-4D97-AF65-F5344CB8AC3E}">
        <p14:creationId xmlns:p14="http://schemas.microsoft.com/office/powerpoint/2010/main" val="4221874540"/>
      </p:ext>
    </p:extLst>
  </p:cSld>
  <p:clrMapOvr>
    <a:masterClrMapping/>
  </p:clrMapOvr>
  <mc:AlternateContent xmlns:mc="http://schemas.openxmlformats.org/markup-compatibility/2006" xmlns:p14="http://schemas.microsoft.com/office/powerpoint/2010/main">
    <mc:Choice Requires="p14">
      <p:transition spd="slow" p14:dur="2000" advTm="72537"/>
    </mc:Choice>
    <mc:Fallback xmlns="">
      <p:transition spd="slow" advTm="725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Tumors: Tuberous Sclerosis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a:bodyPr>
          <a:lstStyle/>
          <a:p>
            <a:pPr marL="0" indent="0">
              <a:buNone/>
            </a:pPr>
            <a:r>
              <a:rPr lang="en-US" sz="2800" dirty="0"/>
              <a:t>Nursing Considerations/ Patient Education:</a:t>
            </a:r>
          </a:p>
          <a:p>
            <a:pPr>
              <a:buFont typeface="Wingdings" pitchFamily="2" charset="2"/>
              <a:buChar char="ü"/>
            </a:pPr>
            <a:r>
              <a:rPr lang="en-US" sz="2400" dirty="0"/>
              <a:t>Patients with TS require frequent monitoring for tumor growth including:</a:t>
            </a:r>
          </a:p>
          <a:p>
            <a:pPr lvl="1">
              <a:buFont typeface="Wingdings" pitchFamily="2" charset="2"/>
              <a:buChar char="ü"/>
            </a:pPr>
            <a:r>
              <a:rPr lang="en-US" sz="2200" dirty="0"/>
              <a:t>MRI scans</a:t>
            </a:r>
          </a:p>
          <a:p>
            <a:pPr lvl="1">
              <a:buFont typeface="Wingdings" pitchFamily="2" charset="2"/>
              <a:buChar char="ü"/>
            </a:pPr>
            <a:r>
              <a:rPr lang="en-US" sz="2200" dirty="0"/>
              <a:t>Ultrasound (heart, kidneys)</a:t>
            </a:r>
          </a:p>
          <a:p>
            <a:pPr lvl="1">
              <a:buFont typeface="Wingdings" pitchFamily="2" charset="2"/>
              <a:buChar char="ü"/>
            </a:pPr>
            <a:r>
              <a:rPr lang="en-US" sz="2200" dirty="0"/>
              <a:t>Serum testing (evaluate kidneys)</a:t>
            </a:r>
          </a:p>
          <a:p>
            <a:pPr lvl="1">
              <a:buFont typeface="Wingdings" pitchFamily="2" charset="2"/>
              <a:buChar char="ü"/>
            </a:pPr>
            <a:r>
              <a:rPr lang="en-US" sz="2200" dirty="0"/>
              <a:t>ECG (heart monitoring)</a:t>
            </a:r>
          </a:p>
          <a:p>
            <a:pPr lvl="1">
              <a:buFont typeface="Wingdings" pitchFamily="2" charset="2"/>
              <a:buChar char="ü"/>
            </a:pPr>
            <a:r>
              <a:rPr lang="en-US" sz="2200" dirty="0"/>
              <a:t>CT scans (monitor for pulmonary functioning)</a:t>
            </a:r>
          </a:p>
          <a:p>
            <a:pPr lvl="1">
              <a:buFont typeface="Wingdings" pitchFamily="2" charset="2"/>
              <a:buChar char="ü"/>
            </a:pPr>
            <a:r>
              <a:rPr lang="en-US" sz="2200" dirty="0"/>
              <a:t>Skin and eye exams</a:t>
            </a:r>
          </a:p>
          <a:p>
            <a:pPr lvl="1">
              <a:buFont typeface="Wingdings" pitchFamily="2" charset="2"/>
              <a:buChar char="ü"/>
            </a:pPr>
            <a:r>
              <a:rPr lang="en-US" sz="2200" dirty="0"/>
              <a:t>Developmental tracking</a:t>
            </a:r>
          </a:p>
        </p:txBody>
      </p:sp>
    </p:spTree>
    <p:extLst>
      <p:ext uri="{BB962C8B-B14F-4D97-AF65-F5344CB8AC3E}">
        <p14:creationId xmlns:p14="http://schemas.microsoft.com/office/powerpoint/2010/main" val="839313669"/>
      </p:ext>
    </p:extLst>
  </p:cSld>
  <p:clrMapOvr>
    <a:masterClrMapping/>
  </p:clrMapOvr>
  <mc:AlternateContent xmlns:mc="http://schemas.openxmlformats.org/markup-compatibility/2006" xmlns:p14="http://schemas.microsoft.com/office/powerpoint/2010/main">
    <mc:Choice Requires="p14">
      <p:transition spd="slow" p14:dur="2000" advTm="50533"/>
    </mc:Choice>
    <mc:Fallback xmlns="">
      <p:transition spd="slow" advTm="505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D101-67D4-342F-CA06-9154372760F4}"/>
              </a:ext>
            </a:extLst>
          </p:cNvPr>
          <p:cNvSpPr>
            <a:spLocks noGrp="1"/>
          </p:cNvSpPr>
          <p:nvPr>
            <p:ph type="title"/>
          </p:nvPr>
        </p:nvSpPr>
        <p:spPr>
          <a:xfrm>
            <a:off x="2243695" y="-277379"/>
            <a:ext cx="10146186" cy="1298459"/>
          </a:xfrm>
        </p:spPr>
        <p:txBody>
          <a:bodyPr>
            <a:normAutofit/>
          </a:bodyPr>
          <a:lstStyle/>
          <a:p>
            <a:r>
              <a:rPr lang="en-US" sz="4800" dirty="0"/>
              <a:t>Learning Objectives</a:t>
            </a:r>
          </a:p>
        </p:txBody>
      </p:sp>
      <p:sp>
        <p:nvSpPr>
          <p:cNvPr id="3" name="Text Placeholder 2">
            <a:extLst>
              <a:ext uri="{FF2B5EF4-FFF2-40B4-BE49-F238E27FC236}">
                <a16:creationId xmlns:a16="http://schemas.microsoft.com/office/drawing/2014/main" id="{4072D7A8-3DD5-A4C9-0340-785C8CB5EB79}"/>
              </a:ext>
            </a:extLst>
          </p:cNvPr>
          <p:cNvSpPr>
            <a:spLocks noGrp="1"/>
          </p:cNvSpPr>
          <p:nvPr>
            <p:ph type="body" sz="half" idx="2"/>
          </p:nvPr>
        </p:nvSpPr>
        <p:spPr>
          <a:xfrm>
            <a:off x="1023673" y="1021080"/>
            <a:ext cx="10144654" cy="5684520"/>
          </a:xfrm>
        </p:spPr>
        <p:txBody>
          <a:bodyPr>
            <a:noAutofit/>
          </a:bodyPr>
          <a:lstStyle/>
          <a:p>
            <a:pPr marL="285750" indent="-285750">
              <a:buFont typeface="Wingdings" pitchFamily="2" charset="2"/>
              <a:buChar char="ü"/>
            </a:pPr>
            <a:r>
              <a:rPr lang="en-US" sz="2400" dirty="0"/>
              <a:t>Identify common autoimmune disorders that can affect pediatrics, including Multiple Sclerosis and Myasthenia Gravis, and how to care for the pediatric patient with these conditions.</a:t>
            </a:r>
          </a:p>
          <a:p>
            <a:endParaRPr lang="en-US" sz="2400" dirty="0"/>
          </a:p>
          <a:p>
            <a:pPr marL="285750" indent="-285750">
              <a:buFont typeface="Wingdings" pitchFamily="2" charset="2"/>
              <a:buChar char="ü"/>
            </a:pPr>
            <a:r>
              <a:rPr lang="en-US" sz="2400" dirty="0"/>
              <a:t>Understand tumor based neurologic conditions in pediatric conditions such as Neurofibromatosis and Tuberous Sclerosis. </a:t>
            </a:r>
          </a:p>
          <a:p>
            <a:endParaRPr lang="en-US" sz="2400" dirty="0"/>
          </a:p>
          <a:p>
            <a:pPr marL="285750" indent="-285750">
              <a:buFont typeface="Wingdings" pitchFamily="2" charset="2"/>
              <a:buChar char="ü"/>
            </a:pPr>
            <a:r>
              <a:rPr lang="en-US" sz="2400" dirty="0"/>
              <a:t>Identify underlying pathophysiology of some common genetic neurologic conditions as well as nursing care for this complex patient population.</a:t>
            </a:r>
          </a:p>
          <a:p>
            <a:endParaRPr lang="en-US" sz="2400" dirty="0"/>
          </a:p>
          <a:p>
            <a:pPr marL="285750" indent="-285750">
              <a:buFont typeface="Wingdings" pitchFamily="2" charset="2"/>
              <a:buChar char="ü"/>
            </a:pPr>
            <a:r>
              <a:rPr lang="en-US" sz="2400" dirty="0"/>
              <a:t>Identify diagnosis, treatment and nursing considerations of neuromuscular conditions including Cerebral Palsy and Duchenne Muscular Dystrophy.</a:t>
            </a:r>
          </a:p>
        </p:txBody>
      </p:sp>
    </p:spTree>
    <p:extLst>
      <p:ext uri="{BB962C8B-B14F-4D97-AF65-F5344CB8AC3E}">
        <p14:creationId xmlns:p14="http://schemas.microsoft.com/office/powerpoint/2010/main" val="1656715553"/>
      </p:ext>
    </p:extLst>
  </p:cSld>
  <p:clrMapOvr>
    <a:masterClrMapping/>
  </p:clrMapOvr>
  <mc:AlternateContent xmlns:mc="http://schemas.openxmlformats.org/markup-compatibility/2006" xmlns:p14="http://schemas.microsoft.com/office/powerpoint/2010/main">
    <mc:Choice Requires="p14">
      <p:transition spd="slow" p14:dur="2000" advTm="62072"/>
    </mc:Choice>
    <mc:Fallback xmlns="">
      <p:transition spd="slow" advTm="620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Tumors: neurofibromatosis1</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224852" y="2057402"/>
            <a:ext cx="11677338" cy="4598232"/>
          </a:xfrm>
        </p:spPr>
        <p:txBody>
          <a:bodyPr>
            <a:normAutofit fontScale="92500" lnSpcReduction="20000"/>
          </a:bodyPr>
          <a:lstStyle/>
          <a:p>
            <a:r>
              <a:rPr lang="en-US" dirty="0"/>
              <a:t>Rare genetic disorder with neurological and cutaneous manifestations</a:t>
            </a:r>
          </a:p>
          <a:p>
            <a:r>
              <a:rPr lang="en-US" dirty="0"/>
              <a:t>Caused by mutations of the NF1</a:t>
            </a:r>
          </a:p>
          <a:p>
            <a:r>
              <a:rPr lang="en-US" dirty="0"/>
              <a:t>NF1 is the most common form of NF</a:t>
            </a:r>
          </a:p>
          <a:p>
            <a:r>
              <a:rPr lang="en-US" dirty="0"/>
              <a:t>Also known as Recklinghausen disease</a:t>
            </a:r>
          </a:p>
          <a:p>
            <a:r>
              <a:rPr lang="en-US" dirty="0"/>
              <a:t>Characterized by changes in pigmentation and growth of tumors along the nerves, skin and brain.</a:t>
            </a:r>
          </a:p>
          <a:p>
            <a:endParaRPr lang="en-US" dirty="0"/>
          </a:p>
          <a:p>
            <a:pPr marL="0" indent="0">
              <a:buNone/>
            </a:pPr>
            <a:r>
              <a:rPr lang="en-US" sz="2600" dirty="0"/>
              <a:t>Symptoms</a:t>
            </a:r>
          </a:p>
          <a:p>
            <a:r>
              <a:rPr lang="en-US" dirty="0"/>
              <a:t>Often shorter stature</a:t>
            </a:r>
          </a:p>
          <a:p>
            <a:r>
              <a:rPr lang="en-US" dirty="0"/>
              <a:t>Cardiovascular (hypertension)</a:t>
            </a:r>
          </a:p>
          <a:p>
            <a:r>
              <a:rPr lang="en-US" dirty="0"/>
              <a:t>Behavior challenges, cognitive delays, executive functioning disability</a:t>
            </a:r>
          </a:p>
          <a:p>
            <a:r>
              <a:rPr lang="en-US" dirty="0"/>
              <a:t>Migraines/ headaches</a:t>
            </a:r>
          </a:p>
          <a:p>
            <a:r>
              <a:rPr lang="en-US" dirty="0"/>
              <a:t>Scoliosis</a:t>
            </a:r>
          </a:p>
          <a:p>
            <a:endParaRPr lang="en-US" dirty="0"/>
          </a:p>
        </p:txBody>
      </p:sp>
    </p:spTree>
    <p:extLst>
      <p:ext uri="{BB962C8B-B14F-4D97-AF65-F5344CB8AC3E}">
        <p14:creationId xmlns:p14="http://schemas.microsoft.com/office/powerpoint/2010/main" val="141789734"/>
      </p:ext>
    </p:extLst>
  </p:cSld>
  <p:clrMapOvr>
    <a:masterClrMapping/>
  </p:clrMapOvr>
  <mc:AlternateContent xmlns:mc="http://schemas.openxmlformats.org/markup-compatibility/2006" xmlns:p14="http://schemas.microsoft.com/office/powerpoint/2010/main">
    <mc:Choice Requires="p14">
      <p:transition spd="slow" p14:dur="2000" advTm="64262"/>
    </mc:Choice>
    <mc:Fallback xmlns="">
      <p:transition spd="slow" advTm="6426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5921114" y="269823"/>
            <a:ext cx="6179546" cy="1913979"/>
          </a:xfrm>
        </p:spPr>
        <p:txBody>
          <a:bodyPr/>
          <a:lstStyle/>
          <a:p>
            <a:pPr algn="ctr"/>
            <a:r>
              <a:rPr lang="en-US" dirty="0"/>
              <a:t>Tumors: neurofibromatosis 1</a:t>
            </a:r>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a:xfrm>
            <a:off x="6172200" y="1948721"/>
            <a:ext cx="5729990" cy="4796853"/>
          </a:xfrm>
        </p:spPr>
        <p:txBody>
          <a:bodyPr>
            <a:normAutofit/>
          </a:bodyPr>
          <a:lstStyle/>
          <a:p>
            <a:pPr marL="0" indent="0">
              <a:buNone/>
            </a:pPr>
            <a:r>
              <a:rPr lang="en-US" sz="2400" dirty="0"/>
              <a:t>Diagnosis:</a:t>
            </a:r>
            <a:endParaRPr lang="en-US" dirty="0"/>
          </a:p>
          <a:p>
            <a:pPr marL="0" indent="0">
              <a:buNone/>
            </a:pPr>
            <a:r>
              <a:rPr lang="en-US" dirty="0"/>
              <a:t>NF1 Clinical diagnosis= 2 or more of the following:</a:t>
            </a:r>
          </a:p>
          <a:p>
            <a:pPr marL="914400" lvl="1" indent="-457200">
              <a:buFont typeface="+mj-lt"/>
              <a:buAutoNum type="arabicPeriod"/>
            </a:pPr>
            <a:r>
              <a:rPr lang="en-US" dirty="0"/>
              <a:t>6 or more “café au lait” spots</a:t>
            </a:r>
          </a:p>
          <a:p>
            <a:pPr marL="914400" lvl="1" indent="-457200">
              <a:buFont typeface="+mj-lt"/>
              <a:buAutoNum type="arabicPeriod"/>
            </a:pPr>
            <a:r>
              <a:rPr lang="en-US" dirty="0"/>
              <a:t>2 or more cutaneous neurofibromas/ or 1 plexiform neurofibroma</a:t>
            </a:r>
          </a:p>
          <a:p>
            <a:pPr marL="914400" lvl="1" indent="-457200">
              <a:buFont typeface="+mj-lt"/>
              <a:buAutoNum type="arabicPeriod"/>
            </a:pPr>
            <a:r>
              <a:rPr lang="en-US" dirty="0"/>
              <a:t>Freckling in armpits or groin</a:t>
            </a:r>
          </a:p>
          <a:p>
            <a:pPr marL="914400" lvl="1" indent="-457200">
              <a:buFont typeface="+mj-lt"/>
              <a:buAutoNum type="arabicPeriod"/>
            </a:pPr>
            <a:r>
              <a:rPr lang="en-US" dirty="0"/>
              <a:t>2 or more </a:t>
            </a:r>
            <a:r>
              <a:rPr lang="en-US" dirty="0" err="1"/>
              <a:t>Lisch</a:t>
            </a:r>
            <a:r>
              <a:rPr lang="en-US" dirty="0"/>
              <a:t> nodules/ iris hamartomas</a:t>
            </a:r>
          </a:p>
          <a:p>
            <a:pPr marL="914400" lvl="1" indent="-457200">
              <a:buFont typeface="+mj-lt"/>
              <a:buAutoNum type="arabicPeriod"/>
            </a:pPr>
            <a:r>
              <a:rPr lang="en-US" dirty="0"/>
              <a:t>Optic pathway glioma</a:t>
            </a:r>
          </a:p>
          <a:p>
            <a:pPr marL="914400" lvl="1" indent="-457200">
              <a:buFont typeface="+mj-lt"/>
              <a:buAutoNum type="arabicPeriod"/>
            </a:pPr>
            <a:r>
              <a:rPr lang="en-US" dirty="0"/>
              <a:t>Deformities of bone (typically tibia)</a:t>
            </a:r>
          </a:p>
          <a:p>
            <a:pPr marL="914400" lvl="1" indent="-457200">
              <a:buFont typeface="+mj-lt"/>
              <a:buAutoNum type="arabicPeriod"/>
            </a:pPr>
            <a:r>
              <a:rPr lang="en-US" dirty="0"/>
              <a:t>Family history of NF</a:t>
            </a:r>
          </a:p>
        </p:txBody>
      </p:sp>
      <p:pic>
        <p:nvPicPr>
          <p:cNvPr id="8" name="Picture 7" descr="A collage of a child's body&#10;&#10;Description automatically generated with low confidence">
            <a:extLst>
              <a:ext uri="{FF2B5EF4-FFF2-40B4-BE49-F238E27FC236}">
                <a16:creationId xmlns:a16="http://schemas.microsoft.com/office/drawing/2014/main" id="{1DFCFC51-8A99-5DFB-4D23-96C21A376B84}"/>
              </a:ext>
            </a:extLst>
          </p:cNvPr>
          <p:cNvPicPr>
            <a:picLocks noChangeAspect="1"/>
          </p:cNvPicPr>
          <p:nvPr/>
        </p:nvPicPr>
        <p:blipFill>
          <a:blip r:embed="rId3"/>
          <a:stretch>
            <a:fillRect/>
          </a:stretch>
        </p:blipFill>
        <p:spPr>
          <a:xfrm>
            <a:off x="91340" y="149902"/>
            <a:ext cx="5481833" cy="6595672"/>
          </a:xfrm>
          <a:prstGeom prst="rect">
            <a:avLst/>
          </a:prstGeom>
        </p:spPr>
      </p:pic>
      <p:sp>
        <p:nvSpPr>
          <p:cNvPr id="9" name="Rounded Rectangle 8">
            <a:extLst>
              <a:ext uri="{FF2B5EF4-FFF2-40B4-BE49-F238E27FC236}">
                <a16:creationId xmlns:a16="http://schemas.microsoft.com/office/drawing/2014/main" id="{575A79A5-42BB-9B71-1D7A-C95645F5728F}"/>
              </a:ext>
            </a:extLst>
          </p:cNvPr>
          <p:cNvSpPr/>
          <p:nvPr/>
        </p:nvSpPr>
        <p:spPr>
          <a:xfrm>
            <a:off x="2143593" y="3642610"/>
            <a:ext cx="959371" cy="52465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CF2E3B-2A81-8BA5-B9CE-257F237D5945}"/>
              </a:ext>
            </a:extLst>
          </p:cNvPr>
          <p:cNvSpPr txBox="1"/>
          <p:nvPr/>
        </p:nvSpPr>
        <p:spPr>
          <a:xfrm>
            <a:off x="4029520" y="6570396"/>
            <a:ext cx="1717623" cy="215444"/>
          </a:xfrm>
          <a:prstGeom prst="rect">
            <a:avLst/>
          </a:prstGeom>
          <a:noFill/>
        </p:spPr>
        <p:txBody>
          <a:bodyPr wrap="square" rtlCol="0">
            <a:spAutoFit/>
          </a:bodyPr>
          <a:lstStyle/>
          <a:p>
            <a:r>
              <a:rPr lang="en-US" sz="800" dirty="0">
                <a:solidFill>
                  <a:schemeClr val="bg1"/>
                </a:solidFill>
              </a:rPr>
              <a:t>Image: Wikimedia Commons</a:t>
            </a:r>
          </a:p>
        </p:txBody>
      </p:sp>
    </p:spTree>
    <p:extLst>
      <p:ext uri="{BB962C8B-B14F-4D97-AF65-F5344CB8AC3E}">
        <p14:creationId xmlns:p14="http://schemas.microsoft.com/office/powerpoint/2010/main" val="2434086857"/>
      </p:ext>
    </p:extLst>
  </p:cSld>
  <p:clrMapOvr>
    <a:masterClrMapping/>
  </p:clrMapOvr>
  <mc:AlternateContent xmlns:mc="http://schemas.openxmlformats.org/markup-compatibility/2006" xmlns:p14="http://schemas.microsoft.com/office/powerpoint/2010/main">
    <mc:Choice Requires="p14">
      <p:transition spd="slow" p14:dur="2000" advTm="54388"/>
    </mc:Choice>
    <mc:Fallback xmlns="">
      <p:transition spd="slow" advTm="5438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Tumors: neurofibromatosis 2</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dirty="0"/>
              <a:t>NF 2</a:t>
            </a:r>
          </a:p>
          <a:p>
            <a:r>
              <a:rPr lang="en-US" dirty="0"/>
              <a:t>Slow growing tumors affecting cranial, spinal and peripheral nerves</a:t>
            </a:r>
          </a:p>
          <a:p>
            <a:r>
              <a:rPr lang="en-US" dirty="0"/>
              <a:t>Schwannomas (tumors made up of Schwann cells which produce the myelin covering nerves</a:t>
            </a:r>
          </a:p>
          <a:p>
            <a:r>
              <a:rPr lang="en-US" dirty="0"/>
              <a:t>Most common on the 8</a:t>
            </a:r>
            <a:r>
              <a:rPr lang="en-US" baseline="30000" dirty="0"/>
              <a:t>th</a:t>
            </a:r>
            <a:r>
              <a:rPr lang="en-US" dirty="0"/>
              <a:t> cranial nerve, therefore affect hearing</a:t>
            </a:r>
          </a:p>
          <a:p>
            <a:pPr lvl="1"/>
            <a:endParaRPr lang="en-US" dirty="0"/>
          </a:p>
        </p:txBody>
      </p:sp>
    </p:spTree>
    <p:extLst>
      <p:ext uri="{BB962C8B-B14F-4D97-AF65-F5344CB8AC3E}">
        <p14:creationId xmlns:p14="http://schemas.microsoft.com/office/powerpoint/2010/main" val="223753158"/>
      </p:ext>
    </p:extLst>
  </p:cSld>
  <p:clrMapOvr>
    <a:masterClrMapping/>
  </p:clrMapOvr>
  <mc:AlternateContent xmlns:mc="http://schemas.openxmlformats.org/markup-compatibility/2006" xmlns:p14="http://schemas.microsoft.com/office/powerpoint/2010/main">
    <mc:Choice Requires="p14">
      <p:transition spd="slow" p14:dur="2000" advTm="59403"/>
    </mc:Choice>
    <mc:Fallback xmlns="">
      <p:transition spd="slow" advTm="5940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394460" y="762000"/>
            <a:ext cx="10111740" cy="1295400"/>
          </a:xfrm>
        </p:spPr>
        <p:txBody>
          <a:bodyPr/>
          <a:lstStyle/>
          <a:p>
            <a:r>
              <a:rPr lang="en-US" dirty="0"/>
              <a:t>Tumors: neurofibromatosis 2</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p:txBody>
          <a:bodyPr>
            <a:normAutofit/>
          </a:bodyPr>
          <a:lstStyle/>
          <a:p>
            <a:r>
              <a:rPr lang="en-US" dirty="0"/>
              <a:t>NF 2: Symptoms/ Diagnosis</a:t>
            </a:r>
          </a:p>
        </p:txBody>
      </p:sp>
      <p:graphicFrame>
        <p:nvGraphicFramePr>
          <p:cNvPr id="25" name="Content Placeholder 3">
            <a:extLst>
              <a:ext uri="{FF2B5EF4-FFF2-40B4-BE49-F238E27FC236}">
                <a16:creationId xmlns:a16="http://schemas.microsoft.com/office/drawing/2014/main" id="{F04D3F19-683C-16EB-37EA-5B205B6B7214}"/>
              </a:ext>
            </a:extLst>
          </p:cNvPr>
          <p:cNvGraphicFramePr>
            <a:graphicFrameLocks noGrp="1"/>
          </p:cNvGraphicFramePr>
          <p:nvPr>
            <p:ph sz="half" idx="2"/>
          </p:nvPr>
        </p:nvGraphicFramePr>
        <p:xfrm>
          <a:off x="134911" y="3132666"/>
          <a:ext cx="5961089" cy="372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10" descr="A picture containing text, skeleton&#10;&#10;Description automatically generated">
            <a:extLst>
              <a:ext uri="{FF2B5EF4-FFF2-40B4-BE49-F238E27FC236}">
                <a16:creationId xmlns:a16="http://schemas.microsoft.com/office/drawing/2014/main" id="{D6FAFAB2-564A-D462-A4F1-E810D993ED77}"/>
              </a:ext>
            </a:extLst>
          </p:cNvPr>
          <p:cNvPicPr>
            <a:picLocks noGrp="1" noChangeAspect="1"/>
          </p:cNvPicPr>
          <p:nvPr>
            <p:ph sz="quarter" idx="4"/>
          </p:nvPr>
        </p:nvPicPr>
        <p:blipFill>
          <a:blip r:embed="rId8"/>
          <a:stretch>
            <a:fillRect/>
          </a:stretch>
        </p:blipFill>
        <p:spPr>
          <a:xfrm>
            <a:off x="7243661" y="3132138"/>
            <a:ext cx="3741941" cy="3524250"/>
          </a:xfrm>
        </p:spPr>
      </p:pic>
    </p:spTree>
    <p:extLst>
      <p:ext uri="{BB962C8B-B14F-4D97-AF65-F5344CB8AC3E}">
        <p14:creationId xmlns:p14="http://schemas.microsoft.com/office/powerpoint/2010/main" val="2047923283"/>
      </p:ext>
    </p:extLst>
  </p:cSld>
  <p:clrMapOvr>
    <a:masterClrMapping/>
  </p:clrMapOvr>
  <mc:AlternateContent xmlns:mc="http://schemas.openxmlformats.org/markup-compatibility/2006" xmlns:p14="http://schemas.microsoft.com/office/powerpoint/2010/main">
    <mc:Choice Requires="p14">
      <p:transition spd="slow" p14:dur="2000" advTm="64386"/>
    </mc:Choice>
    <mc:Fallback xmlns="">
      <p:transition spd="slow" advTm="6438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Tumors: </a:t>
            </a:r>
            <a:r>
              <a:rPr lang="en-US" dirty="0" err="1"/>
              <a:t>Schwannomatosis</a:t>
            </a:r>
            <a:endParaRPr lang="en-US" dirty="0"/>
          </a:p>
        </p:txBody>
      </p:sp>
      <p:sp>
        <p:nvSpPr>
          <p:cNvPr id="4" name="Content Placeholder 5">
            <a:extLst>
              <a:ext uri="{FF2B5EF4-FFF2-40B4-BE49-F238E27FC236}">
                <a16:creationId xmlns:a16="http://schemas.microsoft.com/office/drawing/2014/main" id="{57EED875-E811-060A-34CD-2CC142EA58FF}"/>
              </a:ext>
            </a:extLst>
          </p:cNvPr>
          <p:cNvSpPr txBox="1">
            <a:spLocks/>
          </p:cNvSpPr>
          <p:nvPr/>
        </p:nvSpPr>
        <p:spPr>
          <a:xfrm>
            <a:off x="6347460" y="3724653"/>
            <a:ext cx="5656288" cy="27132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dirty="0"/>
              <a:t>Clinical Diagnosis:</a:t>
            </a:r>
          </a:p>
          <a:p>
            <a:pPr marL="0" indent="0">
              <a:buFont typeface="Arial" panose="020B0604020202020204" pitchFamily="34" charset="0"/>
              <a:buNone/>
            </a:pPr>
            <a:endParaRPr lang="en-US" sz="2400" dirty="0"/>
          </a:p>
          <a:p>
            <a:pPr>
              <a:buFontTx/>
              <a:buChar char="-"/>
            </a:pPr>
            <a:r>
              <a:rPr lang="en-US" dirty="0"/>
              <a:t>Deep tissue schwannomas</a:t>
            </a:r>
          </a:p>
          <a:p>
            <a:pPr>
              <a:buFontTx/>
              <a:buChar char="-"/>
            </a:pPr>
            <a:r>
              <a:rPr lang="en-US" dirty="0"/>
              <a:t>Confirmation by tissue biopsy</a:t>
            </a:r>
          </a:p>
          <a:p>
            <a:pPr>
              <a:buFontTx/>
              <a:buChar char="-"/>
            </a:pPr>
            <a:r>
              <a:rPr lang="en-US" dirty="0"/>
              <a:t>Vestibular schwannoma on MRI in ONE ear</a:t>
            </a:r>
          </a:p>
          <a:p>
            <a:endParaRPr lang="en-US" dirty="0"/>
          </a:p>
        </p:txBody>
      </p:sp>
      <p:sp>
        <p:nvSpPr>
          <p:cNvPr id="7" name="Text Placeholder 4">
            <a:extLst>
              <a:ext uri="{FF2B5EF4-FFF2-40B4-BE49-F238E27FC236}">
                <a16:creationId xmlns:a16="http://schemas.microsoft.com/office/drawing/2014/main" id="{3ED8E807-99C0-8F7F-99FD-D5340280B1A4}"/>
              </a:ext>
            </a:extLst>
          </p:cNvPr>
          <p:cNvSpPr txBox="1">
            <a:spLocks/>
          </p:cNvSpPr>
          <p:nvPr/>
        </p:nvSpPr>
        <p:spPr>
          <a:xfrm>
            <a:off x="6400800" y="2183802"/>
            <a:ext cx="5105400"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dirty="0"/>
          </a:p>
        </p:txBody>
      </p:sp>
      <p:sp>
        <p:nvSpPr>
          <p:cNvPr id="8" name="TextBox 7">
            <a:extLst>
              <a:ext uri="{FF2B5EF4-FFF2-40B4-BE49-F238E27FC236}">
                <a16:creationId xmlns:a16="http://schemas.microsoft.com/office/drawing/2014/main" id="{F9D5C7F0-D854-3175-D500-5EA63AAA95C3}"/>
              </a:ext>
            </a:extLst>
          </p:cNvPr>
          <p:cNvSpPr txBox="1"/>
          <p:nvPr/>
        </p:nvSpPr>
        <p:spPr>
          <a:xfrm>
            <a:off x="3777516" y="1956173"/>
            <a:ext cx="4901784" cy="1446550"/>
          </a:xfrm>
          <a:prstGeom prst="rect">
            <a:avLst/>
          </a:prstGeom>
          <a:noFill/>
        </p:spPr>
        <p:txBody>
          <a:bodyPr wrap="square" rtlCol="0">
            <a:spAutoFit/>
          </a:bodyPr>
          <a:lstStyle/>
          <a:p>
            <a:r>
              <a:rPr lang="en-US" sz="2400" dirty="0"/>
              <a:t>Etiology:</a:t>
            </a:r>
          </a:p>
          <a:p>
            <a:endParaRPr lang="en-US" sz="2400" dirty="0"/>
          </a:p>
          <a:p>
            <a:pPr marL="285750" indent="-285750">
              <a:buFont typeface="Arial" panose="020B0604020202020204" pitchFamily="34" charset="0"/>
              <a:buChar char="•"/>
            </a:pPr>
            <a:r>
              <a:rPr lang="en-US" sz="2000" dirty="0"/>
              <a:t>Mutation of SMARCB or LZTR1 gene</a:t>
            </a:r>
          </a:p>
          <a:p>
            <a:pPr marL="285750" indent="-285750">
              <a:buFont typeface="Arial" panose="020B0604020202020204" pitchFamily="34" charset="0"/>
              <a:buChar char="•"/>
            </a:pPr>
            <a:r>
              <a:rPr lang="en-US" sz="2000" dirty="0"/>
              <a:t>Typically occurs in adults</a:t>
            </a:r>
          </a:p>
        </p:txBody>
      </p:sp>
      <p:sp>
        <p:nvSpPr>
          <p:cNvPr id="9" name="TextBox 8">
            <a:extLst>
              <a:ext uri="{FF2B5EF4-FFF2-40B4-BE49-F238E27FC236}">
                <a16:creationId xmlns:a16="http://schemas.microsoft.com/office/drawing/2014/main" id="{BD18DADE-0DBD-6D28-2AF0-CF6CED0D1BFA}"/>
              </a:ext>
            </a:extLst>
          </p:cNvPr>
          <p:cNvSpPr txBox="1"/>
          <p:nvPr/>
        </p:nvSpPr>
        <p:spPr>
          <a:xfrm>
            <a:off x="563006" y="3735896"/>
            <a:ext cx="4377128" cy="2862322"/>
          </a:xfrm>
          <a:prstGeom prst="rect">
            <a:avLst/>
          </a:prstGeom>
          <a:noFill/>
        </p:spPr>
        <p:txBody>
          <a:bodyPr wrap="square" rtlCol="0">
            <a:spAutoFit/>
          </a:bodyPr>
          <a:lstStyle/>
          <a:p>
            <a:r>
              <a:rPr lang="en-US" sz="2400" dirty="0"/>
              <a:t>SWN Symptoms/ Diagnosis: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Pain</a:t>
            </a:r>
          </a:p>
          <a:p>
            <a:pPr marL="285750" indent="-285750">
              <a:buFont typeface="Arial" panose="020B0604020202020204" pitchFamily="34" charset="0"/>
              <a:buChar char="•"/>
            </a:pPr>
            <a:r>
              <a:rPr lang="en-US" sz="2000" dirty="0"/>
              <a:t>Weakness</a:t>
            </a:r>
          </a:p>
          <a:p>
            <a:pPr marL="285750" indent="-285750">
              <a:buFont typeface="Arial" panose="020B0604020202020204" pitchFamily="34" charset="0"/>
              <a:buChar char="•"/>
            </a:pPr>
            <a:r>
              <a:rPr lang="en-US" sz="2000" dirty="0"/>
              <a:t>Tingling</a:t>
            </a:r>
          </a:p>
          <a:p>
            <a:pPr marL="285750" indent="-285750">
              <a:buFont typeface="Arial" panose="020B0604020202020204" pitchFamily="34" charset="0"/>
              <a:buChar char="•"/>
            </a:pPr>
            <a:r>
              <a:rPr lang="en-US" sz="2000" dirty="0"/>
              <a:t>Decreased sensation</a:t>
            </a:r>
          </a:p>
          <a:p>
            <a:pPr marL="285750" indent="-285750">
              <a:buFont typeface="Arial" panose="020B0604020202020204" pitchFamily="34" charset="0"/>
              <a:buChar char="•"/>
            </a:pPr>
            <a:r>
              <a:rPr lang="en-US" sz="2000" dirty="0"/>
              <a:t>Headaches</a:t>
            </a:r>
          </a:p>
          <a:p>
            <a:pPr marL="285750" indent="-285750">
              <a:buFont typeface="Arial" panose="020B0604020202020204" pitchFamily="34" charset="0"/>
              <a:buChar char="•"/>
            </a:pPr>
            <a:r>
              <a:rPr lang="en-US" sz="2000" dirty="0"/>
              <a:t>Vision changes</a:t>
            </a:r>
          </a:p>
          <a:p>
            <a:endParaRPr lang="en-US" dirty="0"/>
          </a:p>
        </p:txBody>
      </p:sp>
    </p:spTree>
    <p:extLst>
      <p:ext uri="{BB962C8B-B14F-4D97-AF65-F5344CB8AC3E}">
        <p14:creationId xmlns:p14="http://schemas.microsoft.com/office/powerpoint/2010/main" val="380394265"/>
      </p:ext>
    </p:extLst>
  </p:cSld>
  <p:clrMapOvr>
    <a:masterClrMapping/>
  </p:clrMapOvr>
  <mc:AlternateContent xmlns:mc="http://schemas.openxmlformats.org/markup-compatibility/2006" xmlns:p14="http://schemas.microsoft.com/office/powerpoint/2010/main">
    <mc:Choice Requires="p14">
      <p:transition spd="slow" p14:dur="2000" advTm="86693"/>
    </mc:Choice>
    <mc:Fallback xmlns="">
      <p:transition spd="slow" advTm="8669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Tumors: neurofibromatosis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685799" y="2194560"/>
            <a:ext cx="11141439" cy="4461073"/>
          </a:xfrm>
        </p:spPr>
        <p:txBody>
          <a:bodyPr>
            <a:normAutofit fontScale="92500" lnSpcReduction="10000"/>
          </a:bodyPr>
          <a:lstStyle/>
          <a:p>
            <a:pPr marL="0" indent="0">
              <a:buNone/>
            </a:pPr>
            <a:r>
              <a:rPr lang="en-US" dirty="0"/>
              <a:t>Nursing Considerations/ Patient Education</a:t>
            </a:r>
          </a:p>
          <a:p>
            <a:pPr>
              <a:buFont typeface="Wingdings" pitchFamily="2" charset="2"/>
              <a:buChar char="Ø"/>
            </a:pPr>
            <a:r>
              <a:rPr lang="en-US" dirty="0"/>
              <a:t>No current cure</a:t>
            </a:r>
          </a:p>
          <a:p>
            <a:pPr>
              <a:buFont typeface="Wingdings" pitchFamily="2" charset="2"/>
              <a:buChar char="Ø"/>
            </a:pPr>
            <a:r>
              <a:rPr lang="en-US" dirty="0"/>
              <a:t>Treatment focused on </a:t>
            </a:r>
          </a:p>
          <a:p>
            <a:pPr lvl="1">
              <a:buFont typeface="Wingdings" pitchFamily="2" charset="2"/>
              <a:buChar char="Ø"/>
            </a:pPr>
            <a:r>
              <a:rPr lang="en-US" dirty="0"/>
              <a:t>Slowing tumor grown- medications or surgery</a:t>
            </a:r>
          </a:p>
          <a:p>
            <a:pPr lvl="1">
              <a:buFont typeface="Wingdings" pitchFamily="2" charset="2"/>
              <a:buChar char="Ø"/>
            </a:pPr>
            <a:r>
              <a:rPr lang="en-US" dirty="0"/>
              <a:t>Symptoms/complications management</a:t>
            </a:r>
          </a:p>
          <a:p>
            <a:pPr>
              <a:buFont typeface="Wingdings" pitchFamily="2" charset="2"/>
              <a:buChar char="Ø"/>
            </a:pPr>
            <a:r>
              <a:rPr lang="en-US" dirty="0"/>
              <a:t>Routine screenings:</a:t>
            </a:r>
          </a:p>
          <a:p>
            <a:pPr lvl="1">
              <a:buFont typeface="Wingdings" pitchFamily="2" charset="2"/>
              <a:buChar char="Ø"/>
            </a:pPr>
            <a:r>
              <a:rPr lang="en-US" dirty="0"/>
              <a:t> Screen for new tumor growths</a:t>
            </a:r>
          </a:p>
          <a:p>
            <a:pPr lvl="1">
              <a:buFont typeface="Wingdings" pitchFamily="2" charset="2"/>
              <a:buChar char="Ø"/>
            </a:pPr>
            <a:r>
              <a:rPr lang="en-US" dirty="0"/>
              <a:t>Skin changes</a:t>
            </a:r>
          </a:p>
          <a:p>
            <a:pPr lvl="1">
              <a:buFont typeface="Wingdings" pitchFamily="2" charset="2"/>
              <a:buChar char="Ø"/>
            </a:pPr>
            <a:r>
              <a:rPr lang="en-US" dirty="0"/>
              <a:t>Growth: height, weight and head circumference</a:t>
            </a:r>
          </a:p>
          <a:p>
            <a:pPr lvl="1">
              <a:buFont typeface="Wingdings" pitchFamily="2" charset="2"/>
              <a:buChar char="Ø"/>
            </a:pPr>
            <a:r>
              <a:rPr lang="en-US" dirty="0"/>
              <a:t>Learning and developmental delays or concerns</a:t>
            </a:r>
          </a:p>
          <a:p>
            <a:pPr lvl="1">
              <a:buFont typeface="Wingdings" pitchFamily="2" charset="2"/>
              <a:buChar char="Ø"/>
            </a:pPr>
            <a:r>
              <a:rPr lang="en-US" dirty="0"/>
              <a:t>Scoliosis</a:t>
            </a:r>
          </a:p>
          <a:p>
            <a:pPr lvl="1">
              <a:buFont typeface="Wingdings" pitchFamily="2" charset="2"/>
              <a:buChar char="Ø"/>
            </a:pPr>
            <a:r>
              <a:rPr lang="en-US" dirty="0"/>
              <a:t>Blood pressure</a:t>
            </a:r>
          </a:p>
          <a:p>
            <a:pPr lvl="1">
              <a:buFont typeface="Wingdings" pitchFamily="2" charset="2"/>
              <a:buChar char="Ø"/>
            </a:pPr>
            <a:r>
              <a:rPr lang="en-US" dirty="0"/>
              <a:t>Vision</a:t>
            </a:r>
          </a:p>
          <a:p>
            <a:pPr lvl="1">
              <a:buFont typeface="Wingdings" pitchFamily="2" charset="2"/>
              <a:buChar char="Ø"/>
            </a:pPr>
            <a:r>
              <a:rPr lang="en-US" dirty="0"/>
              <a:t>Hearing</a:t>
            </a:r>
          </a:p>
          <a:p>
            <a:pPr>
              <a:buFont typeface="Wingdings" pitchFamily="2" charset="2"/>
              <a:buChar char="Ø"/>
            </a:pPr>
            <a:endParaRPr lang="en-US" dirty="0"/>
          </a:p>
        </p:txBody>
      </p:sp>
    </p:spTree>
    <p:extLst>
      <p:ext uri="{BB962C8B-B14F-4D97-AF65-F5344CB8AC3E}">
        <p14:creationId xmlns:p14="http://schemas.microsoft.com/office/powerpoint/2010/main" val="3029830800"/>
      </p:ext>
    </p:extLst>
  </p:cSld>
  <p:clrMapOvr>
    <a:masterClrMapping/>
  </p:clrMapOvr>
  <mc:AlternateContent xmlns:mc="http://schemas.openxmlformats.org/markup-compatibility/2006" xmlns:p14="http://schemas.microsoft.com/office/powerpoint/2010/main">
    <mc:Choice Requires="p14">
      <p:transition spd="slow" p14:dur="2000" advTm="50954"/>
    </mc:Choice>
    <mc:Fallback xmlns="">
      <p:transition spd="slow" advTm="5095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185E-1CDA-E915-3EF9-8E2C393234F1}"/>
              </a:ext>
            </a:extLst>
          </p:cNvPr>
          <p:cNvSpPr>
            <a:spLocks noGrp="1"/>
          </p:cNvSpPr>
          <p:nvPr>
            <p:ph type="title"/>
          </p:nvPr>
        </p:nvSpPr>
        <p:spPr/>
        <p:txBody>
          <a:bodyPr/>
          <a:lstStyle/>
          <a:p>
            <a:r>
              <a:rPr lang="en-US" dirty="0"/>
              <a:t>Pediatric neuromuscular/ movement disorders</a:t>
            </a:r>
          </a:p>
        </p:txBody>
      </p:sp>
      <p:sp>
        <p:nvSpPr>
          <p:cNvPr id="3" name="Text Placeholder 2">
            <a:extLst>
              <a:ext uri="{FF2B5EF4-FFF2-40B4-BE49-F238E27FC236}">
                <a16:creationId xmlns:a16="http://schemas.microsoft.com/office/drawing/2014/main" id="{78903706-39BA-A2C3-A625-6B78FFA08839}"/>
              </a:ext>
            </a:extLst>
          </p:cNvPr>
          <p:cNvSpPr>
            <a:spLocks noGrp="1"/>
          </p:cNvSpPr>
          <p:nvPr>
            <p:ph type="body" idx="1"/>
          </p:nvPr>
        </p:nvSpPr>
        <p:spPr/>
        <p:txBody>
          <a:bodyPr/>
          <a:lstStyle/>
          <a:p>
            <a:r>
              <a:rPr lang="en-US" dirty="0"/>
              <a:t>Duchenne Muscular Dystrophy and Cerebral Palsy</a:t>
            </a:r>
          </a:p>
        </p:txBody>
      </p:sp>
    </p:spTree>
    <p:extLst>
      <p:ext uri="{BB962C8B-B14F-4D97-AF65-F5344CB8AC3E}">
        <p14:creationId xmlns:p14="http://schemas.microsoft.com/office/powerpoint/2010/main" val="293976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normAutofit fontScale="90000"/>
          </a:bodyPr>
          <a:lstStyle/>
          <a:p>
            <a:pPr algn="ctr"/>
            <a:r>
              <a:rPr lang="en-US" dirty="0"/>
              <a:t>Neuromuscular: Duchenne Muscular Dystrophy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r>
              <a:rPr lang="en-US" dirty="0"/>
              <a:t>Rare, 1/3,500</a:t>
            </a:r>
          </a:p>
          <a:p>
            <a:r>
              <a:rPr lang="en-US" dirty="0"/>
              <a:t>Affects mostly males</a:t>
            </a:r>
          </a:p>
          <a:p>
            <a:r>
              <a:rPr lang="en-US" dirty="0"/>
              <a:t>Caused by dysfunction in dystrophin production</a:t>
            </a:r>
          </a:p>
          <a:p>
            <a:r>
              <a:rPr lang="en-US" dirty="0"/>
              <a:t>Progressive damage to muscles leads to progression of muscle weakness</a:t>
            </a:r>
          </a:p>
          <a:p>
            <a:endParaRPr lang="en-US" dirty="0"/>
          </a:p>
        </p:txBody>
      </p:sp>
    </p:spTree>
    <p:extLst>
      <p:ext uri="{BB962C8B-B14F-4D97-AF65-F5344CB8AC3E}">
        <p14:creationId xmlns:p14="http://schemas.microsoft.com/office/powerpoint/2010/main" val="1409866778"/>
      </p:ext>
    </p:extLst>
  </p:cSld>
  <p:clrMapOvr>
    <a:masterClrMapping/>
  </p:clrMapOvr>
  <mc:AlternateContent xmlns:mc="http://schemas.openxmlformats.org/markup-compatibility/2006" xmlns:p14="http://schemas.microsoft.com/office/powerpoint/2010/main">
    <mc:Choice Requires="p14">
      <p:transition spd="slow" p14:dur="2000" advTm="74858"/>
    </mc:Choice>
    <mc:Fallback xmlns="">
      <p:transition spd="slow" advTm="7485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1394460" y="762000"/>
            <a:ext cx="10111740" cy="1295400"/>
          </a:xfrm>
        </p:spPr>
        <p:txBody>
          <a:bodyPr/>
          <a:lstStyle/>
          <a:p>
            <a:r>
              <a:rPr lang="en-US" dirty="0"/>
              <a:t>Neuromuscular: Duchenne Muscular Dystrophy</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p:txBody>
          <a:bodyPr/>
          <a:lstStyle/>
          <a:p>
            <a:r>
              <a:rPr lang="en-US" dirty="0"/>
              <a:t>Symptoms</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p:txBody>
          <a:bodyPr>
            <a:normAutofit lnSpcReduction="10000"/>
          </a:bodyPr>
          <a:lstStyle/>
          <a:p>
            <a:r>
              <a:rPr lang="en-US" dirty="0"/>
              <a:t>Delayed onset of walking</a:t>
            </a:r>
          </a:p>
          <a:p>
            <a:r>
              <a:rPr lang="en-US" dirty="0"/>
              <a:t>Toe walking</a:t>
            </a:r>
          </a:p>
          <a:p>
            <a:r>
              <a:rPr lang="en-US" dirty="0"/>
              <a:t>Frequent falling</a:t>
            </a:r>
          </a:p>
          <a:p>
            <a:r>
              <a:rPr lang="en-US" dirty="0"/>
              <a:t>Difficulty standing from a sitting position (Gower’s Maneuver)</a:t>
            </a:r>
          </a:p>
          <a:p>
            <a:r>
              <a:rPr lang="en-US" dirty="0"/>
              <a:t>Fatigue</a:t>
            </a:r>
          </a:p>
          <a:p>
            <a:r>
              <a:rPr lang="en-US" dirty="0"/>
              <a:t>Cognitive and emotion </a:t>
            </a:r>
            <a:r>
              <a:rPr lang="en-US" dirty="0" err="1"/>
              <a:t>stuggles</a:t>
            </a:r>
            <a:endParaRPr lang="en-US" dirty="0"/>
          </a:p>
          <a:p>
            <a:r>
              <a:rPr lang="en-US" dirty="0"/>
              <a:t>Speech delay</a:t>
            </a:r>
          </a:p>
        </p:txBody>
      </p:sp>
      <p:sp>
        <p:nvSpPr>
          <p:cNvPr id="5" name="Text Placeholder 4">
            <a:extLst>
              <a:ext uri="{FF2B5EF4-FFF2-40B4-BE49-F238E27FC236}">
                <a16:creationId xmlns:a16="http://schemas.microsoft.com/office/drawing/2014/main" id="{43EF8BA8-6E51-881B-1749-B8726E81A710}"/>
              </a:ext>
            </a:extLst>
          </p:cNvPr>
          <p:cNvSpPr>
            <a:spLocks noGrp="1"/>
          </p:cNvSpPr>
          <p:nvPr>
            <p:ph type="body" sz="quarter" idx="3"/>
          </p:nvPr>
        </p:nvSpPr>
        <p:spPr/>
        <p:txBody>
          <a:bodyPr/>
          <a:lstStyle/>
          <a:p>
            <a:r>
              <a:rPr lang="en-US" dirty="0"/>
              <a:t>Diagnosis</a:t>
            </a:r>
          </a:p>
        </p:txBody>
      </p:sp>
      <p:sp>
        <p:nvSpPr>
          <p:cNvPr id="6" name="Content Placeholder 5">
            <a:extLst>
              <a:ext uri="{FF2B5EF4-FFF2-40B4-BE49-F238E27FC236}">
                <a16:creationId xmlns:a16="http://schemas.microsoft.com/office/drawing/2014/main" id="{7707B6E6-0997-FF4E-47F9-E1B9B7BA5E25}"/>
              </a:ext>
            </a:extLst>
          </p:cNvPr>
          <p:cNvSpPr>
            <a:spLocks noGrp="1"/>
          </p:cNvSpPr>
          <p:nvPr>
            <p:ph sz="quarter" idx="4"/>
          </p:nvPr>
        </p:nvSpPr>
        <p:spPr/>
        <p:txBody>
          <a:bodyPr>
            <a:normAutofit lnSpcReduction="10000"/>
          </a:bodyPr>
          <a:lstStyle/>
          <a:p>
            <a:r>
              <a:rPr lang="en-US" dirty="0"/>
              <a:t>Most often diagnosed between 3-6 years of age</a:t>
            </a:r>
          </a:p>
          <a:p>
            <a:r>
              <a:rPr lang="en-US" dirty="0"/>
              <a:t>Genetic testing- looks for absence of the dystrophin gene</a:t>
            </a:r>
          </a:p>
          <a:p>
            <a:r>
              <a:rPr lang="en-US" dirty="0"/>
              <a:t>Muscle biopsy</a:t>
            </a:r>
          </a:p>
        </p:txBody>
      </p:sp>
    </p:spTree>
    <p:extLst>
      <p:ext uri="{BB962C8B-B14F-4D97-AF65-F5344CB8AC3E}">
        <p14:creationId xmlns:p14="http://schemas.microsoft.com/office/powerpoint/2010/main" val="3814297331"/>
      </p:ext>
    </p:extLst>
  </p:cSld>
  <p:clrMapOvr>
    <a:masterClrMapping/>
  </p:clrMapOvr>
  <mc:AlternateContent xmlns:mc="http://schemas.openxmlformats.org/markup-compatibility/2006" xmlns:p14="http://schemas.microsoft.com/office/powerpoint/2010/main">
    <mc:Choice Requires="p14">
      <p:transition spd="slow" p14:dur="2000" advTm="63800"/>
    </mc:Choice>
    <mc:Fallback xmlns="">
      <p:transition spd="slow" advTm="638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Neuromuscular: Duchenne Muscular Dystrophy</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sz="2400" dirty="0"/>
              <a:t>Comorbidities/ Complications</a:t>
            </a:r>
          </a:p>
          <a:p>
            <a:pPr marL="0" indent="0">
              <a:buNone/>
            </a:pPr>
            <a:endParaRPr lang="en-US" sz="2400" dirty="0"/>
          </a:p>
          <a:p>
            <a:r>
              <a:rPr lang="en-US" dirty="0"/>
              <a:t>Short stature</a:t>
            </a:r>
          </a:p>
          <a:p>
            <a:r>
              <a:rPr lang="en-US" dirty="0"/>
              <a:t>Adrenal insufficiency</a:t>
            </a:r>
          </a:p>
          <a:p>
            <a:r>
              <a:rPr lang="en-US" dirty="0"/>
              <a:t>Hyperglycemia</a:t>
            </a:r>
          </a:p>
          <a:p>
            <a:r>
              <a:rPr lang="en-US" dirty="0"/>
              <a:t>GERD</a:t>
            </a:r>
          </a:p>
          <a:p>
            <a:r>
              <a:rPr lang="en-US" dirty="0"/>
              <a:t>Hypertension</a:t>
            </a:r>
          </a:p>
          <a:p>
            <a:r>
              <a:rPr lang="en-US" dirty="0"/>
              <a:t>Delayed puberty</a:t>
            </a:r>
          </a:p>
        </p:txBody>
      </p:sp>
    </p:spTree>
    <p:extLst>
      <p:ext uri="{BB962C8B-B14F-4D97-AF65-F5344CB8AC3E}">
        <p14:creationId xmlns:p14="http://schemas.microsoft.com/office/powerpoint/2010/main" val="1551529540"/>
      </p:ext>
    </p:extLst>
  </p:cSld>
  <p:clrMapOvr>
    <a:masterClrMapping/>
  </p:clrMapOvr>
  <mc:AlternateContent xmlns:mc="http://schemas.openxmlformats.org/markup-compatibility/2006" xmlns:p14="http://schemas.microsoft.com/office/powerpoint/2010/main">
    <mc:Choice Requires="p14">
      <p:transition spd="slow" p14:dur="2000" advTm="23877"/>
    </mc:Choice>
    <mc:Fallback xmlns="">
      <p:transition spd="slow" advTm="238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185E-1CDA-E915-3EF9-8E2C393234F1}"/>
              </a:ext>
            </a:extLst>
          </p:cNvPr>
          <p:cNvSpPr>
            <a:spLocks noGrp="1"/>
          </p:cNvSpPr>
          <p:nvPr>
            <p:ph type="title"/>
          </p:nvPr>
        </p:nvSpPr>
        <p:spPr>
          <a:xfrm>
            <a:off x="685800" y="414339"/>
            <a:ext cx="10820399" cy="1212427"/>
          </a:xfrm>
        </p:spPr>
        <p:txBody>
          <a:bodyPr/>
          <a:lstStyle/>
          <a:p>
            <a:r>
              <a:rPr lang="en-US" dirty="0"/>
              <a:t>Autoimmune </a:t>
            </a:r>
          </a:p>
        </p:txBody>
      </p:sp>
      <p:sp>
        <p:nvSpPr>
          <p:cNvPr id="3" name="Text Placeholder 2">
            <a:extLst>
              <a:ext uri="{FF2B5EF4-FFF2-40B4-BE49-F238E27FC236}">
                <a16:creationId xmlns:a16="http://schemas.microsoft.com/office/drawing/2014/main" id="{78903706-39BA-A2C3-A625-6B78FFA08839}"/>
              </a:ext>
            </a:extLst>
          </p:cNvPr>
          <p:cNvSpPr>
            <a:spLocks noGrp="1"/>
          </p:cNvSpPr>
          <p:nvPr>
            <p:ph type="body" idx="1"/>
          </p:nvPr>
        </p:nvSpPr>
        <p:spPr>
          <a:xfrm>
            <a:off x="1024467" y="1626766"/>
            <a:ext cx="10481732" cy="4317680"/>
          </a:xfrm>
        </p:spPr>
        <p:txBody>
          <a:bodyPr>
            <a:normAutofit fontScale="92500"/>
          </a:bodyPr>
          <a:lstStyle/>
          <a:p>
            <a:pPr algn="l"/>
            <a:r>
              <a:rPr lang="en-US" sz="2400" dirty="0">
                <a:latin typeface="+mj-lt"/>
              </a:rPr>
              <a:t>Autoimmune mediated neurological conditions in pediatrics means that the underlying cause of they neurological symptoms are based in an autoimmune disorder, or an over-active immune system attacking healthy cells of the body tissues and/organ  </a:t>
            </a:r>
          </a:p>
          <a:p>
            <a:pPr algn="l"/>
            <a:endParaRPr lang="en-US" sz="2400" dirty="0">
              <a:latin typeface="+mj-lt"/>
            </a:endParaRPr>
          </a:p>
          <a:p>
            <a:pPr algn="l"/>
            <a:r>
              <a:rPr lang="en-US" sz="2400" dirty="0">
                <a:latin typeface="+mj-lt"/>
              </a:rPr>
              <a:t>Common example</a:t>
            </a:r>
            <a:r>
              <a:rPr lang="en-US" sz="2400" dirty="0">
                <a:solidFill>
                  <a:schemeClr val="tx1"/>
                </a:solidFill>
                <a:latin typeface="+mj-lt"/>
              </a:rPr>
              <a:t>s of pediatric autoimmune diseases include:</a:t>
            </a:r>
          </a:p>
          <a:p>
            <a:pPr marL="342900" indent="-342900" algn="l">
              <a:buFont typeface="Wingdings" pitchFamily="2" charset="2"/>
              <a:buChar char="Ø"/>
            </a:pPr>
            <a:r>
              <a:rPr lang="en-US" sz="2400" b="0" i="0" dirty="0">
                <a:solidFill>
                  <a:schemeClr val="tx1"/>
                </a:solidFill>
                <a:effectLst/>
                <a:latin typeface="+mj-lt"/>
              </a:rPr>
              <a:t>Guillain-Barré syndrome </a:t>
            </a:r>
          </a:p>
          <a:p>
            <a:pPr marL="342900" indent="-342900" algn="l">
              <a:buFont typeface="Wingdings" pitchFamily="2" charset="2"/>
              <a:buChar char="Ø"/>
            </a:pPr>
            <a:r>
              <a:rPr lang="en-US" sz="2400" b="0" i="0" dirty="0">
                <a:solidFill>
                  <a:schemeClr val="tx1"/>
                </a:solidFill>
                <a:effectLst/>
                <a:latin typeface="+mj-lt"/>
              </a:rPr>
              <a:t>Chronic inflammatory demyelinating polyradiculoneuropathy (CIDP)</a:t>
            </a:r>
          </a:p>
          <a:p>
            <a:pPr marL="342900" indent="-342900" algn="l">
              <a:buFont typeface="Wingdings" pitchFamily="2" charset="2"/>
              <a:buChar char="Ø"/>
            </a:pPr>
            <a:r>
              <a:rPr lang="en-US" sz="2400" b="0" i="0" dirty="0">
                <a:solidFill>
                  <a:schemeClr val="tx1"/>
                </a:solidFill>
                <a:effectLst/>
                <a:latin typeface="+mj-lt"/>
              </a:rPr>
              <a:t>Juvenile myasthenia gravis (JMG)</a:t>
            </a:r>
          </a:p>
          <a:p>
            <a:pPr marL="342900" indent="-342900" algn="l">
              <a:buFont typeface="Wingdings" pitchFamily="2" charset="2"/>
              <a:buChar char="Ø"/>
            </a:pPr>
            <a:r>
              <a:rPr lang="en-US" sz="2400" b="0" i="0" dirty="0">
                <a:solidFill>
                  <a:schemeClr val="tx1"/>
                </a:solidFill>
                <a:effectLst/>
                <a:latin typeface="+mj-lt"/>
              </a:rPr>
              <a:t>Juvenile dermatomyositis (JDM)</a:t>
            </a:r>
          </a:p>
          <a:p>
            <a:pPr marL="342900" indent="-342900" algn="l">
              <a:buFont typeface="Wingdings" pitchFamily="2" charset="2"/>
              <a:buChar char="Ø"/>
            </a:pPr>
            <a:r>
              <a:rPr lang="en-US" sz="2400" dirty="0">
                <a:solidFill>
                  <a:schemeClr val="tx1"/>
                </a:solidFill>
                <a:latin typeface="+mj-lt"/>
              </a:rPr>
              <a:t>Multiple Sclerosis</a:t>
            </a:r>
          </a:p>
        </p:txBody>
      </p:sp>
    </p:spTree>
    <p:extLst>
      <p:ext uri="{BB962C8B-B14F-4D97-AF65-F5344CB8AC3E}">
        <p14:creationId xmlns:p14="http://schemas.microsoft.com/office/powerpoint/2010/main" val="453217744"/>
      </p:ext>
    </p:extLst>
  </p:cSld>
  <p:clrMapOvr>
    <a:masterClrMapping/>
  </p:clrMapOvr>
  <mc:AlternateContent xmlns:mc="http://schemas.openxmlformats.org/markup-compatibility/2006" xmlns:p14="http://schemas.microsoft.com/office/powerpoint/2010/main">
    <mc:Choice Requires="p14">
      <p:transition spd="slow" p14:dur="2000" advTm="35816"/>
    </mc:Choice>
    <mc:Fallback xmlns="">
      <p:transition spd="slow" advTm="3581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Neuromuscular: Duchenne Muscular Dystrophy</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a:bodyPr>
          <a:lstStyle/>
          <a:p>
            <a:pPr marL="0" indent="0">
              <a:buNone/>
            </a:pPr>
            <a:r>
              <a:rPr lang="en-US" sz="2400" dirty="0"/>
              <a:t>Treatments:</a:t>
            </a:r>
          </a:p>
          <a:p>
            <a:pPr marL="0" indent="0">
              <a:buNone/>
            </a:pPr>
            <a:endParaRPr lang="en-US" sz="2400" dirty="0"/>
          </a:p>
          <a:p>
            <a:pPr>
              <a:buFont typeface="Courier New" panose="02070309020205020404" pitchFamily="49" charset="0"/>
              <a:buChar char="o"/>
            </a:pPr>
            <a:r>
              <a:rPr lang="en-US" sz="2400" dirty="0"/>
              <a:t>Exercise: low impact (swimming)</a:t>
            </a:r>
          </a:p>
          <a:p>
            <a:pPr>
              <a:buFont typeface="Courier New" panose="02070309020205020404" pitchFamily="49" charset="0"/>
              <a:buChar char="o"/>
            </a:pPr>
            <a:r>
              <a:rPr lang="en-US" sz="2400" dirty="0"/>
              <a:t>Assistive devices: wheelchair, leg braces, crutches</a:t>
            </a:r>
          </a:p>
          <a:p>
            <a:pPr>
              <a:buFont typeface="Courier New" panose="02070309020205020404" pitchFamily="49" charset="0"/>
              <a:buChar char="o"/>
            </a:pPr>
            <a:r>
              <a:rPr lang="en-US" sz="2400" dirty="0"/>
              <a:t>Steroids: can improve muscle function</a:t>
            </a:r>
          </a:p>
          <a:p>
            <a:pPr>
              <a:buFont typeface="Courier New" panose="02070309020205020404" pitchFamily="49" charset="0"/>
              <a:buChar char="o"/>
            </a:pPr>
            <a:r>
              <a:rPr lang="en-US" sz="2400" dirty="0"/>
              <a:t>Ataluren: newer medication, </a:t>
            </a:r>
          </a:p>
          <a:p>
            <a:pPr>
              <a:buFont typeface="Courier New" panose="02070309020205020404" pitchFamily="49" charset="0"/>
              <a:buChar char="o"/>
            </a:pPr>
            <a:r>
              <a:rPr lang="en-US" sz="2400" dirty="0"/>
              <a:t>Creatine supplementation: can improve muscle strength</a:t>
            </a:r>
          </a:p>
          <a:p>
            <a:pPr>
              <a:buFont typeface="Courier New" panose="02070309020205020404" pitchFamily="49" charset="0"/>
              <a:buChar char="o"/>
            </a:pPr>
            <a:r>
              <a:rPr lang="en-US" sz="2400" dirty="0"/>
              <a:t>Treat complications: glucose, hypertension, cardiac, respiratory</a:t>
            </a:r>
          </a:p>
        </p:txBody>
      </p:sp>
    </p:spTree>
    <p:extLst>
      <p:ext uri="{BB962C8B-B14F-4D97-AF65-F5344CB8AC3E}">
        <p14:creationId xmlns:p14="http://schemas.microsoft.com/office/powerpoint/2010/main" val="3050540350"/>
      </p:ext>
    </p:extLst>
  </p:cSld>
  <p:clrMapOvr>
    <a:masterClrMapping/>
  </p:clrMapOvr>
  <mc:AlternateContent xmlns:mc="http://schemas.openxmlformats.org/markup-compatibility/2006" xmlns:p14="http://schemas.microsoft.com/office/powerpoint/2010/main">
    <mc:Choice Requires="p14">
      <p:transition spd="slow" p14:dur="2000" advTm="63604"/>
    </mc:Choice>
    <mc:Fallback xmlns="">
      <p:transition spd="slow" advTm="6360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Neuromuscular: Duchenne Muscular Dystrophy</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normAutofit/>
          </a:bodyPr>
          <a:lstStyle/>
          <a:p>
            <a:pPr marL="0" indent="0">
              <a:buNone/>
            </a:pPr>
            <a:r>
              <a:rPr lang="en-US" sz="2400" dirty="0"/>
              <a:t>Nursing Considerations/ Patient Education:</a:t>
            </a:r>
          </a:p>
          <a:p>
            <a:pPr marL="0" indent="0">
              <a:buNone/>
            </a:pPr>
            <a:endParaRPr lang="en-US" sz="2400" dirty="0"/>
          </a:p>
          <a:p>
            <a:pPr>
              <a:buFont typeface="Wingdings" pitchFamily="2" charset="2"/>
              <a:buChar char="v"/>
            </a:pPr>
            <a:r>
              <a:rPr lang="en-US" sz="2400" dirty="0"/>
              <a:t>Recognize concerns early= quick diagnosis</a:t>
            </a:r>
          </a:p>
          <a:p>
            <a:pPr>
              <a:buFont typeface="Wingdings" pitchFamily="2" charset="2"/>
              <a:buChar char="v"/>
            </a:pPr>
            <a:r>
              <a:rPr lang="en-US" sz="2400" dirty="0"/>
              <a:t>Emotional support, caregiver support</a:t>
            </a:r>
          </a:p>
          <a:p>
            <a:pPr>
              <a:buFont typeface="Wingdings" pitchFamily="2" charset="2"/>
              <a:buChar char="v"/>
            </a:pPr>
            <a:r>
              <a:rPr lang="en-US" sz="2400" dirty="0"/>
              <a:t>Helping with medication management</a:t>
            </a:r>
          </a:p>
          <a:p>
            <a:pPr>
              <a:buFont typeface="Wingdings" pitchFamily="2" charset="2"/>
              <a:buChar char="v"/>
            </a:pPr>
            <a:r>
              <a:rPr lang="en-US" sz="2400" dirty="0"/>
              <a:t>Assisting with increased needs and comorbidities are disease progresses</a:t>
            </a:r>
          </a:p>
          <a:p>
            <a:pPr marL="0" indent="0">
              <a:buNone/>
            </a:pPr>
            <a:endParaRPr lang="en-US" sz="2400" dirty="0"/>
          </a:p>
        </p:txBody>
      </p:sp>
    </p:spTree>
    <p:extLst>
      <p:ext uri="{BB962C8B-B14F-4D97-AF65-F5344CB8AC3E}">
        <p14:creationId xmlns:p14="http://schemas.microsoft.com/office/powerpoint/2010/main" val="3193104103"/>
      </p:ext>
    </p:extLst>
  </p:cSld>
  <p:clrMapOvr>
    <a:masterClrMapping/>
  </p:clrMapOvr>
  <mc:AlternateContent xmlns:mc="http://schemas.openxmlformats.org/markup-compatibility/2006" xmlns:p14="http://schemas.microsoft.com/office/powerpoint/2010/main">
    <mc:Choice Requires="p14">
      <p:transition spd="slow" p14:dur="2000" advTm="75518"/>
    </mc:Choice>
    <mc:Fallback xmlns="">
      <p:transition spd="slow" advTm="7551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normAutofit/>
          </a:bodyPr>
          <a:lstStyle/>
          <a:p>
            <a:pPr algn="ctr"/>
            <a:r>
              <a:rPr lang="en-US" dirty="0"/>
              <a:t>Neuromuscular: Cerebral palsy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r>
              <a:rPr lang="en-US" dirty="0"/>
              <a:t>Cerebral= brain, Palsy= movement</a:t>
            </a:r>
          </a:p>
          <a:p>
            <a:r>
              <a:rPr lang="en-US" dirty="0"/>
              <a:t>Occurs more in males, </a:t>
            </a:r>
            <a:r>
              <a:rPr lang="en-US" dirty="0" err="1"/>
              <a:t>apx</a:t>
            </a:r>
            <a:r>
              <a:rPr lang="en-US" dirty="0"/>
              <a:t>. 2-3/1000 births</a:t>
            </a:r>
          </a:p>
          <a:p>
            <a:r>
              <a:rPr lang="en-US" dirty="0"/>
              <a:t>30-50% will have  cognitive impairments</a:t>
            </a:r>
          </a:p>
          <a:p>
            <a:r>
              <a:rPr lang="en-US" dirty="0"/>
              <a:t>Caused by damage to the brain, including</a:t>
            </a:r>
          </a:p>
          <a:p>
            <a:pPr lvl="1"/>
            <a:r>
              <a:rPr lang="en-US" dirty="0"/>
              <a:t>Fetal or perinatal brain damage</a:t>
            </a:r>
          </a:p>
          <a:p>
            <a:pPr lvl="1"/>
            <a:r>
              <a:rPr lang="en-US" dirty="0"/>
              <a:t>Higher risk in premature and multiple births</a:t>
            </a:r>
          </a:p>
          <a:p>
            <a:pPr lvl="1"/>
            <a:r>
              <a:rPr lang="en-US" dirty="0"/>
              <a:t>Hypoxia</a:t>
            </a:r>
          </a:p>
          <a:p>
            <a:pPr lvl="1"/>
            <a:r>
              <a:rPr lang="en-US" dirty="0"/>
              <a:t>Maternal infection</a:t>
            </a:r>
          </a:p>
          <a:p>
            <a:pPr lvl="1"/>
            <a:r>
              <a:rPr lang="en-US" dirty="0"/>
              <a:t>Kernicterus</a:t>
            </a:r>
          </a:p>
          <a:p>
            <a:pPr lvl="1"/>
            <a:r>
              <a:rPr lang="en-US" dirty="0"/>
              <a:t>Teratogenic factors</a:t>
            </a:r>
          </a:p>
          <a:p>
            <a:pPr lvl="1"/>
            <a:endParaRPr lang="en-US" dirty="0"/>
          </a:p>
        </p:txBody>
      </p:sp>
    </p:spTree>
    <p:extLst>
      <p:ext uri="{BB962C8B-B14F-4D97-AF65-F5344CB8AC3E}">
        <p14:creationId xmlns:p14="http://schemas.microsoft.com/office/powerpoint/2010/main" val="2110639491"/>
      </p:ext>
    </p:extLst>
  </p:cSld>
  <p:clrMapOvr>
    <a:masterClrMapping/>
  </p:clrMapOvr>
  <mc:AlternateContent xmlns:mc="http://schemas.openxmlformats.org/markup-compatibility/2006" xmlns:p14="http://schemas.microsoft.com/office/powerpoint/2010/main">
    <mc:Choice Requires="p14">
      <p:transition spd="slow" p14:dur="2000" advTm="103885"/>
    </mc:Choice>
    <mc:Fallback xmlns="">
      <p:transition spd="slow" advTm="10388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2158584" y="0"/>
            <a:ext cx="9158991" cy="1214999"/>
          </a:xfrm>
        </p:spPr>
        <p:txBody>
          <a:bodyPr/>
          <a:lstStyle/>
          <a:p>
            <a:r>
              <a:rPr lang="en-US" dirty="0"/>
              <a:t>Neuromuscular: Cerebral palsy</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a:xfrm>
            <a:off x="3556004" y="887464"/>
            <a:ext cx="5079991" cy="823912"/>
          </a:xfrm>
        </p:spPr>
        <p:txBody>
          <a:bodyPr/>
          <a:lstStyle/>
          <a:p>
            <a:r>
              <a:rPr lang="en-US" dirty="0"/>
              <a:t>Symptoms &amp; Diagnosis</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a:xfrm>
            <a:off x="164892" y="1918742"/>
            <a:ext cx="3762531" cy="2758189"/>
          </a:xfrm>
        </p:spPr>
        <p:txBody>
          <a:bodyPr/>
          <a:lstStyle/>
          <a:p>
            <a:pPr marL="0" indent="0">
              <a:buNone/>
            </a:pPr>
            <a:r>
              <a:rPr lang="en-US" sz="2400" b="1" u="sng" dirty="0"/>
              <a:t>Spastic CP</a:t>
            </a:r>
          </a:p>
          <a:p>
            <a:r>
              <a:rPr lang="en-US" dirty="0"/>
              <a:t>Most common, </a:t>
            </a:r>
            <a:r>
              <a:rPr lang="en-US" dirty="0" err="1"/>
              <a:t>apx</a:t>
            </a:r>
            <a:r>
              <a:rPr lang="en-US" dirty="0"/>
              <a:t>. 80% of cases of CP</a:t>
            </a:r>
          </a:p>
          <a:p>
            <a:r>
              <a:rPr lang="en-US" dirty="0"/>
              <a:t>Spasticity</a:t>
            </a:r>
          </a:p>
          <a:p>
            <a:r>
              <a:rPr lang="en-US" dirty="0"/>
              <a:t>Hemiparesis</a:t>
            </a:r>
          </a:p>
          <a:p>
            <a:r>
              <a:rPr lang="en-US" dirty="0"/>
              <a:t>Spastic quadriplegia</a:t>
            </a:r>
          </a:p>
          <a:p>
            <a:endParaRPr lang="en-US" dirty="0"/>
          </a:p>
        </p:txBody>
      </p:sp>
      <p:sp>
        <p:nvSpPr>
          <p:cNvPr id="8" name="Content Placeholder 3">
            <a:extLst>
              <a:ext uri="{FF2B5EF4-FFF2-40B4-BE49-F238E27FC236}">
                <a16:creationId xmlns:a16="http://schemas.microsoft.com/office/drawing/2014/main" id="{7C60A389-E3FC-4731-B90C-892018AC8A8D}"/>
              </a:ext>
            </a:extLst>
          </p:cNvPr>
          <p:cNvSpPr txBox="1">
            <a:spLocks/>
          </p:cNvSpPr>
          <p:nvPr/>
        </p:nvSpPr>
        <p:spPr>
          <a:xfrm>
            <a:off x="4214733" y="1900467"/>
            <a:ext cx="3762531" cy="3237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t>Dyskinetic CP</a:t>
            </a:r>
          </a:p>
          <a:p>
            <a:r>
              <a:rPr lang="en-US" dirty="0"/>
              <a:t>Difficulty controlling muscles (hands, arms, legs, feet)</a:t>
            </a:r>
          </a:p>
          <a:p>
            <a:r>
              <a:rPr lang="en-US" dirty="0"/>
              <a:t>Difficulty speaking, swallowing</a:t>
            </a:r>
          </a:p>
          <a:p>
            <a:r>
              <a:rPr lang="en-US" dirty="0"/>
              <a:t>Muscle tone can change from weakness to dystonia</a:t>
            </a:r>
          </a:p>
          <a:p>
            <a:endParaRPr lang="en-US" dirty="0"/>
          </a:p>
        </p:txBody>
      </p:sp>
      <p:sp>
        <p:nvSpPr>
          <p:cNvPr id="11" name="Content Placeholder 3">
            <a:extLst>
              <a:ext uri="{FF2B5EF4-FFF2-40B4-BE49-F238E27FC236}">
                <a16:creationId xmlns:a16="http://schemas.microsoft.com/office/drawing/2014/main" id="{D405C1A3-F6C6-7870-BFB1-7E9DA873588D}"/>
              </a:ext>
            </a:extLst>
          </p:cNvPr>
          <p:cNvSpPr txBox="1">
            <a:spLocks/>
          </p:cNvSpPr>
          <p:nvPr/>
        </p:nvSpPr>
        <p:spPr>
          <a:xfrm>
            <a:off x="8264577" y="1918740"/>
            <a:ext cx="3762531" cy="293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t>Ataxic CP</a:t>
            </a:r>
          </a:p>
          <a:p>
            <a:r>
              <a:rPr lang="en-US" dirty="0"/>
              <a:t>Difficulty with balance and coordination</a:t>
            </a:r>
          </a:p>
          <a:p>
            <a:r>
              <a:rPr lang="en-US" dirty="0"/>
              <a:t>Ataxic gait (legs wider apart)</a:t>
            </a:r>
          </a:p>
          <a:p>
            <a:r>
              <a:rPr lang="en-US" dirty="0"/>
              <a:t>Difficulty with fine motor tasks (handwriting)</a:t>
            </a:r>
          </a:p>
          <a:p>
            <a:pPr marL="0" indent="0">
              <a:buNone/>
            </a:pPr>
            <a:endParaRPr lang="en-US" dirty="0"/>
          </a:p>
        </p:txBody>
      </p:sp>
      <p:sp>
        <p:nvSpPr>
          <p:cNvPr id="12" name="TextBox 11">
            <a:extLst>
              <a:ext uri="{FF2B5EF4-FFF2-40B4-BE49-F238E27FC236}">
                <a16:creationId xmlns:a16="http://schemas.microsoft.com/office/drawing/2014/main" id="{D249A81C-D4CD-D58F-177C-5922B504DD54}"/>
              </a:ext>
            </a:extLst>
          </p:cNvPr>
          <p:cNvSpPr txBox="1"/>
          <p:nvPr/>
        </p:nvSpPr>
        <p:spPr>
          <a:xfrm>
            <a:off x="2288498" y="5093373"/>
            <a:ext cx="7140315" cy="1754326"/>
          </a:xfrm>
          <a:prstGeom prst="rect">
            <a:avLst/>
          </a:prstGeom>
          <a:noFill/>
        </p:spPr>
        <p:txBody>
          <a:bodyPr wrap="square" rtlCol="0">
            <a:spAutoFit/>
          </a:bodyPr>
          <a:lstStyle/>
          <a:p>
            <a:pPr algn="ctr"/>
            <a:r>
              <a:rPr lang="en-US" b="1" u="sng" dirty="0"/>
              <a:t>Comorbidities:</a:t>
            </a:r>
          </a:p>
          <a:p>
            <a:pPr lvl="1"/>
            <a:r>
              <a:rPr lang="en-US" dirty="0"/>
              <a:t>Epilepsy		Developmental delay		Paralysis</a:t>
            </a:r>
          </a:p>
          <a:p>
            <a:pPr lvl="1"/>
            <a:endParaRPr lang="en-US" dirty="0"/>
          </a:p>
          <a:p>
            <a:pPr lvl="1"/>
            <a:r>
              <a:rPr lang="en-US" dirty="0"/>
              <a:t>	Visual Impairment			Hearing difficulty</a:t>
            </a:r>
          </a:p>
          <a:p>
            <a:pPr lvl="1"/>
            <a:endParaRPr lang="en-US" dirty="0"/>
          </a:p>
          <a:p>
            <a:r>
              <a:rPr lang="en-US" dirty="0"/>
              <a:t>Microcephaly			Dyspraxia				Respiratory</a:t>
            </a:r>
          </a:p>
        </p:txBody>
      </p:sp>
    </p:spTree>
    <p:extLst>
      <p:ext uri="{BB962C8B-B14F-4D97-AF65-F5344CB8AC3E}">
        <p14:creationId xmlns:p14="http://schemas.microsoft.com/office/powerpoint/2010/main" val="4076593469"/>
      </p:ext>
    </p:extLst>
  </p:cSld>
  <p:clrMapOvr>
    <a:masterClrMapping/>
  </p:clrMapOvr>
  <mc:AlternateContent xmlns:mc="http://schemas.openxmlformats.org/markup-compatibility/2006" xmlns:p14="http://schemas.microsoft.com/office/powerpoint/2010/main">
    <mc:Choice Requires="p14">
      <p:transition spd="slow" p14:dur="2000" advTm="142582"/>
    </mc:Choice>
    <mc:Fallback xmlns="">
      <p:transition spd="slow" advTm="14258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Neuromuscular: Cerebral palsy</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685800" y="2194560"/>
            <a:ext cx="10820400" cy="4663440"/>
          </a:xfrm>
        </p:spPr>
        <p:txBody>
          <a:bodyPr>
            <a:normAutofit/>
          </a:bodyPr>
          <a:lstStyle/>
          <a:p>
            <a:pPr marL="0" indent="0">
              <a:buNone/>
            </a:pPr>
            <a:r>
              <a:rPr lang="en-US" sz="2800" dirty="0"/>
              <a:t>Treatments:</a:t>
            </a:r>
          </a:p>
          <a:p>
            <a:pPr>
              <a:buFont typeface="Wingdings" pitchFamily="2" charset="2"/>
              <a:buChar char="q"/>
            </a:pPr>
            <a:r>
              <a:rPr lang="en-US" dirty="0"/>
              <a:t>Medications: </a:t>
            </a:r>
          </a:p>
          <a:p>
            <a:pPr lvl="1">
              <a:buFont typeface="Wingdings" pitchFamily="2" charset="2"/>
              <a:buChar char="q"/>
            </a:pPr>
            <a:r>
              <a:rPr lang="en-US" sz="2200" dirty="0"/>
              <a:t>Baclofen, diazepam, Dantrolene (spasticity)</a:t>
            </a:r>
          </a:p>
          <a:p>
            <a:pPr>
              <a:buFont typeface="Wingdings" pitchFamily="2" charset="2"/>
              <a:buChar char="q"/>
            </a:pPr>
            <a:r>
              <a:rPr lang="en-US" dirty="0"/>
              <a:t>Therapies</a:t>
            </a:r>
          </a:p>
          <a:p>
            <a:pPr lvl="1">
              <a:buFont typeface="Wingdings" pitchFamily="2" charset="2"/>
              <a:buChar char="q"/>
            </a:pPr>
            <a:r>
              <a:rPr lang="en-US" sz="2200" dirty="0"/>
              <a:t>ABA, OT, PT, Speech</a:t>
            </a:r>
          </a:p>
          <a:p>
            <a:pPr>
              <a:buFont typeface="Wingdings" pitchFamily="2" charset="2"/>
              <a:buChar char="q"/>
            </a:pPr>
            <a:r>
              <a:rPr lang="en-US" dirty="0"/>
              <a:t>Surgery</a:t>
            </a:r>
          </a:p>
          <a:p>
            <a:pPr lvl="1">
              <a:buFont typeface="Wingdings" pitchFamily="2" charset="2"/>
              <a:buChar char="q"/>
            </a:pPr>
            <a:r>
              <a:rPr lang="en-US" sz="2200" dirty="0"/>
              <a:t>Gastrostomy (GT), spastic release</a:t>
            </a:r>
          </a:p>
          <a:p>
            <a:pPr>
              <a:buFont typeface="Wingdings" pitchFamily="2" charset="2"/>
              <a:buChar char="q"/>
            </a:pPr>
            <a:r>
              <a:rPr lang="en-US" dirty="0"/>
              <a:t>Psychosocial</a:t>
            </a:r>
          </a:p>
          <a:p>
            <a:pPr lvl="1">
              <a:buFont typeface="Wingdings" pitchFamily="2" charset="2"/>
              <a:buChar char="q"/>
            </a:pPr>
            <a:r>
              <a:rPr lang="en-US" sz="2200" dirty="0"/>
              <a:t>School plan, home nursing care, emotional support</a:t>
            </a:r>
          </a:p>
          <a:p>
            <a:pPr>
              <a:buFont typeface="Wingdings" pitchFamily="2" charset="2"/>
              <a:buChar char="q"/>
            </a:pPr>
            <a:r>
              <a:rPr lang="en-US" dirty="0"/>
              <a:t>Adaptive</a:t>
            </a:r>
          </a:p>
          <a:p>
            <a:pPr lvl="1">
              <a:buFont typeface="Wingdings" pitchFamily="2" charset="2"/>
              <a:buChar char="q"/>
            </a:pPr>
            <a:r>
              <a:rPr lang="en-US" sz="2200" dirty="0"/>
              <a:t>Wheelchair, braces, communication device</a:t>
            </a:r>
          </a:p>
        </p:txBody>
      </p:sp>
    </p:spTree>
    <p:extLst>
      <p:ext uri="{BB962C8B-B14F-4D97-AF65-F5344CB8AC3E}">
        <p14:creationId xmlns:p14="http://schemas.microsoft.com/office/powerpoint/2010/main" val="2354642168"/>
      </p:ext>
    </p:extLst>
  </p:cSld>
  <p:clrMapOvr>
    <a:masterClrMapping/>
  </p:clrMapOvr>
  <mc:AlternateContent xmlns:mc="http://schemas.openxmlformats.org/markup-compatibility/2006" xmlns:p14="http://schemas.microsoft.com/office/powerpoint/2010/main">
    <mc:Choice Requires="p14">
      <p:transition spd="slow" p14:dur="2000" advTm="44037"/>
    </mc:Choice>
    <mc:Fallback xmlns="">
      <p:transition spd="slow" advTm="4403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Neuromuscular: Cerebral palsy</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p:txBody>
          <a:bodyPr/>
          <a:lstStyle/>
          <a:p>
            <a:pPr marL="0" indent="0">
              <a:buNone/>
            </a:pPr>
            <a:r>
              <a:rPr lang="en-US" dirty="0"/>
              <a:t>Nursing Considerations/ Patient Education</a:t>
            </a:r>
          </a:p>
          <a:p>
            <a:pPr>
              <a:buFont typeface="Wingdings" pitchFamily="2" charset="2"/>
              <a:buChar char="ü"/>
            </a:pPr>
            <a:r>
              <a:rPr lang="en-US" dirty="0"/>
              <a:t>Patient/ caregiver support</a:t>
            </a:r>
          </a:p>
          <a:p>
            <a:pPr>
              <a:buFont typeface="Wingdings" pitchFamily="2" charset="2"/>
              <a:buChar char="ü"/>
            </a:pPr>
            <a:r>
              <a:rPr lang="en-US" dirty="0"/>
              <a:t>Ensure therapeutic communication</a:t>
            </a:r>
          </a:p>
          <a:p>
            <a:pPr>
              <a:buFont typeface="Wingdings" pitchFamily="2" charset="2"/>
              <a:buChar char="ü"/>
            </a:pPr>
            <a:r>
              <a:rPr lang="en-US" dirty="0"/>
              <a:t>Prevent injuries</a:t>
            </a:r>
          </a:p>
          <a:p>
            <a:pPr>
              <a:buFont typeface="Wingdings" pitchFamily="2" charset="2"/>
              <a:buChar char="ü"/>
            </a:pPr>
            <a:r>
              <a:rPr lang="en-US" dirty="0"/>
              <a:t>Encourage ROM and mobility</a:t>
            </a:r>
          </a:p>
          <a:p>
            <a:pPr>
              <a:buFont typeface="Wingdings" pitchFamily="2" charset="2"/>
              <a:buChar char="ü"/>
            </a:pPr>
            <a:r>
              <a:rPr lang="en-US" dirty="0"/>
              <a:t>Reposition frequently </a:t>
            </a:r>
          </a:p>
        </p:txBody>
      </p:sp>
    </p:spTree>
    <p:extLst>
      <p:ext uri="{BB962C8B-B14F-4D97-AF65-F5344CB8AC3E}">
        <p14:creationId xmlns:p14="http://schemas.microsoft.com/office/powerpoint/2010/main" val="1742970224"/>
      </p:ext>
    </p:extLst>
  </p:cSld>
  <p:clrMapOvr>
    <a:masterClrMapping/>
  </p:clrMapOvr>
  <mc:AlternateContent xmlns:mc="http://schemas.openxmlformats.org/markup-compatibility/2006" xmlns:p14="http://schemas.microsoft.com/office/powerpoint/2010/main">
    <mc:Choice Requires="p14">
      <p:transition spd="slow" p14:dur="2000" advTm="82620"/>
    </mc:Choice>
    <mc:Fallback xmlns="">
      <p:transition spd="slow" advTm="8262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5DB6-48DE-789B-8121-8F13BBE02725}"/>
              </a:ext>
            </a:extLst>
          </p:cNvPr>
          <p:cNvSpPr>
            <a:spLocks noGrp="1"/>
          </p:cNvSpPr>
          <p:nvPr>
            <p:ph type="title"/>
          </p:nvPr>
        </p:nvSpPr>
        <p:spPr>
          <a:xfrm>
            <a:off x="0" y="764372"/>
            <a:ext cx="11506200" cy="5423067"/>
          </a:xfrm>
        </p:spPr>
        <p:txBody>
          <a:bodyPr>
            <a:normAutofit fontScale="90000"/>
          </a:bodyPr>
          <a:lstStyle/>
          <a:p>
            <a:pPr algn="l"/>
            <a:r>
              <a:rPr lang="en-US" dirty="0"/>
              <a:t>References</a:t>
            </a:r>
            <a:br>
              <a:rPr lang="en-US" dirty="0"/>
            </a:br>
            <a:r>
              <a:rPr lang="en-US" sz="1800" dirty="0"/>
              <a:t>https://</a:t>
            </a:r>
            <a:r>
              <a:rPr lang="en-US" sz="1800" dirty="0" err="1"/>
              <a:t>www.nationalmssociety.org</a:t>
            </a:r>
            <a:r>
              <a:rPr lang="en-US" sz="1800" dirty="0"/>
              <a:t>/About-the-Society/MS-Prevalence#:~:text=A%20study%20funded%20by%20the,than%20twice%20the%20original%20estimate.</a:t>
            </a:r>
            <a:br>
              <a:rPr lang="en-US" sz="1800" dirty="0"/>
            </a:br>
            <a:br>
              <a:rPr lang="en-US" sz="1800" dirty="0"/>
            </a:br>
            <a:r>
              <a:rPr lang="en-US" sz="1800" dirty="0"/>
              <a:t>https://</a:t>
            </a:r>
            <a:r>
              <a:rPr lang="en-US" sz="1800" dirty="0" err="1"/>
              <a:t>www.ninds.nih.gov</a:t>
            </a:r>
            <a:r>
              <a:rPr lang="en-US" sz="1800" dirty="0"/>
              <a:t>/health-information/disorders/myasthenia-gravis#:~:text=Myasthenia%20gravis%20is%20a%20chronic,%2C%20and%20allow%20for%20breathing).</a:t>
            </a:r>
            <a:br>
              <a:rPr lang="en-US" sz="1800" dirty="0"/>
            </a:br>
            <a:br>
              <a:rPr lang="en-US" sz="1800" dirty="0"/>
            </a:br>
            <a:r>
              <a:rPr lang="en-US" sz="1800" dirty="0"/>
              <a:t>https://</a:t>
            </a:r>
            <a:r>
              <a:rPr lang="en-US" sz="1800" dirty="0" err="1"/>
              <a:t>www.aans.org</a:t>
            </a:r>
            <a:r>
              <a:rPr lang="en-US" sz="1800" dirty="0"/>
              <a:t>/</a:t>
            </a:r>
            <a:r>
              <a:rPr lang="en-US" sz="1800" dirty="0" err="1"/>
              <a:t>en</a:t>
            </a:r>
            <a:r>
              <a:rPr lang="en-US" sz="1800" dirty="0"/>
              <a:t>/Patients/Neurosurgical-Conditions-and-Treatments/Neurofibromatosis#:~:text=There%20is%20no%20known%20treatment,or%20reduced%20with%20radiation%20therapy.</a:t>
            </a:r>
            <a:br>
              <a:rPr lang="en-US" sz="1800" dirty="0"/>
            </a:br>
            <a:br>
              <a:rPr lang="en-US" sz="1800" dirty="0"/>
            </a:br>
            <a:r>
              <a:rPr lang="en-US" sz="1800" dirty="0"/>
              <a:t>https://</a:t>
            </a:r>
            <a:r>
              <a:rPr lang="en-US" sz="1800" dirty="0" err="1"/>
              <a:t>www.aans.org</a:t>
            </a:r>
            <a:r>
              <a:rPr lang="en-US" sz="1800" dirty="0"/>
              <a:t>/</a:t>
            </a:r>
            <a:r>
              <a:rPr lang="en-US" sz="1800" dirty="0" err="1"/>
              <a:t>en</a:t>
            </a:r>
            <a:r>
              <a:rPr lang="en-US" sz="1800" dirty="0"/>
              <a:t>/Patients/Neurosurgical-Conditions-and-Treatments/Neurofibromatosis#:~:text=There%20is%20no%20known%20treatment,or%20reduced%20with%20radiation%20therapy.</a:t>
            </a:r>
            <a:br>
              <a:rPr lang="en-US" sz="1800" dirty="0"/>
            </a:br>
            <a:br>
              <a:rPr lang="en-US" sz="1800" dirty="0"/>
            </a:br>
            <a:r>
              <a:rPr lang="en-US" sz="1800" dirty="0"/>
              <a:t>https://</a:t>
            </a:r>
            <a:r>
              <a:rPr lang="en-US" sz="1800" dirty="0" err="1"/>
              <a:t>medlineplus.gov</a:t>
            </a:r>
            <a:r>
              <a:rPr lang="en-US" sz="1800" dirty="0"/>
              <a:t>/genetics/condition/neurofibromatosis-type-1/</a:t>
            </a:r>
            <a:br>
              <a:rPr lang="en-US" sz="1800" dirty="0"/>
            </a:br>
            <a:r>
              <a:rPr lang="en-US" sz="1800" dirty="0"/>
              <a:t>https://</a:t>
            </a:r>
            <a:r>
              <a:rPr lang="en-US" sz="1800" dirty="0" err="1"/>
              <a:t>www.ninds.nih.gov</a:t>
            </a:r>
            <a:r>
              <a:rPr lang="en-US" sz="1800" dirty="0"/>
              <a:t>/health-information/disorders/neurofibromatosis#:~:text=Neurofibromatosis%202%20(NF2)%20is%20less,inheriting%20the%20abnormal%20NF2%20gene.</a:t>
            </a:r>
            <a:br>
              <a:rPr lang="en-US" sz="1800" dirty="0"/>
            </a:br>
            <a:br>
              <a:rPr lang="en-US" sz="1800" dirty="0"/>
            </a:br>
            <a:r>
              <a:rPr lang="en-US" sz="1800" dirty="0">
                <a:hlinkClick r:id="rId3">
                  <a:extLst>
                    <a:ext uri="{A12FA001-AC4F-418D-AE19-62706E023703}">
                      <ahyp:hlinkClr xmlns:ahyp="http://schemas.microsoft.com/office/drawing/2018/hyperlinkcolor" val="tx"/>
                    </a:ext>
                  </a:extLst>
                </a:hlinkClick>
              </a:rPr>
              <a:t>https://www.nhs.uk/conditions/muscular-dystrophy/#:~:text=Duchenne%20MD%20%E2%80%93%20one%20of%20the,into%20their%2020s%20or%2030s</a:t>
            </a:r>
            <a:br>
              <a:rPr lang="en-US" sz="1800" dirty="0"/>
            </a:br>
            <a:r>
              <a:rPr lang="en-US" sz="1800" dirty="0">
                <a:hlinkClick r:id="rId4">
                  <a:extLst>
                    <a:ext uri="{A12FA001-AC4F-418D-AE19-62706E023703}">
                      <ahyp:hlinkClr xmlns:ahyp="http://schemas.microsoft.com/office/drawing/2018/hyperlinkcolor" val="tx"/>
                    </a:ext>
                  </a:extLst>
                </a:hlinkClick>
              </a:rPr>
              <a:t>https://rarediseases.info.nih.gov/diseases/6291/duchenne-muscular-dystrophy</a:t>
            </a:r>
            <a:br>
              <a:rPr lang="en-US" sz="1800" dirty="0"/>
            </a:br>
            <a:endParaRPr lang="en-US" sz="1800" dirty="0"/>
          </a:p>
        </p:txBody>
      </p:sp>
    </p:spTree>
    <p:extLst>
      <p:ext uri="{BB962C8B-B14F-4D97-AF65-F5344CB8AC3E}">
        <p14:creationId xmlns:p14="http://schemas.microsoft.com/office/powerpoint/2010/main" val="1770190340"/>
      </p:ext>
    </p:extLst>
  </p:cSld>
  <p:clrMapOvr>
    <a:masterClrMapping/>
  </p:clrMapOvr>
  <mc:AlternateContent xmlns:mc="http://schemas.openxmlformats.org/markup-compatibility/2006" xmlns:p14="http://schemas.microsoft.com/office/powerpoint/2010/main">
    <mc:Choice Requires="p14">
      <p:transition spd="slow" p14:dur="2000" advTm="10242"/>
    </mc:Choice>
    <mc:Fallback xmlns="">
      <p:transition spd="slow" advTm="102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2895600" y="764373"/>
            <a:ext cx="8610600" cy="1293028"/>
          </a:xfrm>
        </p:spPr>
        <p:txBody>
          <a:bodyPr>
            <a:normAutofit/>
          </a:bodyPr>
          <a:lstStyle/>
          <a:p>
            <a:r>
              <a:rPr lang="en-US"/>
              <a:t>Autoimmune : Multiple Sclerosis</a:t>
            </a:r>
            <a:r>
              <a:rPr lang="en-US" kern="100">
                <a:effectLst/>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677333" y="2194560"/>
            <a:ext cx="5816600" cy="4024125"/>
          </a:xfrm>
        </p:spPr>
        <p:txBody>
          <a:bodyPr>
            <a:normAutofit/>
          </a:bodyPr>
          <a:lstStyle/>
          <a:p>
            <a:pPr marL="0" indent="0">
              <a:buNone/>
            </a:pPr>
            <a:r>
              <a:rPr lang="en-US" sz="1900"/>
              <a:t>Multiple Sclerosis is an autoimmune disease affecting the central nervous system, both brain and spinal cord. MS attacks the myelin (which is the coating around nerve cells) and can leave plaque or lesions that then interfere with the nerve conduction resulting in the neurologic symptoms seen in patients with MS. </a:t>
            </a:r>
          </a:p>
          <a:p>
            <a:pPr marL="0" indent="0">
              <a:buNone/>
            </a:pPr>
            <a:endParaRPr lang="en-US" sz="1900"/>
          </a:p>
          <a:p>
            <a:pPr marL="0" indent="0">
              <a:buNone/>
            </a:pPr>
            <a:r>
              <a:rPr lang="en-US" sz="1900"/>
              <a:t>-Typically diagnosed in adulthood, about 5% of MS cases are diagnosed before the age of 16. </a:t>
            </a:r>
          </a:p>
          <a:p>
            <a:pPr marL="0" indent="0">
              <a:buNone/>
            </a:pPr>
            <a:r>
              <a:rPr lang="en-US" sz="1900"/>
              <a:t>-Cause is unknown, but there is suspected genetic predispositions as well as environmental factors that can play a role in this. </a:t>
            </a:r>
          </a:p>
        </p:txBody>
      </p:sp>
      <p:pic>
        <p:nvPicPr>
          <p:cNvPr id="12" name="Picture 11" descr="A picture containing drawing, sketch, diagram, design&#10;&#10;Description automatically generated">
            <a:extLst>
              <a:ext uri="{FF2B5EF4-FFF2-40B4-BE49-F238E27FC236}">
                <a16:creationId xmlns:a16="http://schemas.microsoft.com/office/drawing/2014/main" id="{C6EE4C69-2ADC-E636-7948-4C5A35FD6C6A}"/>
              </a:ext>
            </a:extLst>
          </p:cNvPr>
          <p:cNvPicPr>
            <a:picLocks noChangeAspect="1"/>
          </p:cNvPicPr>
          <p:nvPr/>
        </p:nvPicPr>
        <p:blipFill rotWithShape="1">
          <a:blip r:embed="rId3"/>
          <a:srcRect l="3901" r="2" b="2"/>
          <a:stretch/>
        </p:blipFill>
        <p:spPr>
          <a:xfrm>
            <a:off x="6985000" y="2501159"/>
            <a:ext cx="4521200" cy="3410926"/>
          </a:xfrm>
          <a:prstGeom prst="rect">
            <a:avLst/>
          </a:prstGeom>
        </p:spPr>
      </p:pic>
      <p:sp>
        <p:nvSpPr>
          <p:cNvPr id="13" name="TextBox 12">
            <a:extLst>
              <a:ext uri="{FF2B5EF4-FFF2-40B4-BE49-F238E27FC236}">
                <a16:creationId xmlns:a16="http://schemas.microsoft.com/office/drawing/2014/main" id="{941ACF37-2063-4E18-7590-8A6A51925128}"/>
              </a:ext>
            </a:extLst>
          </p:cNvPr>
          <p:cNvSpPr txBox="1"/>
          <p:nvPr/>
        </p:nvSpPr>
        <p:spPr>
          <a:xfrm>
            <a:off x="9788577" y="5912085"/>
            <a:ext cx="1717623" cy="215444"/>
          </a:xfrm>
          <a:prstGeom prst="rect">
            <a:avLst/>
          </a:prstGeom>
          <a:noFill/>
        </p:spPr>
        <p:txBody>
          <a:bodyPr wrap="square" rtlCol="0">
            <a:spAutoFit/>
          </a:bodyPr>
          <a:lstStyle/>
          <a:p>
            <a:r>
              <a:rPr lang="en-US" sz="800" dirty="0"/>
              <a:t>Image: Wikimedia Commons</a:t>
            </a:r>
          </a:p>
        </p:txBody>
      </p:sp>
    </p:spTree>
    <p:extLst>
      <p:ext uri="{BB962C8B-B14F-4D97-AF65-F5344CB8AC3E}">
        <p14:creationId xmlns:p14="http://schemas.microsoft.com/office/powerpoint/2010/main" val="3331910334"/>
      </p:ext>
    </p:extLst>
  </p:cSld>
  <p:clrMapOvr>
    <a:masterClrMapping/>
  </p:clrMapOvr>
  <mc:AlternateContent xmlns:mc="http://schemas.openxmlformats.org/markup-compatibility/2006" xmlns:p14="http://schemas.microsoft.com/office/powerpoint/2010/main">
    <mc:Choice Requires="p14">
      <p:transition spd="slow" p14:dur="2000" advTm="59099"/>
    </mc:Choice>
    <mc:Fallback xmlns="">
      <p:transition spd="slow" advTm="5909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7895-0ADE-559C-8D67-04AD589196F6}"/>
              </a:ext>
            </a:extLst>
          </p:cNvPr>
          <p:cNvSpPr>
            <a:spLocks noGrp="1"/>
          </p:cNvSpPr>
          <p:nvPr>
            <p:ph type="title"/>
          </p:nvPr>
        </p:nvSpPr>
        <p:spPr>
          <a:xfrm>
            <a:off x="2080260" y="350769"/>
            <a:ext cx="10111740" cy="1295400"/>
          </a:xfrm>
        </p:spPr>
        <p:txBody>
          <a:bodyPr/>
          <a:lstStyle/>
          <a:p>
            <a:r>
              <a:rPr lang="en-US" dirty="0"/>
              <a:t>Autoimmune : Multiple Sclerosis</a:t>
            </a:r>
          </a:p>
        </p:txBody>
      </p:sp>
      <p:sp>
        <p:nvSpPr>
          <p:cNvPr id="3" name="Text Placeholder 2">
            <a:extLst>
              <a:ext uri="{FF2B5EF4-FFF2-40B4-BE49-F238E27FC236}">
                <a16:creationId xmlns:a16="http://schemas.microsoft.com/office/drawing/2014/main" id="{E0AF8879-31A4-E956-C4CB-FA02C0A4096E}"/>
              </a:ext>
            </a:extLst>
          </p:cNvPr>
          <p:cNvSpPr>
            <a:spLocks noGrp="1"/>
          </p:cNvSpPr>
          <p:nvPr>
            <p:ph type="body" idx="1"/>
          </p:nvPr>
        </p:nvSpPr>
        <p:spPr>
          <a:xfrm>
            <a:off x="1016009" y="1027873"/>
            <a:ext cx="5079991" cy="823912"/>
          </a:xfrm>
        </p:spPr>
        <p:txBody>
          <a:bodyPr/>
          <a:lstStyle/>
          <a:p>
            <a:r>
              <a:rPr lang="en-US" dirty="0"/>
              <a:t>Symptoms</a:t>
            </a:r>
          </a:p>
        </p:txBody>
      </p:sp>
      <p:sp>
        <p:nvSpPr>
          <p:cNvPr id="4" name="Content Placeholder 3">
            <a:extLst>
              <a:ext uri="{FF2B5EF4-FFF2-40B4-BE49-F238E27FC236}">
                <a16:creationId xmlns:a16="http://schemas.microsoft.com/office/drawing/2014/main" id="{4758800D-FD62-B98F-D8F3-044F9687FC8F}"/>
              </a:ext>
            </a:extLst>
          </p:cNvPr>
          <p:cNvSpPr>
            <a:spLocks noGrp="1"/>
          </p:cNvSpPr>
          <p:nvPr>
            <p:ph sz="half" idx="2"/>
          </p:nvPr>
        </p:nvSpPr>
        <p:spPr>
          <a:xfrm>
            <a:off x="644577" y="1851785"/>
            <a:ext cx="11257613" cy="4878799"/>
          </a:xfrm>
        </p:spPr>
        <p:txBody>
          <a:bodyPr>
            <a:noAutofit/>
          </a:bodyPr>
          <a:lstStyle/>
          <a:p>
            <a:r>
              <a:rPr lang="en-US" sz="2000" dirty="0"/>
              <a:t>Vision changes</a:t>
            </a:r>
          </a:p>
          <a:p>
            <a:r>
              <a:rPr lang="en-US" sz="2000" dirty="0"/>
              <a:t>Weakness</a:t>
            </a:r>
          </a:p>
          <a:p>
            <a:r>
              <a:rPr lang="en-US" sz="2000" dirty="0"/>
              <a:t>Altered sensation/ numbness</a:t>
            </a:r>
          </a:p>
          <a:p>
            <a:r>
              <a:rPr lang="en-US" sz="2000" dirty="0"/>
              <a:t>Fatigue</a:t>
            </a:r>
          </a:p>
          <a:p>
            <a:r>
              <a:rPr lang="en-US" sz="2000" dirty="0"/>
              <a:t>Pain</a:t>
            </a:r>
          </a:p>
          <a:p>
            <a:r>
              <a:rPr lang="en-US" sz="2000" dirty="0"/>
              <a:t>Muscular changes such as weakness, imbalance</a:t>
            </a:r>
          </a:p>
          <a:p>
            <a:r>
              <a:rPr lang="en-US" sz="2000" dirty="0"/>
              <a:t>Bowel/bladder changes</a:t>
            </a:r>
          </a:p>
          <a:p>
            <a:r>
              <a:rPr lang="en-US" sz="2000" dirty="0"/>
              <a:t>Emotional irregularities</a:t>
            </a:r>
          </a:p>
          <a:p>
            <a:r>
              <a:rPr lang="en-US" sz="2000" dirty="0"/>
              <a:t>Speech changes</a:t>
            </a:r>
          </a:p>
          <a:p>
            <a:r>
              <a:rPr lang="en-US" sz="2000" dirty="0"/>
              <a:t>Cognitive changes/ memory problems</a:t>
            </a:r>
          </a:p>
          <a:p>
            <a:endParaRPr lang="en-US" sz="2000" dirty="0"/>
          </a:p>
          <a:p>
            <a:pPr marL="0" indent="0">
              <a:buNone/>
            </a:pPr>
            <a:r>
              <a:rPr lang="en-US" sz="2000" dirty="0"/>
              <a:t>In pediatric onset cases of MS, episodes tend to be intermittent with periods of remission. Because of this it can take time to receive the correct diagnosis. </a:t>
            </a:r>
          </a:p>
          <a:p>
            <a:endParaRPr lang="en-US" sz="2000" dirty="0"/>
          </a:p>
        </p:txBody>
      </p:sp>
      <p:pic>
        <p:nvPicPr>
          <p:cNvPr id="8" name="Picture 7" descr="A picture containing cartoon&#10;&#10;Description automatically generated with medium confidence">
            <a:extLst>
              <a:ext uri="{FF2B5EF4-FFF2-40B4-BE49-F238E27FC236}">
                <a16:creationId xmlns:a16="http://schemas.microsoft.com/office/drawing/2014/main" id="{6F6CCA99-C28C-F8E4-D8BD-7B86F0209ADA}"/>
              </a:ext>
            </a:extLst>
          </p:cNvPr>
          <p:cNvPicPr>
            <a:picLocks noChangeAspect="1"/>
          </p:cNvPicPr>
          <p:nvPr/>
        </p:nvPicPr>
        <p:blipFill>
          <a:blip r:embed="rId3"/>
          <a:stretch>
            <a:fillRect/>
          </a:stretch>
        </p:blipFill>
        <p:spPr>
          <a:xfrm>
            <a:off x="6948503" y="2057400"/>
            <a:ext cx="5079991" cy="4070811"/>
          </a:xfrm>
          <a:prstGeom prst="rect">
            <a:avLst/>
          </a:prstGeom>
        </p:spPr>
      </p:pic>
      <p:sp>
        <p:nvSpPr>
          <p:cNvPr id="11" name="TextBox 10">
            <a:extLst>
              <a:ext uri="{FF2B5EF4-FFF2-40B4-BE49-F238E27FC236}">
                <a16:creationId xmlns:a16="http://schemas.microsoft.com/office/drawing/2014/main" id="{4A03FA21-E390-0F61-1DC9-5FA814410A97}"/>
              </a:ext>
            </a:extLst>
          </p:cNvPr>
          <p:cNvSpPr txBox="1"/>
          <p:nvPr/>
        </p:nvSpPr>
        <p:spPr>
          <a:xfrm>
            <a:off x="10474377" y="6106231"/>
            <a:ext cx="1717623" cy="215444"/>
          </a:xfrm>
          <a:prstGeom prst="rect">
            <a:avLst/>
          </a:prstGeom>
          <a:noFill/>
        </p:spPr>
        <p:txBody>
          <a:bodyPr wrap="square" rtlCol="0">
            <a:spAutoFit/>
          </a:bodyPr>
          <a:lstStyle/>
          <a:p>
            <a:r>
              <a:rPr lang="en-US" sz="800" dirty="0"/>
              <a:t>Image: Wikimedia Commons</a:t>
            </a:r>
          </a:p>
        </p:txBody>
      </p:sp>
    </p:spTree>
    <p:extLst>
      <p:ext uri="{BB962C8B-B14F-4D97-AF65-F5344CB8AC3E}">
        <p14:creationId xmlns:p14="http://schemas.microsoft.com/office/powerpoint/2010/main" val="1710872678"/>
      </p:ext>
    </p:extLst>
  </p:cSld>
  <p:clrMapOvr>
    <a:masterClrMapping/>
  </p:clrMapOvr>
  <mc:AlternateContent xmlns:mc="http://schemas.openxmlformats.org/markup-compatibility/2006" xmlns:p14="http://schemas.microsoft.com/office/powerpoint/2010/main">
    <mc:Choice Requires="p14">
      <p:transition spd="slow" p14:dur="2000" advTm="53011"/>
    </mc:Choice>
    <mc:Fallback xmlns="">
      <p:transition spd="slow" advTm="5301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1188720" y="764373"/>
            <a:ext cx="10317480" cy="1293028"/>
          </a:xfrm>
        </p:spPr>
        <p:txBody>
          <a:bodyPr/>
          <a:lstStyle/>
          <a:p>
            <a:pPr algn="ctr"/>
            <a:r>
              <a:rPr lang="en-US" dirty="0"/>
              <a:t>Autoimmune : Multiple Sclerosis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6096000" y="2069502"/>
            <a:ext cx="5205334" cy="4024125"/>
          </a:xfrm>
        </p:spPr>
        <p:txBody>
          <a:bodyPr/>
          <a:lstStyle/>
          <a:p>
            <a:pPr marL="0" indent="0">
              <a:buNone/>
            </a:pPr>
            <a:r>
              <a:rPr lang="en-US" sz="2400" dirty="0"/>
              <a:t>Comorbidities/ Complications:</a:t>
            </a:r>
          </a:p>
          <a:p>
            <a:pPr marL="0" indent="0">
              <a:buNone/>
            </a:pPr>
            <a:endParaRPr lang="en-US" sz="2400" dirty="0"/>
          </a:p>
          <a:p>
            <a:pPr lvl="1"/>
            <a:r>
              <a:rPr lang="en-US" dirty="0"/>
              <a:t>Vision changes or loss</a:t>
            </a:r>
          </a:p>
          <a:p>
            <a:pPr lvl="1"/>
            <a:r>
              <a:rPr lang="en-US" dirty="0"/>
              <a:t>Mobility difficulties</a:t>
            </a:r>
          </a:p>
          <a:p>
            <a:pPr lvl="1"/>
            <a:r>
              <a:rPr lang="en-US" dirty="0"/>
              <a:t>Depression/anxiety</a:t>
            </a:r>
          </a:p>
          <a:p>
            <a:pPr lvl="1"/>
            <a:r>
              <a:rPr lang="en-US" dirty="0"/>
              <a:t>Hypertension</a:t>
            </a:r>
          </a:p>
          <a:p>
            <a:pPr lvl="1"/>
            <a:r>
              <a:rPr lang="en-US" dirty="0"/>
              <a:t>Chronic lung disease</a:t>
            </a:r>
          </a:p>
          <a:p>
            <a:pPr lvl="1"/>
            <a:r>
              <a:rPr lang="en-US" dirty="0"/>
              <a:t>Comorbid autoimmune diseases</a:t>
            </a:r>
          </a:p>
        </p:txBody>
      </p:sp>
      <p:sp>
        <p:nvSpPr>
          <p:cNvPr id="5" name="Content Placeholder 5">
            <a:extLst>
              <a:ext uri="{FF2B5EF4-FFF2-40B4-BE49-F238E27FC236}">
                <a16:creationId xmlns:a16="http://schemas.microsoft.com/office/drawing/2014/main" id="{D6DDDDA7-5465-9861-A040-A98A700E7988}"/>
              </a:ext>
            </a:extLst>
          </p:cNvPr>
          <p:cNvSpPr txBox="1">
            <a:spLocks/>
          </p:cNvSpPr>
          <p:nvPr/>
        </p:nvSpPr>
        <p:spPr>
          <a:xfrm>
            <a:off x="685800" y="2057401"/>
            <a:ext cx="5334000" cy="308601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800" dirty="0"/>
              <a:t>Diagnosis</a:t>
            </a:r>
          </a:p>
          <a:p>
            <a:pPr marL="0" indent="0">
              <a:buNone/>
            </a:pPr>
            <a:endParaRPr lang="en-US" dirty="0"/>
          </a:p>
          <a:p>
            <a:r>
              <a:rPr lang="en-US" sz="3200" dirty="0"/>
              <a:t>Diagnosis is based on variety of tests including:</a:t>
            </a:r>
          </a:p>
          <a:p>
            <a:r>
              <a:rPr lang="en-US" sz="3200" dirty="0"/>
              <a:t>Neurologic exam</a:t>
            </a:r>
          </a:p>
          <a:p>
            <a:r>
              <a:rPr lang="en-US" sz="3200" dirty="0"/>
              <a:t>History</a:t>
            </a:r>
          </a:p>
          <a:p>
            <a:r>
              <a:rPr lang="en-US" sz="3200" dirty="0"/>
              <a:t>MRI (looking for lesions on brain, spinal cord or optic nerves)</a:t>
            </a:r>
          </a:p>
          <a:p>
            <a:r>
              <a:rPr lang="en-US" sz="3200" dirty="0"/>
              <a:t>Lumbar puncture (looking for antibodies or proteins in the CSF)</a:t>
            </a:r>
          </a:p>
        </p:txBody>
      </p:sp>
    </p:spTree>
    <p:extLst>
      <p:ext uri="{BB962C8B-B14F-4D97-AF65-F5344CB8AC3E}">
        <p14:creationId xmlns:p14="http://schemas.microsoft.com/office/powerpoint/2010/main" val="3485413518"/>
      </p:ext>
    </p:extLst>
  </p:cSld>
  <p:clrMapOvr>
    <a:masterClrMapping/>
  </p:clrMapOvr>
  <mc:AlternateContent xmlns:mc="http://schemas.openxmlformats.org/markup-compatibility/2006" xmlns:p14="http://schemas.microsoft.com/office/powerpoint/2010/main">
    <mc:Choice Requires="p14">
      <p:transition spd="slow" p14:dur="2000" advTm="30739"/>
    </mc:Choice>
    <mc:Fallback xmlns="">
      <p:transition spd="slow" advTm="307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2567811" y="284693"/>
            <a:ext cx="10317480" cy="1293028"/>
          </a:xfrm>
        </p:spPr>
        <p:txBody>
          <a:bodyPr/>
          <a:lstStyle/>
          <a:p>
            <a:pPr algn="ctr"/>
            <a:r>
              <a:rPr lang="en-US" dirty="0"/>
              <a:t>Autoimmune : Multiple Sclerosis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404734" y="1692454"/>
            <a:ext cx="11512446" cy="4880853"/>
          </a:xfrm>
        </p:spPr>
        <p:txBody>
          <a:bodyPr>
            <a:normAutofit fontScale="70000" lnSpcReduction="20000"/>
          </a:bodyPr>
          <a:lstStyle/>
          <a:p>
            <a:pPr marL="0" indent="0">
              <a:buNone/>
            </a:pPr>
            <a:r>
              <a:rPr lang="en-US" sz="2400" dirty="0"/>
              <a:t>No cure</a:t>
            </a:r>
          </a:p>
          <a:p>
            <a:pPr marL="0" indent="0">
              <a:buNone/>
            </a:pPr>
            <a:r>
              <a:rPr lang="en-US" sz="2400" dirty="0"/>
              <a:t>Treatment focus is managing symptoms and slowing progression</a:t>
            </a:r>
          </a:p>
          <a:p>
            <a:pPr marL="0" indent="0">
              <a:buNone/>
            </a:pPr>
            <a:r>
              <a:rPr lang="en-US" sz="2400" dirty="0"/>
              <a:t>Because lesions lead to long term complications, goal is to decrease relapses and minimize plaque and lesions</a:t>
            </a:r>
          </a:p>
          <a:p>
            <a:pPr marL="0" indent="0">
              <a:buNone/>
            </a:pPr>
            <a:r>
              <a:rPr lang="en-US" sz="2400" dirty="0"/>
              <a:t>Acute Phase: </a:t>
            </a:r>
          </a:p>
          <a:p>
            <a:r>
              <a:rPr lang="en-US" sz="2400" dirty="0"/>
              <a:t>Steroids, IVIG</a:t>
            </a:r>
          </a:p>
          <a:p>
            <a:pPr marL="0" indent="0">
              <a:buNone/>
            </a:pPr>
            <a:r>
              <a:rPr lang="en-US" sz="2400" dirty="0"/>
              <a:t>Long term/Prevention: </a:t>
            </a:r>
          </a:p>
          <a:p>
            <a:r>
              <a:rPr lang="en-US" sz="2400" dirty="0"/>
              <a:t>Goal is to reduce episodes </a:t>
            </a:r>
          </a:p>
          <a:p>
            <a:r>
              <a:rPr lang="en-US" sz="2400" dirty="0"/>
              <a:t>Treatments include: </a:t>
            </a:r>
          </a:p>
          <a:p>
            <a:pPr lvl="1"/>
            <a:r>
              <a:rPr lang="en-US" sz="2200" dirty="0"/>
              <a:t>Interferons: Avonex, Rebif, </a:t>
            </a:r>
            <a:r>
              <a:rPr lang="en-US" sz="2200" dirty="0" err="1"/>
              <a:t>Betaseron</a:t>
            </a:r>
            <a:r>
              <a:rPr lang="en-US" sz="2200" dirty="0"/>
              <a:t> and </a:t>
            </a:r>
            <a:r>
              <a:rPr lang="en-US" sz="2200" dirty="0" err="1"/>
              <a:t>Plegridy</a:t>
            </a:r>
            <a:endParaRPr lang="en-US" sz="2200" dirty="0"/>
          </a:p>
          <a:p>
            <a:pPr lvl="1"/>
            <a:r>
              <a:rPr lang="en-US" sz="2200" dirty="0"/>
              <a:t>Copaxone (</a:t>
            </a:r>
            <a:r>
              <a:rPr lang="en-US" sz="2400" dirty="0"/>
              <a:t>acts similarly to the proteins that make up myelin in the brain and spinal cord)</a:t>
            </a:r>
          </a:p>
          <a:p>
            <a:pPr lvl="1"/>
            <a:r>
              <a:rPr lang="en-US" sz="2400" dirty="0"/>
              <a:t>Oral medications: Fingolimod (</a:t>
            </a:r>
            <a:r>
              <a:rPr lang="en-US" sz="2400" dirty="0" err="1"/>
              <a:t>Gilenya</a:t>
            </a:r>
            <a:r>
              <a:rPr lang="en-US" sz="2400" dirty="0"/>
              <a:t>) is one of the few oral treatments frequently used in children. </a:t>
            </a:r>
          </a:p>
          <a:p>
            <a:pPr lvl="1"/>
            <a:r>
              <a:rPr lang="en-US" sz="2400" dirty="0"/>
              <a:t>IV treatment: </a:t>
            </a:r>
            <a:r>
              <a:rPr lang="en-US" sz="2400" dirty="0" err="1"/>
              <a:t>Rituxumab</a:t>
            </a:r>
            <a:r>
              <a:rPr lang="en-US" sz="2400" dirty="0"/>
              <a:t>, Tysabri, Ocrevus are IV infusions</a:t>
            </a:r>
          </a:p>
          <a:p>
            <a:pPr lvl="1"/>
            <a:r>
              <a:rPr lang="en-US" sz="2400" dirty="0"/>
              <a:t>Other: </a:t>
            </a:r>
          </a:p>
          <a:p>
            <a:pPr lvl="2"/>
            <a:r>
              <a:rPr lang="en-US" sz="2200" dirty="0"/>
              <a:t>Vitamin D can help decrease MS activity</a:t>
            </a:r>
          </a:p>
          <a:p>
            <a:pPr lvl="2"/>
            <a:r>
              <a:rPr lang="en-US" sz="2200" dirty="0"/>
              <a:t>Lifestyle: avoid smoking and secondhand smoke, healthy diet, exercise and sleep significantly help</a:t>
            </a:r>
          </a:p>
        </p:txBody>
      </p:sp>
      <p:sp>
        <p:nvSpPr>
          <p:cNvPr id="4" name="TextBox 3">
            <a:extLst>
              <a:ext uri="{FF2B5EF4-FFF2-40B4-BE49-F238E27FC236}">
                <a16:creationId xmlns:a16="http://schemas.microsoft.com/office/drawing/2014/main" id="{449A3E93-15F2-63CD-B2C8-C62D17CD0B7D}"/>
              </a:ext>
            </a:extLst>
          </p:cNvPr>
          <p:cNvSpPr txBox="1"/>
          <p:nvPr/>
        </p:nvSpPr>
        <p:spPr>
          <a:xfrm>
            <a:off x="685800" y="1169234"/>
            <a:ext cx="2192311" cy="523220"/>
          </a:xfrm>
          <a:prstGeom prst="rect">
            <a:avLst/>
          </a:prstGeom>
          <a:noFill/>
        </p:spPr>
        <p:txBody>
          <a:bodyPr wrap="square" rtlCol="0">
            <a:spAutoFit/>
          </a:bodyPr>
          <a:lstStyle/>
          <a:p>
            <a:pPr marL="0" indent="0">
              <a:buNone/>
            </a:pPr>
            <a:r>
              <a:rPr lang="en-US" sz="2800" dirty="0"/>
              <a:t>Treatments</a:t>
            </a:r>
          </a:p>
        </p:txBody>
      </p:sp>
    </p:spTree>
    <p:extLst>
      <p:ext uri="{BB962C8B-B14F-4D97-AF65-F5344CB8AC3E}">
        <p14:creationId xmlns:p14="http://schemas.microsoft.com/office/powerpoint/2010/main" val="2956739145"/>
      </p:ext>
    </p:extLst>
  </p:cSld>
  <p:clrMapOvr>
    <a:masterClrMapping/>
  </p:clrMapOvr>
  <mc:AlternateContent xmlns:mc="http://schemas.openxmlformats.org/markup-compatibility/2006" xmlns:p14="http://schemas.microsoft.com/office/powerpoint/2010/main">
    <mc:Choice Requires="p14">
      <p:transition spd="slow" p14:dur="2000" advTm="156458"/>
    </mc:Choice>
    <mc:Fallback xmlns="">
      <p:transition spd="slow" advTm="1564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2702726" y="205990"/>
            <a:ext cx="10317480" cy="1293028"/>
          </a:xfrm>
        </p:spPr>
        <p:txBody>
          <a:bodyPr/>
          <a:lstStyle/>
          <a:p>
            <a:pPr algn="ctr"/>
            <a:r>
              <a:rPr lang="en-US" dirty="0"/>
              <a:t>Autoimmune : Multiple Sclerosis</a:t>
            </a:r>
          </a:p>
        </p:txBody>
      </p:sp>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685800" y="2400342"/>
            <a:ext cx="10820400" cy="4024125"/>
          </a:xfrm>
        </p:spPr>
        <p:txBody>
          <a:bodyPr/>
          <a:lstStyle/>
          <a:p>
            <a:pPr>
              <a:buFontTx/>
              <a:buChar char="-"/>
            </a:pPr>
            <a:r>
              <a:rPr lang="en-US" dirty="0"/>
              <a:t>MS is a chronic lifelong condition. As such education and patient support is very important. </a:t>
            </a:r>
          </a:p>
          <a:p>
            <a:pPr>
              <a:buFontTx/>
              <a:buChar char="-"/>
            </a:pPr>
            <a:r>
              <a:rPr lang="en-US" dirty="0"/>
              <a:t>Education regarding healthy lifestyle, smoking cessation, proper sleep and exercise and mental health screenings and support are important aspects of nursing care</a:t>
            </a:r>
          </a:p>
          <a:p>
            <a:pPr>
              <a:buFontTx/>
              <a:buChar char="-"/>
            </a:pPr>
            <a:r>
              <a:rPr lang="en-US" dirty="0"/>
              <a:t>Education regarding action plan for relapses as well as symptoms to watch for. </a:t>
            </a:r>
          </a:p>
        </p:txBody>
      </p:sp>
      <p:sp>
        <p:nvSpPr>
          <p:cNvPr id="4" name="TextBox 3">
            <a:extLst>
              <a:ext uri="{FF2B5EF4-FFF2-40B4-BE49-F238E27FC236}">
                <a16:creationId xmlns:a16="http://schemas.microsoft.com/office/drawing/2014/main" id="{62C59BF7-C6E0-BF9C-93E5-5FD3EC9DD5C1}"/>
              </a:ext>
            </a:extLst>
          </p:cNvPr>
          <p:cNvSpPr txBox="1"/>
          <p:nvPr/>
        </p:nvSpPr>
        <p:spPr>
          <a:xfrm>
            <a:off x="884420" y="1169236"/>
            <a:ext cx="5336498" cy="1231106"/>
          </a:xfrm>
          <a:prstGeom prst="rect">
            <a:avLst/>
          </a:prstGeom>
          <a:noFill/>
        </p:spPr>
        <p:txBody>
          <a:bodyPr wrap="square" rtlCol="0">
            <a:spAutoFit/>
          </a:bodyPr>
          <a:lstStyle/>
          <a:p>
            <a:r>
              <a:rPr lang="en-US" sz="2800" dirty="0"/>
              <a:t>Nursing Considerations/ Patient Education</a:t>
            </a:r>
          </a:p>
          <a:p>
            <a:endParaRPr lang="en-US" dirty="0"/>
          </a:p>
        </p:txBody>
      </p:sp>
    </p:spTree>
    <p:extLst>
      <p:ext uri="{BB962C8B-B14F-4D97-AF65-F5344CB8AC3E}">
        <p14:creationId xmlns:p14="http://schemas.microsoft.com/office/powerpoint/2010/main" val="1218772279"/>
      </p:ext>
    </p:extLst>
  </p:cSld>
  <p:clrMapOvr>
    <a:masterClrMapping/>
  </p:clrMapOvr>
  <mc:AlternateContent xmlns:mc="http://schemas.openxmlformats.org/markup-compatibility/2006" xmlns:p14="http://schemas.microsoft.com/office/powerpoint/2010/main">
    <mc:Choice Requires="p14">
      <p:transition spd="slow" p14:dur="2000" advTm="33041"/>
    </mc:Choice>
    <mc:Fallback xmlns="">
      <p:transition spd="slow" advTm="3304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69-A30E-AE9C-0635-D3AA87059D59}"/>
              </a:ext>
            </a:extLst>
          </p:cNvPr>
          <p:cNvSpPr>
            <a:spLocks noGrp="1"/>
          </p:cNvSpPr>
          <p:nvPr>
            <p:ph type="title"/>
          </p:nvPr>
        </p:nvSpPr>
        <p:spPr>
          <a:xfrm>
            <a:off x="2895600" y="764373"/>
            <a:ext cx="8610600" cy="1293028"/>
          </a:xfrm>
        </p:spPr>
        <p:txBody>
          <a:bodyPr>
            <a:normAutofit/>
          </a:bodyPr>
          <a:lstStyle/>
          <a:p>
            <a:r>
              <a:rPr lang="en-US" dirty="0"/>
              <a:t>Autoimmune: myasthenia gravis</a:t>
            </a:r>
            <a:endParaRPr lang="en-US"/>
          </a:p>
        </p:txBody>
      </p:sp>
      <p:pic>
        <p:nvPicPr>
          <p:cNvPr id="8" name="Picture 7" descr="A picture containing cartoon, clipart, child art, illustration&#10;&#10;Description automatically generated">
            <a:extLst>
              <a:ext uri="{FF2B5EF4-FFF2-40B4-BE49-F238E27FC236}">
                <a16:creationId xmlns:a16="http://schemas.microsoft.com/office/drawing/2014/main" id="{382A5162-5034-5EC8-13AE-541703FE8165}"/>
              </a:ext>
            </a:extLst>
          </p:cNvPr>
          <p:cNvPicPr>
            <a:picLocks noChangeAspect="1"/>
          </p:cNvPicPr>
          <p:nvPr/>
        </p:nvPicPr>
        <p:blipFill>
          <a:blip r:embed="rId3"/>
          <a:stretch>
            <a:fillRect/>
          </a:stretch>
        </p:blipFill>
        <p:spPr>
          <a:xfrm>
            <a:off x="890277" y="2272748"/>
            <a:ext cx="4112245" cy="3639337"/>
          </a:xfrm>
          <a:prstGeom prst="rect">
            <a:avLst/>
          </a:prstGeom>
        </p:spPr>
      </p:pic>
      <p:sp>
        <p:nvSpPr>
          <p:cNvPr id="3" name="Content Placeholder 2">
            <a:extLst>
              <a:ext uri="{FF2B5EF4-FFF2-40B4-BE49-F238E27FC236}">
                <a16:creationId xmlns:a16="http://schemas.microsoft.com/office/drawing/2014/main" id="{DF12BFF5-4401-1821-F277-5B6C6C0B8473}"/>
              </a:ext>
            </a:extLst>
          </p:cNvPr>
          <p:cNvSpPr>
            <a:spLocks noGrp="1"/>
          </p:cNvSpPr>
          <p:nvPr>
            <p:ph idx="1"/>
          </p:nvPr>
        </p:nvSpPr>
        <p:spPr>
          <a:xfrm>
            <a:off x="5689600" y="2194560"/>
            <a:ext cx="5816600" cy="4024125"/>
          </a:xfrm>
        </p:spPr>
        <p:txBody>
          <a:bodyPr>
            <a:normAutofit/>
          </a:bodyPr>
          <a:lstStyle/>
          <a:p>
            <a:r>
              <a:rPr lang="en-US" sz="1900" dirty="0"/>
              <a:t>Myasthenia gravis is an autoimmune disease which causes decrease muscle tone and fatigue of muscles.</a:t>
            </a:r>
          </a:p>
          <a:p>
            <a:r>
              <a:rPr lang="en-US" sz="1900" dirty="0"/>
              <a:t>There is no cure but treatment aims to relieve symptoms.</a:t>
            </a:r>
          </a:p>
          <a:p>
            <a:r>
              <a:rPr lang="en-US" sz="1900" dirty="0"/>
              <a:t>Most common muscles effected are eye muscles, muscles of the face and mouth, neck and limb muscles.</a:t>
            </a:r>
          </a:p>
          <a:p>
            <a:r>
              <a:rPr lang="en-US" sz="1900" dirty="0"/>
              <a:t>When it occurs in childhood it is called Juvenile Myasthenia Gravid (JMG).</a:t>
            </a:r>
          </a:p>
          <a:p>
            <a:r>
              <a:rPr lang="en-US" sz="1900" dirty="0"/>
              <a:t>Cause: blocked acetylcholine release at the neuromuscular junction which prevents transmission of signals to muscles.</a:t>
            </a:r>
          </a:p>
        </p:txBody>
      </p:sp>
      <p:sp>
        <p:nvSpPr>
          <p:cNvPr id="9" name="TextBox 8">
            <a:extLst>
              <a:ext uri="{FF2B5EF4-FFF2-40B4-BE49-F238E27FC236}">
                <a16:creationId xmlns:a16="http://schemas.microsoft.com/office/drawing/2014/main" id="{6F852FD2-8E79-C974-E771-070681177423}"/>
              </a:ext>
            </a:extLst>
          </p:cNvPr>
          <p:cNvSpPr txBox="1"/>
          <p:nvPr/>
        </p:nvSpPr>
        <p:spPr>
          <a:xfrm>
            <a:off x="3284899" y="5912085"/>
            <a:ext cx="1717623" cy="215444"/>
          </a:xfrm>
          <a:prstGeom prst="rect">
            <a:avLst/>
          </a:prstGeom>
          <a:noFill/>
        </p:spPr>
        <p:txBody>
          <a:bodyPr wrap="square" rtlCol="0">
            <a:spAutoFit/>
          </a:bodyPr>
          <a:lstStyle/>
          <a:p>
            <a:r>
              <a:rPr lang="en-US" sz="800" dirty="0"/>
              <a:t>Image: Wikimedia Commons</a:t>
            </a:r>
          </a:p>
        </p:txBody>
      </p:sp>
    </p:spTree>
    <p:extLst>
      <p:ext uri="{BB962C8B-B14F-4D97-AF65-F5344CB8AC3E}">
        <p14:creationId xmlns:p14="http://schemas.microsoft.com/office/powerpoint/2010/main" val="2998856239"/>
      </p:ext>
    </p:extLst>
  </p:cSld>
  <p:clrMapOvr>
    <a:masterClrMapping/>
  </p:clrMapOvr>
  <mc:AlternateContent xmlns:mc="http://schemas.openxmlformats.org/markup-compatibility/2006" xmlns:p14="http://schemas.microsoft.com/office/powerpoint/2010/main">
    <mc:Choice Requires="p14">
      <p:transition spd="slow" p14:dur="2000" advTm="85372"/>
    </mc:Choice>
    <mc:Fallback xmlns="">
      <p:transition spd="slow" advTm="85372"/>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27155</TotalTime>
  <Words>7780</Words>
  <Application>Microsoft Office PowerPoint</Application>
  <PresentationFormat>Widescreen</PresentationFormat>
  <Paragraphs>581</Paragraphs>
  <Slides>36</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Arial</vt:lpstr>
      <vt:lpstr>Calibri</vt:lpstr>
      <vt:lpstr>Calibri Light</vt:lpstr>
      <vt:lpstr>Century Gothic</vt:lpstr>
      <vt:lpstr>Chronicle SSm A</vt:lpstr>
      <vt:lpstr>Courier New</vt:lpstr>
      <vt:lpstr>Georgia</vt:lpstr>
      <vt:lpstr>Google Sans</vt:lpstr>
      <vt:lpstr>Open Sans</vt:lpstr>
      <vt:lpstr>Wingdings</vt:lpstr>
      <vt:lpstr>Vapor Trail</vt:lpstr>
      <vt:lpstr>Nursing care for pediatric neurology~ Part 2</vt:lpstr>
      <vt:lpstr>Learning Objectives</vt:lpstr>
      <vt:lpstr>Autoimmune </vt:lpstr>
      <vt:lpstr>Autoimmune : Multiple Sclerosis </vt:lpstr>
      <vt:lpstr>Autoimmune : Multiple Sclerosis</vt:lpstr>
      <vt:lpstr>Autoimmune : Multiple Sclerosis</vt:lpstr>
      <vt:lpstr>Autoimmune : Multiple Sclerosis</vt:lpstr>
      <vt:lpstr>Autoimmune : Multiple Sclerosis</vt:lpstr>
      <vt:lpstr>Autoimmune: myasthenia gravis</vt:lpstr>
      <vt:lpstr>Autoimmune: myasthenia gravis</vt:lpstr>
      <vt:lpstr>Autoimmune: myasthenia gravis</vt:lpstr>
      <vt:lpstr>Autoimmune: myasthenia gravis</vt:lpstr>
      <vt:lpstr>Autoimmune: myasthenia gravis</vt:lpstr>
      <vt:lpstr>Genetic conditions resulting in Tumors</vt:lpstr>
      <vt:lpstr>Genetics/Tumors: Tuberous Sclerosis</vt:lpstr>
      <vt:lpstr>Tumors: Tuberous Sclerosis</vt:lpstr>
      <vt:lpstr>Tumors: Tuberous Sclerosis</vt:lpstr>
      <vt:lpstr>Tumors: Tuberous Sclerosis</vt:lpstr>
      <vt:lpstr>Tumors: Tuberous Sclerosis</vt:lpstr>
      <vt:lpstr>Tumors: neurofibromatosis1</vt:lpstr>
      <vt:lpstr>Tumors: neurofibromatosis 1</vt:lpstr>
      <vt:lpstr>Tumors: neurofibromatosis 2</vt:lpstr>
      <vt:lpstr>Tumors: neurofibromatosis 2</vt:lpstr>
      <vt:lpstr>Tumors: Schwannomatosis</vt:lpstr>
      <vt:lpstr>Tumors: neurofibromatosis</vt:lpstr>
      <vt:lpstr>Pediatric neuromuscular/ movement disorders</vt:lpstr>
      <vt:lpstr>Neuromuscular: Duchenne Muscular Dystrophy  </vt:lpstr>
      <vt:lpstr>Neuromuscular: Duchenne Muscular Dystrophy</vt:lpstr>
      <vt:lpstr>Neuromuscular: Duchenne Muscular Dystrophy</vt:lpstr>
      <vt:lpstr>Neuromuscular: Duchenne Muscular Dystrophy</vt:lpstr>
      <vt:lpstr>Neuromuscular: Duchenne Muscular Dystrophy</vt:lpstr>
      <vt:lpstr>Neuromuscular: Cerebral palsy </vt:lpstr>
      <vt:lpstr>Neuromuscular: Cerebral palsy</vt:lpstr>
      <vt:lpstr>Neuromuscular: Cerebral palsy</vt:lpstr>
      <vt:lpstr>Neuromuscular: Cerebral palsy</vt:lpstr>
      <vt:lpstr>References https://www.nationalmssociety.org/About-the-Society/MS-Prevalence#:~:text=A%20study%20funded%20by%20the,than%20twice%20the%20original%20estimate.  https://www.ninds.nih.gov/health-information/disorders/myasthenia-gravis#:~:text=Myasthenia%20gravis%20is%20a%20chronic,%2C%20and%20allow%20for%20breathing).  https://www.aans.org/en/Patients/Neurosurgical-Conditions-and-Treatments/Neurofibromatosis#:~:text=There%20is%20no%20known%20treatment,or%20reduced%20with%20radiation%20therapy.  https://www.aans.org/en/Patients/Neurosurgical-Conditions-and-Treatments/Neurofibromatosis#:~:text=There%20is%20no%20known%20treatment,or%20reduced%20with%20radiation%20therapy.  https://medlineplus.gov/genetics/condition/neurofibromatosis-type-1/ https://www.ninds.nih.gov/health-information/disorders/neurofibromatosis#:~:text=Neurofibromatosis%202%20(NF2)%20is%20less,inheriting%20the%20abnormal%20NF2%20gene.  https://www.nhs.uk/conditions/muscular-dystrophy/#:~:text=Duchenne%20MD%20%E2%80%93%20one%20of%20the,into%20their%2020s%20or%2030s https://rarediseases.info.nih.gov/diseases/6291/duchenne-muscular-dystrophy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Ndahayo, Kimberly</dc:creator>
  <cp:lastModifiedBy>Connolly, Teresa</cp:lastModifiedBy>
  <cp:revision>15</cp:revision>
  <dcterms:created xsi:type="dcterms:W3CDTF">2023-06-03T23:55:41Z</dcterms:created>
  <dcterms:modified xsi:type="dcterms:W3CDTF">2023-06-30T20:45:47Z</dcterms:modified>
</cp:coreProperties>
</file>