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42" r:id="rId4"/>
  </p:sldMasterIdLst>
  <p:sldIdLst>
    <p:sldId id="256" r:id="rId5"/>
    <p:sldId id="257" r:id="rId6"/>
    <p:sldId id="264"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p:scale>
          <a:sx n="62" d="100"/>
          <a:sy n="62" d="100"/>
        </p:scale>
        <p:origin x="2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2D4E3-2F50-4B92-AC82-AA6EB7EB7604}"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BB606D5B-AEA3-406D-A1B2-5D8B979F48B3}">
      <dgm:prSet/>
      <dgm:spPr/>
      <dgm:t>
        <a:bodyPr/>
        <a:lstStyle/>
        <a:p>
          <a:r>
            <a:rPr lang="en-US" b="0" i="0" dirty="0"/>
            <a:t>Explain UDL’s scientific underpinnings, core principles, and how they are related to the variability of learning.</a:t>
          </a:r>
          <a:endParaRPr lang="en-US" dirty="0"/>
        </a:p>
      </dgm:t>
    </dgm:pt>
    <dgm:pt modelId="{A9514019-424E-4FF3-B7B5-20B78F738E45}" type="parTrans" cxnId="{DB02FD22-CBCB-43C2-818B-F47E065B2457}">
      <dgm:prSet/>
      <dgm:spPr/>
      <dgm:t>
        <a:bodyPr/>
        <a:lstStyle/>
        <a:p>
          <a:endParaRPr lang="en-US"/>
        </a:p>
      </dgm:t>
    </dgm:pt>
    <dgm:pt modelId="{BD7EF800-F3B5-40E9-A6E0-46FBC12128B8}" type="sibTrans" cxnId="{DB02FD22-CBCB-43C2-818B-F47E065B2457}">
      <dgm:prSet phldrT="1" phldr="0"/>
      <dgm:spPr/>
      <dgm:t>
        <a:bodyPr/>
        <a:lstStyle/>
        <a:p>
          <a:r>
            <a:rPr lang="en-US"/>
            <a:t>1</a:t>
          </a:r>
        </a:p>
      </dgm:t>
    </dgm:pt>
    <dgm:pt modelId="{D83691DD-42FF-42EF-ACD2-15F622FC4DE6}">
      <dgm:prSet/>
      <dgm:spPr/>
      <dgm:t>
        <a:bodyPr/>
        <a:lstStyle/>
        <a:p>
          <a:r>
            <a:rPr lang="en-US" b="0" i="0" dirty="0"/>
            <a:t>Apply UDL principles to course design, instructional materials, and assessments.</a:t>
          </a:r>
          <a:endParaRPr lang="en-US" dirty="0"/>
        </a:p>
      </dgm:t>
    </dgm:pt>
    <dgm:pt modelId="{E6753010-AE28-4C68-BF53-C8FA9A1BF56A}" type="parTrans" cxnId="{4F94F2A8-B3FE-40BB-8271-A2602BFD8A6E}">
      <dgm:prSet/>
      <dgm:spPr/>
      <dgm:t>
        <a:bodyPr/>
        <a:lstStyle/>
        <a:p>
          <a:endParaRPr lang="en-US"/>
        </a:p>
      </dgm:t>
    </dgm:pt>
    <dgm:pt modelId="{AE63C715-9565-4C73-9B51-D5EB6EB6B3D8}" type="sibTrans" cxnId="{4F94F2A8-B3FE-40BB-8271-A2602BFD8A6E}">
      <dgm:prSet phldrT="2" phldr="0"/>
      <dgm:spPr/>
      <dgm:t>
        <a:bodyPr/>
        <a:lstStyle/>
        <a:p>
          <a:r>
            <a:rPr lang="en-US"/>
            <a:t>2</a:t>
          </a:r>
        </a:p>
      </dgm:t>
    </dgm:pt>
    <dgm:pt modelId="{4C529E90-8E8F-4B7D-B1EA-94A241CBB44C}">
      <dgm:prSet/>
      <dgm:spPr/>
      <dgm:t>
        <a:bodyPr/>
        <a:lstStyle/>
        <a:p>
          <a:pPr>
            <a:buFont typeface="+mj-lt"/>
            <a:buAutoNum type="arabicPeriod"/>
          </a:pPr>
          <a:r>
            <a:rPr lang="en-US" b="0" i="0"/>
            <a:t>Examine how the UDL framework addresses systematic barriers in the learning environment.</a:t>
          </a:r>
          <a:endParaRPr lang="en-US"/>
        </a:p>
      </dgm:t>
    </dgm:pt>
    <dgm:pt modelId="{BE61FE33-6B71-4B6E-97A9-A46ABA43EFDC}" type="parTrans" cxnId="{DA17AD5B-0A55-424F-AD65-638C96B686D3}">
      <dgm:prSet/>
      <dgm:spPr/>
      <dgm:t>
        <a:bodyPr/>
        <a:lstStyle/>
        <a:p>
          <a:endParaRPr lang="en-US"/>
        </a:p>
      </dgm:t>
    </dgm:pt>
    <dgm:pt modelId="{DA3B2175-EFF1-40BE-B090-8FFFFDAA0C91}" type="sibTrans" cxnId="{DA17AD5B-0A55-424F-AD65-638C96B686D3}">
      <dgm:prSet phldrT="3" phldr="0"/>
      <dgm:spPr/>
      <dgm:t>
        <a:bodyPr/>
        <a:lstStyle/>
        <a:p>
          <a:r>
            <a:rPr lang="en-US"/>
            <a:t>3</a:t>
          </a:r>
        </a:p>
      </dgm:t>
    </dgm:pt>
    <dgm:pt modelId="{99D783D3-B1E7-4692-8E63-F779B320695D}" type="pres">
      <dgm:prSet presAssocID="{7252D4E3-2F50-4B92-AC82-AA6EB7EB7604}" presName="Name0" presStyleCnt="0">
        <dgm:presLayoutVars>
          <dgm:animLvl val="lvl"/>
          <dgm:resizeHandles val="exact"/>
        </dgm:presLayoutVars>
      </dgm:prSet>
      <dgm:spPr/>
    </dgm:pt>
    <dgm:pt modelId="{09BC4738-60B0-4A2C-A94F-054C3B8E8F1A}" type="pres">
      <dgm:prSet presAssocID="{BB606D5B-AEA3-406D-A1B2-5D8B979F48B3}" presName="compositeNode" presStyleCnt="0">
        <dgm:presLayoutVars>
          <dgm:bulletEnabled val="1"/>
        </dgm:presLayoutVars>
      </dgm:prSet>
      <dgm:spPr/>
    </dgm:pt>
    <dgm:pt modelId="{A7EF312B-50E2-4E79-8233-9F620D3AFBE1}" type="pres">
      <dgm:prSet presAssocID="{BB606D5B-AEA3-406D-A1B2-5D8B979F48B3}" presName="bgRect" presStyleLbl="bgAccFollowNode1" presStyleIdx="0" presStyleCnt="3"/>
      <dgm:spPr/>
    </dgm:pt>
    <dgm:pt modelId="{7077A45E-6216-4695-9C96-F4C40AC8BE43}" type="pres">
      <dgm:prSet presAssocID="{BD7EF800-F3B5-40E9-A6E0-46FBC12128B8}" presName="sibTransNodeCircle" presStyleLbl="alignNode1" presStyleIdx="0" presStyleCnt="6">
        <dgm:presLayoutVars>
          <dgm:chMax val="0"/>
          <dgm:bulletEnabled/>
        </dgm:presLayoutVars>
      </dgm:prSet>
      <dgm:spPr/>
    </dgm:pt>
    <dgm:pt modelId="{45B1CF1A-A6BC-4341-A59B-8D5B0AC53C67}" type="pres">
      <dgm:prSet presAssocID="{BB606D5B-AEA3-406D-A1B2-5D8B979F48B3}" presName="bottomLine" presStyleLbl="alignNode1" presStyleIdx="1" presStyleCnt="6">
        <dgm:presLayoutVars/>
      </dgm:prSet>
      <dgm:spPr/>
    </dgm:pt>
    <dgm:pt modelId="{1AA2C1DB-A1BD-4989-BA2B-7B5DFB718E88}" type="pres">
      <dgm:prSet presAssocID="{BB606D5B-AEA3-406D-A1B2-5D8B979F48B3}" presName="nodeText" presStyleLbl="bgAccFollowNode1" presStyleIdx="0" presStyleCnt="3">
        <dgm:presLayoutVars>
          <dgm:bulletEnabled val="1"/>
        </dgm:presLayoutVars>
      </dgm:prSet>
      <dgm:spPr/>
    </dgm:pt>
    <dgm:pt modelId="{B7EE5C28-9D25-4364-B814-4B07507E9DFF}" type="pres">
      <dgm:prSet presAssocID="{BD7EF800-F3B5-40E9-A6E0-46FBC12128B8}" presName="sibTrans" presStyleCnt="0"/>
      <dgm:spPr/>
    </dgm:pt>
    <dgm:pt modelId="{D9FCFFD1-5ABA-4455-8A52-C4F0D6557312}" type="pres">
      <dgm:prSet presAssocID="{D83691DD-42FF-42EF-ACD2-15F622FC4DE6}" presName="compositeNode" presStyleCnt="0">
        <dgm:presLayoutVars>
          <dgm:bulletEnabled val="1"/>
        </dgm:presLayoutVars>
      </dgm:prSet>
      <dgm:spPr/>
    </dgm:pt>
    <dgm:pt modelId="{D4C9713E-769D-48B3-8CDE-0B6B823FB9A3}" type="pres">
      <dgm:prSet presAssocID="{D83691DD-42FF-42EF-ACD2-15F622FC4DE6}" presName="bgRect" presStyleLbl="bgAccFollowNode1" presStyleIdx="1" presStyleCnt="3"/>
      <dgm:spPr/>
    </dgm:pt>
    <dgm:pt modelId="{5DC31F75-4938-4D3D-BE75-10C32812C5D0}" type="pres">
      <dgm:prSet presAssocID="{AE63C715-9565-4C73-9B51-D5EB6EB6B3D8}" presName="sibTransNodeCircle" presStyleLbl="alignNode1" presStyleIdx="2" presStyleCnt="6">
        <dgm:presLayoutVars>
          <dgm:chMax val="0"/>
          <dgm:bulletEnabled/>
        </dgm:presLayoutVars>
      </dgm:prSet>
      <dgm:spPr/>
    </dgm:pt>
    <dgm:pt modelId="{3F31A69F-5857-4C4B-B079-8A71011FDAFB}" type="pres">
      <dgm:prSet presAssocID="{D83691DD-42FF-42EF-ACD2-15F622FC4DE6}" presName="bottomLine" presStyleLbl="alignNode1" presStyleIdx="3" presStyleCnt="6">
        <dgm:presLayoutVars/>
      </dgm:prSet>
      <dgm:spPr/>
    </dgm:pt>
    <dgm:pt modelId="{A9F6FFE7-5801-4816-8F5B-CBBC959A9646}" type="pres">
      <dgm:prSet presAssocID="{D83691DD-42FF-42EF-ACD2-15F622FC4DE6}" presName="nodeText" presStyleLbl="bgAccFollowNode1" presStyleIdx="1" presStyleCnt="3">
        <dgm:presLayoutVars>
          <dgm:bulletEnabled val="1"/>
        </dgm:presLayoutVars>
      </dgm:prSet>
      <dgm:spPr/>
    </dgm:pt>
    <dgm:pt modelId="{17FFE567-61BE-44E5-8FA6-E7D10EB8426B}" type="pres">
      <dgm:prSet presAssocID="{AE63C715-9565-4C73-9B51-D5EB6EB6B3D8}" presName="sibTrans" presStyleCnt="0"/>
      <dgm:spPr/>
    </dgm:pt>
    <dgm:pt modelId="{7480DC2B-9A1A-4440-BBB6-47DCEDF9D858}" type="pres">
      <dgm:prSet presAssocID="{4C529E90-8E8F-4B7D-B1EA-94A241CBB44C}" presName="compositeNode" presStyleCnt="0">
        <dgm:presLayoutVars>
          <dgm:bulletEnabled val="1"/>
        </dgm:presLayoutVars>
      </dgm:prSet>
      <dgm:spPr/>
    </dgm:pt>
    <dgm:pt modelId="{613085C5-7BAE-409E-B146-0CBC74F923E9}" type="pres">
      <dgm:prSet presAssocID="{4C529E90-8E8F-4B7D-B1EA-94A241CBB44C}" presName="bgRect" presStyleLbl="bgAccFollowNode1" presStyleIdx="2" presStyleCnt="3"/>
      <dgm:spPr/>
    </dgm:pt>
    <dgm:pt modelId="{C6856199-9FB1-4649-9C75-FFCE7167118D}" type="pres">
      <dgm:prSet presAssocID="{DA3B2175-EFF1-40BE-B090-8FFFFDAA0C91}" presName="sibTransNodeCircle" presStyleLbl="alignNode1" presStyleIdx="4" presStyleCnt="6">
        <dgm:presLayoutVars>
          <dgm:chMax val="0"/>
          <dgm:bulletEnabled/>
        </dgm:presLayoutVars>
      </dgm:prSet>
      <dgm:spPr/>
    </dgm:pt>
    <dgm:pt modelId="{C28D5C97-3AA2-48BF-AE1A-4647C7E347FE}" type="pres">
      <dgm:prSet presAssocID="{4C529E90-8E8F-4B7D-B1EA-94A241CBB44C}" presName="bottomLine" presStyleLbl="alignNode1" presStyleIdx="5" presStyleCnt="6">
        <dgm:presLayoutVars/>
      </dgm:prSet>
      <dgm:spPr/>
    </dgm:pt>
    <dgm:pt modelId="{E49AF4C6-AB2D-4932-BA25-DCC08AD38A94}" type="pres">
      <dgm:prSet presAssocID="{4C529E90-8E8F-4B7D-B1EA-94A241CBB44C}" presName="nodeText" presStyleLbl="bgAccFollowNode1" presStyleIdx="2" presStyleCnt="3">
        <dgm:presLayoutVars>
          <dgm:bulletEnabled val="1"/>
        </dgm:presLayoutVars>
      </dgm:prSet>
      <dgm:spPr/>
    </dgm:pt>
  </dgm:ptLst>
  <dgm:cxnLst>
    <dgm:cxn modelId="{96C23A08-3EC9-4B63-AAF3-A8C6C4A6D8C8}" type="presOf" srcId="{4C529E90-8E8F-4B7D-B1EA-94A241CBB44C}" destId="{E49AF4C6-AB2D-4932-BA25-DCC08AD38A94}" srcOrd="1" destOrd="0" presId="urn:microsoft.com/office/officeart/2016/7/layout/BasicLinearProcessNumbered"/>
    <dgm:cxn modelId="{DB02FD22-CBCB-43C2-818B-F47E065B2457}" srcId="{7252D4E3-2F50-4B92-AC82-AA6EB7EB7604}" destId="{BB606D5B-AEA3-406D-A1B2-5D8B979F48B3}" srcOrd="0" destOrd="0" parTransId="{A9514019-424E-4FF3-B7B5-20B78F738E45}" sibTransId="{BD7EF800-F3B5-40E9-A6E0-46FBC12128B8}"/>
    <dgm:cxn modelId="{DFCC0A39-6775-4073-994F-B4ECADAFC6B5}" type="presOf" srcId="{BB606D5B-AEA3-406D-A1B2-5D8B979F48B3}" destId="{A7EF312B-50E2-4E79-8233-9F620D3AFBE1}" srcOrd="0" destOrd="0" presId="urn:microsoft.com/office/officeart/2016/7/layout/BasicLinearProcessNumbered"/>
    <dgm:cxn modelId="{DA17AD5B-0A55-424F-AD65-638C96B686D3}" srcId="{7252D4E3-2F50-4B92-AC82-AA6EB7EB7604}" destId="{4C529E90-8E8F-4B7D-B1EA-94A241CBB44C}" srcOrd="2" destOrd="0" parTransId="{BE61FE33-6B71-4B6E-97A9-A46ABA43EFDC}" sibTransId="{DA3B2175-EFF1-40BE-B090-8FFFFDAA0C91}"/>
    <dgm:cxn modelId="{7985CB42-F050-4A34-A76E-80C92395F6DB}" type="presOf" srcId="{4C529E90-8E8F-4B7D-B1EA-94A241CBB44C}" destId="{613085C5-7BAE-409E-B146-0CBC74F923E9}" srcOrd="0" destOrd="0" presId="urn:microsoft.com/office/officeart/2016/7/layout/BasicLinearProcessNumbered"/>
    <dgm:cxn modelId="{1897489D-8C6A-46BF-8E8A-443DB8174077}" type="presOf" srcId="{AE63C715-9565-4C73-9B51-D5EB6EB6B3D8}" destId="{5DC31F75-4938-4D3D-BE75-10C32812C5D0}" srcOrd="0" destOrd="0" presId="urn:microsoft.com/office/officeart/2016/7/layout/BasicLinearProcessNumbered"/>
    <dgm:cxn modelId="{1E5754A4-ECC6-4056-A08B-AB463570514A}" type="presOf" srcId="{BB606D5B-AEA3-406D-A1B2-5D8B979F48B3}" destId="{1AA2C1DB-A1BD-4989-BA2B-7B5DFB718E88}" srcOrd="1" destOrd="0" presId="urn:microsoft.com/office/officeart/2016/7/layout/BasicLinearProcessNumbered"/>
    <dgm:cxn modelId="{4F94F2A8-B3FE-40BB-8271-A2602BFD8A6E}" srcId="{7252D4E3-2F50-4B92-AC82-AA6EB7EB7604}" destId="{D83691DD-42FF-42EF-ACD2-15F622FC4DE6}" srcOrd="1" destOrd="0" parTransId="{E6753010-AE28-4C68-BF53-C8FA9A1BF56A}" sibTransId="{AE63C715-9565-4C73-9B51-D5EB6EB6B3D8}"/>
    <dgm:cxn modelId="{3DCF3AAC-E9BB-44DD-8732-3C17DB7D9CB8}" type="presOf" srcId="{BD7EF800-F3B5-40E9-A6E0-46FBC12128B8}" destId="{7077A45E-6216-4695-9C96-F4C40AC8BE43}" srcOrd="0" destOrd="0" presId="urn:microsoft.com/office/officeart/2016/7/layout/BasicLinearProcessNumbered"/>
    <dgm:cxn modelId="{58FA0DCD-9C69-4FEF-BECF-32B884E8B4DE}" type="presOf" srcId="{D83691DD-42FF-42EF-ACD2-15F622FC4DE6}" destId="{D4C9713E-769D-48B3-8CDE-0B6B823FB9A3}" srcOrd="0" destOrd="0" presId="urn:microsoft.com/office/officeart/2016/7/layout/BasicLinearProcessNumbered"/>
    <dgm:cxn modelId="{A18833D7-7D4F-4A47-A2E7-0367ACE07B25}" type="presOf" srcId="{DA3B2175-EFF1-40BE-B090-8FFFFDAA0C91}" destId="{C6856199-9FB1-4649-9C75-FFCE7167118D}" srcOrd="0" destOrd="0" presId="urn:microsoft.com/office/officeart/2016/7/layout/BasicLinearProcessNumbered"/>
    <dgm:cxn modelId="{C622DBE5-A7F0-4DFE-A113-ACE7582A6DA1}" type="presOf" srcId="{D83691DD-42FF-42EF-ACD2-15F622FC4DE6}" destId="{A9F6FFE7-5801-4816-8F5B-CBBC959A9646}" srcOrd="1" destOrd="0" presId="urn:microsoft.com/office/officeart/2016/7/layout/BasicLinearProcessNumbered"/>
    <dgm:cxn modelId="{8455D9E7-A51E-4A59-BE96-1C9D725BC5CC}" type="presOf" srcId="{7252D4E3-2F50-4B92-AC82-AA6EB7EB7604}" destId="{99D783D3-B1E7-4692-8E63-F779B320695D}" srcOrd="0" destOrd="0" presId="urn:microsoft.com/office/officeart/2016/7/layout/BasicLinearProcessNumbered"/>
    <dgm:cxn modelId="{EAA74E7F-F5D4-47CD-B7CB-DAE152AB9A95}" type="presParOf" srcId="{99D783D3-B1E7-4692-8E63-F779B320695D}" destId="{09BC4738-60B0-4A2C-A94F-054C3B8E8F1A}" srcOrd="0" destOrd="0" presId="urn:microsoft.com/office/officeart/2016/7/layout/BasicLinearProcessNumbered"/>
    <dgm:cxn modelId="{93DB6193-5EB4-4989-A761-D1028144B83E}" type="presParOf" srcId="{09BC4738-60B0-4A2C-A94F-054C3B8E8F1A}" destId="{A7EF312B-50E2-4E79-8233-9F620D3AFBE1}" srcOrd="0" destOrd="0" presId="urn:microsoft.com/office/officeart/2016/7/layout/BasicLinearProcessNumbered"/>
    <dgm:cxn modelId="{055E1538-123D-4EFA-92EC-D6F01427F975}" type="presParOf" srcId="{09BC4738-60B0-4A2C-A94F-054C3B8E8F1A}" destId="{7077A45E-6216-4695-9C96-F4C40AC8BE43}" srcOrd="1" destOrd="0" presId="urn:microsoft.com/office/officeart/2016/7/layout/BasicLinearProcessNumbered"/>
    <dgm:cxn modelId="{84977594-9843-4880-85D1-98524B34794A}" type="presParOf" srcId="{09BC4738-60B0-4A2C-A94F-054C3B8E8F1A}" destId="{45B1CF1A-A6BC-4341-A59B-8D5B0AC53C67}" srcOrd="2" destOrd="0" presId="urn:microsoft.com/office/officeart/2016/7/layout/BasicLinearProcessNumbered"/>
    <dgm:cxn modelId="{8F366890-8715-4F8C-A0CA-2AB7FB3A91E5}" type="presParOf" srcId="{09BC4738-60B0-4A2C-A94F-054C3B8E8F1A}" destId="{1AA2C1DB-A1BD-4989-BA2B-7B5DFB718E88}" srcOrd="3" destOrd="0" presId="urn:microsoft.com/office/officeart/2016/7/layout/BasicLinearProcessNumbered"/>
    <dgm:cxn modelId="{6A55A4BE-715F-45B2-A66A-54BD111C4641}" type="presParOf" srcId="{99D783D3-B1E7-4692-8E63-F779B320695D}" destId="{B7EE5C28-9D25-4364-B814-4B07507E9DFF}" srcOrd="1" destOrd="0" presId="urn:microsoft.com/office/officeart/2016/7/layout/BasicLinearProcessNumbered"/>
    <dgm:cxn modelId="{632A03ED-E59C-4E2E-944E-2B2EBC4094D0}" type="presParOf" srcId="{99D783D3-B1E7-4692-8E63-F779B320695D}" destId="{D9FCFFD1-5ABA-4455-8A52-C4F0D6557312}" srcOrd="2" destOrd="0" presId="urn:microsoft.com/office/officeart/2016/7/layout/BasicLinearProcessNumbered"/>
    <dgm:cxn modelId="{4AC1FC4D-7130-4722-9064-75BB05E6A43F}" type="presParOf" srcId="{D9FCFFD1-5ABA-4455-8A52-C4F0D6557312}" destId="{D4C9713E-769D-48B3-8CDE-0B6B823FB9A3}" srcOrd="0" destOrd="0" presId="urn:microsoft.com/office/officeart/2016/7/layout/BasicLinearProcessNumbered"/>
    <dgm:cxn modelId="{057E7310-17A1-4951-9D75-59A16B073E11}" type="presParOf" srcId="{D9FCFFD1-5ABA-4455-8A52-C4F0D6557312}" destId="{5DC31F75-4938-4D3D-BE75-10C32812C5D0}" srcOrd="1" destOrd="0" presId="urn:microsoft.com/office/officeart/2016/7/layout/BasicLinearProcessNumbered"/>
    <dgm:cxn modelId="{7FA771DE-3A65-46F1-90DB-3F64A075B388}" type="presParOf" srcId="{D9FCFFD1-5ABA-4455-8A52-C4F0D6557312}" destId="{3F31A69F-5857-4C4B-B079-8A71011FDAFB}" srcOrd="2" destOrd="0" presId="urn:microsoft.com/office/officeart/2016/7/layout/BasicLinearProcessNumbered"/>
    <dgm:cxn modelId="{D3BE7961-AA33-4F01-9D74-9E47992C14C7}" type="presParOf" srcId="{D9FCFFD1-5ABA-4455-8A52-C4F0D6557312}" destId="{A9F6FFE7-5801-4816-8F5B-CBBC959A9646}" srcOrd="3" destOrd="0" presId="urn:microsoft.com/office/officeart/2016/7/layout/BasicLinearProcessNumbered"/>
    <dgm:cxn modelId="{391CF7C4-380E-4F05-AA26-120562D9FDEF}" type="presParOf" srcId="{99D783D3-B1E7-4692-8E63-F779B320695D}" destId="{17FFE567-61BE-44E5-8FA6-E7D10EB8426B}" srcOrd="3" destOrd="0" presId="urn:microsoft.com/office/officeart/2016/7/layout/BasicLinearProcessNumbered"/>
    <dgm:cxn modelId="{D65385C3-0701-4F6C-ADAE-FAED48E7596A}" type="presParOf" srcId="{99D783D3-B1E7-4692-8E63-F779B320695D}" destId="{7480DC2B-9A1A-4440-BBB6-47DCEDF9D858}" srcOrd="4" destOrd="0" presId="urn:microsoft.com/office/officeart/2016/7/layout/BasicLinearProcessNumbered"/>
    <dgm:cxn modelId="{4879B4D2-F582-40DC-9389-539D7B448CE3}" type="presParOf" srcId="{7480DC2B-9A1A-4440-BBB6-47DCEDF9D858}" destId="{613085C5-7BAE-409E-B146-0CBC74F923E9}" srcOrd="0" destOrd="0" presId="urn:microsoft.com/office/officeart/2016/7/layout/BasicLinearProcessNumbered"/>
    <dgm:cxn modelId="{50A46884-CD89-4AC9-A5F1-FC52643820F0}" type="presParOf" srcId="{7480DC2B-9A1A-4440-BBB6-47DCEDF9D858}" destId="{C6856199-9FB1-4649-9C75-FFCE7167118D}" srcOrd="1" destOrd="0" presId="urn:microsoft.com/office/officeart/2016/7/layout/BasicLinearProcessNumbered"/>
    <dgm:cxn modelId="{B70C887E-BD84-46C0-84CD-5B2A887C6D88}" type="presParOf" srcId="{7480DC2B-9A1A-4440-BBB6-47DCEDF9D858}" destId="{C28D5C97-3AA2-48BF-AE1A-4647C7E347FE}" srcOrd="2" destOrd="0" presId="urn:microsoft.com/office/officeart/2016/7/layout/BasicLinearProcessNumbered"/>
    <dgm:cxn modelId="{35080C6F-2875-4D03-995E-81364CA5373C}" type="presParOf" srcId="{7480DC2B-9A1A-4440-BBB6-47DCEDF9D858}" destId="{E49AF4C6-AB2D-4932-BA25-DCC08AD38A9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54CE2-C83C-4603-8AB5-D27F73B214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2F7AD6-FF1E-4B36-AE3C-D52A37442EE4}">
      <dgm:prSet/>
      <dgm:spPr/>
      <dgm:t>
        <a:bodyPr/>
        <a:lstStyle/>
        <a:p>
          <a:r>
            <a:rPr lang="en-US" dirty="0"/>
            <a:t>1. Create Two Artifacts:</a:t>
          </a:r>
        </a:p>
      </dgm:t>
    </dgm:pt>
    <dgm:pt modelId="{01443AB5-7CA3-4621-8709-89A9D57906E2}" type="parTrans" cxnId="{816DBFAC-823C-4FC5-BCD1-A8229A987FF2}">
      <dgm:prSet/>
      <dgm:spPr/>
      <dgm:t>
        <a:bodyPr/>
        <a:lstStyle/>
        <a:p>
          <a:endParaRPr lang="en-US"/>
        </a:p>
      </dgm:t>
    </dgm:pt>
    <dgm:pt modelId="{DA9C095E-92C6-483F-A8DB-E3892FB57912}" type="sibTrans" cxnId="{816DBFAC-823C-4FC5-BCD1-A8229A987FF2}">
      <dgm:prSet/>
      <dgm:spPr/>
      <dgm:t>
        <a:bodyPr/>
        <a:lstStyle/>
        <a:p>
          <a:endParaRPr lang="en-US"/>
        </a:p>
      </dgm:t>
    </dgm:pt>
    <dgm:pt modelId="{0A6A031B-5CF6-4E80-B912-ECF658811C3F}">
      <dgm:prSet/>
      <dgm:spPr/>
      <dgm:t>
        <a:bodyPr/>
        <a:lstStyle/>
        <a:p>
          <a:r>
            <a:rPr lang="en-US" dirty="0"/>
            <a:t>Instructional Material: This is the item used to teach your students a concept. Examples are graphic organizer, textbook, video, podcast, etc.…</a:t>
          </a:r>
        </a:p>
      </dgm:t>
    </dgm:pt>
    <dgm:pt modelId="{9C6BA998-BE82-4601-90A7-429711D30628}" type="parTrans" cxnId="{0207604C-D672-42BB-95B4-130C8297D5EF}">
      <dgm:prSet/>
      <dgm:spPr/>
      <dgm:t>
        <a:bodyPr/>
        <a:lstStyle/>
        <a:p>
          <a:endParaRPr lang="en-US"/>
        </a:p>
      </dgm:t>
    </dgm:pt>
    <dgm:pt modelId="{7E86B5AE-1A00-4665-B59C-D14B12ACB10A}" type="sibTrans" cxnId="{0207604C-D672-42BB-95B4-130C8297D5EF}">
      <dgm:prSet/>
      <dgm:spPr/>
      <dgm:t>
        <a:bodyPr/>
        <a:lstStyle/>
        <a:p>
          <a:endParaRPr lang="en-US"/>
        </a:p>
      </dgm:t>
    </dgm:pt>
    <dgm:pt modelId="{9115F80B-3C8C-4B61-82FE-11F42A6B1846}">
      <dgm:prSet/>
      <dgm:spPr/>
      <dgm:t>
        <a:bodyPr/>
        <a:lstStyle/>
        <a:p>
          <a:r>
            <a:rPr lang="en-US" dirty="0"/>
            <a:t>Assessment: This is the item used to measure what the student has learned, such as a quiz/test/worksheet. </a:t>
          </a:r>
        </a:p>
      </dgm:t>
    </dgm:pt>
    <dgm:pt modelId="{E52DBC05-513D-4D85-A014-95713368D43E}" type="parTrans" cxnId="{77FADF0A-0E91-4DAD-BBCB-3E2764796BBC}">
      <dgm:prSet/>
      <dgm:spPr/>
      <dgm:t>
        <a:bodyPr/>
        <a:lstStyle/>
        <a:p>
          <a:endParaRPr lang="en-US"/>
        </a:p>
      </dgm:t>
    </dgm:pt>
    <dgm:pt modelId="{8CE923B6-8005-4E34-8BC2-182E5836894D}" type="sibTrans" cxnId="{77FADF0A-0E91-4DAD-BBCB-3E2764796BBC}">
      <dgm:prSet/>
      <dgm:spPr/>
      <dgm:t>
        <a:bodyPr/>
        <a:lstStyle/>
        <a:p>
          <a:endParaRPr lang="en-US"/>
        </a:p>
      </dgm:t>
    </dgm:pt>
    <dgm:pt modelId="{7A556CAC-4143-4E33-8D2D-DB4DD5595274}">
      <dgm:prSet/>
      <dgm:spPr/>
      <dgm:t>
        <a:bodyPr/>
        <a:lstStyle/>
        <a:p>
          <a:r>
            <a:rPr lang="en-US" dirty="0"/>
            <a:t>Learning Activity: This is an activity used to reinforce course information. Examples are group discussion, practice quiz, self report survey, poll, </a:t>
          </a:r>
          <a:r>
            <a:rPr lang="en-US" dirty="0" err="1"/>
            <a:t>etc</a:t>
          </a:r>
          <a:r>
            <a:rPr lang="en-US" dirty="0"/>
            <a:t>…</a:t>
          </a:r>
        </a:p>
      </dgm:t>
    </dgm:pt>
    <dgm:pt modelId="{C39CBDF9-1DDE-4D11-90A2-544893E95389}" type="parTrans" cxnId="{C521EDC6-5B5F-4EBC-85E7-E09E95A85B0B}">
      <dgm:prSet/>
      <dgm:spPr/>
      <dgm:t>
        <a:bodyPr/>
        <a:lstStyle/>
        <a:p>
          <a:endParaRPr lang="en-US"/>
        </a:p>
      </dgm:t>
    </dgm:pt>
    <dgm:pt modelId="{DAE341A1-0938-49B0-B3B9-18731B21CB21}" type="sibTrans" cxnId="{C521EDC6-5B5F-4EBC-85E7-E09E95A85B0B}">
      <dgm:prSet/>
      <dgm:spPr/>
      <dgm:t>
        <a:bodyPr/>
        <a:lstStyle/>
        <a:p>
          <a:endParaRPr lang="en-US"/>
        </a:p>
      </dgm:t>
    </dgm:pt>
    <dgm:pt modelId="{833AEE5C-8D43-4945-8B89-A3347BA67A26}">
      <dgm:prSet/>
      <dgm:spPr/>
      <dgm:t>
        <a:bodyPr/>
        <a:lstStyle/>
        <a:p>
          <a:r>
            <a:rPr lang="en-US" dirty="0"/>
            <a:t>2. Include the Project Alignment Form for each artifact.</a:t>
          </a:r>
        </a:p>
      </dgm:t>
    </dgm:pt>
    <dgm:pt modelId="{90A5B414-EC0D-4FE6-B7C1-861B1511E9EA}" type="parTrans" cxnId="{C276797F-5E05-4FEA-AF38-5A279DF74289}">
      <dgm:prSet/>
      <dgm:spPr/>
      <dgm:t>
        <a:bodyPr/>
        <a:lstStyle/>
        <a:p>
          <a:endParaRPr lang="en-US"/>
        </a:p>
      </dgm:t>
    </dgm:pt>
    <dgm:pt modelId="{CDC0022A-5900-4C96-870A-4E230D034288}" type="sibTrans" cxnId="{C276797F-5E05-4FEA-AF38-5A279DF74289}">
      <dgm:prSet/>
      <dgm:spPr/>
      <dgm:t>
        <a:bodyPr/>
        <a:lstStyle/>
        <a:p>
          <a:endParaRPr lang="en-US"/>
        </a:p>
      </dgm:t>
    </dgm:pt>
    <dgm:pt modelId="{590CCCA3-C845-429C-A59C-5D4ADB302483}">
      <dgm:prSet/>
      <dgm:spPr/>
      <dgm:t>
        <a:bodyPr/>
        <a:lstStyle/>
        <a:p>
          <a:r>
            <a:rPr lang="en-US" dirty="0"/>
            <a:t>Syllabus: Consider choosing one or two sections of your syllabus to incorporate UDL principles. Examples are policies concerning grading, attendance, or make-up work.</a:t>
          </a:r>
        </a:p>
      </dgm:t>
    </dgm:pt>
    <dgm:pt modelId="{AACF4034-303B-4BFD-9EB3-AB7284B497B6}" type="parTrans" cxnId="{AA2BDCA1-7DCC-4B28-8C56-F52926C1B10B}">
      <dgm:prSet/>
      <dgm:spPr/>
      <dgm:t>
        <a:bodyPr/>
        <a:lstStyle/>
        <a:p>
          <a:endParaRPr lang="en-US"/>
        </a:p>
      </dgm:t>
    </dgm:pt>
    <dgm:pt modelId="{E92F6ACF-4E46-44A3-83C2-CB08FBAA736C}" type="sibTrans" cxnId="{AA2BDCA1-7DCC-4B28-8C56-F52926C1B10B}">
      <dgm:prSet/>
      <dgm:spPr/>
      <dgm:t>
        <a:bodyPr/>
        <a:lstStyle/>
        <a:p>
          <a:endParaRPr lang="en-US"/>
        </a:p>
      </dgm:t>
    </dgm:pt>
    <dgm:pt modelId="{9069891E-4EFC-47A5-8A1D-92BDBF18EB4C}" type="pres">
      <dgm:prSet presAssocID="{E6154CE2-C83C-4603-8AB5-D27F73B21403}" presName="linear" presStyleCnt="0">
        <dgm:presLayoutVars>
          <dgm:animLvl val="lvl"/>
          <dgm:resizeHandles val="exact"/>
        </dgm:presLayoutVars>
      </dgm:prSet>
      <dgm:spPr/>
    </dgm:pt>
    <dgm:pt modelId="{B5DEB00C-DD03-42D0-B379-6AEF40BB68DA}" type="pres">
      <dgm:prSet presAssocID="{0D2F7AD6-FF1E-4B36-AE3C-D52A37442EE4}" presName="parentText" presStyleLbl="node1" presStyleIdx="0" presStyleCnt="2">
        <dgm:presLayoutVars>
          <dgm:chMax val="0"/>
          <dgm:bulletEnabled val="1"/>
        </dgm:presLayoutVars>
      </dgm:prSet>
      <dgm:spPr/>
    </dgm:pt>
    <dgm:pt modelId="{0684FDC2-DC1D-42A5-A4EC-3342A966457F}" type="pres">
      <dgm:prSet presAssocID="{0D2F7AD6-FF1E-4B36-AE3C-D52A37442EE4}" presName="childText" presStyleLbl="revTx" presStyleIdx="0" presStyleCnt="1">
        <dgm:presLayoutVars>
          <dgm:bulletEnabled val="1"/>
        </dgm:presLayoutVars>
      </dgm:prSet>
      <dgm:spPr/>
    </dgm:pt>
    <dgm:pt modelId="{C1D146A9-1870-4C0D-B2DD-5764975A861F}" type="pres">
      <dgm:prSet presAssocID="{833AEE5C-8D43-4945-8B89-A3347BA67A26}" presName="parentText" presStyleLbl="node1" presStyleIdx="1" presStyleCnt="2">
        <dgm:presLayoutVars>
          <dgm:chMax val="0"/>
          <dgm:bulletEnabled val="1"/>
        </dgm:presLayoutVars>
      </dgm:prSet>
      <dgm:spPr/>
    </dgm:pt>
  </dgm:ptLst>
  <dgm:cxnLst>
    <dgm:cxn modelId="{71C8AD00-FB34-4DBC-9335-6FCED996A835}" type="presOf" srcId="{E6154CE2-C83C-4603-8AB5-D27F73B21403}" destId="{9069891E-4EFC-47A5-8A1D-92BDBF18EB4C}" srcOrd="0" destOrd="0" presId="urn:microsoft.com/office/officeart/2005/8/layout/vList2"/>
    <dgm:cxn modelId="{77FADF0A-0E91-4DAD-BBCB-3E2764796BBC}" srcId="{0D2F7AD6-FF1E-4B36-AE3C-D52A37442EE4}" destId="{9115F80B-3C8C-4B61-82FE-11F42A6B1846}" srcOrd="1" destOrd="0" parTransId="{E52DBC05-513D-4D85-A014-95713368D43E}" sibTransId="{8CE923B6-8005-4E34-8BC2-182E5836894D}"/>
    <dgm:cxn modelId="{78EE1E3D-A302-464B-802B-1D89E5627E23}" type="presOf" srcId="{0D2F7AD6-FF1E-4B36-AE3C-D52A37442EE4}" destId="{B5DEB00C-DD03-42D0-B379-6AEF40BB68DA}" srcOrd="0" destOrd="0" presId="urn:microsoft.com/office/officeart/2005/8/layout/vList2"/>
    <dgm:cxn modelId="{0207604C-D672-42BB-95B4-130C8297D5EF}" srcId="{0D2F7AD6-FF1E-4B36-AE3C-D52A37442EE4}" destId="{0A6A031B-5CF6-4E80-B912-ECF658811C3F}" srcOrd="0" destOrd="0" parTransId="{9C6BA998-BE82-4601-90A7-429711D30628}" sibTransId="{7E86B5AE-1A00-4665-B59C-D14B12ACB10A}"/>
    <dgm:cxn modelId="{B8B1B351-A7C7-4EDA-B577-DD9BB8727C2B}" type="presOf" srcId="{0A6A031B-5CF6-4E80-B912-ECF658811C3F}" destId="{0684FDC2-DC1D-42A5-A4EC-3342A966457F}" srcOrd="0" destOrd="0" presId="urn:microsoft.com/office/officeart/2005/8/layout/vList2"/>
    <dgm:cxn modelId="{9EEB1554-46AE-47EA-ABC3-6DF07D784AB7}" type="presOf" srcId="{833AEE5C-8D43-4945-8B89-A3347BA67A26}" destId="{C1D146A9-1870-4C0D-B2DD-5764975A861F}" srcOrd="0" destOrd="0" presId="urn:microsoft.com/office/officeart/2005/8/layout/vList2"/>
    <dgm:cxn modelId="{C276797F-5E05-4FEA-AF38-5A279DF74289}" srcId="{E6154CE2-C83C-4603-8AB5-D27F73B21403}" destId="{833AEE5C-8D43-4945-8B89-A3347BA67A26}" srcOrd="1" destOrd="0" parTransId="{90A5B414-EC0D-4FE6-B7C1-861B1511E9EA}" sibTransId="{CDC0022A-5900-4C96-870A-4E230D034288}"/>
    <dgm:cxn modelId="{AA2BDCA1-7DCC-4B28-8C56-F52926C1B10B}" srcId="{0D2F7AD6-FF1E-4B36-AE3C-D52A37442EE4}" destId="{590CCCA3-C845-429C-A59C-5D4ADB302483}" srcOrd="3" destOrd="0" parTransId="{AACF4034-303B-4BFD-9EB3-AB7284B497B6}" sibTransId="{E92F6ACF-4E46-44A3-83C2-CB08FBAA736C}"/>
    <dgm:cxn modelId="{816DBFAC-823C-4FC5-BCD1-A8229A987FF2}" srcId="{E6154CE2-C83C-4603-8AB5-D27F73B21403}" destId="{0D2F7AD6-FF1E-4B36-AE3C-D52A37442EE4}" srcOrd="0" destOrd="0" parTransId="{01443AB5-7CA3-4621-8709-89A9D57906E2}" sibTransId="{DA9C095E-92C6-483F-A8DB-E3892FB57912}"/>
    <dgm:cxn modelId="{7998C8B8-881E-4641-BFE8-CAD53C1DFD76}" type="presOf" srcId="{9115F80B-3C8C-4B61-82FE-11F42A6B1846}" destId="{0684FDC2-DC1D-42A5-A4EC-3342A966457F}" srcOrd="0" destOrd="1" presId="urn:microsoft.com/office/officeart/2005/8/layout/vList2"/>
    <dgm:cxn modelId="{C521EDC6-5B5F-4EBC-85E7-E09E95A85B0B}" srcId="{0D2F7AD6-FF1E-4B36-AE3C-D52A37442EE4}" destId="{7A556CAC-4143-4E33-8D2D-DB4DD5595274}" srcOrd="2" destOrd="0" parTransId="{C39CBDF9-1DDE-4D11-90A2-544893E95389}" sibTransId="{DAE341A1-0938-49B0-B3B9-18731B21CB21}"/>
    <dgm:cxn modelId="{C3931ACA-121D-4D30-96F8-3A60189495AA}" type="presOf" srcId="{7A556CAC-4143-4E33-8D2D-DB4DD5595274}" destId="{0684FDC2-DC1D-42A5-A4EC-3342A966457F}" srcOrd="0" destOrd="2" presId="urn:microsoft.com/office/officeart/2005/8/layout/vList2"/>
    <dgm:cxn modelId="{A80248DC-9B76-4522-B8C7-8D3BEB451F9C}" type="presOf" srcId="{590CCCA3-C845-429C-A59C-5D4ADB302483}" destId="{0684FDC2-DC1D-42A5-A4EC-3342A966457F}" srcOrd="0" destOrd="3" presId="urn:microsoft.com/office/officeart/2005/8/layout/vList2"/>
    <dgm:cxn modelId="{0D0F9644-000B-4BB7-99BA-79E0AE7FA666}" type="presParOf" srcId="{9069891E-4EFC-47A5-8A1D-92BDBF18EB4C}" destId="{B5DEB00C-DD03-42D0-B379-6AEF40BB68DA}" srcOrd="0" destOrd="0" presId="urn:microsoft.com/office/officeart/2005/8/layout/vList2"/>
    <dgm:cxn modelId="{4CF836D7-6BB4-4968-9ADF-9E3590F16E4A}" type="presParOf" srcId="{9069891E-4EFC-47A5-8A1D-92BDBF18EB4C}" destId="{0684FDC2-DC1D-42A5-A4EC-3342A966457F}" srcOrd="1" destOrd="0" presId="urn:microsoft.com/office/officeart/2005/8/layout/vList2"/>
    <dgm:cxn modelId="{F2EC3E98-66CA-454A-8879-19F707E16D9A}" type="presParOf" srcId="{9069891E-4EFC-47A5-8A1D-92BDBF18EB4C}" destId="{C1D146A9-1870-4C0D-B2DD-5764975A86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F312B-50E2-4E79-8233-9F620D3AFBE1}">
      <dsp:nvSpPr>
        <dsp:cNvPr id="0" name=""/>
        <dsp:cNvSpPr/>
      </dsp:nvSpPr>
      <dsp:spPr>
        <a:xfrm>
          <a:off x="0" y="0"/>
          <a:ext cx="3208734" cy="336441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844550">
            <a:lnSpc>
              <a:spcPct val="90000"/>
            </a:lnSpc>
            <a:spcBef>
              <a:spcPct val="0"/>
            </a:spcBef>
            <a:spcAft>
              <a:spcPct val="35000"/>
            </a:spcAft>
            <a:buNone/>
          </a:pPr>
          <a:r>
            <a:rPr lang="en-US" sz="1900" b="0" i="0" kern="1200" dirty="0"/>
            <a:t>Explain UDL’s scientific underpinnings, core principles, and how they are related to the variability of learning.</a:t>
          </a:r>
          <a:endParaRPr lang="en-US" sz="1900" kern="1200" dirty="0"/>
        </a:p>
      </dsp:txBody>
      <dsp:txXfrm>
        <a:off x="0" y="1278477"/>
        <a:ext cx="3208734" cy="2018648"/>
      </dsp:txXfrm>
    </dsp:sp>
    <dsp:sp modelId="{7077A45E-6216-4695-9C96-F4C40AC8BE43}">
      <dsp:nvSpPr>
        <dsp:cNvPr id="0" name=""/>
        <dsp:cNvSpPr/>
      </dsp:nvSpPr>
      <dsp:spPr>
        <a:xfrm>
          <a:off x="1099705" y="336441"/>
          <a:ext cx="1009324" cy="1009324"/>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78691" tIns="12700" rIns="7869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47517" y="484253"/>
        <a:ext cx="713700" cy="713700"/>
      </dsp:txXfrm>
    </dsp:sp>
    <dsp:sp modelId="{45B1CF1A-A6BC-4341-A59B-8D5B0AC53C67}">
      <dsp:nvSpPr>
        <dsp:cNvPr id="0" name=""/>
        <dsp:cNvSpPr/>
      </dsp:nvSpPr>
      <dsp:spPr>
        <a:xfrm>
          <a:off x="0" y="3364342"/>
          <a:ext cx="3208734" cy="72"/>
        </a:xfrm>
        <a:prstGeom prst="rect">
          <a:avLst/>
        </a:prstGeom>
        <a:gradFill rotWithShape="0">
          <a:gsLst>
            <a:gs pos="0">
              <a:schemeClr val="accent2">
                <a:hueOff val="648018"/>
                <a:satOff val="90"/>
                <a:lumOff val="78"/>
                <a:alphaOff val="0"/>
                <a:tint val="96000"/>
                <a:satMod val="100000"/>
                <a:lumMod val="104000"/>
              </a:schemeClr>
            </a:gs>
            <a:gs pos="78000">
              <a:schemeClr val="accent2">
                <a:hueOff val="648018"/>
                <a:satOff val="90"/>
                <a:lumOff val="78"/>
                <a:alphaOff val="0"/>
                <a:shade val="100000"/>
                <a:satMod val="110000"/>
                <a:lumMod val="100000"/>
              </a:schemeClr>
            </a:gs>
          </a:gsLst>
          <a:lin ang="5400000" scaled="0"/>
        </a:gradFill>
        <a:ln w="9525" cap="flat" cmpd="sng" algn="ctr">
          <a:solidFill>
            <a:schemeClr val="accent2">
              <a:hueOff val="648018"/>
              <a:satOff val="90"/>
              <a:lumOff val="7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4C9713E-769D-48B3-8CDE-0B6B823FB9A3}">
      <dsp:nvSpPr>
        <dsp:cNvPr id="0" name=""/>
        <dsp:cNvSpPr/>
      </dsp:nvSpPr>
      <dsp:spPr>
        <a:xfrm>
          <a:off x="3529607" y="0"/>
          <a:ext cx="3208734" cy="3364414"/>
        </a:xfrm>
        <a:prstGeom prst="rect">
          <a:avLst/>
        </a:prstGeom>
        <a:solidFill>
          <a:schemeClr val="accent2">
            <a:tint val="40000"/>
            <a:alpha val="90000"/>
            <a:hueOff val="1130152"/>
            <a:satOff val="422"/>
            <a:lumOff val="53"/>
            <a:alphaOff val="0"/>
          </a:schemeClr>
        </a:solidFill>
        <a:ln w="9525" cap="flat" cmpd="sng" algn="ctr">
          <a:solidFill>
            <a:schemeClr val="accent2">
              <a:tint val="40000"/>
              <a:alpha val="90000"/>
              <a:hueOff val="1130152"/>
              <a:satOff val="422"/>
              <a:lumOff val="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844550">
            <a:lnSpc>
              <a:spcPct val="90000"/>
            </a:lnSpc>
            <a:spcBef>
              <a:spcPct val="0"/>
            </a:spcBef>
            <a:spcAft>
              <a:spcPct val="35000"/>
            </a:spcAft>
            <a:buNone/>
          </a:pPr>
          <a:r>
            <a:rPr lang="en-US" sz="1900" b="0" i="0" kern="1200" dirty="0"/>
            <a:t>Apply UDL principles to course design, instructional materials, and assessments.</a:t>
          </a:r>
          <a:endParaRPr lang="en-US" sz="1900" kern="1200" dirty="0"/>
        </a:p>
      </dsp:txBody>
      <dsp:txXfrm>
        <a:off x="3529607" y="1278477"/>
        <a:ext cx="3208734" cy="2018648"/>
      </dsp:txXfrm>
    </dsp:sp>
    <dsp:sp modelId="{5DC31F75-4938-4D3D-BE75-10C32812C5D0}">
      <dsp:nvSpPr>
        <dsp:cNvPr id="0" name=""/>
        <dsp:cNvSpPr/>
      </dsp:nvSpPr>
      <dsp:spPr>
        <a:xfrm>
          <a:off x="4629312" y="336441"/>
          <a:ext cx="1009324" cy="1009324"/>
        </a:xfrm>
        <a:prstGeom prst="ellipse">
          <a:avLst/>
        </a:prstGeom>
        <a:gradFill rotWithShape="0">
          <a:gsLst>
            <a:gs pos="0">
              <a:schemeClr val="accent2">
                <a:hueOff val="1296036"/>
                <a:satOff val="180"/>
                <a:lumOff val="157"/>
                <a:alphaOff val="0"/>
                <a:tint val="96000"/>
                <a:satMod val="100000"/>
                <a:lumMod val="104000"/>
              </a:schemeClr>
            </a:gs>
            <a:gs pos="78000">
              <a:schemeClr val="accent2">
                <a:hueOff val="1296036"/>
                <a:satOff val="180"/>
                <a:lumOff val="157"/>
                <a:alphaOff val="0"/>
                <a:shade val="100000"/>
                <a:satMod val="110000"/>
                <a:lumMod val="100000"/>
              </a:schemeClr>
            </a:gs>
          </a:gsLst>
          <a:lin ang="5400000" scaled="0"/>
        </a:gradFill>
        <a:ln w="9525" cap="flat" cmpd="sng" algn="ctr">
          <a:solidFill>
            <a:schemeClr val="accent2">
              <a:hueOff val="1296036"/>
              <a:satOff val="180"/>
              <a:lumOff val="15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78691" tIns="12700" rIns="7869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77124" y="484253"/>
        <a:ext cx="713700" cy="713700"/>
      </dsp:txXfrm>
    </dsp:sp>
    <dsp:sp modelId="{3F31A69F-5857-4C4B-B079-8A71011FDAFB}">
      <dsp:nvSpPr>
        <dsp:cNvPr id="0" name=""/>
        <dsp:cNvSpPr/>
      </dsp:nvSpPr>
      <dsp:spPr>
        <a:xfrm>
          <a:off x="3529607" y="3364342"/>
          <a:ext cx="3208734" cy="72"/>
        </a:xfrm>
        <a:prstGeom prst="rect">
          <a:avLst/>
        </a:prstGeom>
        <a:gradFill rotWithShape="0">
          <a:gsLst>
            <a:gs pos="0">
              <a:schemeClr val="accent2">
                <a:hueOff val="1944054"/>
                <a:satOff val="271"/>
                <a:lumOff val="235"/>
                <a:alphaOff val="0"/>
                <a:tint val="96000"/>
                <a:satMod val="100000"/>
                <a:lumMod val="104000"/>
              </a:schemeClr>
            </a:gs>
            <a:gs pos="78000">
              <a:schemeClr val="accent2">
                <a:hueOff val="1944054"/>
                <a:satOff val="271"/>
                <a:lumOff val="235"/>
                <a:alphaOff val="0"/>
                <a:shade val="100000"/>
                <a:satMod val="110000"/>
                <a:lumMod val="100000"/>
              </a:schemeClr>
            </a:gs>
          </a:gsLst>
          <a:lin ang="5400000" scaled="0"/>
        </a:gradFill>
        <a:ln w="9525" cap="flat" cmpd="sng" algn="ctr">
          <a:solidFill>
            <a:schemeClr val="accent2">
              <a:hueOff val="1944054"/>
              <a:satOff val="271"/>
              <a:lumOff val="23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13085C5-7BAE-409E-B146-0CBC74F923E9}">
      <dsp:nvSpPr>
        <dsp:cNvPr id="0" name=""/>
        <dsp:cNvSpPr/>
      </dsp:nvSpPr>
      <dsp:spPr>
        <a:xfrm>
          <a:off x="7059215" y="0"/>
          <a:ext cx="3208734" cy="3364414"/>
        </a:xfrm>
        <a:prstGeom prst="rect">
          <a:avLst/>
        </a:prstGeom>
        <a:solidFill>
          <a:schemeClr val="accent2">
            <a:tint val="40000"/>
            <a:alpha val="90000"/>
            <a:hueOff val="2260305"/>
            <a:satOff val="843"/>
            <a:lumOff val="106"/>
            <a:alphaOff val="0"/>
          </a:schemeClr>
        </a:solidFill>
        <a:ln w="9525" cap="flat" cmpd="sng" algn="ctr">
          <a:solidFill>
            <a:schemeClr val="accent2">
              <a:tint val="40000"/>
              <a:alpha val="90000"/>
              <a:hueOff val="2260305"/>
              <a:satOff val="843"/>
              <a:lumOff val="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844550">
            <a:lnSpc>
              <a:spcPct val="90000"/>
            </a:lnSpc>
            <a:spcBef>
              <a:spcPct val="0"/>
            </a:spcBef>
            <a:spcAft>
              <a:spcPct val="35000"/>
            </a:spcAft>
            <a:buFont typeface="+mj-lt"/>
            <a:buNone/>
          </a:pPr>
          <a:r>
            <a:rPr lang="en-US" sz="1900" b="0" i="0" kern="1200"/>
            <a:t>Examine how the UDL framework addresses systematic barriers in the learning environment.</a:t>
          </a:r>
          <a:endParaRPr lang="en-US" sz="1900" kern="1200"/>
        </a:p>
      </dsp:txBody>
      <dsp:txXfrm>
        <a:off x="7059215" y="1278477"/>
        <a:ext cx="3208734" cy="2018648"/>
      </dsp:txXfrm>
    </dsp:sp>
    <dsp:sp modelId="{C6856199-9FB1-4649-9C75-FFCE7167118D}">
      <dsp:nvSpPr>
        <dsp:cNvPr id="0" name=""/>
        <dsp:cNvSpPr/>
      </dsp:nvSpPr>
      <dsp:spPr>
        <a:xfrm>
          <a:off x="8158920" y="336441"/>
          <a:ext cx="1009324" cy="1009324"/>
        </a:xfrm>
        <a:prstGeom prst="ellipse">
          <a:avLst/>
        </a:prstGeom>
        <a:gradFill rotWithShape="0">
          <a:gsLst>
            <a:gs pos="0">
              <a:schemeClr val="accent2">
                <a:hueOff val="2592072"/>
                <a:satOff val="361"/>
                <a:lumOff val="314"/>
                <a:alphaOff val="0"/>
                <a:tint val="96000"/>
                <a:satMod val="100000"/>
                <a:lumMod val="104000"/>
              </a:schemeClr>
            </a:gs>
            <a:gs pos="78000">
              <a:schemeClr val="accent2">
                <a:hueOff val="2592072"/>
                <a:satOff val="361"/>
                <a:lumOff val="314"/>
                <a:alphaOff val="0"/>
                <a:shade val="100000"/>
                <a:satMod val="110000"/>
                <a:lumMod val="100000"/>
              </a:schemeClr>
            </a:gs>
          </a:gsLst>
          <a:lin ang="5400000" scaled="0"/>
        </a:gradFill>
        <a:ln w="9525" cap="flat" cmpd="sng" algn="ctr">
          <a:solidFill>
            <a:schemeClr val="accent2">
              <a:hueOff val="2592072"/>
              <a:satOff val="361"/>
              <a:lumOff val="31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78691" tIns="12700" rIns="7869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06732" y="484253"/>
        <a:ext cx="713700" cy="713700"/>
      </dsp:txXfrm>
    </dsp:sp>
    <dsp:sp modelId="{C28D5C97-3AA2-48BF-AE1A-4647C7E347FE}">
      <dsp:nvSpPr>
        <dsp:cNvPr id="0" name=""/>
        <dsp:cNvSpPr/>
      </dsp:nvSpPr>
      <dsp:spPr>
        <a:xfrm>
          <a:off x="7059215" y="3364342"/>
          <a:ext cx="3208734" cy="72"/>
        </a:xfrm>
        <a:prstGeom prst="rect">
          <a:avLst/>
        </a:prstGeom>
        <a:gradFill rotWithShape="0">
          <a:gsLst>
            <a:gs pos="0">
              <a:schemeClr val="accent2">
                <a:hueOff val="3240090"/>
                <a:satOff val="451"/>
                <a:lumOff val="392"/>
                <a:alphaOff val="0"/>
                <a:tint val="96000"/>
                <a:satMod val="100000"/>
                <a:lumMod val="104000"/>
              </a:schemeClr>
            </a:gs>
            <a:gs pos="78000">
              <a:schemeClr val="accent2">
                <a:hueOff val="3240090"/>
                <a:satOff val="451"/>
                <a:lumOff val="392"/>
                <a:alphaOff val="0"/>
                <a:shade val="100000"/>
                <a:satMod val="110000"/>
                <a:lumMod val="100000"/>
              </a:schemeClr>
            </a:gs>
          </a:gsLst>
          <a:lin ang="5400000" scaled="0"/>
        </a:gradFill>
        <a:ln w="9525" cap="flat" cmpd="sng" algn="ctr">
          <a:solidFill>
            <a:schemeClr val="accent2">
              <a:hueOff val="3240090"/>
              <a:satOff val="451"/>
              <a:lumOff val="39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EB00C-DD03-42D0-B379-6AEF40BB68DA}">
      <dsp:nvSpPr>
        <dsp:cNvPr id="0" name=""/>
        <dsp:cNvSpPr/>
      </dsp:nvSpPr>
      <dsp:spPr>
        <a:xfrm>
          <a:off x="0" y="15281"/>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1. Create Two Artifacts:</a:t>
          </a:r>
        </a:p>
      </dsp:txBody>
      <dsp:txXfrm>
        <a:off x="29271" y="44552"/>
        <a:ext cx="10761858" cy="541083"/>
      </dsp:txXfrm>
    </dsp:sp>
    <dsp:sp modelId="{0684FDC2-DC1D-42A5-A4EC-3342A966457F}">
      <dsp:nvSpPr>
        <dsp:cNvPr id="0" name=""/>
        <dsp:cNvSpPr/>
      </dsp:nvSpPr>
      <dsp:spPr>
        <a:xfrm>
          <a:off x="0" y="614906"/>
          <a:ext cx="10820400"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Instructional Material: This is the item used to teach your students a concept. Examples are graphic organizer, textbook, video, podcast, etc.…</a:t>
          </a:r>
        </a:p>
        <a:p>
          <a:pPr marL="228600" lvl="1" indent="-228600" algn="l" defTabSz="889000">
            <a:lnSpc>
              <a:spcPct val="90000"/>
            </a:lnSpc>
            <a:spcBef>
              <a:spcPct val="0"/>
            </a:spcBef>
            <a:spcAft>
              <a:spcPct val="20000"/>
            </a:spcAft>
            <a:buChar char="•"/>
          </a:pPr>
          <a:r>
            <a:rPr lang="en-US" sz="2000" kern="1200" dirty="0"/>
            <a:t>Assessment: This is the item used to measure what the student has learned, such as a quiz/test/worksheet. </a:t>
          </a:r>
        </a:p>
        <a:p>
          <a:pPr marL="228600" lvl="1" indent="-228600" algn="l" defTabSz="889000">
            <a:lnSpc>
              <a:spcPct val="90000"/>
            </a:lnSpc>
            <a:spcBef>
              <a:spcPct val="0"/>
            </a:spcBef>
            <a:spcAft>
              <a:spcPct val="20000"/>
            </a:spcAft>
            <a:buChar char="•"/>
          </a:pPr>
          <a:r>
            <a:rPr lang="en-US" sz="2000" kern="1200" dirty="0"/>
            <a:t>Learning Activity: This is an activity used to reinforce course information. Examples are group discussion, practice quiz, self report survey, poll, </a:t>
          </a:r>
          <a:r>
            <a:rPr lang="en-US" sz="2000" kern="1200" dirty="0" err="1"/>
            <a:t>etc</a:t>
          </a:r>
          <a:r>
            <a:rPr lang="en-US" sz="2000" kern="1200" dirty="0"/>
            <a:t>…</a:t>
          </a:r>
        </a:p>
        <a:p>
          <a:pPr marL="228600" lvl="1" indent="-228600" algn="l" defTabSz="889000">
            <a:lnSpc>
              <a:spcPct val="90000"/>
            </a:lnSpc>
            <a:spcBef>
              <a:spcPct val="0"/>
            </a:spcBef>
            <a:spcAft>
              <a:spcPct val="20000"/>
            </a:spcAft>
            <a:buChar char="•"/>
          </a:pPr>
          <a:r>
            <a:rPr lang="en-US" sz="2000" kern="1200" dirty="0"/>
            <a:t>Syllabus: Consider choosing one or two sections of your syllabus to incorporate UDL principles. Examples are policies concerning grading, attendance, or make-up work.</a:t>
          </a:r>
        </a:p>
      </dsp:txBody>
      <dsp:txXfrm>
        <a:off x="0" y="614906"/>
        <a:ext cx="10820400" cy="2794500"/>
      </dsp:txXfrm>
    </dsp:sp>
    <dsp:sp modelId="{C1D146A9-1870-4C0D-B2DD-5764975A861F}">
      <dsp:nvSpPr>
        <dsp:cNvPr id="0" name=""/>
        <dsp:cNvSpPr/>
      </dsp:nvSpPr>
      <dsp:spPr>
        <a:xfrm>
          <a:off x="0" y="3409406"/>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2. Include the Project Alignment Form for each artifact.</a:t>
          </a:r>
        </a:p>
      </dsp:txBody>
      <dsp:txXfrm>
        <a:off x="29271" y="3438677"/>
        <a:ext cx="10761858" cy="54108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lgn="r"/>
            <a:fld id="{A37D6D71-8B28-4ED6-B932-04B197003D23}" type="datetimeFigureOut">
              <a:rPr lang="en-US" smtClean="0"/>
              <a:pPr algn="r"/>
              <a:t>4/23/2022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schemeClr val="bg1"/>
              </a:solidFill>
            </a:endParaRPr>
          </a:p>
        </p:txBody>
      </p:sp>
      <p:sp>
        <p:nvSpPr>
          <p:cNvPr id="6" name="Slide Number Placeholder 5"/>
          <p:cNvSpPr>
            <a:spLocks noGrp="1"/>
          </p:cNvSpPr>
          <p:nvPr>
            <p:ph type="sldNum" sz="quarter" idx="12"/>
          </p:nvPr>
        </p:nvSpPr>
        <p:spPr>
          <a:xfrm>
            <a:off x="8077200" y="1430866"/>
            <a:ext cx="2743200"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4245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4/23/2022</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493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lgn="r"/>
            <a:fld id="{A37D6D71-8B28-4ED6-B932-04B197003D23}" type="datetimeFigureOut">
              <a:rPr lang="en-US" smtClean="0"/>
              <a:pPr algn="r"/>
              <a:t>4/23/2022</a:t>
            </a:fld>
            <a:endParaRPr lang="en-US" spc="50" dirty="0"/>
          </a:p>
        </p:txBody>
      </p:sp>
      <p:sp>
        <p:nvSpPr>
          <p:cNvPr id="6" name="Footer Placeholder 5"/>
          <p:cNvSpPr>
            <a:spLocks noGrp="1"/>
          </p:cNvSpPr>
          <p:nvPr>
            <p:ph type="ftr" sz="quarter" idx="11"/>
          </p:nvPr>
        </p:nvSpPr>
        <p:spPr>
          <a:xfrm>
            <a:off x="685800" y="379941"/>
            <a:ext cx="6991492" cy="365125"/>
          </a:xfrm>
        </p:spPr>
        <p:txBody>
          <a:bodyPr/>
          <a:lstStyle/>
          <a:p>
            <a:endParaRPr lang="en-US" spc="50" dirty="0"/>
          </a:p>
        </p:txBody>
      </p:sp>
      <p:sp>
        <p:nvSpPr>
          <p:cNvPr id="7" name="Slide Number Placeholder 6"/>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0234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lgn="r"/>
            <a:fld id="{A37D6D71-8B28-4ED6-B932-04B197003D23}" type="datetimeFigureOut">
              <a:rPr lang="en-US" smtClean="0"/>
              <a:pPr algn="r"/>
              <a:t>4/23/2022</a:t>
            </a:fld>
            <a:endParaRPr lang="en-US" spc="50" dirty="0"/>
          </a:p>
        </p:txBody>
      </p:sp>
      <p:sp>
        <p:nvSpPr>
          <p:cNvPr id="6" name="Footer Placeholder 5"/>
          <p:cNvSpPr>
            <a:spLocks noGrp="1"/>
          </p:cNvSpPr>
          <p:nvPr>
            <p:ph type="ftr" sz="quarter" idx="11"/>
          </p:nvPr>
        </p:nvSpPr>
        <p:spPr>
          <a:xfrm>
            <a:off x="685800" y="379941"/>
            <a:ext cx="6991492" cy="365125"/>
          </a:xfrm>
        </p:spPr>
        <p:txBody>
          <a:bodyPr/>
          <a:lstStyle/>
          <a:p>
            <a:endParaRPr lang="en-US" spc="50" dirty="0"/>
          </a:p>
        </p:txBody>
      </p:sp>
      <p:sp>
        <p:nvSpPr>
          <p:cNvPr id="7" name="Slide Number Placeholder 6"/>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234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lgn="r"/>
            <a:fld id="{A37D6D71-8B28-4ED6-B932-04B197003D23}" type="datetimeFigureOut">
              <a:rPr lang="en-US" smtClean="0"/>
              <a:pPr algn="r"/>
              <a:t>4/23/2022</a:t>
            </a:fld>
            <a:endParaRPr lang="en-US" spc="50" dirty="0"/>
          </a:p>
        </p:txBody>
      </p:sp>
      <p:sp>
        <p:nvSpPr>
          <p:cNvPr id="6" name="Footer Placeholder 5"/>
          <p:cNvSpPr>
            <a:spLocks noGrp="1"/>
          </p:cNvSpPr>
          <p:nvPr>
            <p:ph type="ftr" sz="quarter" idx="11"/>
          </p:nvPr>
        </p:nvSpPr>
        <p:spPr>
          <a:xfrm>
            <a:off x="685800" y="378883"/>
            <a:ext cx="6991492" cy="365125"/>
          </a:xfrm>
        </p:spPr>
        <p:txBody>
          <a:bodyPr/>
          <a:lstStyle/>
          <a:p>
            <a:endParaRPr lang="en-US" spc="50" dirty="0"/>
          </a:p>
        </p:txBody>
      </p:sp>
      <p:sp>
        <p:nvSpPr>
          <p:cNvPr id="7" name="Slide Number Placeholder 6"/>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8098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4/23/2022</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5316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4/23/2022</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494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4617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lgn="r"/>
            <a:fld id="{A37D6D71-8B28-4ED6-B932-04B197003D23}" type="datetimeFigureOut">
              <a:rPr lang="en-US" smtClean="0"/>
              <a:pPr algn="r"/>
              <a:t>4/23/2022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schemeClr val="tx1"/>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9729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7126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lgn="r"/>
            <a:fld id="{A37D6D71-8B28-4ED6-B932-04B197003D23}" type="datetimeFigureOut">
              <a:rPr lang="en-US" smtClean="0"/>
              <a:pPr algn="r"/>
              <a:t>4/23/2022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schemeClr val="tx1"/>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3188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0005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7422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809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3" name="Footer Placeholder 2"/>
          <p:cNvSpPr>
            <a:spLocks noGrp="1"/>
          </p:cNvSpPr>
          <p:nvPr>
            <p:ph type="ftr" sz="quarter" idx="11"/>
          </p:nvPr>
        </p:nvSpPr>
        <p:spPr/>
        <p:txBody>
          <a:bodyPr/>
          <a:lstStyle/>
          <a:p>
            <a:endParaRPr lang="en-US" dirty="0">
              <a:solidFill>
                <a:schemeClr val="tx1"/>
              </a:solidFill>
            </a:endParaRPr>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3353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6621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4/23/2022</a:t>
            </a:fld>
            <a:endParaRPr lang="en-US" dirty="0"/>
          </a:p>
        </p:txBody>
      </p:sp>
      <p:sp>
        <p:nvSpPr>
          <p:cNvPr id="6" name="Footer Placeholder 5"/>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4272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r"/>
            <a:fld id="{A37D6D71-8B28-4ED6-B932-04B197003D23}" type="datetimeFigureOut">
              <a:rPr lang="en-US" smtClean="0"/>
              <a:pPr algn="r"/>
              <a:t>4/23/2022</a:t>
            </a:fld>
            <a:endParaRPr lang="en-US" spc="50"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spc="50"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782891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dlguidelines.cast.org/"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ohiostate.pressbooks.pub/drivechange/chapter/shift-learning-designers-as-agents-of-change/"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A0B6-A3F8-4DF9-B926-CFBA2BDFDDB1}"/>
              </a:ext>
            </a:extLst>
          </p:cNvPr>
          <p:cNvSpPr>
            <a:spLocks noGrp="1"/>
          </p:cNvSpPr>
          <p:nvPr>
            <p:ph type="ctrTitle"/>
          </p:nvPr>
        </p:nvSpPr>
        <p:spPr>
          <a:xfrm>
            <a:off x="5300814" y="1482634"/>
            <a:ext cx="5928018" cy="3046798"/>
          </a:xfrm>
        </p:spPr>
        <p:txBody>
          <a:bodyPr>
            <a:normAutofit fontScale="90000"/>
          </a:bodyPr>
          <a:lstStyle/>
          <a:p>
            <a:pPr algn="l"/>
            <a:r>
              <a:rPr lang="en-US" sz="7500">
                <a:solidFill>
                  <a:schemeClr val="bg1"/>
                </a:solidFill>
              </a:rPr>
              <a:t>UDL Inspired project</a:t>
            </a:r>
          </a:p>
        </p:txBody>
      </p:sp>
      <p:sp>
        <p:nvSpPr>
          <p:cNvPr id="3" name="Subtitle 2">
            <a:extLst>
              <a:ext uri="{FF2B5EF4-FFF2-40B4-BE49-F238E27FC236}">
                <a16:creationId xmlns:a16="http://schemas.microsoft.com/office/drawing/2014/main" id="{50DB3ED1-C25C-4911-AF14-C910A392B1FA}"/>
              </a:ext>
            </a:extLst>
          </p:cNvPr>
          <p:cNvSpPr>
            <a:spLocks noGrp="1"/>
          </p:cNvSpPr>
          <p:nvPr>
            <p:ph type="subTitle" idx="1"/>
          </p:nvPr>
        </p:nvSpPr>
        <p:spPr>
          <a:xfrm>
            <a:off x="1502979" y="2091558"/>
            <a:ext cx="9725853" cy="2711669"/>
          </a:xfrm>
        </p:spPr>
        <p:txBody>
          <a:bodyPr>
            <a:normAutofit fontScale="92500" lnSpcReduction="10000"/>
          </a:bodyPr>
          <a:lstStyle/>
          <a:p>
            <a:pPr algn="ctr">
              <a:lnSpc>
                <a:spcPct val="91000"/>
              </a:lnSpc>
            </a:pPr>
            <a:r>
              <a:rPr lang="en-US" sz="5500" dirty="0"/>
              <a:t>UDL – Inspired Project Guide</a:t>
            </a:r>
          </a:p>
          <a:p>
            <a:pPr algn="ctr">
              <a:lnSpc>
                <a:spcPct val="91000"/>
              </a:lnSpc>
            </a:pPr>
            <a:endParaRPr lang="en-US" sz="3300" dirty="0"/>
          </a:p>
          <a:p>
            <a:pPr algn="ctr">
              <a:lnSpc>
                <a:spcPct val="91000"/>
              </a:lnSpc>
            </a:pPr>
            <a:endParaRPr lang="en-US" sz="3300" dirty="0"/>
          </a:p>
          <a:p>
            <a:pPr algn="ctr">
              <a:lnSpc>
                <a:spcPct val="91000"/>
              </a:lnSpc>
            </a:pPr>
            <a:endParaRPr lang="en-US" sz="3300" dirty="0"/>
          </a:p>
          <a:p>
            <a:pPr algn="r">
              <a:lnSpc>
                <a:spcPct val="91000"/>
              </a:lnSpc>
            </a:pPr>
            <a:r>
              <a:rPr lang="en-US" sz="2400" dirty="0"/>
              <a:t>“Until Learning Has No Limits” (Cast.org)</a:t>
            </a:r>
          </a:p>
        </p:txBody>
      </p:sp>
    </p:spTree>
    <p:extLst>
      <p:ext uri="{BB962C8B-B14F-4D97-AF65-F5344CB8AC3E}">
        <p14:creationId xmlns:p14="http://schemas.microsoft.com/office/powerpoint/2010/main" val="202769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D931-EAA4-4AA5-B156-2EFF48F789A2}"/>
              </a:ext>
            </a:extLst>
          </p:cNvPr>
          <p:cNvSpPr>
            <a:spLocks noGrp="1"/>
          </p:cNvSpPr>
          <p:nvPr>
            <p:ph type="title"/>
          </p:nvPr>
        </p:nvSpPr>
        <p:spPr/>
        <p:txBody>
          <a:bodyPr>
            <a:normAutofit fontScale="90000"/>
          </a:bodyPr>
          <a:lstStyle/>
          <a:p>
            <a:r>
              <a:rPr lang="en-US" sz="6100" dirty="0"/>
              <a:t>module outcomes  achieved</a:t>
            </a:r>
          </a:p>
        </p:txBody>
      </p:sp>
      <p:graphicFrame>
        <p:nvGraphicFramePr>
          <p:cNvPr id="5" name="Content Placeholder 2">
            <a:extLst>
              <a:ext uri="{FF2B5EF4-FFF2-40B4-BE49-F238E27FC236}">
                <a16:creationId xmlns:a16="http://schemas.microsoft.com/office/drawing/2014/main" id="{2B9C3BD0-2BDB-4D2F-A48C-713BEBE19DAB}"/>
              </a:ext>
            </a:extLst>
          </p:cNvPr>
          <p:cNvGraphicFramePr>
            <a:graphicFrameLocks noGrp="1"/>
          </p:cNvGraphicFramePr>
          <p:nvPr>
            <p:ph idx="1"/>
            <p:extLst>
              <p:ext uri="{D42A27DB-BD31-4B8C-83A1-F6EECF244321}">
                <p14:modId xmlns:p14="http://schemas.microsoft.com/office/powerpoint/2010/main" val="3166266183"/>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09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E951-C51A-44D9-A4C9-25C3DD4CFB1F}"/>
              </a:ext>
            </a:extLst>
          </p:cNvPr>
          <p:cNvSpPr>
            <a:spLocks noGrp="1"/>
          </p:cNvSpPr>
          <p:nvPr>
            <p:ph type="title"/>
          </p:nvPr>
        </p:nvSpPr>
        <p:spPr/>
        <p:txBody>
          <a:bodyPr>
            <a:normAutofit/>
          </a:bodyPr>
          <a:lstStyle/>
          <a:p>
            <a:r>
              <a:rPr lang="en-US" dirty="0"/>
              <a:t>Layout of the UDL Framework</a:t>
            </a:r>
          </a:p>
        </p:txBody>
      </p:sp>
      <p:sp>
        <p:nvSpPr>
          <p:cNvPr id="3" name="Content Placeholder 2">
            <a:extLst>
              <a:ext uri="{FF2B5EF4-FFF2-40B4-BE49-F238E27FC236}">
                <a16:creationId xmlns:a16="http://schemas.microsoft.com/office/drawing/2014/main" id="{61290805-FA02-4AF9-A5DD-2A4AE571A2E3}"/>
              </a:ext>
            </a:extLst>
          </p:cNvPr>
          <p:cNvSpPr>
            <a:spLocks noGrp="1"/>
          </p:cNvSpPr>
          <p:nvPr>
            <p:ph idx="1"/>
          </p:nvPr>
        </p:nvSpPr>
        <p:spPr>
          <a:xfrm>
            <a:off x="960120" y="2379945"/>
            <a:ext cx="10268712" cy="3961335"/>
          </a:xfrm>
        </p:spPr>
        <p:txBody>
          <a:bodyPr/>
          <a:lstStyle/>
          <a:p>
            <a:pPr algn="ctr"/>
            <a:r>
              <a:rPr lang="en-US" dirty="0">
                <a:hlinkClick r:id="rId2"/>
              </a:rPr>
              <a:t>https://udlguidelines.cast.org/</a:t>
            </a:r>
            <a:endParaRPr lang="en-US" dirty="0"/>
          </a:p>
          <a:p>
            <a:pPr algn="ctr"/>
            <a:endParaRPr lang="en-US" dirty="0"/>
          </a:p>
        </p:txBody>
      </p:sp>
      <p:pic>
        <p:nvPicPr>
          <p:cNvPr id="5" name="Picture 4" descr="Diagram&#10;&#10;Description automatically generated">
            <a:extLst>
              <a:ext uri="{FF2B5EF4-FFF2-40B4-BE49-F238E27FC236}">
                <a16:creationId xmlns:a16="http://schemas.microsoft.com/office/drawing/2014/main" id="{B5A0B85E-75AD-4553-BC34-08B59620D0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68706" y="2941798"/>
            <a:ext cx="5991515" cy="3399482"/>
          </a:xfrm>
          <a:prstGeom prst="rect">
            <a:avLst/>
          </a:prstGeom>
        </p:spPr>
      </p:pic>
      <p:sp>
        <p:nvSpPr>
          <p:cNvPr id="6" name="TextBox 5">
            <a:extLst>
              <a:ext uri="{FF2B5EF4-FFF2-40B4-BE49-F238E27FC236}">
                <a16:creationId xmlns:a16="http://schemas.microsoft.com/office/drawing/2014/main" id="{D5F36EFA-F919-467B-BBFE-27C5C8ACBDC7}"/>
              </a:ext>
            </a:extLst>
          </p:cNvPr>
          <p:cNvSpPr txBox="1"/>
          <p:nvPr/>
        </p:nvSpPr>
        <p:spPr>
          <a:xfrm>
            <a:off x="2868706" y="6428258"/>
            <a:ext cx="5988423" cy="230832"/>
          </a:xfrm>
          <a:prstGeom prst="rect">
            <a:avLst/>
          </a:prstGeom>
          <a:noFill/>
        </p:spPr>
        <p:txBody>
          <a:bodyPr wrap="square" rtlCol="0">
            <a:spAutoFit/>
          </a:bodyPr>
          <a:lstStyle/>
          <a:p>
            <a:r>
              <a:rPr lang="en-US" sz="900">
                <a:hlinkClick r:id="rId4" tooltip="https://ohiostate.pressbooks.pub/drivechange/chapter/shift-learning-designers-as-agents-of-change/"/>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44839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A7B4-BEC2-4D9C-AAA3-6CB92DCC9C08}"/>
              </a:ext>
            </a:extLst>
          </p:cNvPr>
          <p:cNvSpPr>
            <a:spLocks noGrp="1"/>
          </p:cNvSpPr>
          <p:nvPr>
            <p:ph type="title"/>
          </p:nvPr>
        </p:nvSpPr>
        <p:spPr/>
        <p:txBody>
          <a:bodyPr/>
          <a:lstStyle/>
          <a:p>
            <a:r>
              <a:rPr lang="en-US" dirty="0"/>
              <a:t>Deliverables</a:t>
            </a:r>
          </a:p>
        </p:txBody>
      </p:sp>
      <p:graphicFrame>
        <p:nvGraphicFramePr>
          <p:cNvPr id="5" name="Content Placeholder 2">
            <a:extLst>
              <a:ext uri="{FF2B5EF4-FFF2-40B4-BE49-F238E27FC236}">
                <a16:creationId xmlns:a16="http://schemas.microsoft.com/office/drawing/2014/main" id="{BB3EC480-3956-49A4-902B-2EF7DC439E33}"/>
              </a:ext>
            </a:extLst>
          </p:cNvPr>
          <p:cNvGraphicFramePr>
            <a:graphicFrameLocks noGrp="1"/>
          </p:cNvGraphicFramePr>
          <p:nvPr>
            <p:ph idx="1"/>
            <p:extLst>
              <p:ext uri="{D42A27DB-BD31-4B8C-83A1-F6EECF244321}">
                <p14:modId xmlns:p14="http://schemas.microsoft.com/office/powerpoint/2010/main" val="2516081487"/>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08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0F4B-95F5-432C-8BFD-9B6BA4BE69C5}"/>
              </a:ext>
            </a:extLst>
          </p:cNvPr>
          <p:cNvSpPr>
            <a:spLocks noGrp="1"/>
          </p:cNvSpPr>
          <p:nvPr>
            <p:ph type="title"/>
          </p:nvPr>
        </p:nvSpPr>
        <p:spPr>
          <a:xfrm>
            <a:off x="2895600" y="753863"/>
            <a:ext cx="8610600" cy="1293028"/>
          </a:xfrm>
        </p:spPr>
        <p:txBody>
          <a:bodyPr>
            <a:normAutofit/>
          </a:bodyPr>
          <a:lstStyle/>
          <a:p>
            <a:r>
              <a:rPr lang="en-US" dirty="0"/>
              <a:t>UDL Alignment Form</a:t>
            </a:r>
          </a:p>
        </p:txBody>
      </p:sp>
      <p:graphicFrame>
        <p:nvGraphicFramePr>
          <p:cNvPr id="4" name="Content Placeholder 3">
            <a:extLst>
              <a:ext uri="{FF2B5EF4-FFF2-40B4-BE49-F238E27FC236}">
                <a16:creationId xmlns:a16="http://schemas.microsoft.com/office/drawing/2014/main" id="{027FE64D-5CF6-4E8E-AFEB-88F1042FBB15}"/>
              </a:ext>
            </a:extLst>
          </p:cNvPr>
          <p:cNvGraphicFramePr>
            <a:graphicFrameLocks noGrp="1"/>
          </p:cNvGraphicFramePr>
          <p:nvPr>
            <p:ph idx="1"/>
            <p:extLst>
              <p:ext uri="{D42A27DB-BD31-4B8C-83A1-F6EECF244321}">
                <p14:modId xmlns:p14="http://schemas.microsoft.com/office/powerpoint/2010/main" val="1245127079"/>
              </p:ext>
            </p:extLst>
          </p:nvPr>
        </p:nvGraphicFramePr>
        <p:xfrm>
          <a:off x="960438" y="1869897"/>
          <a:ext cx="10267951" cy="4885199"/>
        </p:xfrm>
        <a:graphic>
          <a:graphicData uri="http://schemas.openxmlformats.org/drawingml/2006/table">
            <a:tbl>
              <a:tblPr firstRow="1" firstCol="1" bandRow="1">
                <a:tableStyleId>{69012ECD-51FC-41F1-AA8D-1B2483CD663E}</a:tableStyleId>
              </a:tblPr>
              <a:tblGrid>
                <a:gridCol w="4956010">
                  <a:extLst>
                    <a:ext uri="{9D8B030D-6E8A-4147-A177-3AD203B41FA5}">
                      <a16:colId xmlns:a16="http://schemas.microsoft.com/office/drawing/2014/main" val="3684148899"/>
                    </a:ext>
                  </a:extLst>
                </a:gridCol>
                <a:gridCol w="5311941">
                  <a:extLst>
                    <a:ext uri="{9D8B030D-6E8A-4147-A177-3AD203B41FA5}">
                      <a16:colId xmlns:a16="http://schemas.microsoft.com/office/drawing/2014/main" val="1778529515"/>
                    </a:ext>
                  </a:extLst>
                </a:gridCol>
              </a:tblGrid>
              <a:tr h="380658">
                <a:tc gridSpan="2">
                  <a:txBody>
                    <a:bodyPr/>
                    <a:lstStyle/>
                    <a:p>
                      <a:pPr marL="0" marR="0">
                        <a:lnSpc>
                          <a:spcPct val="107000"/>
                        </a:lnSpc>
                        <a:spcBef>
                          <a:spcPts val="0"/>
                        </a:spcBef>
                        <a:spcAft>
                          <a:spcPts val="0"/>
                        </a:spcAft>
                      </a:pPr>
                      <a:r>
                        <a:rPr lang="en-US" sz="1600" cap="none" spc="0" dirty="0">
                          <a:effectLst/>
                        </a:rPr>
                        <a:t>UDL Guideline Alignment Form</a:t>
                      </a:r>
                      <a:endParaRPr lang="en-US" sz="16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38443557"/>
                  </a:ext>
                </a:extLst>
              </a:tr>
              <a:tr h="660853">
                <a:tc>
                  <a:txBody>
                    <a:bodyPr/>
                    <a:lstStyle/>
                    <a:p>
                      <a:pPr marL="0" marR="0">
                        <a:lnSpc>
                          <a:spcPct val="107000"/>
                        </a:lnSpc>
                        <a:spcBef>
                          <a:spcPts val="0"/>
                        </a:spcBef>
                        <a:spcAft>
                          <a:spcPts val="0"/>
                        </a:spcAft>
                      </a:pPr>
                      <a:r>
                        <a:rPr lang="en-US" sz="1600" cap="none" spc="0" dirty="0">
                          <a:effectLst/>
                        </a:rPr>
                        <a:t>UDL Checkpoint: List by number and provide artifact description</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cap="none" spc="0" dirty="0">
                          <a:effectLst/>
                        </a:rPr>
                        <a:t>Evidence of Alignment (Explain how checkpoint is aligned)</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09293"/>
                  </a:ext>
                </a:extLst>
              </a:tr>
              <a:tr h="1620393">
                <a:tc>
                  <a:txBody>
                    <a:bodyPr/>
                    <a:lstStyle/>
                    <a:p>
                      <a:r>
                        <a:rPr lang="en-US" sz="1600" b="1" kern="1200" dirty="0">
                          <a:solidFill>
                            <a:schemeClr val="tx1"/>
                          </a:solidFill>
                          <a:effectLst/>
                          <a:latin typeface="+mn-lt"/>
                          <a:ea typeface="+mn-ea"/>
                          <a:cs typeface="+mn-cs"/>
                        </a:rPr>
                        <a:t>Course: Introduction to Educational Psychology</a:t>
                      </a:r>
                    </a:p>
                    <a:p>
                      <a:r>
                        <a:rPr lang="en-US" sz="1600" b="1" kern="1200" dirty="0">
                          <a:solidFill>
                            <a:schemeClr val="tx1"/>
                          </a:solidFill>
                          <a:effectLst/>
                          <a:latin typeface="+mn-lt"/>
                          <a:ea typeface="+mn-ea"/>
                          <a:cs typeface="+mn-cs"/>
                        </a:rPr>
                        <a:t>Artifact: </a:t>
                      </a:r>
                    </a:p>
                    <a:p>
                      <a:r>
                        <a:rPr lang="en-US" sz="1600" b="0" kern="1200" dirty="0">
                          <a:solidFill>
                            <a:schemeClr val="tx1"/>
                          </a:solidFill>
                          <a:effectLst/>
                          <a:latin typeface="+mn-lt"/>
                          <a:ea typeface="+mn-ea"/>
                          <a:cs typeface="+mn-cs"/>
                        </a:rPr>
                        <a:t>☐Aspect of Syllabus       </a:t>
                      </a:r>
                    </a:p>
                    <a:p>
                      <a:r>
                        <a:rPr lang="en-US" sz="1600" b="0" kern="1200" dirty="0">
                          <a:solidFill>
                            <a:schemeClr val="tx1"/>
                          </a:solidFill>
                          <a:effectLst/>
                          <a:latin typeface="+mn-lt"/>
                          <a:ea typeface="+mn-ea"/>
                          <a:cs typeface="+mn-cs"/>
                        </a:rPr>
                        <a:t>☒Learning Activity</a:t>
                      </a:r>
                    </a:p>
                    <a:p>
                      <a:r>
                        <a:rPr lang="en-US" sz="1600" b="0" kern="1200" dirty="0">
                          <a:solidFill>
                            <a:schemeClr val="tx1"/>
                          </a:solidFill>
                          <a:effectLst/>
                          <a:latin typeface="+mn-lt"/>
                          <a:ea typeface="+mn-ea"/>
                          <a:cs typeface="+mn-cs"/>
                        </a:rPr>
                        <a:t>☐Instructional Material</a:t>
                      </a:r>
                    </a:p>
                    <a:p>
                      <a:r>
                        <a:rPr lang="en-US" sz="1600" b="0" kern="1200" dirty="0">
                          <a:solidFill>
                            <a:schemeClr val="tx1"/>
                          </a:solidFill>
                          <a:effectLst/>
                          <a:latin typeface="+mn-lt"/>
                          <a:ea typeface="+mn-ea"/>
                          <a:cs typeface="+mn-cs"/>
                        </a:rPr>
                        <a:t>☐Assessment</a:t>
                      </a:r>
                      <a:endParaRPr lang="en-US" sz="1600" b="0" i="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200" dirty="0">
                          <a:solidFill>
                            <a:schemeClr val="tx1"/>
                          </a:solidFill>
                          <a:effectLst/>
                          <a:latin typeface="+mn-lt"/>
                          <a:ea typeface="+mn-ea"/>
                          <a:cs typeface="+mn-cs"/>
                        </a:rPr>
                        <a:t>8 unit case studies are completed by end of the semester. Developing a rubric to evaluate these case studies will benefit the students. Other teaching/learning practices related to the case study assignment is included.</a:t>
                      </a:r>
                      <a:endParaRPr lang="en-US" sz="1600" i="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642174"/>
                  </a:ext>
                </a:extLst>
              </a:tr>
              <a:tr h="2146401">
                <a:tc>
                  <a:txBody>
                    <a:bodyPr/>
                    <a:lstStyle/>
                    <a:p>
                      <a:pPr marL="0" marR="0">
                        <a:lnSpc>
                          <a:spcPct val="107000"/>
                        </a:lnSpc>
                        <a:spcBef>
                          <a:spcPts val="0"/>
                        </a:spcBef>
                        <a:spcAft>
                          <a:spcPts val="0"/>
                        </a:spcAft>
                      </a:pPr>
                      <a:r>
                        <a:rPr lang="en-US" sz="1200" cap="none" spc="0" dirty="0">
                          <a:effectLst/>
                        </a:rPr>
                        <a:t>1. Checkpoint 6.1: Guide Appropriate Goal-Setting</a:t>
                      </a:r>
                    </a:p>
                    <a:p>
                      <a:pPr marL="628650" marR="0" lvl="1" indent="-171450">
                        <a:lnSpc>
                          <a:spcPct val="107000"/>
                        </a:lnSpc>
                        <a:spcBef>
                          <a:spcPts val="0"/>
                        </a:spcBef>
                        <a:spcAft>
                          <a:spcPts val="0"/>
                        </a:spcAft>
                        <a:buFont typeface="Arial" panose="020B0604020202020204" pitchFamily="34" charset="0"/>
                        <a:buChar char="•"/>
                      </a:pPr>
                      <a:r>
                        <a:rPr lang="en-US" sz="1200" cap="none" spc="0" dirty="0">
                          <a:effectLst/>
                        </a:rPr>
                        <a:t>Provide models or examples of the process and product of goal-setting. </a:t>
                      </a:r>
                    </a:p>
                    <a:p>
                      <a:pPr marL="628650" marR="0" lvl="1" indent="-171450">
                        <a:lnSpc>
                          <a:spcPct val="107000"/>
                        </a:lnSpc>
                        <a:spcBef>
                          <a:spcPts val="0"/>
                        </a:spcBef>
                        <a:spcAft>
                          <a:spcPts val="0"/>
                        </a:spcAft>
                        <a:buFont typeface="Arial" panose="020B0604020202020204" pitchFamily="34" charset="0"/>
                        <a:buChar char="•"/>
                      </a:pPr>
                      <a:r>
                        <a:rPr lang="en-US" sz="1200" cap="none" spc="0" dirty="0">
                          <a:effectLst/>
                        </a:rPr>
                        <a:t>Post goals, objectives, and schedules in an obvious place</a:t>
                      </a:r>
                      <a:endParaRPr lang="en-US" sz="12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200" cap="none" spc="0" dirty="0">
                          <a:effectLst/>
                        </a:rPr>
                        <a:t> One of the first in-class activities we do is a case study. Students read through the case study and answer several assess questions. Students use the rubric to grade each other. This serves as practice for the remaining case studies completed in the course, 8 in total. </a:t>
                      </a:r>
                    </a:p>
                    <a:p>
                      <a:pPr marL="171450" marR="0" indent="-171450">
                        <a:lnSpc>
                          <a:spcPct val="107000"/>
                        </a:lnSpc>
                        <a:spcBef>
                          <a:spcPts val="0"/>
                        </a:spcBef>
                        <a:spcAft>
                          <a:spcPts val="0"/>
                        </a:spcAft>
                        <a:buFont typeface="Arial" panose="020B0604020202020204" pitchFamily="34" charset="0"/>
                        <a:buChar char="•"/>
                      </a:pPr>
                      <a:r>
                        <a:rPr lang="en-US" sz="1200" cap="none" spc="0" dirty="0">
                          <a:effectLst/>
                        </a:rPr>
                        <a:t>A course schedule is provided with the syllabus indicating due dates for all 8 case studies. Notifications to students’ cell phones are sent to remind students of deadlines via D2L. (I will provide time during first class to help student set this up in their D2L account.)</a:t>
                      </a:r>
                    </a:p>
                    <a:p>
                      <a:pPr marL="171450" marR="0" indent="-171450">
                        <a:lnSpc>
                          <a:spcPct val="107000"/>
                        </a:lnSpc>
                        <a:spcBef>
                          <a:spcPts val="0"/>
                        </a:spcBef>
                        <a:spcAft>
                          <a:spcPts val="0"/>
                        </a:spcAft>
                        <a:buFont typeface="Arial" panose="020B0604020202020204" pitchFamily="34" charset="0"/>
                        <a:buChar char="•"/>
                      </a:pPr>
                      <a:r>
                        <a:rPr lang="en-US" sz="1200" cap="none" spc="0" dirty="0">
                          <a:effectLst/>
                        </a:rPr>
                        <a:t>Alignment of course goals to case study will be communicated in weekly announcement of the case study deadline.</a:t>
                      </a:r>
                    </a:p>
                    <a:p>
                      <a:pPr marL="0" marR="0">
                        <a:lnSpc>
                          <a:spcPct val="107000"/>
                        </a:lnSpc>
                        <a:spcBef>
                          <a:spcPts val="0"/>
                        </a:spcBef>
                        <a:spcAft>
                          <a:spcPts val="0"/>
                        </a:spcAft>
                      </a:pPr>
                      <a:endParaRPr lang="en-US"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07648"/>
                  </a:ext>
                </a:extLst>
              </a:tr>
            </a:tbl>
          </a:graphicData>
        </a:graphic>
      </p:graphicFrame>
    </p:spTree>
    <p:extLst>
      <p:ext uri="{BB962C8B-B14F-4D97-AF65-F5344CB8AC3E}">
        <p14:creationId xmlns:p14="http://schemas.microsoft.com/office/powerpoint/2010/main" val="4194605923"/>
      </p:ext>
    </p:extLst>
  </p:cSld>
  <p:clrMapOvr>
    <a:masterClrMapping/>
  </p:clrMapOvr>
</p:sld>
</file>

<file path=ppt/theme/theme1.xml><?xml version="1.0" encoding="utf-8"?>
<a:theme xmlns:a="http://schemas.openxmlformats.org/drawingml/2006/main" name="Vapor Trai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2A36B4D00B0E48B4C10967DF84629E" ma:contentTypeVersion="14" ma:contentTypeDescription="Create a new document." ma:contentTypeScope="" ma:versionID="4d2f82726c48154b6323053f60b8e4af">
  <xsd:schema xmlns:xsd="http://www.w3.org/2001/XMLSchema" xmlns:xs="http://www.w3.org/2001/XMLSchema" xmlns:p="http://schemas.microsoft.com/office/2006/metadata/properties" xmlns:ns3="1b67a8fa-9a8c-4d9a-ade6-96b492b0367e" xmlns:ns4="86af9454-787c-40a1-8d11-557a9664040c" targetNamespace="http://schemas.microsoft.com/office/2006/metadata/properties" ma:root="true" ma:fieldsID="89e28c8063c5aeba2665b4ee42d8b1ed" ns3:_="" ns4:_="">
    <xsd:import namespace="1b67a8fa-9a8c-4d9a-ade6-96b492b0367e"/>
    <xsd:import namespace="86af9454-787c-40a1-8d11-557a966404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7a8fa-9a8c-4d9a-ade6-96b492b036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af9454-787c-40a1-8d11-557a966404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D20F0-552E-42A1-B3E7-7E2F0C6E10B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449227-EA61-4A13-9AC1-16E7952C5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7a8fa-9a8c-4d9a-ade6-96b492b0367e"/>
    <ds:schemaRef ds:uri="86af9454-787c-40a1-8d11-557a96640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1D99F-0129-4BDC-8D67-7EDAD76FF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109</TotalTime>
  <Words>462</Words>
  <Application>Microsoft Office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Vapor Trail</vt:lpstr>
      <vt:lpstr>UDL Inspired project</vt:lpstr>
      <vt:lpstr>module outcomes  achieved</vt:lpstr>
      <vt:lpstr>Layout of the UDL Framework</vt:lpstr>
      <vt:lpstr>Deliverables</vt:lpstr>
      <vt:lpstr>UDL Alignment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Inspired project</dc:title>
  <dc:creator>Coffey, Lynn L</dc:creator>
  <cp:lastModifiedBy>Coffey, Lynn L</cp:lastModifiedBy>
  <cp:revision>6</cp:revision>
  <dcterms:created xsi:type="dcterms:W3CDTF">2020-11-03T22:39:35Z</dcterms:created>
  <dcterms:modified xsi:type="dcterms:W3CDTF">2022-04-23T21:07:34Z</dcterms:modified>
</cp:coreProperties>
</file>