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0"/>
  </p:notesMasterIdLst>
  <p:sldIdLst>
    <p:sldId id="256" r:id="rId2"/>
    <p:sldId id="257" r:id="rId3"/>
    <p:sldId id="274" r:id="rId4"/>
    <p:sldId id="258" r:id="rId5"/>
    <p:sldId id="260" r:id="rId6"/>
    <p:sldId id="261" r:id="rId7"/>
    <p:sldId id="262" r:id="rId8"/>
    <p:sldId id="263" r:id="rId9"/>
    <p:sldId id="264" r:id="rId10"/>
    <p:sldId id="276" r:id="rId11"/>
    <p:sldId id="290" r:id="rId12"/>
    <p:sldId id="265" r:id="rId13"/>
    <p:sldId id="266" r:id="rId14"/>
    <p:sldId id="267" r:id="rId15"/>
    <p:sldId id="292" r:id="rId16"/>
    <p:sldId id="293" r:id="rId17"/>
    <p:sldId id="268" r:id="rId18"/>
    <p:sldId id="269" r:id="rId19"/>
    <p:sldId id="277" r:id="rId20"/>
    <p:sldId id="270" r:id="rId21"/>
    <p:sldId id="289" r:id="rId22"/>
    <p:sldId id="278" r:id="rId23"/>
    <p:sldId id="286" r:id="rId24"/>
    <p:sldId id="284" r:id="rId25"/>
    <p:sldId id="279" r:id="rId26"/>
    <p:sldId id="287" r:id="rId27"/>
    <p:sldId id="298" r:id="rId28"/>
    <p:sldId id="280" r:id="rId29"/>
    <p:sldId id="288" r:id="rId30"/>
    <p:sldId id="297" r:id="rId31"/>
    <p:sldId id="272" r:id="rId32"/>
    <p:sldId id="294" r:id="rId33"/>
    <p:sldId id="295" r:id="rId34"/>
    <p:sldId id="273" r:id="rId35"/>
    <p:sldId id="281" r:id="rId36"/>
    <p:sldId id="282" r:id="rId37"/>
    <p:sldId id="275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11"/>
    <p:restoredTop sz="81447"/>
  </p:normalViewPr>
  <p:slideViewPr>
    <p:cSldViewPr snapToGrid="0" snapToObjects="1">
      <p:cViewPr varScale="1">
        <p:scale>
          <a:sx n="71" d="100"/>
          <a:sy n="71" d="100"/>
        </p:scale>
        <p:origin x="16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C2CD2-7077-4349-BCE8-7D44A93F2173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170F2-5B83-7248-A8A9-F669FEE0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2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pic of chart</a:t>
            </a:r>
          </a:p>
          <a:p>
            <a:r>
              <a:rPr lang="en-US" dirty="0"/>
              <a:t>Use your own drawing?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sites of bone pain change depend on CA dx? Yes they can, she’s sending video</a:t>
            </a:r>
          </a:p>
          <a:p>
            <a:r>
              <a:rPr lang="en-US" dirty="0"/>
              <a:t>Since </a:t>
            </a:r>
            <a:r>
              <a:rPr lang="en-US" dirty="0" err="1"/>
              <a:t>Igs</a:t>
            </a:r>
            <a:r>
              <a:rPr lang="en-US" dirty="0"/>
              <a:t> are released from Lymphoid B cells, is there low Ig release in ALL and CLL? – can still have with acute ones</a:t>
            </a:r>
          </a:p>
          <a:p>
            <a:r>
              <a:rPr lang="en-US" dirty="0"/>
              <a:t>Why is prognosis worse for t cell?-unknown!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Allopurinol - lowers uric acid levels, used in gout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4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 or no </a:t>
            </a:r>
            <a:r>
              <a:rPr lang="en-US" dirty="0" err="1"/>
              <a:t>Igs</a:t>
            </a:r>
            <a:r>
              <a:rPr lang="en-US" dirty="0"/>
              <a:t> (antibodies) released, or they are mutated, so prone to infection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13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06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this CBC. What concerns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65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role of B cells vs T cells?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5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Painful or tender enlarged LN more indicative of infection</a:t>
            </a:r>
          </a:p>
          <a:p>
            <a:r>
              <a:rPr lang="en-US" dirty="0"/>
              <a:t>Image source: https://</a:t>
            </a:r>
            <a:r>
              <a:rPr lang="en-US" dirty="0" err="1"/>
              <a:t>upload.wikimedia.org</a:t>
            </a:r>
            <a:r>
              <a:rPr lang="en-US" dirty="0"/>
              <a:t>/</a:t>
            </a:r>
            <a:r>
              <a:rPr lang="en-US" dirty="0" err="1"/>
              <a:t>wikipedia</a:t>
            </a:r>
            <a:r>
              <a:rPr lang="en-US" dirty="0"/>
              <a:t>/commons/f/f4/Blausen_0623_LymphaticSystem_Female.png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76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Signs of lymphoma. Can see with HL and NHL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Fevering more at night , so sweating and breaking at night (night sweats)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93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/wiki/File:Hodgkin_lymphoma_%284%29_CD30_immunostain.jpg</a:t>
            </a:r>
          </a:p>
          <a:p>
            <a:r>
              <a:rPr lang="en-US" dirty="0"/>
              <a:t>Slide from a lymph node biopsy</a:t>
            </a:r>
          </a:p>
          <a:p>
            <a:r>
              <a:rPr lang="en-US" dirty="0"/>
              <a:t>“Reed Sternberg” cells in the LN. Abnormal, large, cancerous B lymphocyte cells that have 2 nuclei that look like owl’s eyes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worry about neutrophil level specifically?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8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/wiki/File:Hodgkin_Disease,_</a:t>
            </a:r>
            <a:r>
              <a:rPr lang="en-US" dirty="0" err="1"/>
              <a:t>Reed-Sternberg_Cell.jpg</a:t>
            </a:r>
            <a:endParaRPr lang="en-US" dirty="0"/>
          </a:p>
          <a:p>
            <a:endParaRPr lang="en-US" dirty="0"/>
          </a:p>
          <a:p>
            <a:r>
              <a:rPr lang="en-US" dirty="0"/>
              <a:t>Another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17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you think incidence has increased since 1970s?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9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 are B Lymphocytes that make immunoglobulins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7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osteoclasts break down bone and cause bone to be reabsorbed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02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 values – hypercalcemia, kidney damage so high BUN and creatinine, anemia, thrombocytopenia, neutropenia (because bone marrow is crowded by malignant plasma cells)</a:t>
            </a:r>
          </a:p>
          <a:p>
            <a:r>
              <a:rPr lang="en-US" dirty="0"/>
              <a:t>S/S- bone pain esp. back pain, pathologic fractures, compression fractures (worry about spinal cord compression) (s/s spinal cord compression= pain, numbness or weakness in extremities, loss of bowel/bladder control) , weight loss, weakness.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838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remember – CRAB-I! </a:t>
            </a:r>
          </a:p>
          <a:p>
            <a:r>
              <a:rPr lang="en-US" dirty="0"/>
              <a:t>Image source: https://</a:t>
            </a:r>
            <a:r>
              <a:rPr lang="en-US" dirty="0" err="1"/>
              <a:t>www.publicdomainpictures.net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</a:t>
            </a:r>
            <a:r>
              <a:rPr lang="en-US" dirty="0" err="1"/>
              <a:t>view-image.php?image</a:t>
            </a:r>
            <a:r>
              <a:rPr lang="en-US" dirty="0"/>
              <a:t>=40480&amp;picture=crab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9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 use dr. c’s graphic here?</a:t>
            </a:r>
          </a:p>
          <a:p>
            <a:r>
              <a:rPr lang="en-US" dirty="0"/>
              <a:t>Explain auto vs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bmt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0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Frumkin</a:t>
            </a:r>
            <a:r>
              <a:rPr lang="en-US" dirty="0"/>
              <a:t>, 2003)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Lymphoma can have blasts, further along though.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diagnose= bone marrow biopsy vs lymph node biopsy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Blasts are immature WBCs made in cancerous bone marrow. Nonfunctional as WBCs.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answer see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Philadelphia chromosome – chromosome 9 and 22 are switched? -unknown</a:t>
            </a:r>
          </a:p>
          <a:p>
            <a:r>
              <a:rPr lang="en-US" dirty="0"/>
              <a:t>Bone pain – Sternum (breastbone), tibia (shin bone), femur (thigh bone)</a:t>
            </a:r>
          </a:p>
          <a:p>
            <a:r>
              <a:rPr lang="en-US" dirty="0"/>
              <a:t>Splenomegaly, hepatomegaly, and lymphadenopathy more common with ALL than AML (WHY?)</a:t>
            </a:r>
          </a:p>
          <a:p>
            <a:r>
              <a:rPr lang="en-US" dirty="0"/>
              <a:t>-from </a:t>
            </a:r>
            <a:r>
              <a:rPr lang="en-US" dirty="0" err="1"/>
              <a:t>dr</a:t>
            </a:r>
            <a:r>
              <a:rPr lang="en-US" dirty="0"/>
              <a:t> c. cancer can build up there. Can be generated there</a:t>
            </a:r>
          </a:p>
          <a:p>
            <a:r>
              <a:rPr lang="en-US" dirty="0"/>
              <a:t>Blast count - &gt;100,000 indicates blast crisis?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WBC of &gt; 120,000 suggests leukemia. Blasts &gt;100,000</a:t>
            </a:r>
          </a:p>
          <a:p>
            <a:r>
              <a:rPr lang="en-US" dirty="0"/>
              <a:t>See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3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170F2-5B83-7248-A8A9-F669FEE049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2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9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4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1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8E20-C50C-9F44-BF99-8055556C9F2E}" type="datetimeFigureOut">
              <a:rPr lang="en-US" smtClean="0"/>
              <a:t>4/25/23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F4744-6A6F-6E4B-A04B-7D1D7CD32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mrrev.2019.02.0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59F1-E3E6-D082-90E3-C35BF6B30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4" y="2075504"/>
            <a:ext cx="5769989" cy="1748729"/>
          </a:xfrm>
        </p:spPr>
        <p:txBody>
          <a:bodyPr>
            <a:normAutofit/>
          </a:bodyPr>
          <a:lstStyle/>
          <a:p>
            <a:r>
              <a:rPr lang="en-US"/>
              <a:t>Hematological Disorders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6D7A9-CF26-1FDE-A113-D89117C3C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416" y="3906266"/>
            <a:ext cx="5769988" cy="1322587"/>
          </a:xfrm>
        </p:spPr>
        <p:txBody>
          <a:bodyPr>
            <a:normAutofit/>
          </a:bodyPr>
          <a:lstStyle/>
          <a:p>
            <a:r>
              <a:rPr lang="en-US" dirty="0"/>
              <a:t>Emily </a:t>
            </a:r>
            <a:r>
              <a:rPr lang="en-US" dirty="0" err="1"/>
              <a:t>Schad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Close up view of platelets in the blood">
            <a:extLst>
              <a:ext uri="{FF2B5EF4-FFF2-40B4-BE49-F238E27FC236}">
                <a16:creationId xmlns:a16="http://schemas.microsoft.com/office/drawing/2014/main" id="{749A6862-46E6-8744-6318-82A9C1B66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0" r="32126"/>
          <a:stretch/>
        </p:blipFill>
        <p:spPr>
          <a:xfrm>
            <a:off x="7557328" y="227"/>
            <a:ext cx="4634671" cy="685800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23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13C56-E4CD-CDE9-BF3C-4771B5CA3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Malignant Leukocytosis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663C-52BE-FDCC-04F8-497CF4EA0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could happen to a patient with an elevated “blast” count?</a:t>
            </a:r>
          </a:p>
        </p:txBody>
      </p:sp>
    </p:spTree>
    <p:extLst>
      <p:ext uri="{BB962C8B-B14F-4D97-AF65-F5344CB8AC3E}">
        <p14:creationId xmlns:p14="http://schemas.microsoft.com/office/powerpoint/2010/main" val="154000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DBA8-F43B-9593-88F6-CCB46990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Leukoblastic</a:t>
            </a:r>
            <a:r>
              <a:rPr lang="en-US" dirty="0"/>
              <a:t> Emboli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3365-4554-D6C3-AB40-941820451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 blasts can cause emboli in small blood vessels</a:t>
            </a:r>
          </a:p>
          <a:p>
            <a:r>
              <a:rPr lang="en-US" dirty="0"/>
              <a:t>Especially in lungs and cranial circulation</a:t>
            </a:r>
          </a:p>
          <a:p>
            <a:r>
              <a:rPr lang="en-US" dirty="0"/>
              <a:t>Blood vessels can burst and form infiltrates</a:t>
            </a:r>
          </a:p>
          <a:p>
            <a:r>
              <a:rPr lang="en-US" dirty="0"/>
              <a:t>In lungs – see SOB, dyspnea</a:t>
            </a:r>
          </a:p>
          <a:p>
            <a:r>
              <a:rPr lang="en-US" dirty="0"/>
              <a:t>Cranial – HA, lethargy, confusion, coma</a:t>
            </a:r>
          </a:p>
          <a:p>
            <a:r>
              <a:rPr lang="en-US" dirty="0"/>
              <a:t>Treatment: apheresis (mechanical filtering of blood, kind of like dialysis), then start chemo right away to stop bone marrow from producing more blasts</a:t>
            </a:r>
          </a:p>
        </p:txBody>
      </p:sp>
    </p:spTree>
    <p:extLst>
      <p:ext uri="{BB962C8B-B14F-4D97-AF65-F5344CB8AC3E}">
        <p14:creationId xmlns:p14="http://schemas.microsoft.com/office/powerpoint/2010/main" val="160040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0F669-0E50-3D46-0914-D9302AA1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Leukemias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654FB-80FE-11BA-22AB-3ACB5DC0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caused by exposure to toxins including other chemotherapy or radiation</a:t>
            </a:r>
          </a:p>
          <a:p>
            <a:r>
              <a:rPr lang="en-US" dirty="0"/>
              <a:t>Lymphocytic (B and T cells) vs Myelocytic (all types of blood cells)</a:t>
            </a:r>
          </a:p>
          <a:p>
            <a:r>
              <a:rPr lang="en-US" dirty="0"/>
              <a:t>Acute – s/s develop suddenly. Usually more medically concerning</a:t>
            </a:r>
          </a:p>
          <a:p>
            <a:pPr lvl="1"/>
            <a:r>
              <a:rPr lang="en-US" dirty="0"/>
              <a:t>Acute leukemia is most common cancer diagnosis in children, usually ALL</a:t>
            </a:r>
          </a:p>
          <a:p>
            <a:r>
              <a:rPr lang="en-US" dirty="0"/>
              <a:t>Chronic – s/s develop slowly if at all. Cells more differentiated</a:t>
            </a:r>
          </a:p>
          <a:p>
            <a:pPr lvl="1"/>
            <a:r>
              <a:rPr lang="en-US" dirty="0"/>
              <a:t>Affects more older adults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5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7643-13DB-C1A9-E8F7-28456852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(Acute Lymphocytic Leukemia)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4A251-11E9-2898-7CDE-7096CB31D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factors: Philadelphia chromosome, pre-natal radiation exposure</a:t>
            </a:r>
          </a:p>
          <a:p>
            <a:r>
              <a:rPr lang="en-US" dirty="0"/>
              <a:t>s/s: anemia, infections, flu-like symptoms, fatigue, lymphadenopathy, splenomegaly, hepatomegaly, fever, weight loss</a:t>
            </a:r>
          </a:p>
          <a:p>
            <a:r>
              <a:rPr lang="en-US" dirty="0"/>
              <a:t>More likely to have CNS involvement (LP to diagnose this)</a:t>
            </a:r>
          </a:p>
          <a:p>
            <a:r>
              <a:rPr lang="en-US" dirty="0"/>
              <a:t>Prognosis worse for adults and T-cell ALL (Vs. B cell ALL)</a:t>
            </a:r>
          </a:p>
        </p:txBody>
      </p:sp>
    </p:spTree>
    <p:extLst>
      <p:ext uri="{BB962C8B-B14F-4D97-AF65-F5344CB8AC3E}">
        <p14:creationId xmlns:p14="http://schemas.microsoft.com/office/powerpoint/2010/main" val="427302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93DF-0857-A127-6FF7-5DC4A207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AML (Acute myeloid [myelogenous] leukemia)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D8323-852B-39A0-268E-3CED424F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Apoptosis (normal cell death) of myeloid cells is disrupted</a:t>
            </a:r>
          </a:p>
          <a:p>
            <a:r>
              <a:rPr lang="en-US" dirty="0"/>
              <a:t>Risk factors: genetic mutations, history of Hodgkin's lymphoma, history of receiving other chemotherapy, age greater than 65</a:t>
            </a:r>
          </a:p>
          <a:p>
            <a:r>
              <a:rPr lang="en-US" dirty="0"/>
              <a:t>s/s: anemia, thrombocytopenia, infections</a:t>
            </a:r>
          </a:p>
          <a:p>
            <a:r>
              <a:rPr lang="en-US" dirty="0"/>
              <a:t>Will see myeloblasts present in bone marrow</a:t>
            </a:r>
          </a:p>
        </p:txBody>
      </p:sp>
    </p:spTree>
    <p:extLst>
      <p:ext uri="{BB962C8B-B14F-4D97-AF65-F5344CB8AC3E}">
        <p14:creationId xmlns:p14="http://schemas.microsoft.com/office/powerpoint/2010/main" val="253549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A013-DAB1-7945-5ED4-37F48A16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Leukemia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4DFD-FBDB-817C-70ED-AD6B00AA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can vary based on age. Patient age can be a determining factor for mortality (wordy)</a:t>
            </a:r>
          </a:p>
          <a:p>
            <a:r>
              <a:rPr lang="en-US" dirty="0"/>
              <a:t>Different phases of chemotherapy administration</a:t>
            </a:r>
          </a:p>
          <a:p>
            <a:r>
              <a:rPr lang="en-US" dirty="0"/>
              <a:t>Bone marrow transplant</a:t>
            </a:r>
          </a:p>
        </p:txBody>
      </p:sp>
    </p:spTree>
    <p:extLst>
      <p:ext uri="{BB962C8B-B14F-4D97-AF65-F5344CB8AC3E}">
        <p14:creationId xmlns:p14="http://schemas.microsoft.com/office/powerpoint/2010/main" val="1039713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F7B4-E101-2F9F-BD47-D23D27ED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Hyperuricemia and Tumor Lysis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17117-5ED5-98ED-822D-A619BFC6E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Leukemic cancer cells die after chemo administration</a:t>
            </a:r>
          </a:p>
          <a:p>
            <a:r>
              <a:rPr lang="en-US" dirty="0"/>
              <a:t>Cell death causes a biproduct of uric acid to form</a:t>
            </a:r>
          </a:p>
          <a:p>
            <a:r>
              <a:rPr lang="en-US" dirty="0"/>
              <a:t>Filtered in kidneys, can crystallize and cause renal damage or failure</a:t>
            </a:r>
          </a:p>
          <a:p>
            <a:r>
              <a:rPr lang="en-US" dirty="0"/>
              <a:t>s/s: high uric acid level, hyperkalemia,  hyperphosphatemia, hypomagnesemia, hypocalcemia, acidosis </a:t>
            </a:r>
          </a:p>
          <a:p>
            <a:r>
              <a:rPr lang="en-US" dirty="0"/>
              <a:t>Treat: frequent lab monitoring, IV fluids, allopurinol, </a:t>
            </a:r>
            <a:r>
              <a:rPr lang="en-US" dirty="0" err="1"/>
              <a:t>rasburicase</a:t>
            </a:r>
            <a:r>
              <a:rPr lang="en-US" dirty="0"/>
              <a:t> enzyme</a:t>
            </a:r>
          </a:p>
        </p:txBody>
      </p:sp>
    </p:spTree>
    <p:extLst>
      <p:ext uri="{BB962C8B-B14F-4D97-AF65-F5344CB8AC3E}">
        <p14:creationId xmlns:p14="http://schemas.microsoft.com/office/powerpoint/2010/main" val="3673346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5A67-0763-020B-90BA-55B9FAA9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CLL (Chronic Lymphocytic Leukemia)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524B-2660-8A02-F53A-298934ABF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affects older adults</a:t>
            </a:r>
          </a:p>
          <a:p>
            <a:r>
              <a:rPr lang="en-US" dirty="0"/>
              <a:t>B cells do not mature, stay “blasts”</a:t>
            </a:r>
          </a:p>
          <a:p>
            <a:r>
              <a:rPr lang="en-US" dirty="0"/>
              <a:t>Risk factors: herbicide, agent orange exposure, chromosomal abnormality (trisomy 12)</a:t>
            </a:r>
          </a:p>
          <a:p>
            <a:r>
              <a:rPr lang="en-US" dirty="0"/>
              <a:t>S/s: usually asymptomatic and this is found accidentally. High WBC count. Or see s/s of ALL when disease progresses.</a:t>
            </a:r>
          </a:p>
          <a:p>
            <a:r>
              <a:rPr lang="en-US" dirty="0"/>
              <a:t>Thankfully 90% can go into remission with treatment!</a:t>
            </a:r>
          </a:p>
        </p:txBody>
      </p:sp>
    </p:spTree>
    <p:extLst>
      <p:ext uri="{BB962C8B-B14F-4D97-AF65-F5344CB8AC3E}">
        <p14:creationId xmlns:p14="http://schemas.microsoft.com/office/powerpoint/2010/main" val="221321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DD5E-098E-C40C-CDE1-FEB48E52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CML (Chronic myeloid leukemia)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DD06-636C-7EA2-8588-95D0BB770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affects older adults</a:t>
            </a:r>
          </a:p>
          <a:p>
            <a:r>
              <a:rPr lang="en-US" dirty="0"/>
              <a:t>Risk factors: Affects more men than women, 95% have the Philadelphia chromosome</a:t>
            </a:r>
          </a:p>
          <a:p>
            <a:r>
              <a:rPr lang="en-US" dirty="0"/>
              <a:t>s/s: Infections, anemia, thrombocytopenia, fever, fatigue, bone pain</a:t>
            </a:r>
          </a:p>
          <a:p>
            <a:r>
              <a:rPr lang="en-US" dirty="0"/>
              <a:t>Too many myeloid cells produced</a:t>
            </a:r>
          </a:p>
          <a:p>
            <a:r>
              <a:rPr lang="en-US" dirty="0"/>
              <a:t>Can be treatable and curable</a:t>
            </a:r>
          </a:p>
          <a:p>
            <a:r>
              <a:rPr lang="en-US" dirty="0"/>
              <a:t>Bone marrow transplant can treat</a:t>
            </a:r>
          </a:p>
          <a:p>
            <a:r>
              <a:rPr lang="en-US" dirty="0"/>
              <a:t>See next slide for phases of this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22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4B92-6D8D-2EE1-FD69-860D1EE8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CML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06F83-2E56-5E6F-B319-BE5E49210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Chronic – neutrophils start to lose differentiation. May see weakness, weight loss, splenomegaly, anemia, high WBC count </a:t>
            </a:r>
          </a:p>
          <a:p>
            <a:r>
              <a:rPr lang="en-US" dirty="0"/>
              <a:t>Accelerated – neutrophils more undifferentiated. May see more splenomegaly, increased abdominal discomfort from that, fever, night sweats, bone pain, weight loss. Lasts 6-12 months</a:t>
            </a:r>
          </a:p>
          <a:p>
            <a:r>
              <a:rPr lang="en-US" dirty="0"/>
              <a:t>Blast crisis – myeloid blast cells don’t differentiate, start of acute leukemia. ore blasts present. See s/s of AML.</a:t>
            </a:r>
          </a:p>
        </p:txBody>
      </p:sp>
    </p:spTree>
    <p:extLst>
      <p:ext uri="{BB962C8B-B14F-4D97-AF65-F5344CB8AC3E}">
        <p14:creationId xmlns:p14="http://schemas.microsoft.com/office/powerpoint/2010/main" val="225025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6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9" name="Group 27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0" name="Rectangle 32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824" y="6419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1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5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6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87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3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5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3683AB-5C05-104C-B4BC-26CFEFBC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032" y="-262624"/>
            <a:ext cx="8239252" cy="1985816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en-US" sz="7200" dirty="0">
                <a:solidFill>
                  <a:schemeClr val="tx1"/>
                </a:solidFill>
              </a:rPr>
              <a:t>Types of Leukocytes (White Blood Cells)</a:t>
            </a:r>
          </a:p>
        </p:txBody>
      </p:sp>
      <p:sp>
        <p:nvSpPr>
          <p:cNvPr id="98" name="Isosceles Triangle 55">
            <a:extLst>
              <a:ext uri="{FF2B5EF4-FFF2-40B4-BE49-F238E27FC236}">
                <a16:creationId xmlns:a16="http://schemas.microsoft.com/office/drawing/2014/main" id="{A4CD35EF-7348-4E64-8700-827E64EA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12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A669-D178-2CE4-D80D-9BA40439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BA62D-1C03-8A3D-6A0F-B8614AF6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ED486D-50DC-40B5-B6BB-E18A5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E06636-FD81-4CFB-877B-32085067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2CF2E69-B9D0-457B-ABFC-FBA19D2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51AA6D-6CA5-4BDF-8A77-C7606698C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03D99E1-4029-4589-B6F0-94821DB4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86BA9C2-A058-41BB-AB0A-75C5FB5BB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EEE7D04-AE36-4378-A69E-60E845007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5E3A5A7-22F3-40DF-857E-A6C62BFBE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F259E04-F46D-4DCC-9AB3-9A1625634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C728E11-3843-49B2-87D0-C6A4F6A1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8F60833-DE23-4160-9500-3513A124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076BDE8-42FE-4B07-8497-301F9EA3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6AE6D8F-BF10-4257-913B-D58BFDDC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ADAF7D-FB50-45EE-A30F-7677E939E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E1D6987-8A1B-4240-9987-1B14540B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7D3129-38C8-46A9-ACDC-8A09D9C7F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4267F25-9577-4999-8A85-D31048EE1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D1B8F8B-2873-4706-97AB-26D9BD6CB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2328B9F-78D3-49F8-865E-1F88BE55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FB61E99-5EBC-4B63-9A72-DF00DF6A6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B29336D-643E-4F31-A9AD-B4E593293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D030337-0389-41D9-A5B8-AE6F0075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3E09386-7A3B-48F3-A7A2-3F342D99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D425171-B724-4A7F-81FB-15CC599D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DD767DAD-8184-49CD-9312-531CBE37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F895A8-954D-4E6F-A5B9-13CA6533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E224D-0F32-84D9-E935-E55E7AA8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/>
          </a:bodyPr>
          <a:lstStyle/>
          <a:p>
            <a:r>
              <a:rPr lang="en-US" sz="280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EB20A-F634-1CC5-00F8-4BDDA397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E"/>
                </a:solidFill>
              </a:rPr>
              <a:t>What is the role of B cells vs T cells?</a:t>
            </a:r>
          </a:p>
          <a:p>
            <a:pPr marL="0" indent="0">
              <a:buNone/>
            </a:pPr>
            <a:endParaRPr lang="en-US" sz="1600">
              <a:solidFill>
                <a:srgbClr val="FFFFFE"/>
              </a:solidFill>
            </a:endParaRPr>
          </a:p>
        </p:txBody>
      </p:sp>
      <p:pic>
        <p:nvPicPr>
          <p:cNvPr id="5" name="Picture 4" descr="Abstract background of node and mesh">
            <a:extLst>
              <a:ext uri="{FF2B5EF4-FFF2-40B4-BE49-F238E27FC236}">
                <a16:creationId xmlns:a16="http://schemas.microsoft.com/office/drawing/2014/main" id="{9493720E-C036-AD0D-B7E3-98F361773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95" r="42925" b="-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0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3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D3F9F8C-9E82-C0EB-D000-961B8E86F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tx2"/>
                </a:solidFill>
              </a:rPr>
              <a:t>Lymphomas</a:t>
            </a:r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AC56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9CC0A8E1-BF31-15E5-9B7E-E311CED02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481"/>
          <a:stretch/>
        </p:blipFill>
        <p:spPr bwMode="auto">
          <a:xfrm>
            <a:off x="972115" y="960214"/>
            <a:ext cx="5641848" cy="4919472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B8434-BD16-2578-A623-DD278C66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FAC569"/>
              </a:buClr>
            </a:pPr>
            <a:r>
              <a:rPr lang="en-US"/>
              <a:t>Solid tumors</a:t>
            </a:r>
          </a:p>
          <a:p>
            <a:pPr>
              <a:buClr>
                <a:srgbClr val="FAC569"/>
              </a:buClr>
            </a:pPr>
            <a:r>
              <a:rPr lang="en-US"/>
              <a:t>Enlarged, painless lymph node</a:t>
            </a:r>
          </a:p>
          <a:p>
            <a:pPr>
              <a:buClr>
                <a:srgbClr val="FAC569"/>
              </a:buClr>
            </a:pPr>
            <a:r>
              <a:rPr lang="en-US"/>
              <a:t>Can be caused by viruses and carcinogens </a:t>
            </a:r>
          </a:p>
          <a:p>
            <a:pPr>
              <a:buClr>
                <a:srgbClr val="FAC569"/>
              </a:buClr>
            </a:pPr>
            <a:r>
              <a:rPr lang="en-US"/>
              <a:t>Can see “B Symptoms” manifest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F7041A-82AC-5B1E-51B2-398F9FC173CA}"/>
              </a:ext>
            </a:extLst>
          </p:cNvPr>
          <p:cNvSpPr txBox="1"/>
          <p:nvPr/>
        </p:nvSpPr>
        <p:spPr>
          <a:xfrm>
            <a:off x="261938" y="6044374"/>
            <a:ext cx="70077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upload.wikimedia.org</a:t>
            </a:r>
            <a:r>
              <a:rPr lang="en-US" sz="1100" dirty="0"/>
              <a:t>/</a:t>
            </a:r>
            <a:r>
              <a:rPr lang="en-US" sz="1100" dirty="0" err="1"/>
              <a:t>wikipedia</a:t>
            </a:r>
            <a:r>
              <a:rPr lang="en-US" sz="1100" dirty="0"/>
              <a:t>/commons/f/f4/Blausen_0623_LymphaticSystem_Female.png</a:t>
            </a:r>
          </a:p>
        </p:txBody>
      </p:sp>
    </p:spTree>
    <p:extLst>
      <p:ext uri="{BB962C8B-B14F-4D97-AF65-F5344CB8AC3E}">
        <p14:creationId xmlns:p14="http://schemas.microsoft.com/office/powerpoint/2010/main" val="265817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55205-6BD3-435F-24CF-688A6FF7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Epstein Barr Virus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7DA7-DBAE-34AF-B5D3-314EF002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get from mononucleosis infection</a:t>
            </a:r>
          </a:p>
          <a:p>
            <a:r>
              <a:rPr lang="en-US" dirty="0"/>
              <a:t>Stays in B lymphocytes for one’s whole life</a:t>
            </a:r>
          </a:p>
        </p:txBody>
      </p:sp>
    </p:spTree>
    <p:extLst>
      <p:ext uri="{BB962C8B-B14F-4D97-AF65-F5344CB8AC3E}">
        <p14:creationId xmlns:p14="http://schemas.microsoft.com/office/powerpoint/2010/main" val="1592219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B234-78D7-FCCB-4105-27443A62B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FFD0-0467-8B56-7BFB-F6347955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Fever (often with no other s/s of infection)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Severe night sweats</a:t>
            </a:r>
          </a:p>
          <a:p>
            <a:r>
              <a:rPr lang="en-US" dirty="0"/>
              <a:t>Increased susceptibility for infections</a:t>
            </a:r>
          </a:p>
        </p:txBody>
      </p:sp>
    </p:spTree>
    <p:extLst>
      <p:ext uri="{BB962C8B-B14F-4D97-AF65-F5344CB8AC3E}">
        <p14:creationId xmlns:p14="http://schemas.microsoft.com/office/powerpoint/2010/main" val="69717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F617-1D29-4B96-1902-55FB1AA2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Hodgkin's Lymphoma (HL)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0DF4A-086D-B790-80F1-C74C34F7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affects males age 15-40, and 55 and older</a:t>
            </a:r>
          </a:p>
          <a:p>
            <a:r>
              <a:rPr lang="en-US" dirty="0"/>
              <a:t>usually affects a LN or LN group above the diaphragm</a:t>
            </a:r>
          </a:p>
          <a:p>
            <a:r>
              <a:rPr lang="en-US" dirty="0"/>
              <a:t>B-symptoms with pruritis (itching)</a:t>
            </a:r>
          </a:p>
          <a:p>
            <a:r>
              <a:rPr lang="en-US" dirty="0"/>
              <a:t>Hallmark sign – presence “Reed Sternberg” cells in the LN. Abnormal, large, cancerous B lymphocyte cells that have 2 nuclei that look like owl’s eyes</a:t>
            </a:r>
          </a:p>
          <a:p>
            <a:pPr lvl="1"/>
            <a:r>
              <a:rPr lang="en-US" dirty="0"/>
              <a:t>Presence of these is diagnostic for HL</a:t>
            </a:r>
          </a:p>
          <a:p>
            <a:r>
              <a:rPr lang="en-US" dirty="0"/>
              <a:t>Very curable disease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0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86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7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8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9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0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1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2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3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4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5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6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7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8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9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0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1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2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3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4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8" name="Isosceles Triangle 1107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11" name="Rectangle 1110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4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5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7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8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9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0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1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2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3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4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5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6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7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8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9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0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1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2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EF1048-FCF0-7962-1BDF-D120643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74" y="1263404"/>
            <a:ext cx="8247189" cy="3115075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endParaRPr lang="en-US" sz="7200">
              <a:solidFill>
                <a:schemeClr val="accent1"/>
              </a:solidFill>
            </a:endParaRPr>
          </a:p>
        </p:txBody>
      </p:sp>
      <p:sp>
        <p:nvSpPr>
          <p:cNvPr id="1134" name="Isosceles Triangle 1133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ED46C5-6FE5-48A8-E89F-C284144B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71" y="16337"/>
            <a:ext cx="9132093" cy="687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708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1084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86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7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8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9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0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1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2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3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4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5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6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7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8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9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0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1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2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3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4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06" name="Group 1105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107" name="Rectangle 1106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8" name="Isosceles Triangle 1107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09" name="Rectangle 1108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11" name="Rectangle 1110">
            <a:extLst>
              <a:ext uri="{FF2B5EF4-FFF2-40B4-BE49-F238E27FC236}">
                <a16:creationId xmlns:a16="http://schemas.microsoft.com/office/drawing/2014/main" id="{10CE3618-1D7A-4256-B2AF-9DB692996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D91A9185-A7D5-460B-98BC-0BF2EBD3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14" name="Freeform 5">
              <a:extLst>
                <a:ext uri="{FF2B5EF4-FFF2-40B4-BE49-F238E27FC236}">
                  <a16:creationId xmlns:a16="http://schemas.microsoft.com/office/drawing/2014/main" id="{8AFC1764-6516-4F77-BF30-B8ADB3C9F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5" name="Freeform 6">
              <a:extLst>
                <a:ext uri="{FF2B5EF4-FFF2-40B4-BE49-F238E27FC236}">
                  <a16:creationId xmlns:a16="http://schemas.microsoft.com/office/drawing/2014/main" id="{FCAFF9F9-F806-47EC-BCAC-9921E719F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6" name="Freeform 7">
              <a:extLst>
                <a:ext uri="{FF2B5EF4-FFF2-40B4-BE49-F238E27FC236}">
                  <a16:creationId xmlns:a16="http://schemas.microsoft.com/office/drawing/2014/main" id="{09D92491-36BD-4861-BA54-DD88E6089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7" name="Freeform 8">
              <a:extLst>
                <a:ext uri="{FF2B5EF4-FFF2-40B4-BE49-F238E27FC236}">
                  <a16:creationId xmlns:a16="http://schemas.microsoft.com/office/drawing/2014/main" id="{23740E15-AB86-4E5C-A137-07E0DDC03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8" name="Freeform 9">
              <a:extLst>
                <a:ext uri="{FF2B5EF4-FFF2-40B4-BE49-F238E27FC236}">
                  <a16:creationId xmlns:a16="http://schemas.microsoft.com/office/drawing/2014/main" id="{BE097852-1F54-4EF0-A1BE-561272FC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9" name="Freeform 10">
              <a:extLst>
                <a:ext uri="{FF2B5EF4-FFF2-40B4-BE49-F238E27FC236}">
                  <a16:creationId xmlns:a16="http://schemas.microsoft.com/office/drawing/2014/main" id="{5C2DF1F9-21CC-430E-84C8-356C73C6F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0" name="Freeform 11">
              <a:extLst>
                <a:ext uri="{FF2B5EF4-FFF2-40B4-BE49-F238E27FC236}">
                  <a16:creationId xmlns:a16="http://schemas.microsoft.com/office/drawing/2014/main" id="{7F11B45B-3EDE-4B6A-903B-0AE6E9DD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7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1" name="Freeform 12">
              <a:extLst>
                <a:ext uri="{FF2B5EF4-FFF2-40B4-BE49-F238E27FC236}">
                  <a16:creationId xmlns:a16="http://schemas.microsoft.com/office/drawing/2014/main" id="{F77FDDC5-477E-420D-B98F-42ABA2477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2" name="Freeform 13">
              <a:extLst>
                <a:ext uri="{FF2B5EF4-FFF2-40B4-BE49-F238E27FC236}">
                  <a16:creationId xmlns:a16="http://schemas.microsoft.com/office/drawing/2014/main" id="{A92C0474-B573-45C5-84C5-194CE171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3" name="Freeform 14">
              <a:extLst>
                <a:ext uri="{FF2B5EF4-FFF2-40B4-BE49-F238E27FC236}">
                  <a16:creationId xmlns:a16="http://schemas.microsoft.com/office/drawing/2014/main" id="{2FBC62F8-64D0-4025-99AE-A04E291D9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6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4" name="Freeform 15">
              <a:extLst>
                <a:ext uri="{FF2B5EF4-FFF2-40B4-BE49-F238E27FC236}">
                  <a16:creationId xmlns:a16="http://schemas.microsoft.com/office/drawing/2014/main" id="{7632F945-80B5-4575-A538-29495BF8F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5" name="Freeform 16">
              <a:extLst>
                <a:ext uri="{FF2B5EF4-FFF2-40B4-BE49-F238E27FC236}">
                  <a16:creationId xmlns:a16="http://schemas.microsoft.com/office/drawing/2014/main" id="{5562CC17-43D4-4E57-AE08-83952EE59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6" name="Freeform 17">
              <a:extLst>
                <a:ext uri="{FF2B5EF4-FFF2-40B4-BE49-F238E27FC236}">
                  <a16:creationId xmlns:a16="http://schemas.microsoft.com/office/drawing/2014/main" id="{E1D78CFE-04CA-4101-AFCF-196940B2D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7" name="Freeform 18">
              <a:extLst>
                <a:ext uri="{FF2B5EF4-FFF2-40B4-BE49-F238E27FC236}">
                  <a16:creationId xmlns:a16="http://schemas.microsoft.com/office/drawing/2014/main" id="{41F2A149-A64E-4690-B049-18C156A8E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8" name="Freeform 19">
              <a:extLst>
                <a:ext uri="{FF2B5EF4-FFF2-40B4-BE49-F238E27FC236}">
                  <a16:creationId xmlns:a16="http://schemas.microsoft.com/office/drawing/2014/main" id="{D9313C72-D62D-4416-A6AE-7EB7D6B54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9" name="Freeform 20">
              <a:extLst>
                <a:ext uri="{FF2B5EF4-FFF2-40B4-BE49-F238E27FC236}">
                  <a16:creationId xmlns:a16="http://schemas.microsoft.com/office/drawing/2014/main" id="{77B03BEA-76E5-4ECB-B9BB-D89D27509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0" name="Freeform 21">
              <a:extLst>
                <a:ext uri="{FF2B5EF4-FFF2-40B4-BE49-F238E27FC236}">
                  <a16:creationId xmlns:a16="http://schemas.microsoft.com/office/drawing/2014/main" id="{6AF6BECE-416D-4C3A-AD6F-68B08F3CA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1" name="Freeform 22">
              <a:extLst>
                <a:ext uri="{FF2B5EF4-FFF2-40B4-BE49-F238E27FC236}">
                  <a16:creationId xmlns:a16="http://schemas.microsoft.com/office/drawing/2014/main" id="{B9197E2A-A098-480D-A2A6-3F3B889ED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4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2" name="Freeform 23">
              <a:extLst>
                <a:ext uri="{FF2B5EF4-FFF2-40B4-BE49-F238E27FC236}">
                  <a16:creationId xmlns:a16="http://schemas.microsoft.com/office/drawing/2014/main" id="{5A493EDB-6C9E-483F-86A6-0F473E590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EF1048-FCF0-7962-1BDF-D1206436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374" y="1263404"/>
            <a:ext cx="8247189" cy="3115075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endParaRPr lang="en-US" sz="7200">
              <a:solidFill>
                <a:schemeClr val="accent1"/>
              </a:solidFill>
            </a:endParaRPr>
          </a:p>
        </p:txBody>
      </p:sp>
      <p:sp>
        <p:nvSpPr>
          <p:cNvPr id="1134" name="Isosceles Triangle 1133">
            <a:extLst>
              <a:ext uri="{FF2B5EF4-FFF2-40B4-BE49-F238E27FC236}">
                <a16:creationId xmlns:a16="http://schemas.microsoft.com/office/drawing/2014/main" id="{3F39476B-1A6D-47CB-AC7A-FB87EF003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90253" y="3276595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6020C77-856D-8924-DA3B-CC83DC55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1" y="-23976"/>
            <a:ext cx="8432514" cy="691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3158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5867-1F6B-904D-4A2B-32E329D8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Non-Hodgkin’s Lymphoma (NHL)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EEA4-1F3E-AD5B-9F5D-5A30116D9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Usually affects B-cell lymphocytes</a:t>
            </a:r>
          </a:p>
          <a:p>
            <a:r>
              <a:rPr lang="en-US" dirty="0"/>
              <a:t>Incidence has increased since 1970s</a:t>
            </a:r>
          </a:p>
          <a:p>
            <a:r>
              <a:rPr lang="en-US" dirty="0"/>
              <a:t>EBV, HIV, other chemicals/carcinogens can cause. As well as chromosomal translocations.</a:t>
            </a:r>
          </a:p>
          <a:p>
            <a:r>
              <a:rPr lang="en-US" dirty="0"/>
              <a:t>83% of all Lymphoma cases</a:t>
            </a:r>
          </a:p>
          <a:p>
            <a:r>
              <a:rPr lang="en-US" dirty="0"/>
              <a:t>Usually affects those in their 60s</a:t>
            </a:r>
          </a:p>
          <a:p>
            <a:r>
              <a:rPr lang="en-US" dirty="0"/>
              <a:t>Can be indolent (slow-growing) but this can progress to fast-growing</a:t>
            </a:r>
          </a:p>
          <a:p>
            <a:r>
              <a:rPr lang="en-US" dirty="0"/>
              <a:t>Affects one or many nodes (can be generalized)</a:t>
            </a:r>
          </a:p>
          <a:p>
            <a:r>
              <a:rPr lang="en-US" dirty="0"/>
              <a:t>Diagnose with LN biopsy</a:t>
            </a:r>
          </a:p>
          <a:p>
            <a:r>
              <a:rPr lang="en-US" dirty="0"/>
              <a:t>Quickly fatal if untreated. Survival rates aren’t as good as HL, but still survivable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99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611D-FDDD-0A1B-72EB-728BF6E9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pesticides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7A54D-7E7A-B4EE-9BCD-E491DF98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Round-Up (Glyphosate)</a:t>
            </a:r>
          </a:p>
          <a:p>
            <a:pPr lvl="1"/>
            <a:r>
              <a:rPr lang="en-US" dirty="0"/>
              <a:t>Manufactured by Monsanto predominantly</a:t>
            </a:r>
          </a:p>
          <a:p>
            <a:pPr lvl="1"/>
            <a:r>
              <a:rPr lang="en-US" dirty="0"/>
              <a:t>Evidence currently mixed about cancer association</a:t>
            </a:r>
          </a:p>
          <a:p>
            <a:pPr lvl="1"/>
            <a:r>
              <a:rPr lang="en-US" dirty="0"/>
              <a:t>Some studies found increased risk of NHL and multiple myeloma occurred with exposure (</a:t>
            </a:r>
            <a:r>
              <a:rPr lang="en-US" dirty="0" err="1"/>
              <a:t>Weisenburger</a:t>
            </a:r>
            <a:r>
              <a:rPr lang="en-US" dirty="0"/>
              <a:t>, 2021; Zhang et al., 2019), some found no increased risk (Donato et al., 2020)</a:t>
            </a:r>
          </a:p>
          <a:p>
            <a:r>
              <a:rPr lang="en-US" dirty="0" err="1"/>
              <a:t>Diaznon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Organophosphate pesticide</a:t>
            </a:r>
          </a:p>
          <a:p>
            <a:pPr lvl="1"/>
            <a:r>
              <a:rPr lang="en-US" dirty="0"/>
              <a:t>Confirmed increased risk for NHL (Hu et al., 2017)</a:t>
            </a:r>
          </a:p>
          <a:p>
            <a:pPr lvl="1"/>
            <a:r>
              <a:rPr lang="en-US" dirty="0"/>
              <a:t>Banned in US in 2004</a:t>
            </a:r>
          </a:p>
        </p:txBody>
      </p:sp>
    </p:spTree>
    <p:extLst>
      <p:ext uri="{BB962C8B-B14F-4D97-AF65-F5344CB8AC3E}">
        <p14:creationId xmlns:p14="http://schemas.microsoft.com/office/powerpoint/2010/main" val="398284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6854-51F0-37A4-3270-F749EDA2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suffixes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8CD8-D485-7C7E-9114-A7BD4FC9D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“-</a:t>
            </a:r>
            <a:r>
              <a:rPr lang="en-US" dirty="0" err="1"/>
              <a:t>ia</a:t>
            </a:r>
            <a:r>
              <a:rPr lang="en-US" dirty="0"/>
              <a:t>” means “not enough” like “pancytopenia”, “leukopenia”, ”anemia” “thrombocytopenia”</a:t>
            </a:r>
          </a:p>
          <a:p>
            <a:r>
              <a:rPr lang="en-US" dirty="0"/>
              <a:t>“-cytosis” – USUALLY means “too much” - “thrombocytosis”, “leukocytosis”</a:t>
            </a:r>
          </a:p>
          <a:p>
            <a:pPr marL="457200" lvl="1" indent="0">
              <a:buNone/>
            </a:pPr>
            <a:r>
              <a:rPr lang="en-US" dirty="0"/>
              <a:t>- But not always – for example: phagocytosis - cell eating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80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91060F-34FA-4A0D-8D92-11FBDC02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06AB73D0-D220-4D64-A1F1-4F7DB7C53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C38E817-1478-4A91-9116-35D9F84CF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DEED97-84B8-489A-B159-0F17D1922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B59B8AB-4FE4-4F4D-8C14-A3C138384E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0EAD174-BA95-4F97-A239-DBB03B9F3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EC04CBC-8F19-41F5-AFCB-974C4EC11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2B022B75-CF3F-4300-8BF3-E32B9F136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4D8F63B-CB0C-4446-9D50-573B4B2DA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8E9B2A1-AF62-483F-A05A-CD251527C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DA82C47-BD91-44F6-8E0C-12A3470C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32108C4-F78A-477F-B16C-DE796DC67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36E5E4E-DA76-41CC-ADD2-617776B7B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3DD465CB-84F4-4504-99D8-1021BB0E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6969C05-AD74-4A7D-BEBF-268881670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67E30019-625A-4105-A464-504F2E235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26D8C16-5794-4FA7-914E-82C470807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06A4CF19-30D3-4345-8E29-4446D816A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9DC67E0-357A-4A2B-BF4A-138B4F336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09F48CC-B5D1-4161-9824-D8A0486F0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278BA4BA-B077-49FC-B040-FC3FE2FD7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35A9DEAE-F5FD-408B-A942-640003C06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15486665-B676-4262-9D97-0879DF193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7AF4F1D-2649-4BA6-8241-9043DB477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1682" y="1699589"/>
            <a:ext cx="5936885" cy="3467610"/>
            <a:chOff x="791682" y="1699589"/>
            <a:chExt cx="5936885" cy="3467610"/>
          </a:xfrm>
        </p:grpSpPr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0F62B1DF-8B9A-4396-944C-C916EE877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1682" y="1699589"/>
              <a:ext cx="5936885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D65F13B4-5073-4F61-8B96-408BFB720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602131" y="489479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5C59BA-2F36-42BF-AA95-0B3DD56D5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1682" y="2275661"/>
              <a:ext cx="5935796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0CE9C-BCED-82F3-F572-CDF6BEB3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2358391"/>
            <a:ext cx="5741942" cy="817168"/>
          </a:xfrm>
        </p:spPr>
        <p:txBody>
          <a:bodyPr anchor="ctr">
            <a:normAutofit/>
          </a:bodyPr>
          <a:lstStyle/>
          <a:p>
            <a:r>
              <a:rPr lang="en-US" sz="2500"/>
              <a:t>What is the role of plasma cells?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E732-FD63-74C5-8003-C30DFC28A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3175786"/>
            <a:ext cx="5742817" cy="1642273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E"/>
                </a:solidFill>
              </a:rPr>
              <a:t>They are B Lymphocytes that make immunoglobulins</a:t>
            </a:r>
          </a:p>
          <a:p>
            <a:pPr marL="0" indent="0">
              <a:buNone/>
            </a:pPr>
            <a:endParaRPr lang="en-US" sz="1600">
              <a:solidFill>
                <a:srgbClr val="FFFFFE"/>
              </a:solidFill>
            </a:endParaRPr>
          </a:p>
        </p:txBody>
      </p:sp>
      <p:pic>
        <p:nvPicPr>
          <p:cNvPr id="5" name="Picture 4" descr="Microscopic view of a suspended bubble-like material with water in it">
            <a:extLst>
              <a:ext uri="{FF2B5EF4-FFF2-40B4-BE49-F238E27FC236}">
                <a16:creationId xmlns:a16="http://schemas.microsoft.com/office/drawing/2014/main" id="{FE4FA9A5-B183-13E5-2420-93119339A6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36" r="5884" b="-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98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F373-5663-DA15-C9F9-11F7C57FD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Myeloma (MM)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65B0F-99A2-194E-BF41-8B393181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Malignancy of plasma cells in bone marrow</a:t>
            </a:r>
          </a:p>
          <a:p>
            <a:r>
              <a:rPr lang="en-US" dirty="0"/>
              <a:t>Risk factors: age greater than 60, chromosome 13 or 14 abnormality, autoimmune disorders, exposure to radiation, pesticides, herbicides, agent orange, or certain viruses</a:t>
            </a:r>
          </a:p>
          <a:p>
            <a:r>
              <a:rPr lang="en-US" dirty="0"/>
              <a:t>organ damage causes increased mortality</a:t>
            </a:r>
          </a:p>
          <a:p>
            <a:r>
              <a:rPr lang="en-US" dirty="0"/>
              <a:t>Plasma cells make dysfunctional antibodies (“</a:t>
            </a:r>
            <a:r>
              <a:rPr lang="en-US" dirty="0" err="1"/>
              <a:t>Ig”s</a:t>
            </a:r>
            <a:r>
              <a:rPr lang="en-US" dirty="0"/>
              <a:t>) and abnormal proteins (“M” &amp; “Bence Jones” proteins)</a:t>
            </a:r>
          </a:p>
          <a:p>
            <a:pPr lvl="1"/>
            <a:r>
              <a:rPr lang="en-US" dirty="0"/>
              <a:t>These proteins damage tubular tissue in kidneys </a:t>
            </a:r>
          </a:p>
          <a:p>
            <a:pPr lvl="1"/>
            <a:r>
              <a:rPr lang="en-US" dirty="0"/>
              <a:t>Can see Bence Jones proteins secreted in urine</a:t>
            </a:r>
          </a:p>
          <a:p>
            <a:r>
              <a:rPr lang="en-US" dirty="0"/>
              <a:t>Plasma cells secrete a paraprotein that can cause body fluids to become viscous and can break down into amyloid deposits</a:t>
            </a:r>
          </a:p>
          <a:p>
            <a:pPr lvl="1"/>
            <a:r>
              <a:rPr lang="en-US" dirty="0"/>
              <a:t>Causes heart failure and nephropathy</a:t>
            </a:r>
          </a:p>
          <a:p>
            <a:r>
              <a:rPr lang="en-US" dirty="0"/>
              <a:t>Plasma cells can also form tumors in bone and soft tissue</a:t>
            </a:r>
          </a:p>
        </p:txBody>
      </p:sp>
    </p:spTree>
    <p:extLst>
      <p:ext uri="{BB962C8B-B14F-4D97-AF65-F5344CB8AC3E}">
        <p14:creationId xmlns:p14="http://schemas.microsoft.com/office/powerpoint/2010/main" val="3002078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B13A-6EAE-6290-E8F9-503B1C636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Myeloma and the 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1868-7CC9-D63B-E006-2B5C2EAA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 pain is usually first symptom of MM. especially in the back</a:t>
            </a:r>
          </a:p>
          <a:p>
            <a:r>
              <a:rPr lang="en-US" dirty="0"/>
              <a:t>Osteolytic bone lesions – areas of bone damaged from abnormal, increased activation of osteoclasts</a:t>
            </a:r>
          </a:p>
          <a:p>
            <a:r>
              <a:rPr lang="en-US" dirty="0"/>
              <a:t>This can lead to hypercalcemia and increased pathologic fractures, including compression fractures which can lead to spinal cord compression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17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ED486D-50DC-40B5-B6BB-E18A5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9" name="Group 10">
            <a:extLst>
              <a:ext uri="{FF2B5EF4-FFF2-40B4-BE49-F238E27FC236}">
                <a16:creationId xmlns:a16="http://schemas.microsoft.com/office/drawing/2014/main" id="{44E06636-FD81-4CFB-877B-32085067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2CF2E69-B9D0-457B-ABFC-FBA19D2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51AA6D-6CA5-4BDF-8A77-C7606698C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03D99E1-4029-4589-B6F0-94821DB4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86BA9C2-A058-41BB-AB0A-75C5FB5BB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EEE7D04-AE36-4378-A69E-60E845007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5E3A5A7-22F3-40DF-857E-A6C62BFBE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F259E04-F46D-4DCC-9AB3-9A1625634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C728E11-3843-49B2-87D0-C6A4F6A1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8F60833-DE23-4160-9500-3513A124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076BDE8-42FE-4B07-8497-301F9EA3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6AE6D8F-BF10-4257-913B-D58BFDDC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ADAF7D-FB50-45EE-A30F-7677E939E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E1D6987-8A1B-4240-9987-1B14540B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7D3129-38C8-46A9-ACDC-8A09D9C7F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4267F25-9577-4999-8A85-D31048EE1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D1B8F8B-2873-4706-97AB-26D9BD6CB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2328B9F-78D3-49F8-865E-1F88BE55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FB61E99-5EBC-4B63-9A72-DF00DF6A6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B29336D-643E-4F31-A9AD-B4E593293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D030337-0389-41D9-A5B8-AE6F0075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3E09386-7A3B-48F3-A7A2-3F342D99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D425171-B724-4A7F-81FB-15CC599D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DD767DAD-8184-49CD-9312-531CBE37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F895A8-954D-4E6F-A5B9-13CA6533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348E1C-2A0A-5E18-01F3-45F1EA53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/>
          </a:bodyPr>
          <a:lstStyle/>
          <a:p>
            <a:r>
              <a:rPr lang="en-US" sz="2800"/>
              <a:t>Other MM S/S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61E4-B86D-D05F-9DCE-A98769DB4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E"/>
                </a:solidFill>
              </a:rPr>
              <a:t>Weight loss, weakness, neutropenia, anemia (often requiring transfusions), thrombocytopenia, purpura</a:t>
            </a:r>
          </a:p>
          <a:p>
            <a:r>
              <a:rPr lang="en-US" sz="1600">
                <a:solidFill>
                  <a:srgbClr val="FFFFFE"/>
                </a:solidFill>
              </a:rPr>
              <a:t>Bone and renal involvement are big issues</a:t>
            </a:r>
          </a:p>
        </p:txBody>
      </p:sp>
      <p:pic>
        <p:nvPicPr>
          <p:cNvPr id="110" name="Picture 4" descr="A row of samples for medical testing">
            <a:extLst>
              <a:ext uri="{FF2B5EF4-FFF2-40B4-BE49-F238E27FC236}">
                <a16:creationId xmlns:a16="http://schemas.microsoft.com/office/drawing/2014/main" id="{33F4A113-B066-B16B-5704-FE64DB6C89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18" r="1119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25D9EEC-24EA-4FED-9057-A7DF62184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E6BBC07-CF0C-4EE5-8031-F879DB97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5FC103D5-034F-4011-9560-2E228DFE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11FE8C8C-C4F2-4450-90C0-C136E650F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6B1E0A0-D6AB-4F4D-8774-61E1AC6BB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CF0FF91-67FE-4CC2-A118-115BB484E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EB9BBD9-6E53-4580-8BC8-11B6A1527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B291C4A-C071-4454-B1F6-218421744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5422271-E1E2-4DE1-BB33-24B25A75C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329EDDB5-2B0D-43CE-92ED-A6A778FF6C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10A1194D-A997-4FE9-9CB0-57581AE3D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B521952F-D6C8-40F1-8316-AD9DF2123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5E16DE89-464A-4358-9B60-0F1FD5F799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388E9B73-C067-4408-BC0D-612FD21E3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FE2A6E28-A041-456A-AE80-B5D826895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id="{CA16A224-CC99-413E-963F-1D42F6796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id="{65AFF0E6-A7FE-4D59-A3A7-1547BD9A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E8BB7079-6A4E-40A9-A365-21930624F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id="{670069B7-6B28-4C65-8785-C2C0430E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id="{E874764B-497F-440C-B294-4E31DDB86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AA56C61D-2933-436F-9707-E5EC7E610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692249E2-AE7F-0A8B-4F5C-677D890E7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62" r="-2" b="-2"/>
          <a:stretch/>
        </p:blipFill>
        <p:spPr>
          <a:xfrm>
            <a:off x="20" y="227"/>
            <a:ext cx="6096591" cy="6858000"/>
          </a:xfrm>
          <a:prstGeom prst="rect">
            <a:avLst/>
          </a:prstGeom>
          <a:ln w="9525">
            <a:noFill/>
          </a:ln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C823590F-2DA6-407F-920B-C16D7DF27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A6740CE-4890-4FA2-A0EE-33F574913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id="{55A58F2C-2C22-43AC-8FD0-21AA09DC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BC59081-7EE3-45DC-A228-2D08ED227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41D8E2-A242-97A7-CBB4-C2F32B62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122" y="2074730"/>
            <a:ext cx="4299456" cy="2053921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400"/>
              <a:t>What kind of lab values and s/s might you see in a MM patient?</a:t>
            </a:r>
          </a:p>
        </p:txBody>
      </p:sp>
    </p:spTree>
    <p:extLst>
      <p:ext uri="{BB962C8B-B14F-4D97-AF65-F5344CB8AC3E}">
        <p14:creationId xmlns:p14="http://schemas.microsoft.com/office/powerpoint/2010/main" val="1561539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ab Free Stock Photo - Public Domain Pictures">
            <a:extLst>
              <a:ext uri="{FF2B5EF4-FFF2-40B4-BE49-F238E27FC236}">
                <a16:creationId xmlns:a16="http://schemas.microsoft.com/office/drawing/2014/main" id="{E24FDB1B-2662-B018-4967-78DF2880F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42323-E8F8-5090-7B8B-9CEE38D30394}"/>
              </a:ext>
            </a:extLst>
          </p:cNvPr>
          <p:cNvSpPr txBox="1"/>
          <p:nvPr/>
        </p:nvSpPr>
        <p:spPr>
          <a:xfrm>
            <a:off x="384048" y="566928"/>
            <a:ext cx="3401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en-US" sz="2800" dirty="0">
                <a:solidFill>
                  <a:schemeClr val="bg1"/>
                </a:solidFill>
              </a:rPr>
              <a:t>alcium high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R</a:t>
            </a:r>
            <a:r>
              <a:rPr lang="en-US" sz="2800" dirty="0">
                <a:solidFill>
                  <a:schemeClr val="bg1"/>
                </a:solidFill>
              </a:rPr>
              <a:t>enal impairment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</a:t>
            </a:r>
            <a:r>
              <a:rPr lang="en-US" sz="2800" dirty="0">
                <a:solidFill>
                  <a:schemeClr val="bg1"/>
                </a:solidFill>
              </a:rPr>
              <a:t>nemia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</a:t>
            </a:r>
            <a:r>
              <a:rPr lang="en-US" sz="2800" dirty="0">
                <a:solidFill>
                  <a:schemeClr val="bg1"/>
                </a:solidFill>
              </a:rPr>
              <a:t>ony lesions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nfections</a:t>
            </a:r>
          </a:p>
        </p:txBody>
      </p:sp>
    </p:spTree>
    <p:extLst>
      <p:ext uri="{BB962C8B-B14F-4D97-AF65-F5344CB8AC3E}">
        <p14:creationId xmlns:p14="http://schemas.microsoft.com/office/powerpoint/2010/main" val="384804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DA5A-6A24-7748-7AD6-817A68C8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 diagnosis and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7D232-A393-C335-176F-7CF21F1B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Diagnosis: presence of 10% or more plasma cells in bone marrow, M-proteins in blood or urine, Bence-Jones proteins in urine, and organ or tissue damage from plasma cells (Ex: Lytic bone lesions) </a:t>
            </a:r>
          </a:p>
          <a:p>
            <a:r>
              <a:rPr lang="en-US" dirty="0"/>
              <a:t>Treatment: evolving. Often chemo, and can have autologous or allogeneic bone marrow transplant</a:t>
            </a:r>
          </a:p>
        </p:txBody>
      </p:sp>
    </p:spTree>
    <p:extLst>
      <p:ext uri="{BB962C8B-B14F-4D97-AF65-F5344CB8AC3E}">
        <p14:creationId xmlns:p14="http://schemas.microsoft.com/office/powerpoint/2010/main" val="21297728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ED486D-50DC-40B5-B6BB-E18A5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E06636-FD81-4CFB-877B-32085067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2CF2E69-B9D0-457B-ABFC-FBA19D2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51AA6D-6CA5-4BDF-8A77-C7606698C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03D99E1-4029-4589-B6F0-94821DB4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86BA9C2-A058-41BB-AB0A-75C5FB5BB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EEE7D04-AE36-4378-A69E-60E845007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85E3A5A7-22F3-40DF-857E-A6C62BFBE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F259E04-F46D-4DCC-9AB3-9A1625634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DC728E11-3843-49B2-87D0-C6A4F6A1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58F60833-DE23-4160-9500-3513A124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8076BDE8-42FE-4B07-8497-301F9EA3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36AE6D8F-BF10-4257-913B-D58BFDDC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ADAF7D-FB50-45EE-A30F-7677E939E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AE1D6987-8A1B-4240-9987-1B14540B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67D3129-38C8-46A9-ACDC-8A09D9C7F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54267F25-9577-4999-8A85-D31048EE1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D1B8F8B-2873-4706-97AB-26D9BD6CB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92328B9F-78D3-49F8-865E-1F88BE55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FB61E99-5EBC-4B63-9A72-DF00DF6A6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B29336D-643E-4F31-A9AD-B4E593293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D030337-0389-41D9-A5B8-AE6F0075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03E09386-7A3B-48F3-A7A2-3F342D99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D425171-B724-4A7F-81FB-15CC599D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22">
            <a:extLst>
              <a:ext uri="{FF2B5EF4-FFF2-40B4-BE49-F238E27FC236}">
                <a16:creationId xmlns:a16="http://schemas.microsoft.com/office/drawing/2014/main" id="{DD767DAD-8184-49CD-9312-531CBE37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F895A8-954D-4E6F-A5B9-13CA6533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F4FE8-8C45-4CA2-B3F5-FBE41ADC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/>
          </a:bodyPr>
          <a:lstStyle/>
          <a:p>
            <a:r>
              <a:rPr lang="en-US" sz="2800"/>
              <a:t>What is “Agent Orange”?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8A541-2269-F14E-0380-44D22055A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rgbClr val="FFFFFE"/>
                </a:solidFill>
              </a:rPr>
              <a:t>A chemical used in the Vietnam War to destroy crops and forests (“defoliant”)</a:t>
            </a:r>
          </a:p>
          <a:p>
            <a:r>
              <a:rPr lang="en-US" sz="1600">
                <a:solidFill>
                  <a:srgbClr val="FFFFFE"/>
                </a:solidFill>
              </a:rPr>
              <a:t>The soldiers who used it had an increased incidence of chronic lymphocytic leukemia, Hodgkin's lymphoma, and non-Hodgkin’s lymphoma</a:t>
            </a:r>
          </a:p>
        </p:txBody>
      </p:sp>
      <p:pic>
        <p:nvPicPr>
          <p:cNvPr id="5" name="Picture 4" descr="A black and white photo of tree Rings">
            <a:extLst>
              <a:ext uri="{FF2B5EF4-FFF2-40B4-BE49-F238E27FC236}">
                <a16:creationId xmlns:a16="http://schemas.microsoft.com/office/drawing/2014/main" id="{470E3BB6-7F31-3FDD-F135-5362F88D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8" r="34671" b="-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0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4C20-5CA7-C126-B532-45FE619B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DD7E3-C32E-15A2-95C8-72A9BFE2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Donato, F., Pira, E., Ciocan, C., &amp; </a:t>
            </a:r>
            <a:r>
              <a:rPr lang="en-US" sz="1200" dirty="0" err="1"/>
              <a:t>Boffetta</a:t>
            </a:r>
            <a:r>
              <a:rPr lang="en-US" sz="1200" dirty="0"/>
              <a:t>, P. (2020). Exposure to glyphosate and risk of non-Hodgkin lymphoma and multiple myeloma: an updated meta-analysis. </a:t>
            </a:r>
            <a:r>
              <a:rPr lang="en-US" sz="1200" i="1" dirty="0"/>
              <a:t>Med </a:t>
            </a:r>
            <a:r>
              <a:rPr lang="en-US" sz="1200" i="1" dirty="0" err="1"/>
              <a:t>Lav</a:t>
            </a:r>
            <a:r>
              <a:rPr lang="en-US" sz="1200" i="1" dirty="0"/>
              <a:t>, 111(1</a:t>
            </a:r>
            <a:r>
              <a:rPr lang="en-US" sz="1200" dirty="0"/>
              <a:t>),63-73. DOI: 10.23749/mdl.v111i1.8967</a:t>
            </a:r>
          </a:p>
          <a:p>
            <a:pPr marL="0" indent="0">
              <a:buNone/>
            </a:pPr>
            <a:r>
              <a:rPr lang="en-US" sz="1200" dirty="0" err="1"/>
              <a:t>Frumkin</a:t>
            </a:r>
            <a:r>
              <a:rPr lang="en-US" sz="1200" dirty="0"/>
              <a:t>, H. (2003). Agent Orange and Cancer: An Overview for Clinicians. </a:t>
            </a:r>
            <a:r>
              <a:rPr lang="en-US" sz="1200" i="1" dirty="0"/>
              <a:t>Environmental Carcinogens, 53(</a:t>
            </a:r>
            <a:r>
              <a:rPr lang="en-US" sz="1200" dirty="0"/>
              <a:t>4). </a:t>
            </a:r>
          </a:p>
          <a:p>
            <a:pPr marL="0" indent="0">
              <a:buNone/>
            </a:pPr>
            <a:r>
              <a:rPr lang="en-US" sz="1200" dirty="0"/>
              <a:t>Hu, L., Luo, D., Zhou, T., Tao, Y., Feng, J., &amp; Mei, S. (2017). The association between non-Hodgkin lymphoma and organophosphate pesticides exposure: A meta-analysis. </a:t>
            </a:r>
            <a:r>
              <a:rPr lang="en-US" sz="1200" i="1" dirty="0"/>
              <a:t>Environmental Pollution, 231, </a:t>
            </a:r>
            <a:r>
              <a:rPr lang="en-US" sz="1200" dirty="0"/>
              <a:t>319-328.</a:t>
            </a:r>
            <a:r>
              <a:rPr lang="en-US" sz="1200" dirty="0">
                <a:solidFill>
                  <a:srgbClr val="2196D1"/>
                </a:solidFill>
                <a:effectLst/>
                <a:latin typeface="AdvOT863180fb"/>
              </a:rPr>
              <a:t> http://</a:t>
            </a:r>
            <a:r>
              <a:rPr lang="en-US" sz="1200" dirty="0" err="1">
                <a:solidFill>
                  <a:srgbClr val="2196D1"/>
                </a:solidFill>
                <a:effectLst/>
                <a:latin typeface="AdvOT863180fb"/>
              </a:rPr>
              <a:t>dx.doi.org</a:t>
            </a:r>
            <a:r>
              <a:rPr lang="en-US" sz="1200" dirty="0">
                <a:solidFill>
                  <a:srgbClr val="2196D1"/>
                </a:solidFill>
                <a:effectLst/>
                <a:latin typeface="AdvOT863180fb"/>
              </a:rPr>
              <a:t>/10.1016/j.envpol.2017.08.028 </a:t>
            </a:r>
          </a:p>
          <a:p>
            <a:pPr marL="0" indent="0">
              <a:buNone/>
            </a:pPr>
            <a:r>
              <a:rPr lang="en-US" sz="1200" b="0" i="0" dirty="0" err="1">
                <a:solidFill>
                  <a:srgbClr val="000000"/>
                </a:solidFill>
                <a:effectLst/>
                <a:latin typeface="regular-clarivate"/>
              </a:rPr>
              <a:t>Weisenburger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, D. D.. (2021). A Review and Update with Perspective of Evidence that the Herbicide Glyphosate (Roundup) is a Cause of Non-Hodgkin Lymphoma.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egular-clarivate"/>
              </a:rPr>
              <a:t>Clinical Lymphoma Myeloma and Leukemia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,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egular-clarivate"/>
              </a:rPr>
              <a:t>21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(9), 621–630. https://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regular-clarivate"/>
              </a:rPr>
              <a:t>doi.org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/10.1016/j.clml.2021.04.009</a:t>
            </a:r>
            <a:endParaRPr lang="en-US" sz="1200" dirty="0">
              <a:solidFill>
                <a:srgbClr val="2196D1"/>
              </a:solidFill>
              <a:effectLst/>
              <a:latin typeface="AdvOT863180fb"/>
            </a:endParaRPr>
          </a:p>
          <a:p>
            <a:pPr marL="0" indent="0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Zhang, L., Rana, I., Shaffer, R. M.,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regular-clarivate"/>
              </a:rPr>
              <a:t>Taioli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, E., &amp; Sheppard, L.. (2019). Exposure to glyphosate-based herbicides and risk for non-Hodgkin lymphoma: A meta-analysis and supporting evidence.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egular-clarivate"/>
              </a:rPr>
              <a:t>Mutation Research/reviews in Mutation Research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,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regular-clarivate"/>
              </a:rPr>
              <a:t>781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</a:rPr>
              <a:t>, 186–206.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regular-clarivate"/>
                <a:hlinkClick r:id="rId2"/>
              </a:rPr>
              <a:t>https://doi.org/10.1016/j.mrrev.2019.02.001</a:t>
            </a:r>
            <a:endParaRPr lang="en-US" sz="1200" b="0" i="0" dirty="0">
              <a:solidFill>
                <a:srgbClr val="000000"/>
              </a:solidFill>
              <a:effectLst/>
              <a:latin typeface="regular-clarivate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regular-clarivate"/>
              </a:rPr>
              <a:t>Textbook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885EC-E647-2392-5BE4-58133CC5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48EA-D912-4FEB-531C-F7F118EA7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WBCs</a:t>
            </a:r>
          </a:p>
          <a:p>
            <a:r>
              <a:rPr lang="en-US" dirty="0"/>
              <a:t>Worry about neutrophil level</a:t>
            </a:r>
          </a:p>
          <a:p>
            <a:r>
              <a:rPr lang="en-US" dirty="0"/>
              <a:t>“ANC” = absolute neutrophil count = ___</a:t>
            </a:r>
          </a:p>
          <a:p>
            <a:r>
              <a:rPr lang="en-US" dirty="0"/>
              <a:t>Should be above 1000, worry if less than 500</a:t>
            </a:r>
          </a:p>
          <a:p>
            <a:r>
              <a:rPr lang="en-US" dirty="0"/>
              <a:t>“immunocompromised”</a:t>
            </a:r>
          </a:p>
        </p:txBody>
      </p:sp>
    </p:spTree>
    <p:extLst>
      <p:ext uri="{BB962C8B-B14F-4D97-AF65-F5344CB8AC3E}">
        <p14:creationId xmlns:p14="http://schemas.microsoft.com/office/powerpoint/2010/main" val="394616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F7C9-C4D2-7C51-DABB-85890C26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11880-242E-4B80-796B-9F19F0CB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Leukemia</a:t>
            </a:r>
          </a:p>
          <a:p>
            <a:pPr lvl="1"/>
            <a:r>
              <a:rPr lang="en-US" dirty="0"/>
              <a:t>Cancer of blood or bone marrow</a:t>
            </a:r>
          </a:p>
          <a:p>
            <a:pPr lvl="1"/>
            <a:r>
              <a:rPr lang="en-US" dirty="0"/>
              <a:t>Acute vs Chronic</a:t>
            </a:r>
          </a:p>
          <a:p>
            <a:pPr lvl="1"/>
            <a:r>
              <a:rPr lang="en-US" dirty="0"/>
              <a:t>Lymphocytic vs Myelocytic</a:t>
            </a:r>
          </a:p>
          <a:p>
            <a:r>
              <a:rPr lang="en-US" dirty="0"/>
              <a:t>Lymphoma</a:t>
            </a:r>
          </a:p>
          <a:p>
            <a:pPr lvl="1"/>
            <a:r>
              <a:rPr lang="en-US" dirty="0"/>
              <a:t>Cancer of lymph nodes</a:t>
            </a:r>
          </a:p>
          <a:p>
            <a:pPr lvl="1"/>
            <a:r>
              <a:rPr lang="en-US" dirty="0"/>
              <a:t>Hodgkin's vs Non-</a:t>
            </a:r>
            <a:r>
              <a:rPr lang="en-US" dirty="0" err="1"/>
              <a:t>hodgkins</a:t>
            </a:r>
            <a:endParaRPr lang="en-US" dirty="0"/>
          </a:p>
          <a:p>
            <a:r>
              <a:rPr lang="en-US" dirty="0"/>
              <a:t>Multiple Myeloma</a:t>
            </a:r>
          </a:p>
          <a:p>
            <a:pPr lvl="1"/>
            <a:r>
              <a:rPr lang="en-US" dirty="0"/>
              <a:t>Cancer of plasma cells </a:t>
            </a:r>
          </a:p>
        </p:txBody>
      </p:sp>
    </p:spTree>
    <p:extLst>
      <p:ext uri="{BB962C8B-B14F-4D97-AF65-F5344CB8AC3E}">
        <p14:creationId xmlns:p14="http://schemas.microsoft.com/office/powerpoint/2010/main" val="288685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B200-8A72-2930-919C-17D2912DD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0C62-9120-5FFB-69B0-0D44C91C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leukemia tumor? </a:t>
            </a:r>
          </a:p>
          <a:p>
            <a:endParaRPr lang="en-US" dirty="0"/>
          </a:p>
          <a:p>
            <a:r>
              <a:rPr lang="en-US" dirty="0"/>
              <a:t>How would you diagnose leukemia or lymphoma?</a:t>
            </a:r>
          </a:p>
        </p:txBody>
      </p:sp>
    </p:spTree>
    <p:extLst>
      <p:ext uri="{BB962C8B-B14F-4D97-AF65-F5344CB8AC3E}">
        <p14:creationId xmlns:p14="http://schemas.microsoft.com/office/powerpoint/2010/main" val="15490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0BEA-E682-A600-0FC1-A18687FF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FD5B-7420-03BF-107C-DA1286D8B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Non-functional, immature WBCs called Blasts are overly produced</a:t>
            </a:r>
          </a:p>
          <a:p>
            <a:r>
              <a:rPr lang="en-US" dirty="0"/>
              <a:t>These blasts overwhelm bone marrow and other tissues, causing fewer RBCs, functional, mature WBCs, and platelets to be made</a:t>
            </a:r>
          </a:p>
        </p:txBody>
      </p:sp>
    </p:spTree>
    <p:extLst>
      <p:ext uri="{BB962C8B-B14F-4D97-AF65-F5344CB8AC3E}">
        <p14:creationId xmlns:p14="http://schemas.microsoft.com/office/powerpoint/2010/main" val="62639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B6E0-EEDD-8F57-71E6-3311C7CC6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165F-5015-AC0D-4F82-5B27F000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signs and symptoms of someone with a blood cancer diagnosis? Why?</a:t>
            </a:r>
          </a:p>
        </p:txBody>
      </p:sp>
    </p:spTree>
    <p:extLst>
      <p:ext uri="{BB962C8B-B14F-4D97-AF65-F5344CB8AC3E}">
        <p14:creationId xmlns:p14="http://schemas.microsoft.com/office/powerpoint/2010/main" val="359370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E4754-5D20-CF06-BA21-5ACEC03B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s/s of Leukemia (blood cancer)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72D0F-09E6-3B0F-B14C-127E5888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Fatigue</a:t>
            </a:r>
          </a:p>
          <a:p>
            <a:r>
              <a:rPr lang="en-US" dirty="0"/>
              <a:t>Low-grade fever</a:t>
            </a:r>
          </a:p>
          <a:p>
            <a:r>
              <a:rPr lang="en-US" dirty="0"/>
              <a:t>Night sweats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Bleeding</a:t>
            </a:r>
          </a:p>
          <a:p>
            <a:r>
              <a:rPr lang="en-US" dirty="0"/>
              <a:t>infections</a:t>
            </a:r>
          </a:p>
          <a:p>
            <a:r>
              <a:rPr lang="en-US" dirty="0"/>
              <a:t>Bone pain</a:t>
            </a:r>
          </a:p>
          <a:p>
            <a:r>
              <a:rPr lang="en-US" dirty="0"/>
              <a:t>Lymphadenopathy (enlarged lymph nodes)</a:t>
            </a:r>
          </a:p>
          <a:p>
            <a:r>
              <a:rPr lang="en-US" dirty="0"/>
              <a:t>Splenomegaly (enlarged spleen)</a:t>
            </a:r>
          </a:p>
          <a:p>
            <a:r>
              <a:rPr lang="en-US" dirty="0"/>
              <a:t>Hepatomegaly (enlarged liver)</a:t>
            </a:r>
          </a:p>
          <a:p>
            <a:r>
              <a:rPr lang="en-US" dirty="0"/>
              <a:t>CNS involvement – esp. with ALL and in kids</a:t>
            </a:r>
          </a:p>
          <a:p>
            <a:r>
              <a:rPr lang="en-US" dirty="0"/>
              <a:t>Labs: Elevated blast count, Thrombocytopenia (low platelet count), anemia</a:t>
            </a:r>
          </a:p>
          <a:p>
            <a:r>
              <a:rPr lang="en-US" dirty="0"/>
              <a:t>Philadelphia chromosome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442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{B352D222-1387-724F-B308-73BE09B9CBF3}tf16401369</Template>
  <TotalTime>4965</TotalTime>
  <Words>2338</Words>
  <Application>Microsoft Macintosh PowerPoint</Application>
  <PresentationFormat>Widescreen</PresentationFormat>
  <Paragraphs>254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AdvOT863180fb</vt:lpstr>
      <vt:lpstr>Arial</vt:lpstr>
      <vt:lpstr>Calibri</vt:lpstr>
      <vt:lpstr>Calibri Light</vt:lpstr>
      <vt:lpstr>regular-clarivate</vt:lpstr>
      <vt:lpstr>Rockwell</vt:lpstr>
      <vt:lpstr>Wingdings</vt:lpstr>
      <vt:lpstr>Atlas</vt:lpstr>
      <vt:lpstr>Hematological Disorders</vt:lpstr>
      <vt:lpstr>Types of Leukocytes (White Blood Cells)</vt:lpstr>
      <vt:lpstr>A word about suffixes</vt:lpstr>
      <vt:lpstr>Leukopenia</vt:lpstr>
      <vt:lpstr>Blood Cancer</vt:lpstr>
      <vt:lpstr>Think about it</vt:lpstr>
      <vt:lpstr>Blasts</vt:lpstr>
      <vt:lpstr>Think about it</vt:lpstr>
      <vt:lpstr>s/s of Leukemia (blood cancer)</vt:lpstr>
      <vt:lpstr>Malignant Leukocytosis</vt:lpstr>
      <vt:lpstr>Leukoblastic Emboli</vt:lpstr>
      <vt:lpstr>Leukemias</vt:lpstr>
      <vt:lpstr>ALL (Acute Lymphocytic Leukemia)</vt:lpstr>
      <vt:lpstr>AML (Acute myeloid [myelogenous] leukemia)</vt:lpstr>
      <vt:lpstr>Leukemia treatment</vt:lpstr>
      <vt:lpstr>Hyperuricemia and Tumor Lysis Syndrome</vt:lpstr>
      <vt:lpstr>CLL (Chronic Lymphocytic Leukemia)</vt:lpstr>
      <vt:lpstr>CML (Chronic myeloid leukemia)</vt:lpstr>
      <vt:lpstr>Phases of CML</vt:lpstr>
      <vt:lpstr>Think about it</vt:lpstr>
      <vt:lpstr>Think about it</vt:lpstr>
      <vt:lpstr>Lymphomas</vt:lpstr>
      <vt:lpstr>Epstein Barr Virus</vt:lpstr>
      <vt:lpstr>B symptoms</vt:lpstr>
      <vt:lpstr>Hodgkin's Lymphoma (HL)</vt:lpstr>
      <vt:lpstr>PowerPoint Presentation</vt:lpstr>
      <vt:lpstr>PowerPoint Presentation</vt:lpstr>
      <vt:lpstr>Non-Hodgkin’s Lymphoma (NHL)</vt:lpstr>
      <vt:lpstr>A word about pesticides</vt:lpstr>
      <vt:lpstr>What is the role of plasma cells?</vt:lpstr>
      <vt:lpstr>Multiple Myeloma (MM)</vt:lpstr>
      <vt:lpstr>Myeloma and the bones</vt:lpstr>
      <vt:lpstr>Other MM S/S</vt:lpstr>
      <vt:lpstr>What kind of lab values and s/s might you see in a MM patient?</vt:lpstr>
      <vt:lpstr>PowerPoint Presentation</vt:lpstr>
      <vt:lpstr>MM diagnosis and treatment</vt:lpstr>
      <vt:lpstr>What is “Agent Orange”?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</dc:title>
  <dc:creator>Emily Schad</dc:creator>
  <cp:lastModifiedBy>Emily Schad</cp:lastModifiedBy>
  <cp:revision>53</cp:revision>
  <dcterms:created xsi:type="dcterms:W3CDTF">2022-07-12T01:02:12Z</dcterms:created>
  <dcterms:modified xsi:type="dcterms:W3CDTF">2023-04-25T15:08:13Z</dcterms:modified>
</cp:coreProperties>
</file>