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337" r:id="rId2"/>
    <p:sldId id="338" r:id="rId3"/>
    <p:sldId id="258" r:id="rId4"/>
    <p:sldId id="412" r:id="rId5"/>
    <p:sldId id="342" r:id="rId6"/>
    <p:sldId id="343" r:id="rId7"/>
    <p:sldId id="413" r:id="rId8"/>
    <p:sldId id="372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3" r:id="rId18"/>
    <p:sldId id="424" r:id="rId19"/>
    <p:sldId id="445" r:id="rId20"/>
    <p:sldId id="425" r:id="rId21"/>
    <p:sldId id="446" r:id="rId22"/>
    <p:sldId id="426" r:id="rId23"/>
    <p:sldId id="427" r:id="rId24"/>
    <p:sldId id="447" r:id="rId25"/>
    <p:sldId id="428" r:id="rId26"/>
    <p:sldId id="449" r:id="rId27"/>
    <p:sldId id="448" r:id="rId28"/>
    <p:sldId id="438" r:id="rId29"/>
    <p:sldId id="439" r:id="rId30"/>
    <p:sldId id="442" r:id="rId31"/>
    <p:sldId id="440" r:id="rId32"/>
    <p:sldId id="441" r:id="rId33"/>
    <p:sldId id="443" r:id="rId34"/>
    <p:sldId id="444" r:id="rId35"/>
    <p:sldId id="392" r:id="rId36"/>
    <p:sldId id="393" r:id="rId37"/>
    <p:sldId id="394" r:id="rId38"/>
    <p:sldId id="339" r:id="rId3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CA4"/>
    <a:srgbClr val="FF9933"/>
    <a:srgbClr val="E8F173"/>
    <a:srgbClr val="160EC0"/>
    <a:srgbClr val="0D0D0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1" autoAdjust="0"/>
    <p:restoredTop sz="94624" autoAdjust="0"/>
  </p:normalViewPr>
  <p:slideViewPr>
    <p:cSldViewPr snapToGrid="0">
      <p:cViewPr varScale="1">
        <p:scale>
          <a:sx n="73" d="100"/>
          <a:sy n="73" d="100"/>
        </p:scale>
        <p:origin x="1272" y="96"/>
      </p:cViewPr>
      <p:guideLst>
        <p:guide orient="horz" pos="4319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4FFB4-B5DA-414A-BAE4-B685AFB928A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65EF0-B6FF-4583-AEF2-8555E76E3E8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1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57517E-C4F8-47A9-B048-1813D1BFF067}" type="slidenum">
              <a:rPr 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63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57517E-C4F8-47A9-B048-1813D1BFF067}" type="slidenum">
              <a:rPr 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88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17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5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4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19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08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99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5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7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88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93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58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72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97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14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66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18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47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7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D5C761-BA56-4B51-8959-EE39F5BA883F}" type="slidenum">
              <a:rPr 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129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94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7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9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098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893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5EF0-B6FF-4583-AEF2-8555E76E3E8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3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57517E-C4F8-47A9-B048-1813D1BFF067}" type="slidenum">
              <a:rPr 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3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57517E-C4F8-47A9-B048-1813D1BFF067}" type="slidenum">
              <a:rPr 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99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57517E-C4F8-47A9-B048-1813D1BFF067}" type="slidenum">
              <a:rPr 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6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57517E-C4F8-47A9-B048-1813D1BFF067}" type="slidenum">
              <a:rPr 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5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57517E-C4F8-47A9-B048-1813D1BFF067}" type="slidenum">
              <a:rPr 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57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57517E-C4F8-47A9-B048-1813D1BFF067}" type="slidenum">
              <a:rPr 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3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1DC-318C-4434-AF64-4EE08CA6B6FB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17/3/2020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7975-CF55-4528-BF1C-0D000C151035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1DC-318C-4434-AF64-4EE08CA6B6FB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17/3/2020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7975-CF55-4528-BF1C-0D000C151035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1DC-318C-4434-AF64-4EE08CA6B6FB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17/3/2020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7975-CF55-4528-BF1C-0D000C151035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1DC-318C-4434-AF64-4EE08CA6B6FB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17/3/2020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7975-CF55-4528-BF1C-0D000C151035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1DC-318C-4434-AF64-4EE08CA6B6FB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17/3/2020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7975-CF55-4528-BF1C-0D000C151035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1DC-318C-4434-AF64-4EE08CA6B6FB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17/3/2020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7975-CF55-4528-BF1C-0D000C151035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1DC-318C-4434-AF64-4EE08CA6B6FB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17/3/2020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7975-CF55-4528-BF1C-0D000C151035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1DC-318C-4434-AF64-4EE08CA6B6FB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17/3/2020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7975-CF55-4528-BF1C-0D000C151035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1DC-318C-4434-AF64-4EE08CA6B6FB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17/3/2020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7975-CF55-4528-BF1C-0D000C151035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1DC-318C-4434-AF64-4EE08CA6B6FB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17/3/2020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7975-CF55-4528-BF1C-0D000C151035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1DC-318C-4434-AF64-4EE08CA6B6FB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17/3/2020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7975-CF55-4528-BF1C-0D000C151035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A41DC-318C-4434-AF64-4EE08CA6B6FB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17/3/2020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17975-CF55-4528-BF1C-0D000C151035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94704" y="4763162"/>
            <a:ext cx="5821250" cy="171225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Impact" pitchFamily="34" charset="0"/>
                <a:ea typeface="+mn-ea"/>
                <a:cs typeface="+mn-cs"/>
              </a:rPr>
              <a:t>DOCENTE-INSTRUCTOR</a:t>
            </a:r>
            <a:r>
              <a:rPr lang="es-E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  <a:latin typeface="Impact" pitchFamily="34" charset="0"/>
                <a:ea typeface="+mn-ea"/>
                <a:cs typeface="+mn-cs"/>
              </a:rPr>
              <a:t/>
            </a:r>
            <a:br>
              <a:rPr lang="es-E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  <a:latin typeface="Impact" pitchFamily="34" charset="0"/>
                <a:ea typeface="+mn-ea"/>
                <a:cs typeface="+mn-cs"/>
              </a:rPr>
            </a:br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  <a:latin typeface="Goudy Old Style" panose="02020502050305020303" pitchFamily="18" charset="0"/>
                <a:ea typeface="+mn-ea"/>
                <a:cs typeface="+mn-cs"/>
              </a:rPr>
              <a:t>SGOS DE C.B LEMA JAIME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Goudy Old Style" panose="02020502050305020303" pitchFamily="18" charset="0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25118" y="3008692"/>
            <a:ext cx="6757141" cy="1569660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80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PRACTICAS DE MANTENIMIENTO</a:t>
            </a:r>
            <a:endParaRPr lang="es-EC" sz="48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prstClr val="black">
                    <a:alpha val="60000"/>
                  </a:prst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882" y="-1"/>
            <a:ext cx="4034118" cy="267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953" y="4578352"/>
            <a:ext cx="2255387" cy="2279647"/>
          </a:xfrm>
          <a:prstGeom prst="rect">
            <a:avLst/>
          </a:prstGeom>
        </p:spPr>
      </p:pic>
      <p:pic>
        <p:nvPicPr>
          <p:cNvPr id="1026" name="Picture 2" descr="C:\Users\Public\Pictures\Sample Pictures\CARATULAS\Caballeria-boton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4822"/>
            <a:ext cx="2765612" cy="18437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9" name="Imagen 8" descr="C:\Users\JAMES\Downloads\LOGOTIPO ESCABLIN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5185916" y="689827"/>
            <a:ext cx="637540" cy="633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82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803365" y="220619"/>
            <a:ext cx="7463243" cy="676651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04500"/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>
              <a:buClr>
                <a:srgbClr val="49788D"/>
              </a:buClr>
              <a:buSzPct val="110000"/>
              <a:defRPr/>
            </a:pPr>
            <a:endParaRPr lang="es-EC" sz="2400" b="1" dirty="0" smtClean="0"/>
          </a:p>
          <a:p>
            <a:pPr marL="0" lvl="2" algn="ctr">
              <a:buClr>
                <a:srgbClr val="49788D"/>
              </a:buClr>
              <a:buSzPct val="110000"/>
              <a:defRPr/>
            </a:pPr>
            <a:r>
              <a:rPr lang="es-EC" sz="3200" b="1" dirty="0" smtClean="0"/>
              <a:t>DESPUÉS DEL MOVIMIENTO</a:t>
            </a:r>
            <a:endParaRPr lang="en-US" sz="3200" b="1" dirty="0" smtClean="0"/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buClr>
                <a:srgbClr val="49788D"/>
              </a:buClr>
              <a:buSzPct val="110000"/>
              <a:defRPr/>
            </a:pPr>
            <a:endParaRPr lang="es-EC" sz="2400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grpSp>
        <p:nvGrpSpPr>
          <p:cNvPr id="2" name="31 Grupo"/>
          <p:cNvGrpSpPr>
            <a:grpSpLocks/>
          </p:cNvGrpSpPr>
          <p:nvPr/>
        </p:nvGrpSpPr>
        <p:grpSpPr bwMode="auto">
          <a:xfrm>
            <a:off x="195943" y="780207"/>
            <a:ext cx="8817428" cy="5947164"/>
            <a:chOff x="-928007" y="782947"/>
            <a:chExt cx="8817428" cy="4125102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-928007" y="1439282"/>
              <a:ext cx="8817428" cy="3468767"/>
            </a:xfrm>
            <a:prstGeom prst="round2DiagRect">
              <a:avLst>
                <a:gd name="adj1" fmla="val 25839"/>
                <a:gd name="adj2" fmla="val 4143"/>
              </a:avLst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9788D"/>
                </a:buClr>
                <a:buSzPct val="200000"/>
                <a:defRPr/>
              </a:pPr>
              <a:endParaRPr lang="es-ES" b="1" kern="0" dirty="0">
                <a:solidFill>
                  <a:srgbClr val="FFFFFF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-556262" y="1946147"/>
              <a:ext cx="8159215" cy="2455037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/>
                <a:t>Revista minuciosa del estado de la torre. </a:t>
              </a:r>
              <a:endParaRPr lang="es-ES" sz="3200" b="1" dirty="0" smtClean="0"/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Limpieza </a:t>
              </a:r>
              <a:r>
                <a:rPr lang="es-ES" sz="3200" b="1" dirty="0"/>
                <a:t>general  de la </a:t>
              </a:r>
              <a:r>
                <a:rPr lang="es-ES" sz="3200" b="1" dirty="0" smtClean="0"/>
                <a:t>torre.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Lubricación </a:t>
              </a:r>
              <a:r>
                <a:rPr lang="es-ES" sz="3200" b="1" dirty="0"/>
                <a:t>y engrase de </a:t>
              </a:r>
              <a:r>
                <a:rPr lang="es-ES" sz="3200" b="1" dirty="0" smtClean="0"/>
                <a:t>los </a:t>
              </a:r>
              <a:r>
                <a:rPr lang="es-ES" sz="3200" b="1" dirty="0"/>
                <a:t>elementos utilizados</a:t>
              </a:r>
              <a:r>
                <a:rPr lang="es-ES" sz="3200" b="1" dirty="0" smtClean="0"/>
                <a:t>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Reposición </a:t>
              </a:r>
              <a:r>
                <a:rPr lang="es-ES" sz="3200" b="1" dirty="0"/>
                <a:t>de la </a:t>
              </a:r>
              <a:r>
                <a:rPr lang="es-ES" sz="3200" b="1" dirty="0" smtClean="0"/>
                <a:t>dotación.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Dar </a:t>
              </a:r>
              <a:r>
                <a:rPr lang="es-ES" sz="3200" b="1" dirty="0"/>
                <a:t>parte de novedades fuera del alcance del  artillero</a:t>
              </a:r>
              <a:endParaRPr lang="en-US" sz="3200" b="1" dirty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956452" y="736159"/>
              <a:ext cx="801748" cy="895324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8329747" y="89157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0899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803365" y="220619"/>
            <a:ext cx="7463243" cy="676651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04500"/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>
              <a:buClr>
                <a:srgbClr val="49788D"/>
              </a:buClr>
              <a:buSzPct val="110000"/>
              <a:defRPr/>
            </a:pPr>
            <a:endParaRPr lang="es-EC" sz="2400" b="1" dirty="0" smtClean="0"/>
          </a:p>
          <a:p>
            <a:pPr marL="0" lvl="2" algn="ctr">
              <a:buClr>
                <a:srgbClr val="49788D"/>
              </a:buClr>
              <a:buSzPct val="110000"/>
              <a:defRPr/>
            </a:pPr>
            <a:r>
              <a:rPr lang="es-EC" sz="3200" b="1" dirty="0" smtClean="0"/>
              <a:t>ANTES DEL TIRO</a:t>
            </a:r>
            <a:endParaRPr lang="en-US" sz="3200" b="1" dirty="0" smtClean="0"/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buClr>
                <a:srgbClr val="49788D"/>
              </a:buClr>
              <a:buSzPct val="110000"/>
              <a:defRPr/>
            </a:pPr>
            <a:endParaRPr lang="es-EC" sz="2400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grpSp>
        <p:nvGrpSpPr>
          <p:cNvPr id="2" name="31 Grupo"/>
          <p:cNvGrpSpPr>
            <a:grpSpLocks/>
          </p:cNvGrpSpPr>
          <p:nvPr/>
        </p:nvGrpSpPr>
        <p:grpSpPr bwMode="auto">
          <a:xfrm>
            <a:off x="126272" y="806333"/>
            <a:ext cx="8817428" cy="6051667"/>
            <a:chOff x="-997678" y="782947"/>
            <a:chExt cx="8817428" cy="4197588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-997678" y="1511768"/>
              <a:ext cx="8817428" cy="3468767"/>
            </a:xfrm>
            <a:prstGeom prst="round2DiagRect">
              <a:avLst>
                <a:gd name="adj1" fmla="val 25839"/>
                <a:gd name="adj2" fmla="val 4143"/>
              </a:avLst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9788D"/>
                </a:buClr>
                <a:buSzPct val="200000"/>
                <a:defRPr/>
              </a:pPr>
              <a:endParaRPr lang="es-ES" b="1" kern="0" dirty="0">
                <a:solidFill>
                  <a:srgbClr val="FFFFFF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-339465" y="1658043"/>
              <a:ext cx="8159215" cy="3138178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/>
                <a:t>Retirar el pestillo de bloqueo. </a:t>
              </a:r>
              <a:endParaRPr lang="es-ES" sz="3200" b="1" dirty="0" smtClean="0"/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Limpiar </a:t>
              </a:r>
              <a:r>
                <a:rPr lang="es-ES" sz="3200" b="1" dirty="0"/>
                <a:t>y secar completamente el  ánima del cañón</a:t>
              </a:r>
              <a:r>
                <a:rPr lang="es-ES" sz="3200" b="1" dirty="0" smtClean="0"/>
                <a:t>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Verificar </a:t>
              </a:r>
              <a:r>
                <a:rPr lang="es-ES" sz="3200" b="1" dirty="0"/>
                <a:t>el llenado de la </a:t>
              </a:r>
              <a:r>
                <a:rPr lang="es-ES" sz="3200" b="1" dirty="0" smtClean="0">
                  <a:solidFill>
                    <a:srgbClr val="FF0000"/>
                  </a:solidFill>
                </a:rPr>
                <a:t>sistema elástico </a:t>
              </a:r>
              <a:r>
                <a:rPr lang="es-ES" sz="3200" b="1" dirty="0"/>
                <a:t>de </a:t>
              </a:r>
              <a:r>
                <a:rPr lang="es-ES" sz="3200" b="1" dirty="0" smtClean="0"/>
                <a:t>la </a:t>
              </a:r>
              <a:r>
                <a:rPr lang="es-ES" sz="3200" b="1" dirty="0"/>
                <a:t>torre</a:t>
              </a:r>
              <a:r>
                <a:rPr lang="es-ES" sz="3200" b="1" dirty="0" smtClean="0"/>
                <a:t>. (</a:t>
              </a:r>
              <a:r>
                <a:rPr lang="es-ES" sz="3200" b="1" dirty="0" smtClean="0">
                  <a:solidFill>
                    <a:srgbClr val="FF0000"/>
                  </a:solidFill>
                </a:rPr>
                <a:t>F.R</a:t>
              </a:r>
              <a:r>
                <a:rPr lang="es-ES" sz="3200" b="1" dirty="0" smtClean="0"/>
                <a:t>) 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Retirar </a:t>
              </a:r>
              <a:r>
                <a:rPr lang="es-ES" sz="3200" b="1" dirty="0"/>
                <a:t>el seguro de disparo del </a:t>
              </a:r>
              <a:r>
                <a:rPr lang="es-ES" sz="3200" b="1" dirty="0" smtClean="0"/>
                <a:t>cañón.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Maniobrar </a:t>
              </a:r>
              <a:r>
                <a:rPr lang="es-ES" sz="3200" b="1" dirty="0"/>
                <a:t>mandos hidráulicos y mecánicos. </a:t>
              </a:r>
              <a:endParaRPr lang="es-ES" sz="3200" b="1" dirty="0" smtClean="0"/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Encender </a:t>
              </a:r>
              <a:r>
                <a:rPr lang="es-ES" sz="3200" b="1" dirty="0"/>
                <a:t>el pupitre de mando (disparo eléctrico).</a:t>
              </a:r>
              <a:endParaRPr lang="en-US" sz="3200" b="1" dirty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956452" y="736159"/>
              <a:ext cx="801748" cy="895324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8329747" y="89157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7421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803365" y="220619"/>
            <a:ext cx="7463243" cy="676651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04500"/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>
              <a:buClr>
                <a:srgbClr val="49788D"/>
              </a:buClr>
              <a:buSzPct val="110000"/>
              <a:defRPr/>
            </a:pPr>
            <a:endParaRPr lang="es-EC" sz="2400" b="1" dirty="0" smtClean="0"/>
          </a:p>
          <a:p>
            <a:pPr marL="0" lvl="2" algn="ctr">
              <a:buClr>
                <a:srgbClr val="49788D"/>
              </a:buClr>
              <a:buSzPct val="110000"/>
              <a:defRPr/>
            </a:pPr>
            <a:r>
              <a:rPr lang="es-EC" sz="3200" b="1" dirty="0" smtClean="0"/>
              <a:t>DURANTE EL TIRO</a:t>
            </a:r>
            <a:endParaRPr lang="en-US" sz="3200" b="1" dirty="0" smtClean="0"/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buClr>
                <a:srgbClr val="49788D"/>
              </a:buClr>
              <a:buSzPct val="110000"/>
              <a:defRPr/>
            </a:pPr>
            <a:endParaRPr lang="es-EC" sz="2400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grpSp>
        <p:nvGrpSpPr>
          <p:cNvPr id="2" name="31 Grupo"/>
          <p:cNvGrpSpPr>
            <a:grpSpLocks/>
          </p:cNvGrpSpPr>
          <p:nvPr/>
        </p:nvGrpSpPr>
        <p:grpSpPr bwMode="auto">
          <a:xfrm>
            <a:off x="195943" y="806333"/>
            <a:ext cx="8817428" cy="5947164"/>
            <a:chOff x="-928007" y="782947"/>
            <a:chExt cx="8817428" cy="4125102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-928007" y="1439282"/>
              <a:ext cx="8817428" cy="3468767"/>
            </a:xfrm>
            <a:prstGeom prst="round2DiagRect">
              <a:avLst>
                <a:gd name="adj1" fmla="val 25839"/>
                <a:gd name="adj2" fmla="val 4143"/>
              </a:avLst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9788D"/>
                </a:buClr>
                <a:buSzPct val="200000"/>
                <a:defRPr/>
              </a:pPr>
              <a:endParaRPr lang="es-ES" b="1" kern="0" dirty="0">
                <a:solidFill>
                  <a:srgbClr val="FFFFFF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-556262" y="2193842"/>
              <a:ext cx="8159215" cy="1771896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/>
                <a:t>Encender el ventilador de aireación</a:t>
              </a:r>
              <a:r>
                <a:rPr lang="es-ES" sz="3200" b="1" dirty="0" smtClean="0"/>
                <a:t>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Controlar </a:t>
              </a:r>
              <a:r>
                <a:rPr lang="es-ES" sz="3200" b="1" dirty="0"/>
                <a:t>el retroceso máximo. </a:t>
              </a:r>
              <a:endParaRPr lang="es-ES" sz="3200" b="1" dirty="0" smtClean="0"/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Verificar </a:t>
              </a:r>
              <a:r>
                <a:rPr lang="es-ES" sz="3200" b="1" dirty="0"/>
                <a:t>que no exista fugas en la </a:t>
              </a:r>
              <a:r>
                <a:rPr lang="es-ES" sz="3200" b="1" dirty="0" smtClean="0"/>
                <a:t>sistema elástico. (</a:t>
              </a:r>
              <a:r>
                <a:rPr lang="es-ES" sz="3200" b="1" dirty="0" smtClean="0">
                  <a:solidFill>
                    <a:srgbClr val="FF0000"/>
                  </a:solidFill>
                </a:rPr>
                <a:t>F.R</a:t>
              </a:r>
              <a:r>
                <a:rPr lang="es-ES" sz="3200" b="1" dirty="0" smtClean="0"/>
                <a:t>)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Controlar </a:t>
              </a:r>
              <a:r>
                <a:rPr lang="es-ES" sz="3200" b="1" dirty="0"/>
                <a:t>niveles del freno y recuperador.</a:t>
              </a:r>
              <a:endParaRPr lang="en-US" sz="3200" b="1" dirty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956452" y="736159"/>
              <a:ext cx="801748" cy="895324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8329747" y="89157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844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803365" y="220619"/>
            <a:ext cx="7463243" cy="676651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04500"/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>
              <a:buClr>
                <a:srgbClr val="49788D"/>
              </a:buClr>
              <a:buSzPct val="110000"/>
              <a:defRPr/>
            </a:pPr>
            <a:endParaRPr lang="es-EC" sz="2400" b="1" dirty="0" smtClean="0"/>
          </a:p>
          <a:p>
            <a:pPr marL="0" lvl="2" algn="ctr">
              <a:buClr>
                <a:srgbClr val="49788D"/>
              </a:buClr>
              <a:buSzPct val="110000"/>
              <a:defRPr/>
            </a:pPr>
            <a:r>
              <a:rPr lang="es-EC" sz="3200" b="1" dirty="0" smtClean="0"/>
              <a:t>DESPUES DEL TIRO</a:t>
            </a:r>
            <a:endParaRPr lang="en-US" sz="3200" b="1" dirty="0" smtClean="0"/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buClr>
                <a:srgbClr val="49788D"/>
              </a:buClr>
              <a:buSzPct val="110000"/>
              <a:defRPr/>
            </a:pPr>
            <a:endParaRPr lang="es-EC" sz="2400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grpSp>
        <p:nvGrpSpPr>
          <p:cNvPr id="2" name="31 Grupo"/>
          <p:cNvGrpSpPr>
            <a:grpSpLocks/>
          </p:cNvGrpSpPr>
          <p:nvPr/>
        </p:nvGrpSpPr>
        <p:grpSpPr bwMode="auto">
          <a:xfrm>
            <a:off x="195943" y="806333"/>
            <a:ext cx="8817428" cy="5947164"/>
            <a:chOff x="-928007" y="782947"/>
            <a:chExt cx="8817428" cy="4125102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-928007" y="1439282"/>
              <a:ext cx="8817428" cy="3468767"/>
            </a:xfrm>
            <a:prstGeom prst="round2DiagRect">
              <a:avLst>
                <a:gd name="adj1" fmla="val 25839"/>
                <a:gd name="adj2" fmla="val 4143"/>
              </a:avLst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9788D"/>
                </a:buClr>
                <a:buSzPct val="200000"/>
                <a:defRPr/>
              </a:pPr>
              <a:endParaRPr lang="es-ES" b="1" kern="0" dirty="0">
                <a:solidFill>
                  <a:srgbClr val="FFFFFF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-556262" y="2103232"/>
              <a:ext cx="8159215" cy="2113467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/>
                <a:t>Verificar el estado general de la torre. </a:t>
              </a:r>
              <a:endParaRPr lang="es-ES" sz="3200" b="1" dirty="0" smtClean="0"/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Verificar </a:t>
              </a:r>
              <a:r>
                <a:rPr lang="es-ES" sz="3200" b="1" dirty="0"/>
                <a:t>las fugas de aceite en la junta elástica. </a:t>
              </a:r>
              <a:endParaRPr lang="es-ES" sz="3200" b="1" dirty="0" smtClean="0"/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Ajuste </a:t>
              </a:r>
              <a:r>
                <a:rPr lang="es-ES" sz="3200" b="1" dirty="0"/>
                <a:t>de las piezas de la </a:t>
              </a:r>
              <a:r>
                <a:rPr lang="es-ES" sz="3200" b="1" dirty="0" smtClean="0"/>
                <a:t>torre.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Limpieza </a:t>
              </a:r>
              <a:r>
                <a:rPr lang="es-ES" sz="3200" b="1" dirty="0"/>
                <a:t>del cañón. </a:t>
              </a:r>
              <a:endParaRPr lang="es-ES" sz="3200" b="1" dirty="0" smtClean="0"/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3200" b="1" dirty="0" smtClean="0"/>
                <a:t>Colocar </a:t>
              </a:r>
              <a:r>
                <a:rPr lang="es-ES" sz="3200" b="1" dirty="0"/>
                <a:t>el cubre boca.</a:t>
              </a:r>
              <a:endParaRPr lang="en-US" sz="3200" b="1" dirty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956452" y="736159"/>
              <a:ext cx="801748" cy="895324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8329747" y="14140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663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4029" y="83889"/>
            <a:ext cx="5298726" cy="882762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s-ES" sz="4000" b="1" dirty="0">
                <a:solidFill>
                  <a:srgbClr val="FFFF00"/>
                </a:solidFill>
                <a:latin typeface="Impact" panose="020B0806030902050204" pitchFamily="34" charset="0"/>
              </a:rPr>
              <a:t>CIRCUITO </a:t>
            </a:r>
            <a:r>
              <a:rPr lang="es-ES" sz="4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HIDRÁULICO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1123950" y="1238250"/>
            <a:ext cx="7010400" cy="6858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>
              <a:buClr>
                <a:srgbClr val="49788D"/>
              </a:buClr>
              <a:buSzPct val="110000"/>
              <a:defRPr/>
            </a:pPr>
            <a:r>
              <a:rPr lang="es-EC" sz="4000" b="1" kern="0" dirty="0" smtClean="0">
                <a:solidFill>
                  <a:sysClr val="windowText" lastClr="000000"/>
                </a:solidFill>
                <a:latin typeface="Calibri"/>
              </a:rPr>
              <a:t>DEFINICION</a:t>
            </a:r>
          </a:p>
        </p:txBody>
      </p:sp>
      <p:grpSp>
        <p:nvGrpSpPr>
          <p:cNvPr id="32" name="31 Grupo"/>
          <p:cNvGrpSpPr/>
          <p:nvPr/>
        </p:nvGrpSpPr>
        <p:grpSpPr>
          <a:xfrm>
            <a:off x="609600" y="1740926"/>
            <a:ext cx="7734299" cy="4773485"/>
            <a:chOff x="286542" y="1491012"/>
            <a:chExt cx="5906797" cy="3471892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6542" y="2068770"/>
              <a:ext cx="5906797" cy="2854254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41474" y="2478117"/>
              <a:ext cx="5396933" cy="2484787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/>
              <a:r>
                <a:rPr lang="es-EC" sz="3600" b="1" dirty="0" smtClean="0"/>
                <a:t>Es </a:t>
              </a:r>
              <a:r>
                <a:rPr lang="es-EC" sz="3600" b="1" dirty="0"/>
                <a:t>un sistema que comprende un conjunto interconectado de componentes separados que transporta </a:t>
              </a:r>
              <a:r>
                <a:rPr lang="es-EC" sz="3600" b="1" dirty="0" smtClean="0"/>
                <a:t>el </a:t>
              </a:r>
              <a:r>
                <a:rPr lang="es-EC" sz="3600" b="1" u="sng" dirty="0" smtClean="0">
                  <a:solidFill>
                    <a:srgbClr val="FF0000"/>
                  </a:solidFill>
                </a:rPr>
                <a:t>aceite hidráulico</a:t>
              </a:r>
              <a:r>
                <a:rPr lang="es-EC" sz="2400" b="1" dirty="0" smtClean="0">
                  <a:solidFill>
                    <a:srgbClr val="0070C0"/>
                  </a:solidFill>
                </a:rPr>
                <a:t> (GULF GEAR MP 75W90)</a:t>
              </a:r>
              <a:r>
                <a:rPr lang="es-EC" sz="3600" b="1" dirty="0" smtClean="0"/>
                <a:t> . Este </a:t>
              </a:r>
              <a:r>
                <a:rPr lang="es-EC" sz="3600" b="1" dirty="0"/>
                <a:t>sistema se usa para controlar el </a:t>
              </a:r>
              <a:r>
                <a:rPr lang="es-EC" sz="3600" b="1" dirty="0" smtClean="0"/>
                <a:t>fluido.</a:t>
              </a:r>
              <a:endParaRPr lang="es-EC" sz="3600" b="1" dirty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678565" y="1747151"/>
              <a:ext cx="1073982" cy="561704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2352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776502" y="149736"/>
            <a:ext cx="7400494" cy="6858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>
              <a:buClr>
                <a:srgbClr val="49788D"/>
              </a:buClr>
              <a:buSzPct val="110000"/>
              <a:defRPr/>
            </a:pPr>
            <a:r>
              <a:rPr lang="es-EC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ELEMENTOS DEL CIRCUITO HIDRAULICO</a:t>
            </a:r>
            <a:endParaRPr lang="es-EC" sz="2700" b="1" kern="0" dirty="0" smtClean="0">
              <a:latin typeface="Calibri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300446" y="-153203"/>
            <a:ext cx="8905542" cy="7481467"/>
            <a:chOff x="62633" y="113363"/>
            <a:chExt cx="6449969" cy="5432136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62633" y="1080781"/>
              <a:ext cx="6168550" cy="4037024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85626" y="1068401"/>
              <a:ext cx="6326976" cy="4477098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>
                <a:defRPr/>
              </a:pPr>
              <a:r>
                <a:rPr lang="es-EC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Selector </a:t>
              </a: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doble </a:t>
              </a:r>
            </a:p>
            <a:p>
              <a:pPr>
                <a:defRPr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2. Mando del jefe de tanque </a:t>
              </a:r>
            </a:p>
            <a:p>
              <a:pPr>
                <a:defRPr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s-EC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By</a:t>
              </a: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C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pass</a:t>
              </a: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defRPr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4. Tres electro distribuidores sencillos </a:t>
              </a:r>
            </a:p>
            <a:p>
              <a:pPr>
                <a:defRPr/>
              </a:pPr>
              <a:r>
                <a:rPr lang="pt-BR" sz="2700" dirty="0"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pt-BR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Electro</a:t>
              </a:r>
              <a:r>
                <a:rPr lang="pt-BR" sz="2700" dirty="0">
                  <a:latin typeface="Arial" panose="020B0604020202020204" pitchFamily="34" charset="0"/>
                  <a:cs typeface="Arial" panose="020B0604020202020204" pitchFamily="34" charset="0"/>
                </a:rPr>
                <a:t> distribuidor ED- 81 </a:t>
              </a:r>
            </a:p>
            <a:p>
              <a:pPr>
                <a:defRPr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6. Reductor de presión </a:t>
              </a:r>
            </a:p>
            <a:p>
              <a:pPr>
                <a:defRPr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7. Bloque empalme F-1 </a:t>
              </a:r>
            </a:p>
            <a:p>
              <a:pPr>
                <a:defRPr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8. Bloque empalme F -2 </a:t>
              </a:r>
            </a:p>
            <a:p>
              <a:pPr>
                <a:defRPr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9. Bloque </a:t>
              </a:r>
              <a:r>
                <a:rPr lang="es-EC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empalme </a:t>
              </a: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F </a:t>
              </a:r>
              <a:r>
                <a:rPr lang="es-EC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-3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10. Filtro E -123 y tubería de retorno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11. Filtro F- 20 y tubería de salida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12. Filtro F- 06 y tubería de </a:t>
              </a:r>
              <a:r>
                <a:rPr lang="es-EC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salida</a:t>
              </a:r>
            </a:p>
            <a:p>
              <a:pPr>
                <a:spcBef>
                  <a:spcPct val="0"/>
                </a:spcBef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13. Filtro F -06 y tubería de retorno de fugas internas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s-EC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678565" y="369502"/>
              <a:ext cx="1073982" cy="561704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8241857" y="6702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1729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776502" y="149736"/>
            <a:ext cx="7400494" cy="6858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>
              <a:buClr>
                <a:srgbClr val="49788D"/>
              </a:buClr>
              <a:buSzPct val="110000"/>
              <a:defRPr/>
            </a:pPr>
            <a:r>
              <a:rPr lang="es-EC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ELEMENTOS DEL CIRCUITO HIDRAULICO</a:t>
            </a:r>
            <a:endParaRPr lang="es-EC" sz="2700" b="1" kern="0" dirty="0" smtClean="0">
              <a:latin typeface="Calibri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300446" y="-153203"/>
            <a:ext cx="9349677" cy="6898328"/>
            <a:chOff x="62633" y="113363"/>
            <a:chExt cx="6771640" cy="5017354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62633" y="1080781"/>
              <a:ext cx="6168550" cy="4037024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07297" y="1134908"/>
              <a:ext cx="6326976" cy="3995809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. Gato hidráulico de puntería en elevación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15. Gato de enclavamiento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16. Mando hidráulico del artillero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17. Motor hidráulico de puntería en elevación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18. Llave doble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19. Manómetro </a:t>
              </a:r>
              <a:endParaRPr lang="es-EC" sz="27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20. Amperímetro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21. Acumulador oleo neumático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22. Bomba hidráulica P- 510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23. Gato de </a:t>
              </a:r>
              <a:r>
                <a:rPr lang="es-EC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desenclavamiento</a:t>
              </a: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24. Válvula de seguridad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25. Compensador oleo neumático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C" sz="2700" dirty="0">
                  <a:latin typeface="Arial" panose="020B0604020202020204" pitchFamily="34" charset="0"/>
                  <a:cs typeface="Arial" panose="020B0604020202020204" pitchFamily="34" charset="0"/>
                </a:rPr>
                <a:t>26. Regulador de caudal </a:t>
              </a:r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678565" y="369502"/>
              <a:ext cx="1073982" cy="561704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8241857" y="6702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1447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4029" y="83889"/>
            <a:ext cx="5298726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s-ES" sz="4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FRENO Y RECUPERADOR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1123950" y="1238250"/>
            <a:ext cx="7010400" cy="6858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>
              <a:buClr>
                <a:srgbClr val="49788D"/>
              </a:buClr>
              <a:buSzPct val="110000"/>
              <a:defRPr/>
            </a:pPr>
            <a:r>
              <a:rPr lang="es-EC" sz="4000" b="1" kern="0" dirty="0" smtClean="0">
                <a:solidFill>
                  <a:sysClr val="windowText" lastClr="000000"/>
                </a:solidFill>
                <a:latin typeface="Calibri"/>
              </a:rPr>
              <a:t>DEFINICION</a:t>
            </a:r>
          </a:p>
        </p:txBody>
      </p:sp>
      <p:grpSp>
        <p:nvGrpSpPr>
          <p:cNvPr id="32" name="31 Grupo"/>
          <p:cNvGrpSpPr/>
          <p:nvPr/>
        </p:nvGrpSpPr>
        <p:grpSpPr>
          <a:xfrm>
            <a:off x="609600" y="1732384"/>
            <a:ext cx="7734299" cy="4727196"/>
            <a:chOff x="286542" y="1484799"/>
            <a:chExt cx="5906797" cy="3438225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6542" y="2068770"/>
              <a:ext cx="5906797" cy="2854254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84205" y="2058478"/>
              <a:ext cx="5675133" cy="2081849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C" sz="3600" dirty="0" smtClean="0"/>
                <a:t>Como su nombre </a:t>
              </a:r>
              <a:r>
                <a:rPr lang="es-EC" sz="3600" dirty="0"/>
                <a:t>lo </a:t>
              </a:r>
              <a:r>
                <a:rPr lang="es-EC" sz="3600" dirty="0" smtClean="0"/>
                <a:t>indica, comprende </a:t>
              </a:r>
              <a:r>
                <a:rPr lang="es-EC" sz="3600" dirty="0"/>
                <a:t>el freno de tiro y el recuperador</a:t>
              </a:r>
              <a:r>
                <a:rPr lang="es-EC" sz="3600" dirty="0" smtClean="0"/>
                <a:t>. (</a:t>
              </a:r>
              <a:r>
                <a:rPr lang="es-EC" sz="3600" dirty="0" smtClean="0">
                  <a:solidFill>
                    <a:srgbClr val="FF0000"/>
                  </a:solidFill>
                </a:rPr>
                <a:t>SISTEMA ELÁSTICO</a:t>
              </a:r>
              <a:r>
                <a:rPr lang="es-EC" sz="3600" dirty="0" smtClean="0"/>
                <a:t>)</a:t>
              </a:r>
              <a:endParaRPr lang="es-EC" sz="36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C" sz="3600" dirty="0"/>
                <a:t> Los dos van montados paralelos en la culata</a:t>
              </a:r>
              <a:r>
                <a:rPr lang="es-EC" sz="3600" dirty="0" smtClean="0"/>
                <a:t>.</a:t>
              </a:r>
              <a:endParaRPr lang="es-EC" sz="3600" dirty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79879" y="1649197"/>
              <a:ext cx="760971" cy="432175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 descr="DSC01822">
            <a:extLst>
              <a:ext uri="{FF2B5EF4-FFF2-40B4-BE49-F238E27FC236}">
                <a16:creationId xmlns:a16="http://schemas.microsoft.com/office/drawing/2014/main" id="{8CA921EE-845E-46E9-BA3A-1E097BEE5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b="17489"/>
          <a:stretch/>
        </p:blipFill>
        <p:spPr bwMode="auto">
          <a:xfrm>
            <a:off x="3473098" y="4754880"/>
            <a:ext cx="3589657" cy="16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815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4029" y="83889"/>
            <a:ext cx="5298726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s-ES" sz="4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FRENO Y RECUPERADOR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1071698" y="1325250"/>
            <a:ext cx="7010400" cy="6858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>
              <a:buClr>
                <a:srgbClr val="49788D"/>
              </a:buClr>
              <a:buSzPct val="110000"/>
              <a:defRPr/>
            </a:pPr>
            <a:r>
              <a:rPr lang="es-EC" sz="4000" b="1" kern="0" dirty="0" smtClean="0">
                <a:solidFill>
                  <a:sysClr val="windowText" lastClr="000000"/>
                </a:solidFill>
                <a:latin typeface="Calibri"/>
              </a:rPr>
              <a:t>FRENO</a:t>
            </a:r>
          </a:p>
        </p:txBody>
      </p:sp>
      <p:grpSp>
        <p:nvGrpSpPr>
          <p:cNvPr id="32" name="31 Grupo"/>
          <p:cNvGrpSpPr/>
          <p:nvPr/>
        </p:nvGrpSpPr>
        <p:grpSpPr>
          <a:xfrm>
            <a:off x="609600" y="1732384"/>
            <a:ext cx="7734299" cy="4727195"/>
            <a:chOff x="286542" y="1484799"/>
            <a:chExt cx="5906797" cy="3438225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6542" y="2068770"/>
              <a:ext cx="5906797" cy="2854254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18206" y="2115010"/>
              <a:ext cx="5675133" cy="1678910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C" sz="3600" dirty="0" smtClean="0"/>
                <a:t>El </a:t>
              </a:r>
              <a:r>
                <a:rPr lang="es-EC" sz="3600" dirty="0"/>
                <a:t>freno de tiro es de tipo hidráulico de ranuras (aceite</a:t>
              </a:r>
              <a:r>
                <a:rPr lang="es-EC" sz="3600" dirty="0" smtClean="0"/>
                <a:t>). (2.3 </a:t>
              </a:r>
              <a:r>
                <a:rPr lang="es-EC" sz="3600" dirty="0" err="1" smtClean="0"/>
                <a:t>ltr</a:t>
              </a:r>
              <a:r>
                <a:rPr lang="es-EC" sz="3600" dirty="0" smtClean="0"/>
                <a:t>. A.H)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C" sz="3600" dirty="0" smtClean="0"/>
                <a:t>Colocado a lado izquierdo de la culata</a:t>
              </a:r>
              <a:endParaRPr lang="es-EC" sz="3600" dirty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79879" y="1649197"/>
              <a:ext cx="760971" cy="432175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DSC01822">
            <a:extLst>
              <a:ext uri="{FF2B5EF4-FFF2-40B4-BE49-F238E27FC236}">
                <a16:creationId xmlns:a16="http://schemas.microsoft.com/office/drawing/2014/main" id="{8CA921EE-845E-46E9-BA3A-1E097BEE5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b="17489"/>
          <a:stretch/>
        </p:blipFill>
        <p:spPr bwMode="auto">
          <a:xfrm>
            <a:off x="3473098" y="4284617"/>
            <a:ext cx="4429125" cy="207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879669" y="5525589"/>
            <a:ext cx="96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FRENO</a:t>
            </a:r>
            <a:endParaRPr lang="es-EC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33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4029" y="57763"/>
            <a:ext cx="5298726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s-ES" sz="4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FRENO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t="35181" r="8142"/>
          <a:stretch/>
        </p:blipFill>
        <p:spPr>
          <a:xfrm>
            <a:off x="52252" y="835376"/>
            <a:ext cx="9026433" cy="60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59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528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C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MEDIDAS DE SEGURIDAD</a:t>
            </a:r>
            <a:endParaRPr lang="es-EC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65175" y="1285875"/>
            <a:ext cx="1214438" cy="1214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  <p:sp>
        <p:nvSpPr>
          <p:cNvPr id="24" name="23 Rectángulo"/>
          <p:cNvSpPr/>
          <p:nvPr/>
        </p:nvSpPr>
        <p:spPr>
          <a:xfrm>
            <a:off x="714375" y="2928938"/>
            <a:ext cx="1285875" cy="25717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  <p:sp>
        <p:nvSpPr>
          <p:cNvPr id="26" name="25 Rectángulo"/>
          <p:cNvSpPr/>
          <p:nvPr/>
        </p:nvSpPr>
        <p:spPr>
          <a:xfrm>
            <a:off x="2428875" y="5357813"/>
            <a:ext cx="3643313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  <p:sp>
        <p:nvSpPr>
          <p:cNvPr id="27" name="26 Rectángulo"/>
          <p:cNvSpPr/>
          <p:nvPr/>
        </p:nvSpPr>
        <p:spPr>
          <a:xfrm>
            <a:off x="6143625" y="5357813"/>
            <a:ext cx="2500313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29" name="28 Conector recto"/>
          <p:cNvCxnSpPr/>
          <p:nvPr/>
        </p:nvCxnSpPr>
        <p:spPr>
          <a:xfrm>
            <a:off x="714375" y="3571875"/>
            <a:ext cx="1285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5400000" flipH="1" flipV="1">
            <a:off x="2499519" y="5930106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714375" y="4929188"/>
            <a:ext cx="1285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714375" y="4286250"/>
            <a:ext cx="1285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rot="5400000" flipH="1" flipV="1">
            <a:off x="4000501" y="5929312"/>
            <a:ext cx="1143000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rot="5400000" flipH="1" flipV="1">
            <a:off x="3213894" y="5930106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53 Rectángulo redondeado"/>
          <p:cNvSpPr/>
          <p:nvPr/>
        </p:nvSpPr>
        <p:spPr>
          <a:xfrm rot="5400000">
            <a:off x="-231161" y="3983689"/>
            <a:ext cx="1500198" cy="390820"/>
          </a:xfrm>
          <a:prstGeom prst="roundRect">
            <a:avLst>
              <a:gd name="adj" fmla="val 412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bg1">
                    <a:lumMod val="95000"/>
                    <a:lumOff val="5000"/>
                  </a:schemeClr>
                </a:solidFill>
              </a:rPr>
              <a:t>AULAS</a:t>
            </a:r>
          </a:p>
        </p:txBody>
      </p:sp>
      <p:sp>
        <p:nvSpPr>
          <p:cNvPr id="55" name="54 Rectángulo redondeado"/>
          <p:cNvSpPr/>
          <p:nvPr/>
        </p:nvSpPr>
        <p:spPr>
          <a:xfrm>
            <a:off x="3643306" y="6500834"/>
            <a:ext cx="1428760" cy="285752"/>
          </a:xfrm>
          <a:prstGeom prst="roundRect">
            <a:avLst>
              <a:gd name="adj" fmla="val 412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bg1">
                    <a:lumMod val="95000"/>
                    <a:lumOff val="5000"/>
                  </a:schemeClr>
                </a:solidFill>
              </a:rPr>
              <a:t>AULAS</a:t>
            </a:r>
          </a:p>
        </p:txBody>
      </p:sp>
      <p:sp>
        <p:nvSpPr>
          <p:cNvPr id="57" name="56 Rectángulo redondeado"/>
          <p:cNvSpPr/>
          <p:nvPr/>
        </p:nvSpPr>
        <p:spPr>
          <a:xfrm rot="5400000">
            <a:off x="-108520" y="1772816"/>
            <a:ext cx="1368152" cy="360040"/>
          </a:xfrm>
          <a:prstGeom prst="roundRect">
            <a:avLst>
              <a:gd name="adj" fmla="val 412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bg1">
                    <a:lumMod val="95000"/>
                    <a:lumOff val="5000"/>
                  </a:schemeClr>
                </a:solidFill>
              </a:rPr>
              <a:t>OFICINAS</a:t>
            </a:r>
          </a:p>
        </p:txBody>
      </p:sp>
      <p:sp>
        <p:nvSpPr>
          <p:cNvPr id="58" name="57 Rectángulo"/>
          <p:cNvSpPr/>
          <p:nvPr/>
        </p:nvSpPr>
        <p:spPr>
          <a:xfrm>
            <a:off x="2857500" y="1428750"/>
            <a:ext cx="2214563" cy="3143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3200" b="1" dirty="0"/>
              <a:t>A.R</a:t>
            </a:r>
          </a:p>
        </p:txBody>
      </p:sp>
      <p:sp>
        <p:nvSpPr>
          <p:cNvPr id="59" name="58 Rectángulo"/>
          <p:cNvSpPr/>
          <p:nvPr/>
        </p:nvSpPr>
        <p:spPr>
          <a:xfrm>
            <a:off x="5286375" y="1428750"/>
            <a:ext cx="2857500" cy="31432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61" name="60 Conector recto"/>
          <p:cNvCxnSpPr>
            <a:stCxn id="59" idx="1"/>
            <a:endCxn id="59" idx="3"/>
          </p:cNvCxnSpPr>
          <p:nvPr/>
        </p:nvCxnSpPr>
        <p:spPr>
          <a:xfrm rot="10800000" flipH="1">
            <a:off x="5286375" y="3000375"/>
            <a:ext cx="2857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6215063" y="1928813"/>
            <a:ext cx="10715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6215063" y="4000500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rot="5400000" flipH="1" flipV="1">
            <a:off x="5965825" y="1677988"/>
            <a:ext cx="50006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rot="5400000" flipH="1" flipV="1">
            <a:off x="5965825" y="4249738"/>
            <a:ext cx="50006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 rot="5400000" flipH="1" flipV="1">
            <a:off x="7072313" y="4286250"/>
            <a:ext cx="5730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rot="5400000">
            <a:off x="7038181" y="1677194"/>
            <a:ext cx="4984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82 Elipse"/>
          <p:cNvSpPr/>
          <p:nvPr/>
        </p:nvSpPr>
        <p:spPr>
          <a:xfrm>
            <a:off x="6286500" y="2571750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91" name="90 Conector recto"/>
          <p:cNvCxnSpPr/>
          <p:nvPr/>
        </p:nvCxnSpPr>
        <p:spPr>
          <a:xfrm rot="5400000" flipH="1" flipV="1">
            <a:off x="4787107" y="5930106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>
            <a:off x="1987982" y="3327349"/>
            <a:ext cx="1206068" cy="83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 flipV="1">
            <a:off x="1976852" y="3767527"/>
            <a:ext cx="1298986" cy="223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>
            <a:stCxn id="148" idx="3"/>
          </p:cNvCxnSpPr>
          <p:nvPr/>
        </p:nvCxnSpPr>
        <p:spPr>
          <a:xfrm flipV="1">
            <a:off x="1989964" y="3893344"/>
            <a:ext cx="1428751" cy="65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121 Conector recto de flecha"/>
          <p:cNvCxnSpPr>
            <a:stCxn id="150" idx="3"/>
          </p:cNvCxnSpPr>
          <p:nvPr/>
        </p:nvCxnSpPr>
        <p:spPr>
          <a:xfrm flipV="1">
            <a:off x="2070101" y="4016118"/>
            <a:ext cx="1450595" cy="1169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122 Conector recto de flecha"/>
          <p:cNvCxnSpPr/>
          <p:nvPr/>
        </p:nvCxnSpPr>
        <p:spPr>
          <a:xfrm flipV="1">
            <a:off x="2819403" y="4117139"/>
            <a:ext cx="866013" cy="1239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123 Conector recto de flecha"/>
          <p:cNvCxnSpPr/>
          <p:nvPr/>
        </p:nvCxnSpPr>
        <p:spPr>
          <a:xfrm flipV="1">
            <a:off x="3488564" y="4365625"/>
            <a:ext cx="430214" cy="990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124 Conector recto de flecha"/>
          <p:cNvCxnSpPr>
            <a:stCxn id="26" idx="0"/>
          </p:cNvCxnSpPr>
          <p:nvPr/>
        </p:nvCxnSpPr>
        <p:spPr>
          <a:xfrm flipH="1" flipV="1">
            <a:off x="4141788" y="4365625"/>
            <a:ext cx="108744" cy="992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125 Conector recto de flecha"/>
          <p:cNvCxnSpPr/>
          <p:nvPr/>
        </p:nvCxnSpPr>
        <p:spPr>
          <a:xfrm flipH="1" flipV="1">
            <a:off x="4469401" y="4365625"/>
            <a:ext cx="480840" cy="990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8" name="147 CuadroTexto"/>
          <p:cNvSpPr txBox="1"/>
          <p:nvPr/>
        </p:nvSpPr>
        <p:spPr>
          <a:xfrm>
            <a:off x="750886" y="4365625"/>
            <a:ext cx="123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AULA: J.T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0" name="149 CuadroTexto"/>
          <p:cNvSpPr txBox="1"/>
          <p:nvPr/>
        </p:nvSpPr>
        <p:spPr>
          <a:xfrm>
            <a:off x="689255" y="5000625"/>
            <a:ext cx="1380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AULA: EMP L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150 CuadroTexto"/>
          <p:cNvSpPr txBox="1"/>
          <p:nvPr/>
        </p:nvSpPr>
        <p:spPr>
          <a:xfrm>
            <a:off x="730851" y="3668157"/>
            <a:ext cx="1410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BIBLIOTECA</a:t>
            </a:r>
            <a:endParaRPr lang="es-EC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s-EC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SIML</a:t>
            </a:r>
            <a:r>
              <a:rPr lang="es-EC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C</a:t>
            </a:r>
          </a:p>
        </p:txBody>
      </p:sp>
      <p:sp>
        <p:nvSpPr>
          <p:cNvPr id="152" name="151 CuadroTexto"/>
          <p:cNvSpPr txBox="1"/>
          <p:nvPr/>
        </p:nvSpPr>
        <p:spPr>
          <a:xfrm rot="5400000">
            <a:off x="2227407" y="5733535"/>
            <a:ext cx="10077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BOD. A.F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4" name="153 CuadroTexto"/>
          <p:cNvSpPr txBox="1"/>
          <p:nvPr/>
        </p:nvSpPr>
        <p:spPr>
          <a:xfrm>
            <a:off x="3357563" y="5786438"/>
            <a:ext cx="3317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5" name="154 CuadroTexto"/>
          <p:cNvSpPr txBox="1"/>
          <p:nvPr/>
        </p:nvSpPr>
        <p:spPr>
          <a:xfrm>
            <a:off x="4000500" y="5786438"/>
            <a:ext cx="3317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56" name="155 CuadroTexto"/>
          <p:cNvSpPr txBox="1"/>
          <p:nvPr/>
        </p:nvSpPr>
        <p:spPr>
          <a:xfrm>
            <a:off x="5500688" y="5786438"/>
            <a:ext cx="3317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57" name="156 CuadroTexto"/>
          <p:cNvSpPr txBox="1"/>
          <p:nvPr/>
        </p:nvSpPr>
        <p:spPr>
          <a:xfrm>
            <a:off x="4857750" y="5786438"/>
            <a:ext cx="3317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cxnSp>
        <p:nvCxnSpPr>
          <p:cNvPr id="158" name="157 Conector recto de flecha"/>
          <p:cNvCxnSpPr>
            <a:stCxn id="23" idx="3"/>
          </p:cNvCxnSpPr>
          <p:nvPr/>
        </p:nvCxnSpPr>
        <p:spPr>
          <a:xfrm>
            <a:off x="1979613" y="1892300"/>
            <a:ext cx="1214437" cy="1108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90" name="160 CuadroTexto"/>
          <p:cNvSpPr txBox="1">
            <a:spLocks noChangeArrowheads="1"/>
          </p:cNvSpPr>
          <p:nvPr/>
        </p:nvSpPr>
        <p:spPr bwMode="auto">
          <a:xfrm>
            <a:off x="2987675" y="2214563"/>
            <a:ext cx="161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C" b="1">
                <a:solidFill>
                  <a:schemeClr val="bg1"/>
                </a:solidFill>
              </a:rPr>
              <a:t>P. FORMACION</a:t>
            </a:r>
          </a:p>
        </p:txBody>
      </p:sp>
      <p:cxnSp>
        <p:nvCxnSpPr>
          <p:cNvPr id="166" name="165 Conector recto de flecha"/>
          <p:cNvCxnSpPr/>
          <p:nvPr/>
        </p:nvCxnSpPr>
        <p:spPr>
          <a:xfrm flipH="1" flipV="1">
            <a:off x="4685540" y="4249737"/>
            <a:ext cx="976694" cy="1106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0" name="169 Rectángulo redondeado"/>
          <p:cNvSpPr/>
          <p:nvPr/>
        </p:nvSpPr>
        <p:spPr>
          <a:xfrm>
            <a:off x="6715140" y="6500834"/>
            <a:ext cx="1428760" cy="285752"/>
          </a:xfrm>
          <a:prstGeom prst="roundRect">
            <a:avLst>
              <a:gd name="adj" fmla="val 3959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bg1">
                    <a:lumMod val="95000"/>
                    <a:lumOff val="5000"/>
                  </a:schemeClr>
                </a:solidFill>
              </a:rPr>
              <a:t>CANTINA</a:t>
            </a:r>
          </a:p>
        </p:txBody>
      </p:sp>
      <p:pic>
        <p:nvPicPr>
          <p:cNvPr id="47" name="Imagen 46" descr="C:\Users\JAMES\Downloads\LOGOTIPO ESCABLIN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98989" y="82234"/>
            <a:ext cx="806343" cy="753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150 CuadroTexto"/>
          <p:cNvSpPr txBox="1"/>
          <p:nvPr/>
        </p:nvSpPr>
        <p:spPr>
          <a:xfrm>
            <a:off x="755576" y="3075078"/>
            <a:ext cx="12549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AUDITORIO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9" name="100 Conector recto de flecha"/>
          <p:cNvCxnSpPr/>
          <p:nvPr/>
        </p:nvCxnSpPr>
        <p:spPr>
          <a:xfrm flipH="1" flipV="1">
            <a:off x="4918902" y="4094058"/>
            <a:ext cx="1766888" cy="1320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0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4029" y="83889"/>
            <a:ext cx="5298726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s-ES" sz="4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FRENO Y RECUPERADOR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1071698" y="1325250"/>
            <a:ext cx="7010400" cy="6858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>
              <a:buClr>
                <a:srgbClr val="49788D"/>
              </a:buClr>
              <a:buSzPct val="110000"/>
              <a:defRPr/>
            </a:pPr>
            <a:r>
              <a:rPr lang="es-EC" sz="4000" b="1" kern="0" dirty="0" smtClean="0">
                <a:solidFill>
                  <a:sysClr val="windowText" lastClr="000000"/>
                </a:solidFill>
                <a:latin typeface="Calibri"/>
              </a:rPr>
              <a:t>RECUPERADOR</a:t>
            </a:r>
          </a:p>
        </p:txBody>
      </p:sp>
      <p:grpSp>
        <p:nvGrpSpPr>
          <p:cNvPr id="32" name="31 Grupo"/>
          <p:cNvGrpSpPr/>
          <p:nvPr/>
        </p:nvGrpSpPr>
        <p:grpSpPr>
          <a:xfrm>
            <a:off x="609600" y="1732384"/>
            <a:ext cx="7734299" cy="4727195"/>
            <a:chOff x="286542" y="1484799"/>
            <a:chExt cx="5906797" cy="3438225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6542" y="2068770"/>
              <a:ext cx="5906797" cy="2854254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78858" y="2043780"/>
              <a:ext cx="5675133" cy="1678910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C" sz="3600" dirty="0" smtClean="0"/>
                <a:t>El </a:t>
              </a:r>
              <a:r>
                <a:rPr lang="es-EC" sz="3600" dirty="0"/>
                <a:t>recuperador del </a:t>
              </a:r>
              <a:r>
                <a:rPr lang="es-EC" sz="3600" dirty="0" smtClean="0"/>
                <a:t>tiro, es de tipo </a:t>
              </a:r>
              <a:r>
                <a:rPr lang="es-EC" sz="3600" dirty="0"/>
                <a:t>hidroneumático embolo libre (aceite </a:t>
              </a:r>
              <a:r>
                <a:rPr lang="es-EC" sz="2000" b="1" u="sng" dirty="0" smtClean="0"/>
                <a:t>1 </a:t>
              </a:r>
              <a:r>
                <a:rPr lang="es-EC" sz="2000" b="1" u="sng" dirty="0" err="1" smtClean="0"/>
                <a:t>ltr</a:t>
              </a:r>
              <a:r>
                <a:rPr lang="es-EC" sz="2000" b="1" u="sng" dirty="0" smtClean="0"/>
                <a:t>. A.H </a:t>
              </a:r>
              <a:r>
                <a:rPr lang="es-EC" sz="3600" dirty="0" smtClean="0"/>
                <a:t>y nitrógeno </a:t>
              </a:r>
              <a:r>
                <a:rPr lang="es-EC" sz="2000" b="1" u="sng" dirty="0" smtClean="0"/>
                <a:t>86 +-2 vares de presión</a:t>
              </a:r>
              <a:r>
                <a:rPr lang="es-EC" sz="3600" dirty="0" smtClean="0"/>
                <a:t>)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C" sz="3600" dirty="0" smtClean="0"/>
                <a:t>Colocado a lado derecho de la culata</a:t>
              </a:r>
              <a:endParaRPr lang="es-EC" sz="3600" dirty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79879" y="1649197"/>
              <a:ext cx="760971" cy="432175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DSC01822">
            <a:extLst>
              <a:ext uri="{FF2B5EF4-FFF2-40B4-BE49-F238E27FC236}">
                <a16:creationId xmlns:a16="http://schemas.microsoft.com/office/drawing/2014/main" id="{8CA921EE-845E-46E9-BA3A-1E097BEE5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b="17489"/>
          <a:stretch/>
        </p:blipFill>
        <p:spPr bwMode="auto">
          <a:xfrm>
            <a:off x="2362334" y="4704784"/>
            <a:ext cx="4429125" cy="17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258492" y="5708469"/>
            <a:ext cx="176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RECUPERADOR</a:t>
            </a:r>
            <a:endParaRPr lang="es-EC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33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4029" y="83889"/>
            <a:ext cx="5298726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s-ES" sz="4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RECUPERADOR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45524" r="10868" b="1168"/>
          <a:stretch/>
        </p:blipFill>
        <p:spPr>
          <a:xfrm>
            <a:off x="0" y="835376"/>
            <a:ext cx="9104815" cy="60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04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4029" y="83889"/>
            <a:ext cx="5298726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s-ES" sz="4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FRENO Y RECUPERADOR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875753" y="907236"/>
            <a:ext cx="7010400" cy="6858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es-ES" sz="4000" b="1" dirty="0" smtClean="0"/>
              <a:t>FALLOS DEL SISTEMA</a:t>
            </a:r>
            <a:endParaRPr lang="es-ES" sz="40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609600" y="1013935"/>
            <a:ext cx="7734299" cy="5883427"/>
            <a:chOff x="286542" y="933747"/>
            <a:chExt cx="5906797" cy="4052380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6542" y="1715153"/>
              <a:ext cx="5906797" cy="3207872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18206" y="1869875"/>
              <a:ext cx="5675133" cy="3116252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marL="514350" lvl="0" indent="-514350">
                <a:buFont typeface="+mj-lt"/>
                <a:buAutoNum type="arabicPeriod"/>
              </a:pPr>
              <a:r>
                <a:rPr lang="es-MX" sz="3200" dirty="0"/>
                <a:t>Falta de aceite en el freno.</a:t>
              </a:r>
              <a:endParaRPr lang="en-US" sz="3200" dirty="0"/>
            </a:p>
            <a:p>
              <a:pPr marL="514350" lvl="0" indent="-514350">
                <a:buFont typeface="+mj-lt"/>
                <a:buAutoNum type="arabicPeriod"/>
              </a:pPr>
              <a:r>
                <a:rPr lang="es-MX" sz="3200" dirty="0"/>
                <a:t>Demasiado aceite en el mismo.</a:t>
              </a:r>
              <a:endParaRPr lang="en-US" sz="3200" dirty="0"/>
            </a:p>
            <a:p>
              <a:pPr marL="514350" lvl="0" indent="-514350">
                <a:buFont typeface="+mj-lt"/>
                <a:buAutoNum type="arabicPeriod"/>
              </a:pPr>
              <a:r>
                <a:rPr lang="es-MX" sz="3200" dirty="0"/>
                <a:t>Fuga de aceite en el freno o recuperador.</a:t>
              </a:r>
              <a:endParaRPr lang="en-US" sz="3200" dirty="0"/>
            </a:p>
            <a:p>
              <a:pPr marL="514350" lvl="0" indent="-514350">
                <a:buFont typeface="+mj-lt"/>
                <a:buAutoNum type="arabicPeriod"/>
              </a:pPr>
              <a:r>
                <a:rPr lang="es-MX" sz="3200" dirty="0"/>
                <a:t>Falta de nitrógeno en el recuperador.</a:t>
              </a:r>
              <a:endParaRPr lang="en-US" sz="3200" dirty="0"/>
            </a:p>
            <a:p>
              <a:pPr marL="514350" lvl="0" indent="-514350">
                <a:buFont typeface="+mj-lt"/>
                <a:buAutoNum type="arabicPeriod"/>
              </a:pPr>
              <a:r>
                <a:rPr lang="es-MX" sz="3200" dirty="0"/>
                <a:t>Que se encuentren defectuosos cualquiera de los dos.</a:t>
              </a:r>
              <a:endParaRPr lang="en-US" sz="3200" dirty="0"/>
            </a:p>
            <a:p>
              <a:pPr marL="514350" lvl="0" indent="-514350">
                <a:buFont typeface="+mj-lt"/>
                <a:buAutoNum type="arabicPeriod"/>
              </a:pPr>
              <a:r>
                <a:rPr lang="es-MX" sz="3200" dirty="0"/>
                <a:t>Falta de aceite en el grupo electro bomba.</a:t>
              </a:r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79879" y="1098145"/>
              <a:ext cx="760971" cy="432175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2121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846" y="83889"/>
            <a:ext cx="5847909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4000" b="1" dirty="0">
                <a:solidFill>
                  <a:srgbClr val="FFFF00"/>
                </a:solidFill>
                <a:latin typeface="Impact" panose="020B0806030902050204" pitchFamily="34" charset="0"/>
              </a:rPr>
              <a:t>GRUPO</a:t>
            </a:r>
            <a:r>
              <a:rPr lang="es-ES" sz="4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4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ELECTROBOMBA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1159484" y="759633"/>
            <a:ext cx="5995045" cy="6858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C" sz="3600" b="1" dirty="0">
                <a:ea typeface="Times New Roman" panose="02020603050405020304" pitchFamily="18" charset="0"/>
                <a:cs typeface="Arial" panose="020B0604020202020204" pitchFamily="34" charset="0"/>
              </a:rPr>
              <a:t>GENERALIDADES</a:t>
            </a:r>
            <a:endParaRPr lang="es-EC" altLang="es-EC" sz="3600" dirty="0"/>
          </a:p>
        </p:txBody>
      </p:sp>
      <p:grpSp>
        <p:nvGrpSpPr>
          <p:cNvPr id="32" name="31 Grupo"/>
          <p:cNvGrpSpPr/>
          <p:nvPr/>
        </p:nvGrpSpPr>
        <p:grpSpPr>
          <a:xfrm>
            <a:off x="609600" y="1013935"/>
            <a:ext cx="7734299" cy="5791811"/>
            <a:chOff x="286542" y="933747"/>
            <a:chExt cx="5906797" cy="3989277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6542" y="1584983"/>
              <a:ext cx="5906797" cy="3338041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18206" y="1743911"/>
              <a:ext cx="5675133" cy="2777069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just"/>
              <a:r>
                <a:rPr lang="es-EC" sz="3200" dirty="0"/>
                <a:t>Este grupo electrobomba está constituido por la bomba P-510 accionada por un motor eléctrico la cual está prevista de un regulador de caudal, el grupo en si va montado en el tanque que contiene el aceite </a:t>
              </a:r>
              <a:r>
                <a:rPr lang="es-EC" sz="3200" u="sng" dirty="0" smtClean="0">
                  <a:solidFill>
                    <a:srgbClr val="FF0000"/>
                  </a:solidFill>
                </a:rPr>
                <a:t>(</a:t>
              </a:r>
              <a:r>
                <a:rPr lang="es-EC" sz="3200" u="sng" dirty="0">
                  <a:solidFill>
                    <a:srgbClr val="FF0000"/>
                  </a:solidFill>
                </a:rPr>
                <a:t>GULF GEAR MP 75W90</a:t>
              </a:r>
              <a:r>
                <a:rPr lang="es-EC" sz="3200" u="sng" dirty="0" smtClean="0">
                  <a:solidFill>
                    <a:srgbClr val="FF0000"/>
                  </a:solidFill>
                </a:rPr>
                <a:t>)</a:t>
              </a:r>
              <a:r>
                <a:rPr lang="es-EC" sz="3200" dirty="0" smtClean="0"/>
                <a:t> </a:t>
              </a:r>
              <a:r>
                <a:rPr lang="es-EC" sz="3200" dirty="0"/>
                <a:t>y su capacidad es de 15 </a:t>
              </a:r>
              <a:r>
                <a:rPr lang="es-EC" sz="3200" dirty="0" err="1"/>
                <a:t>lts</a:t>
              </a:r>
              <a:r>
                <a:rPr lang="es-EC" sz="3200" dirty="0"/>
                <a:t>. Utilizables en cualquier temperatura.</a:t>
              </a:r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79879" y="1098145"/>
              <a:ext cx="760971" cy="432175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849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846" y="83889"/>
            <a:ext cx="5847909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4000" b="1" dirty="0">
                <a:solidFill>
                  <a:srgbClr val="FFFF00"/>
                </a:solidFill>
                <a:latin typeface="Impact" panose="020B0806030902050204" pitchFamily="34" charset="0"/>
              </a:rPr>
              <a:t>GRUPO</a:t>
            </a:r>
            <a:r>
              <a:rPr lang="es-ES" sz="4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4000" b="1" dirty="0">
                <a:solidFill>
                  <a:srgbClr val="FFFF00"/>
                </a:solidFill>
                <a:latin typeface="Impact" panose="020B0806030902050204" pitchFamily="34" charset="0"/>
              </a:rPr>
              <a:t>ELECTROBOMBA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1214846" y="767659"/>
            <a:ext cx="5995045" cy="6858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400" b="1" dirty="0" smtClean="0"/>
              <a:t>PARTES</a:t>
            </a:r>
            <a:endParaRPr lang="es-EC" altLang="es-EC" sz="24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107787" y="1053120"/>
            <a:ext cx="8905583" cy="6848507"/>
            <a:chOff x="28410" y="933747"/>
            <a:chExt cx="6555639" cy="4717106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410" y="1309990"/>
              <a:ext cx="6555639" cy="3550055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21204" y="1368656"/>
              <a:ext cx="2551163" cy="4282197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r>
                <a:rPr lang="es-EC" dirty="0" smtClean="0"/>
                <a:t>1.-</a:t>
              </a:r>
              <a:r>
                <a:rPr lang="es-EC" dirty="0"/>
                <a:t>Motor eléctrico</a:t>
              </a:r>
            </a:p>
            <a:p>
              <a:r>
                <a:rPr lang="es-EC" dirty="0"/>
                <a:t>2.-Bomba </a:t>
              </a:r>
              <a:r>
                <a:rPr lang="es-EC" dirty="0" smtClean="0"/>
                <a:t>PS 10</a:t>
              </a:r>
              <a:endParaRPr lang="es-EC" dirty="0"/>
            </a:p>
            <a:p>
              <a:r>
                <a:rPr lang="es-EC" dirty="0"/>
                <a:t>3</a:t>
              </a:r>
              <a:r>
                <a:rPr lang="es-EC" dirty="0" smtClean="0"/>
                <a:t>.- Tubería de aspiración</a:t>
              </a:r>
              <a:endParaRPr lang="es-EC" dirty="0"/>
            </a:p>
            <a:p>
              <a:r>
                <a:rPr lang="es-EC" dirty="0"/>
                <a:t>4.-Valvula roncadora</a:t>
              </a:r>
            </a:p>
            <a:p>
              <a:r>
                <a:rPr lang="es-EC" dirty="0"/>
                <a:t>5.-Placa de visita</a:t>
              </a:r>
            </a:p>
            <a:p>
              <a:r>
                <a:rPr lang="es-EC" dirty="0"/>
                <a:t>6.-Tapon de vaciado </a:t>
              </a:r>
            </a:p>
            <a:p>
              <a:r>
                <a:rPr lang="es-EC" dirty="0"/>
                <a:t>7.-Tapon de llenado</a:t>
              </a:r>
            </a:p>
            <a:p>
              <a:r>
                <a:rPr lang="es-EC" dirty="0"/>
                <a:t>8.-Varilla de nivel</a:t>
              </a:r>
            </a:p>
            <a:p>
              <a:r>
                <a:rPr lang="es-EC" dirty="0"/>
                <a:t>9.-Valvula de seguridad.</a:t>
              </a:r>
            </a:p>
            <a:p>
              <a:r>
                <a:rPr lang="es-EC" dirty="0"/>
                <a:t>10.-Regulador de </a:t>
              </a:r>
              <a:r>
                <a:rPr lang="es-EC" dirty="0" smtClean="0"/>
                <a:t>caudal</a:t>
              </a:r>
            </a:p>
            <a:p>
              <a:r>
                <a:rPr lang="es-ES" dirty="0" smtClean="0"/>
                <a:t>11.- Filtro E-123</a:t>
              </a:r>
            </a:p>
            <a:p>
              <a:r>
                <a:rPr lang="es-ES" dirty="0" smtClean="0"/>
                <a:t>12.- Filtro  F 20</a:t>
              </a:r>
            </a:p>
            <a:p>
              <a:r>
                <a:rPr lang="es-ES" dirty="0" smtClean="0"/>
                <a:t>13.- Filtro  F 06</a:t>
              </a:r>
            </a:p>
            <a:p>
              <a:r>
                <a:rPr lang="es-ES" dirty="0" smtClean="0"/>
                <a:t>14.- Amperímetro 200 </a:t>
              </a:r>
              <a:r>
                <a:rPr lang="es-ES" dirty="0" err="1" smtClean="0"/>
                <a:t>Amp</a:t>
              </a:r>
              <a:endParaRPr lang="es-ES" dirty="0" smtClean="0"/>
            </a:p>
            <a:p>
              <a:r>
                <a:rPr lang="es-ES" dirty="0" smtClean="0"/>
                <a:t>15.- Deposito de aceite</a:t>
              </a:r>
            </a:p>
            <a:p>
              <a:r>
                <a:rPr lang="es-ES" dirty="0" smtClean="0"/>
                <a:t>16.-Cincho</a:t>
              </a:r>
            </a:p>
            <a:p>
              <a:r>
                <a:rPr lang="es-ES" dirty="0" smtClean="0"/>
                <a:t>17.- </a:t>
              </a:r>
              <a:r>
                <a:rPr lang="es-ES" dirty="0" err="1" smtClean="0"/>
                <a:t>Semi</a:t>
              </a:r>
              <a:r>
                <a:rPr lang="es-ES" dirty="0" smtClean="0"/>
                <a:t> abrazadera superior</a:t>
              </a:r>
            </a:p>
            <a:p>
              <a:r>
                <a:rPr lang="es-ES" dirty="0" smtClean="0"/>
                <a:t>18.- Tomacorriente</a:t>
              </a:r>
            </a:p>
            <a:p>
              <a:endParaRPr lang="es-ES" sz="1400" dirty="0" smtClean="0"/>
            </a:p>
            <a:p>
              <a:endParaRPr lang="es-ES" sz="2000" dirty="0" smtClean="0"/>
            </a:p>
            <a:p>
              <a:endParaRPr lang="es-ES" sz="2000" dirty="0" smtClean="0"/>
            </a:p>
            <a:p>
              <a:endParaRPr lang="es-EC" sz="2000" dirty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79879" y="1098145"/>
              <a:ext cx="760971" cy="432175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100_066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08" y="1664739"/>
            <a:ext cx="5174693" cy="5079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5839097" y="5199017"/>
            <a:ext cx="4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5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112996" y="3286675"/>
            <a:ext cx="4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1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0034" y="2924404"/>
            <a:ext cx="4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2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652317" y="3945599"/>
            <a:ext cx="4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3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112516" y="2291852"/>
            <a:ext cx="4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4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431059" y="5974933"/>
            <a:ext cx="4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6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350346" y="3883080"/>
            <a:ext cx="4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7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023771" y="4065956"/>
            <a:ext cx="4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8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846800" y="2505268"/>
            <a:ext cx="4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9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988529" y="3226526"/>
            <a:ext cx="49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10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229684" y="5640524"/>
            <a:ext cx="49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11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119866" y="4793084"/>
            <a:ext cx="49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12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248919" y="4189281"/>
            <a:ext cx="49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13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427509" y="4570127"/>
            <a:ext cx="49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14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881963" y="5303322"/>
            <a:ext cx="49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15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890670" y="3378723"/>
            <a:ext cx="49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16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436878" y="3230828"/>
            <a:ext cx="49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17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091518" y="2103062"/>
            <a:ext cx="49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18</a:t>
            </a:r>
            <a:endParaRPr lang="es-EC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32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846" y="83889"/>
            <a:ext cx="5847909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4000" b="1" dirty="0">
                <a:solidFill>
                  <a:srgbClr val="FFFF00"/>
                </a:solidFill>
                <a:latin typeface="Impact" panose="020B0806030902050204" pitchFamily="34" charset="0"/>
              </a:rPr>
              <a:t>TUBO CAÑON 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1214846" y="767659"/>
            <a:ext cx="5995045" cy="6858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400" b="1" dirty="0"/>
              <a:t>MANTENIMIENTO</a:t>
            </a:r>
            <a:endParaRPr lang="es-EC" altLang="es-EC" sz="24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107787" y="922486"/>
            <a:ext cx="8905583" cy="5831010"/>
            <a:chOff x="28410" y="843770"/>
            <a:chExt cx="6555639" cy="4016275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410" y="1309990"/>
              <a:ext cx="6555639" cy="3550055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21204" y="1464919"/>
              <a:ext cx="6362845" cy="3243446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/>
              <a:r>
                <a:rPr lang="es-EC" sz="2500" dirty="0"/>
                <a:t>El </a:t>
              </a:r>
              <a:r>
                <a:rPr lang="es-EC" sz="2500" dirty="0" err="1"/>
                <a:t>cañon</a:t>
              </a:r>
              <a:r>
                <a:rPr lang="es-EC" sz="2500" dirty="0"/>
                <a:t> de 105 mm ha sido proyectado especialmente para la defensa contra vehículos blindados, este </a:t>
              </a:r>
              <a:r>
                <a:rPr lang="es-EC" sz="2500" dirty="0" err="1"/>
                <a:t>cañon</a:t>
              </a:r>
              <a:r>
                <a:rPr lang="es-EC" sz="2500" dirty="0"/>
                <a:t> dispara 4 tipos de proyectiles (perforante, explosiva, incendiaria y flecha) se compone de cuatro grandes conjuntos que son la boca de fuego, sistema de freno y recuperación, la cuna y el dispositivo de carga y expulsión. La limpieza y mantenimiento del tubo </a:t>
              </a:r>
              <a:r>
                <a:rPr lang="es-EC" sz="2500" dirty="0" err="1"/>
                <a:t>cañon</a:t>
              </a:r>
              <a:r>
                <a:rPr lang="es-EC" sz="2500" dirty="0"/>
                <a:t> se la realiza antes de realizar el tiro para evitar que existan impurezas y cuerpos extraños dentro del mismo y así evitar contratiempos durante el desarrollo del tiro, una vez finalizado el tiro se debe realizar la limpieza y lubricación del tubo </a:t>
              </a:r>
              <a:r>
                <a:rPr lang="es-EC" sz="2500" dirty="0" err="1"/>
                <a:t>cañon</a:t>
              </a:r>
              <a:r>
                <a:rPr lang="es-EC" sz="2500" dirty="0"/>
                <a:t> para que el material se conserve en buen estado de funcionamiento a fin de evitar que se produzcan averías en </a:t>
              </a:r>
              <a:r>
                <a:rPr lang="es-EC" sz="2500" dirty="0" smtClean="0"/>
                <a:t>el mismo</a:t>
              </a:r>
              <a:endParaRPr lang="es-ES" sz="2500" dirty="0" smtClean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02951" y="1008168"/>
              <a:ext cx="760971" cy="432175"/>
            </a:xfrm>
            <a:prstGeom prst="swooshArrow">
              <a:avLst>
                <a:gd name="adj1" fmla="val 25000"/>
                <a:gd name="adj2" fmla="val 71356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7311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846" y="83889"/>
            <a:ext cx="5847909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4000" b="1" dirty="0">
                <a:solidFill>
                  <a:srgbClr val="FFFF00"/>
                </a:solidFill>
                <a:latin typeface="Impact" panose="020B0806030902050204" pitchFamily="34" charset="0"/>
              </a:rPr>
              <a:t>TUBO CAÑON 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1214846" y="767659"/>
            <a:ext cx="5995045" cy="6858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400" b="1" dirty="0" smtClean="0"/>
              <a:t>INSUMOS Y HERRAMIENTAS</a:t>
            </a:r>
            <a:endParaRPr lang="es-EC" altLang="es-EC" sz="24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107787" y="922486"/>
            <a:ext cx="8905583" cy="5831010"/>
            <a:chOff x="28410" y="843770"/>
            <a:chExt cx="6555639" cy="4016275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410" y="1309990"/>
              <a:ext cx="6555639" cy="3550055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98133" y="1943665"/>
              <a:ext cx="2881882" cy="953955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s-EC" sz="2800" dirty="0" smtClean="0"/>
                <a:t>Detergente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C" sz="2800" dirty="0" smtClean="0"/>
                <a:t>Aceite </a:t>
              </a:r>
              <a:r>
                <a:rPr lang="es-EC" sz="2800" dirty="0"/>
                <a:t>de </a:t>
              </a:r>
              <a:r>
                <a:rPr lang="es-EC" sz="2800" dirty="0" smtClean="0"/>
                <a:t>conservación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C" sz="2800" dirty="0" smtClean="0"/>
                <a:t>Trapos</a:t>
              </a:r>
              <a:endParaRPr lang="es-EC" sz="2800" dirty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02951" y="1008168"/>
              <a:ext cx="760971" cy="432175"/>
            </a:xfrm>
            <a:prstGeom prst="swooshArrow">
              <a:avLst>
                <a:gd name="adj1" fmla="val 25000"/>
                <a:gd name="adj2" fmla="val 71356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0 Rectángulo"/>
          <p:cNvSpPr/>
          <p:nvPr/>
        </p:nvSpPr>
        <p:spPr>
          <a:xfrm>
            <a:off x="474195" y="4940263"/>
            <a:ext cx="4724822" cy="1815882"/>
          </a:xfrm>
          <a:prstGeom prst="rect">
            <a:avLst/>
          </a:prstGeom>
          <a:effectLst>
            <a:outerShdw blurRad="101600" dist="381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marL="514350" indent="-514350">
              <a:buFont typeface="+mj-lt"/>
              <a:buAutoNum type="arabicPeriod"/>
            </a:pPr>
            <a:r>
              <a:rPr lang="es-EC" sz="2800" dirty="0" smtClean="0"/>
              <a:t>Escobillón, borrego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dirty="0" smtClean="0"/>
              <a:t>5 </a:t>
            </a:r>
            <a:r>
              <a:rPr lang="es-EC" sz="2800" dirty="0"/>
              <a:t>tramos de </a:t>
            </a:r>
            <a:r>
              <a:rPr lang="es-EC" sz="2800" dirty="0" smtClean="0"/>
              <a:t>baquetones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dirty="0" smtClean="0"/>
              <a:t>Llave blanca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dirty="0" smtClean="0"/>
              <a:t>Destornillador</a:t>
            </a:r>
            <a:endParaRPr lang="es-EC" sz="2800" dirty="0"/>
          </a:p>
        </p:txBody>
      </p:sp>
      <p:sp>
        <p:nvSpPr>
          <p:cNvPr id="14" name="10 Rectángulo"/>
          <p:cNvSpPr/>
          <p:nvPr/>
        </p:nvSpPr>
        <p:spPr>
          <a:xfrm>
            <a:off x="474195" y="1753913"/>
            <a:ext cx="3914926" cy="584775"/>
          </a:xfrm>
          <a:prstGeom prst="rect">
            <a:avLst/>
          </a:prstGeom>
          <a:effectLst>
            <a:outerShdw blurRad="101600" dist="381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s-EC" sz="3200" dirty="0" smtClean="0"/>
              <a:t>INSUMOS</a:t>
            </a:r>
            <a:endParaRPr lang="es-EC" sz="3200" dirty="0"/>
          </a:p>
        </p:txBody>
      </p:sp>
      <p:sp>
        <p:nvSpPr>
          <p:cNvPr id="15" name="10 Rectángulo"/>
          <p:cNvSpPr/>
          <p:nvPr/>
        </p:nvSpPr>
        <p:spPr>
          <a:xfrm>
            <a:off x="489224" y="4141879"/>
            <a:ext cx="3914926" cy="584775"/>
          </a:xfrm>
          <a:prstGeom prst="rect">
            <a:avLst/>
          </a:prstGeom>
          <a:effectLst>
            <a:outerShdw blurRad="101600" dist="381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s-EC" sz="3200" dirty="0" smtClean="0"/>
              <a:t>HERRAMIENTAS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446565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846" y="83889"/>
            <a:ext cx="5847909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4000" b="1" dirty="0">
                <a:solidFill>
                  <a:srgbClr val="FFFF00"/>
                </a:solidFill>
                <a:latin typeface="Impact" panose="020B0806030902050204" pitchFamily="34" charset="0"/>
              </a:rPr>
              <a:t>TUBO CAÑON 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1214846" y="767659"/>
            <a:ext cx="5995045" cy="6858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400" b="1" dirty="0" smtClean="0"/>
              <a:t>PASOS PARA EL MANTENIMIENTO</a:t>
            </a:r>
            <a:endParaRPr lang="es-EC" altLang="es-EC" sz="24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107787" y="922486"/>
            <a:ext cx="8905583" cy="5831010"/>
            <a:chOff x="28410" y="843770"/>
            <a:chExt cx="6555639" cy="4016275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410" y="1309990"/>
              <a:ext cx="6555639" cy="3550055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21204" y="1464919"/>
              <a:ext cx="4747371" cy="3243445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s-EC" sz="2500" dirty="0"/>
                <a:t>Quitamos la silla de </a:t>
              </a:r>
              <a:r>
                <a:rPr lang="es-EC" sz="2500" dirty="0" smtClean="0"/>
                <a:t>ruta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C" sz="2500" dirty="0" smtClean="0"/>
                <a:t>Bajamos </a:t>
              </a:r>
              <a:r>
                <a:rPr lang="es-EC" sz="2500" dirty="0"/>
                <a:t>totalmente el cañón a menos -5 grados 30 mm </a:t>
              </a:r>
              <a:endParaRPr lang="es-EC" sz="2500" dirty="0" smtClean="0"/>
            </a:p>
            <a:p>
              <a:pPr marL="342900" indent="-342900">
                <a:buFont typeface="+mj-lt"/>
                <a:buAutoNum type="arabicPeriod"/>
              </a:pPr>
              <a:r>
                <a:rPr lang="es-EC" sz="2500" dirty="0" smtClean="0"/>
                <a:t>Quitamos </a:t>
              </a:r>
              <a:r>
                <a:rPr lang="es-EC" sz="2500" dirty="0"/>
                <a:t>el cubre </a:t>
              </a:r>
              <a:r>
                <a:rPr lang="es-EC" sz="2500" dirty="0" smtClean="0"/>
                <a:t>boca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C" sz="2500" dirty="0" smtClean="0"/>
                <a:t>Desmontamos </a:t>
              </a:r>
              <a:r>
                <a:rPr lang="es-EC" sz="2500" dirty="0"/>
                <a:t>los mecanismos de </a:t>
              </a:r>
              <a:r>
                <a:rPr lang="es-EC" sz="2500" dirty="0" smtClean="0"/>
                <a:t>percusión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C" sz="2500" dirty="0" smtClean="0"/>
                <a:t>Pasamos </a:t>
              </a:r>
              <a:r>
                <a:rPr lang="es-EC" sz="2500" dirty="0"/>
                <a:t>el escobillón con </a:t>
              </a:r>
              <a:r>
                <a:rPr lang="es-EC" sz="2500" dirty="0" smtClean="0"/>
                <a:t>detergente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C" sz="2500" dirty="0" smtClean="0"/>
                <a:t>Secamos </a:t>
              </a:r>
              <a:r>
                <a:rPr lang="es-EC" sz="2500" dirty="0"/>
                <a:t>el cañón con </a:t>
              </a:r>
              <a:r>
                <a:rPr lang="es-EC" sz="2500" dirty="0" smtClean="0"/>
                <a:t>trapos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C" sz="2500" dirty="0" smtClean="0"/>
                <a:t>Colocar </a:t>
              </a:r>
              <a:r>
                <a:rPr lang="es-EC" sz="2500" dirty="0"/>
                <a:t>el aceite de </a:t>
              </a:r>
              <a:r>
                <a:rPr lang="es-EC" sz="2500" dirty="0" smtClean="0"/>
                <a:t>conservación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C" sz="2500" dirty="0" smtClean="0"/>
                <a:t>Colocar </a:t>
              </a:r>
              <a:r>
                <a:rPr lang="es-EC" sz="2500" dirty="0"/>
                <a:t>el cubre </a:t>
              </a:r>
              <a:r>
                <a:rPr lang="es-EC" sz="2500" dirty="0" smtClean="0"/>
                <a:t>boca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C" sz="2500" dirty="0" smtClean="0"/>
                <a:t>Subir </a:t>
              </a:r>
              <a:r>
                <a:rPr lang="es-EC" sz="2500" dirty="0"/>
                <a:t>el cañón a su posición </a:t>
              </a:r>
              <a:r>
                <a:rPr lang="es-EC" sz="2500" dirty="0" smtClean="0"/>
                <a:t>normal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C" sz="2500" dirty="0" smtClean="0"/>
                <a:t>Colocamos </a:t>
              </a:r>
              <a:r>
                <a:rPr lang="es-EC" sz="2500" dirty="0"/>
                <a:t>la silla de </a:t>
              </a:r>
              <a:r>
                <a:rPr lang="es-EC" sz="2500" dirty="0" smtClean="0"/>
                <a:t>ruta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C" sz="2500" dirty="0" smtClean="0"/>
                <a:t>Montamos </a:t>
              </a:r>
              <a:r>
                <a:rPr lang="es-EC" sz="2500" dirty="0"/>
                <a:t>los mecanismos de percusión</a:t>
              </a:r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02951" y="1008168"/>
              <a:ext cx="760971" cy="432175"/>
            </a:xfrm>
            <a:prstGeom prst="swooshArrow">
              <a:avLst>
                <a:gd name="adj1" fmla="val 25000"/>
                <a:gd name="adj2" fmla="val 71356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100_076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3709851"/>
            <a:ext cx="2867842" cy="2823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678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846" y="83889"/>
            <a:ext cx="5847909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4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FILTROS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1214846" y="767659"/>
            <a:ext cx="5995045" cy="659499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4000" b="1" dirty="0" smtClean="0"/>
              <a:t>CLASES DE FILTROS </a:t>
            </a:r>
            <a:endParaRPr lang="es-EC" altLang="es-EC" sz="40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271650" y="1013935"/>
            <a:ext cx="7734299" cy="5551159"/>
            <a:chOff x="28444" y="933747"/>
            <a:chExt cx="5906797" cy="3823521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444" y="1419227"/>
              <a:ext cx="5906797" cy="3338041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2492" y="1771379"/>
              <a:ext cx="3055223" cy="1208343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r>
                <a:rPr lang="es-EC" sz="3600" dirty="0" smtClean="0"/>
                <a:t>1.-Filtro E-123</a:t>
              </a:r>
              <a:r>
                <a:rPr lang="es-EC" sz="1100" dirty="0" smtClean="0"/>
                <a:t>(Especial)</a:t>
              </a:r>
              <a:endParaRPr lang="es-EC" sz="1100" dirty="0"/>
            </a:p>
            <a:p>
              <a:r>
                <a:rPr lang="es-EC" sz="3600" dirty="0"/>
                <a:t>2</a:t>
              </a:r>
              <a:r>
                <a:rPr lang="es-EC" sz="3600" dirty="0" smtClean="0"/>
                <a:t>.-Filtro F-20 </a:t>
              </a:r>
              <a:endParaRPr lang="es-EC" sz="3600" dirty="0"/>
            </a:p>
            <a:p>
              <a:r>
                <a:rPr lang="es-EC" sz="3600" dirty="0" smtClean="0"/>
                <a:t>3.-Filtro F-06 </a:t>
              </a:r>
              <a:r>
                <a:rPr lang="es-EC" dirty="0" smtClean="0"/>
                <a:t>(2)</a:t>
              </a:r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79879" y="1098145"/>
              <a:ext cx="760971" cy="432175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4">
            <a:extLst>
              <a:ext uri="{FF2B5EF4-FFF2-40B4-BE49-F238E27FC236}">
                <a16:creationId xmlns:a16="http://schemas.microsoft.com/office/drawing/2014/main" id="{B2037F10-0067-4A1B-A496-416792EE8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6" t="3577" r="22450" b="11893"/>
          <a:stretch/>
        </p:blipFill>
        <p:spPr bwMode="auto">
          <a:xfrm>
            <a:off x="4813030" y="1859208"/>
            <a:ext cx="2396861" cy="220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DSC01825">
            <a:extLst>
              <a:ext uri="{FF2B5EF4-FFF2-40B4-BE49-F238E27FC236}">
                <a16:creationId xmlns:a16="http://schemas.microsoft.com/office/drawing/2014/main" id="{D4883D41-D94F-40AC-8AA0-8465FED27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4" r="19191" b="15828"/>
          <a:stretch/>
        </p:blipFill>
        <p:spPr bwMode="auto">
          <a:xfrm>
            <a:off x="933398" y="4275992"/>
            <a:ext cx="2147286" cy="225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1" descr="E:\DSC01815.JPG">
            <a:extLst>
              <a:ext uri="{FF2B5EF4-FFF2-40B4-BE49-F238E27FC236}">
                <a16:creationId xmlns:a16="http://schemas.microsoft.com/office/drawing/2014/main" id="{EFBB6CE6-A441-433B-A63C-0A10C6E20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2356" r="19346" b="8138"/>
          <a:stretch/>
        </p:blipFill>
        <p:spPr bwMode="auto">
          <a:xfrm>
            <a:off x="3483163" y="4275992"/>
            <a:ext cx="3682549" cy="225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827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846" y="83889"/>
            <a:ext cx="5847909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4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FILTROS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509445" y="806848"/>
            <a:ext cx="7520877" cy="659499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200" b="1" dirty="0" smtClean="0"/>
              <a:t>MONTAJE Y DESMONTAJE FILTRO E-123</a:t>
            </a:r>
            <a:endParaRPr lang="es-EC" altLang="es-EC" sz="32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271650" y="1013935"/>
            <a:ext cx="8571904" cy="5551159"/>
            <a:chOff x="28444" y="933747"/>
            <a:chExt cx="5906797" cy="3823521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444" y="1419227"/>
              <a:ext cx="5906797" cy="3338041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71482" y="1635901"/>
              <a:ext cx="4592584" cy="2777069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lvl="0"/>
              <a:r>
                <a:rPr lang="es-EC" sz="3200" dirty="0" smtClean="0"/>
                <a:t>1.- Sacamos </a:t>
              </a:r>
              <a:r>
                <a:rPr lang="es-EC" sz="3200" dirty="0"/>
                <a:t>el cuerpo del filtro </a:t>
              </a:r>
            </a:p>
            <a:p>
              <a:pPr lvl="0"/>
              <a:r>
                <a:rPr lang="es-EC" sz="3200" dirty="0" smtClean="0"/>
                <a:t>2.- Sacamos </a:t>
              </a:r>
              <a:r>
                <a:rPr lang="es-EC" sz="3200" dirty="0"/>
                <a:t>el cuerpo filtrante</a:t>
              </a:r>
            </a:p>
            <a:p>
              <a:pPr lvl="0"/>
              <a:r>
                <a:rPr lang="es-EC" sz="3200" dirty="0" smtClean="0"/>
                <a:t>3.- Sacamos </a:t>
              </a:r>
              <a:r>
                <a:rPr lang="es-EC" sz="3200" dirty="0"/>
                <a:t>el resorte </a:t>
              </a:r>
            </a:p>
            <a:p>
              <a:pPr lvl="0"/>
              <a:r>
                <a:rPr lang="es-EC" sz="3200" dirty="0" smtClean="0"/>
                <a:t>4.- Sacamos </a:t>
              </a:r>
              <a:r>
                <a:rPr lang="es-EC" sz="3200" dirty="0"/>
                <a:t>el seguro del tapón</a:t>
              </a:r>
            </a:p>
            <a:p>
              <a:pPr lvl="0"/>
              <a:r>
                <a:rPr lang="es-EC" sz="3200" dirty="0" smtClean="0"/>
                <a:t>5.- Sacamos </a:t>
              </a:r>
              <a:r>
                <a:rPr lang="es-EC" sz="3200" dirty="0"/>
                <a:t>el tapón</a:t>
              </a:r>
            </a:p>
            <a:p>
              <a:pPr lvl="0"/>
              <a:r>
                <a:rPr lang="es-EC" sz="3200" dirty="0" smtClean="0"/>
                <a:t>6.- Sacamos </a:t>
              </a:r>
              <a:r>
                <a:rPr lang="es-EC" sz="3200" dirty="0"/>
                <a:t>el elemento filtrante</a:t>
              </a:r>
            </a:p>
            <a:p>
              <a:pPr lvl="0"/>
              <a:r>
                <a:rPr lang="es-EC" sz="3200" dirty="0" smtClean="0"/>
                <a:t>7.- Realizamos </a:t>
              </a:r>
              <a:r>
                <a:rPr lang="es-EC" sz="3200" dirty="0"/>
                <a:t>el mantenimiento</a:t>
              </a:r>
            </a:p>
            <a:p>
              <a:pPr lvl="0"/>
              <a:r>
                <a:rPr lang="es-EC" sz="3200" dirty="0" smtClean="0"/>
                <a:t>8.- Procedemos </a:t>
              </a:r>
              <a:r>
                <a:rPr lang="es-EC" sz="3200" dirty="0"/>
                <a:t>al </a:t>
              </a:r>
              <a:r>
                <a:rPr lang="es-EC" sz="3200" dirty="0" smtClean="0"/>
                <a:t>montaje (P. inversos</a:t>
              </a:r>
              <a:r>
                <a:rPr lang="es-EC" sz="3200" dirty="0"/>
                <a:t>)</a:t>
              </a:r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79879" y="1098145"/>
              <a:ext cx="760971" cy="432175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1253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46584" y="72058"/>
            <a:ext cx="3976092" cy="1143000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C" sz="4000" spc="300" dirty="0" smtClean="0">
                <a:solidFill>
                  <a:srgbClr val="FFFF00"/>
                </a:solidFill>
                <a:latin typeface="Impact" pitchFamily="34" charset="0"/>
              </a:rPr>
              <a:t>MANTENIMIENTO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1123950" y="1238250"/>
            <a:ext cx="7010400" cy="6858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>
              <a:buClr>
                <a:srgbClr val="49788D"/>
              </a:buClr>
              <a:buSzPct val="110000"/>
              <a:defRPr/>
            </a:pPr>
            <a:r>
              <a:rPr lang="es-EC" sz="4000" b="1" kern="0" dirty="0" smtClean="0">
                <a:solidFill>
                  <a:sysClr val="windowText" lastClr="000000"/>
                </a:solidFill>
                <a:latin typeface="Calibri"/>
              </a:rPr>
              <a:t>GENERALIDADES</a:t>
            </a:r>
          </a:p>
        </p:txBody>
      </p:sp>
      <p:grpSp>
        <p:nvGrpSpPr>
          <p:cNvPr id="32" name="31 Grupo"/>
          <p:cNvGrpSpPr/>
          <p:nvPr/>
        </p:nvGrpSpPr>
        <p:grpSpPr>
          <a:xfrm>
            <a:off x="609600" y="1740926"/>
            <a:ext cx="7734299" cy="4888473"/>
            <a:chOff x="286542" y="1491012"/>
            <a:chExt cx="5906797" cy="3555525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6542" y="2192283"/>
              <a:ext cx="5906797" cy="2854254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41474" y="2478117"/>
              <a:ext cx="5396933" cy="2568420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just"/>
              <a:r>
                <a:rPr lang="es-EC" sz="32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</a:rPr>
                <a:t>Para que el material se conserve en Buen estado de funcionamiento es indispensable efectuar inspecciones periódicas, a fin de detectar o corregir a su debido tiempo las fallas existentes antes de que se produzcan daños mayores</a:t>
              </a:r>
              <a:r>
                <a:rPr lang="es-EC" sz="32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678565" y="1747151"/>
              <a:ext cx="1073982" cy="561704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846" y="83889"/>
            <a:ext cx="5847909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4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FILTROS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509445" y="806848"/>
            <a:ext cx="7520877" cy="659499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/>
              <a:t>HERRAMIENTAS</a:t>
            </a:r>
            <a:endParaRPr lang="es-ES" sz="32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271650" y="1013935"/>
            <a:ext cx="8571904" cy="5551159"/>
            <a:chOff x="28444" y="933747"/>
            <a:chExt cx="5906797" cy="3823521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444" y="1419227"/>
              <a:ext cx="5906797" cy="3338041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79879" y="1098145"/>
              <a:ext cx="760971" cy="432175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100_067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t="15039" r="1104" b="9751"/>
          <a:stretch/>
        </p:blipFill>
        <p:spPr bwMode="auto">
          <a:xfrm>
            <a:off x="4297681" y="2612571"/>
            <a:ext cx="4223124" cy="36184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915725" y="1965832"/>
            <a:ext cx="49886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3200" dirty="0" smtClean="0"/>
              <a:t>1.- Llave </a:t>
            </a:r>
            <a:r>
              <a:rPr lang="es-EC" sz="3200" dirty="0"/>
              <a:t>especial de gancho</a:t>
            </a:r>
          </a:p>
          <a:p>
            <a:pPr lvl="0"/>
            <a:r>
              <a:rPr lang="es-EC" sz="3200" dirty="0" smtClean="0"/>
              <a:t>2.- Llave </a:t>
            </a:r>
            <a:r>
              <a:rPr lang="es-EC" sz="3200" dirty="0"/>
              <a:t>12</a:t>
            </a:r>
          </a:p>
          <a:p>
            <a:pPr lvl="0"/>
            <a:r>
              <a:rPr lang="es-EC" sz="3200" dirty="0" smtClean="0"/>
              <a:t>3.- Brocha</a:t>
            </a:r>
            <a:endParaRPr lang="es-EC" sz="3200" dirty="0"/>
          </a:p>
          <a:p>
            <a:pPr lvl="0"/>
            <a:r>
              <a:rPr lang="es-EC" sz="3200" dirty="0" smtClean="0"/>
              <a:t>4.-Trapos</a:t>
            </a:r>
            <a:endParaRPr lang="es-EC" sz="3200" dirty="0"/>
          </a:p>
          <a:p>
            <a:endParaRPr lang="es-ES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53866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846" y="83889"/>
            <a:ext cx="5847909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4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FILTROS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509445" y="806848"/>
            <a:ext cx="7520877" cy="659499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200" b="1" dirty="0" smtClean="0"/>
              <a:t>MONTAJE Y DESMONTAJE FILTRO </a:t>
            </a:r>
            <a:r>
              <a:rPr lang="es-EC" sz="3200" b="1" dirty="0"/>
              <a:t>F-20</a:t>
            </a:r>
            <a:endParaRPr lang="es-EC" altLang="es-EC" sz="32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130629" y="1013935"/>
            <a:ext cx="9013371" cy="5551159"/>
            <a:chOff x="28444" y="933747"/>
            <a:chExt cx="5993663" cy="3823521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444" y="1419227"/>
              <a:ext cx="5906797" cy="3338041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15310" y="1817706"/>
              <a:ext cx="5906797" cy="2437885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 lvl="0"/>
              <a:r>
                <a:rPr lang="es-EC" sz="2800" dirty="0"/>
                <a:t>1.- Aflojamos la tapa del cuerpo del filtro</a:t>
              </a:r>
            </a:p>
            <a:p>
              <a:pPr lvl="0"/>
              <a:r>
                <a:rPr lang="es-EC" sz="2800" dirty="0" smtClean="0"/>
                <a:t>2.- Sacamos </a:t>
              </a:r>
              <a:r>
                <a:rPr lang="es-EC" sz="2800" dirty="0"/>
                <a:t>el cuerpo filtrante</a:t>
              </a:r>
            </a:p>
            <a:p>
              <a:pPr lvl="0"/>
              <a:r>
                <a:rPr lang="es-EC" sz="2800" dirty="0" smtClean="0"/>
                <a:t>3.- Aflojamos </a:t>
              </a:r>
              <a:r>
                <a:rPr lang="es-EC" sz="2800" dirty="0"/>
                <a:t>el tapón del filtro</a:t>
              </a:r>
            </a:p>
            <a:p>
              <a:pPr lvl="0"/>
              <a:r>
                <a:rPr lang="es-EC" sz="2800" dirty="0" smtClean="0"/>
                <a:t>4.- Desmontamos </a:t>
              </a:r>
              <a:r>
                <a:rPr lang="es-EC" sz="2800" dirty="0"/>
                <a:t>los 17 discos y los 17 elementos filtrantes</a:t>
              </a:r>
            </a:p>
            <a:p>
              <a:pPr lvl="0"/>
              <a:r>
                <a:rPr lang="es-EC" sz="2800" dirty="0" smtClean="0"/>
                <a:t>5.- Realizamos </a:t>
              </a:r>
              <a:r>
                <a:rPr lang="es-EC" sz="2800" dirty="0"/>
                <a:t>la limpieza de los componentes del dispositivo</a:t>
              </a:r>
            </a:p>
            <a:p>
              <a:r>
                <a:rPr lang="es-EC" sz="2800" dirty="0" smtClean="0"/>
                <a:t>6.- Para </a:t>
              </a:r>
              <a:r>
                <a:rPr lang="es-EC" sz="2800" dirty="0"/>
                <a:t>montar el filtro se debe primero calibrar</a:t>
              </a:r>
              <a:r>
                <a:rPr lang="es-EC" sz="2800" dirty="0" smtClean="0"/>
                <a:t>.</a:t>
              </a:r>
            </a:p>
            <a:p>
              <a:r>
                <a:rPr lang="es-EC" sz="2800" dirty="0" smtClean="0"/>
                <a:t>8.- Procedemos </a:t>
              </a:r>
              <a:r>
                <a:rPr lang="es-EC" sz="2800" dirty="0"/>
                <a:t>al </a:t>
              </a:r>
              <a:r>
                <a:rPr lang="es-EC" sz="2800" dirty="0" smtClean="0"/>
                <a:t>montaje (P. inversos</a:t>
              </a:r>
              <a:r>
                <a:rPr lang="es-EC" sz="2800" dirty="0"/>
                <a:t>)</a:t>
              </a:r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79879" y="1098145"/>
              <a:ext cx="760971" cy="432175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0870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846" y="83889"/>
            <a:ext cx="5847909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4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FILTROS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509445" y="806848"/>
            <a:ext cx="7520877" cy="659499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es-ES" sz="4000" b="1" dirty="0"/>
              <a:t>HERRAMIENTAS</a:t>
            </a:r>
          </a:p>
        </p:txBody>
      </p:sp>
      <p:grpSp>
        <p:nvGrpSpPr>
          <p:cNvPr id="32" name="31 Grupo"/>
          <p:cNvGrpSpPr/>
          <p:nvPr/>
        </p:nvGrpSpPr>
        <p:grpSpPr>
          <a:xfrm>
            <a:off x="271650" y="1013935"/>
            <a:ext cx="8571904" cy="5551159"/>
            <a:chOff x="28444" y="933747"/>
            <a:chExt cx="5906797" cy="3823521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444" y="1419227"/>
              <a:ext cx="5906797" cy="3338041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79879" y="1098145"/>
              <a:ext cx="760971" cy="432175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12878" y="1925944"/>
            <a:ext cx="291301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2400" dirty="0" smtClean="0"/>
              <a:t>1.- </a:t>
            </a:r>
            <a:r>
              <a:rPr lang="es-EC" sz="2800" dirty="0"/>
              <a:t>Llave 42</a:t>
            </a:r>
          </a:p>
          <a:p>
            <a:pPr lvl="0"/>
            <a:r>
              <a:rPr lang="es-EC" sz="2800" dirty="0"/>
              <a:t>2.- Llave 29</a:t>
            </a:r>
          </a:p>
          <a:p>
            <a:pPr lvl="0"/>
            <a:r>
              <a:rPr lang="es-EC" sz="2800" dirty="0"/>
              <a:t>3.- Calibrador</a:t>
            </a:r>
          </a:p>
          <a:p>
            <a:pPr lvl="0"/>
            <a:r>
              <a:rPr lang="es-EC" sz="2800" dirty="0"/>
              <a:t>4.- Brocha</a:t>
            </a:r>
          </a:p>
          <a:p>
            <a:r>
              <a:rPr lang="es-EC" sz="2800" dirty="0"/>
              <a:t>5.- trapos</a:t>
            </a:r>
            <a:endParaRPr lang="es-ES" sz="2800" dirty="0"/>
          </a:p>
          <a:p>
            <a:endParaRPr lang="es-EC" dirty="0"/>
          </a:p>
        </p:txBody>
      </p:sp>
      <p:pic>
        <p:nvPicPr>
          <p:cNvPr id="13" name="Imagen 12" descr="100_067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23" y="4089682"/>
            <a:ext cx="3024188" cy="242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100_067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84" y="4102745"/>
            <a:ext cx="2808887" cy="2423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865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846" y="83889"/>
            <a:ext cx="5847909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4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FILTROS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509445" y="806848"/>
            <a:ext cx="7520877" cy="659499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200" b="1" dirty="0" smtClean="0"/>
              <a:t>MONTAJE Y DESMONTAJE FILTRO F-06</a:t>
            </a:r>
            <a:endParaRPr lang="es-EC" altLang="es-EC" sz="32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130629" y="1013935"/>
            <a:ext cx="8882740" cy="5551159"/>
            <a:chOff x="28444" y="933747"/>
            <a:chExt cx="5906797" cy="3823521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444" y="1419227"/>
              <a:ext cx="5906797" cy="3338041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645738" y="2327055"/>
              <a:ext cx="5229252" cy="953955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 lvl="0"/>
              <a:r>
                <a:rPr lang="es-EC" sz="2800" dirty="0"/>
                <a:t>1.- Aflojamos y desmontamos los filtros</a:t>
              </a:r>
            </a:p>
            <a:p>
              <a:pPr lvl="0"/>
              <a:r>
                <a:rPr lang="es-EC" sz="2800" dirty="0" smtClean="0"/>
                <a:t>2.- Realizamos </a:t>
              </a:r>
              <a:r>
                <a:rPr lang="es-EC" sz="2800" dirty="0"/>
                <a:t>el mantenimiento</a:t>
              </a:r>
            </a:p>
            <a:p>
              <a:pPr lvl="0"/>
              <a:r>
                <a:rPr lang="es-EC" sz="2800" dirty="0" smtClean="0"/>
                <a:t>3.- Volvemos </a:t>
              </a:r>
              <a:r>
                <a:rPr lang="es-EC" sz="2800" dirty="0"/>
                <a:t>a colocar el </a:t>
              </a:r>
              <a:r>
                <a:rPr lang="es-EC" sz="2800" dirty="0" smtClean="0"/>
                <a:t>filtro</a:t>
              </a:r>
              <a:endParaRPr lang="es-EC" sz="2800" dirty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79879" y="1098145"/>
              <a:ext cx="760971" cy="432175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4982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846" y="83889"/>
            <a:ext cx="5847909" cy="751487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4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FILTROS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509445" y="806848"/>
            <a:ext cx="7520877" cy="659499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es-ES" sz="4000" b="1" dirty="0"/>
              <a:t>HERRAMIENTAS</a:t>
            </a:r>
          </a:p>
        </p:txBody>
      </p:sp>
      <p:grpSp>
        <p:nvGrpSpPr>
          <p:cNvPr id="32" name="31 Grupo"/>
          <p:cNvGrpSpPr/>
          <p:nvPr/>
        </p:nvGrpSpPr>
        <p:grpSpPr>
          <a:xfrm>
            <a:off x="271650" y="1013935"/>
            <a:ext cx="8571904" cy="5551159"/>
            <a:chOff x="28444" y="933747"/>
            <a:chExt cx="5906797" cy="3823521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444" y="1419227"/>
              <a:ext cx="5906797" cy="3338041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879879" y="1098145"/>
              <a:ext cx="760971" cy="432175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12878" y="1925944"/>
            <a:ext cx="29130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2400" dirty="0" smtClean="0"/>
              <a:t>1.- </a:t>
            </a:r>
            <a:r>
              <a:rPr lang="es-EC" sz="2400" dirty="0"/>
              <a:t>Racha</a:t>
            </a:r>
          </a:p>
          <a:p>
            <a:pPr lvl="0"/>
            <a:r>
              <a:rPr lang="es-EC" sz="2400" dirty="0" smtClean="0"/>
              <a:t>2.- Copa </a:t>
            </a:r>
            <a:r>
              <a:rPr lang="es-EC" sz="2400" dirty="0"/>
              <a:t>26</a:t>
            </a:r>
          </a:p>
          <a:p>
            <a:pPr lvl="0"/>
            <a:r>
              <a:rPr lang="es-EC" sz="2400" dirty="0" smtClean="0"/>
              <a:t>3.- Brocha </a:t>
            </a:r>
            <a:endParaRPr lang="es-EC" sz="2400" dirty="0"/>
          </a:p>
          <a:p>
            <a:pPr lvl="0"/>
            <a:r>
              <a:rPr lang="es-EC" sz="2400" dirty="0" smtClean="0"/>
              <a:t>4.- Trapos</a:t>
            </a:r>
            <a:endParaRPr lang="es-EC" sz="2400" dirty="0"/>
          </a:p>
          <a:p>
            <a:endParaRPr lang="es-EC" dirty="0"/>
          </a:p>
        </p:txBody>
      </p:sp>
      <p:pic>
        <p:nvPicPr>
          <p:cNvPr id="11" name="Imagen 10" descr="100_068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10784" r="8794" b="23502"/>
          <a:stretch/>
        </p:blipFill>
        <p:spPr bwMode="auto">
          <a:xfrm>
            <a:off x="3825897" y="3772603"/>
            <a:ext cx="4011818" cy="241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" descr="DSC00107">
            <a:extLst>
              <a:ext uri="{FF2B5EF4-FFF2-40B4-BE49-F238E27FC236}">
                <a16:creationId xmlns:a16="http://schemas.microsoft.com/office/drawing/2014/main" id="{DEAA8CC5-E086-41ED-A4EA-21BBEE199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0" t="16643" r="43661"/>
          <a:stretch/>
        </p:blipFill>
        <p:spPr bwMode="auto">
          <a:xfrm>
            <a:off x="668093" y="3772602"/>
            <a:ext cx="2727838" cy="241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460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2416"/>
            <a:ext cx="8229600" cy="1342418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C" sz="4000" dirty="0" smtClean="0">
                <a:solidFill>
                  <a:srgbClr val="FFFF00"/>
                </a:solidFill>
                <a:latin typeface="Impact" pitchFamily="34" charset="0"/>
              </a:rPr>
              <a:t>Herramientas del lote de abordo</a:t>
            </a:r>
            <a:endParaRPr lang="es-EC" sz="40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37" name="36 Flecha abajo"/>
          <p:cNvSpPr/>
          <p:nvPr/>
        </p:nvSpPr>
        <p:spPr>
          <a:xfrm rot="10800000" flipV="1">
            <a:off x="4645156" y="2385219"/>
            <a:ext cx="295072" cy="364582"/>
          </a:xfrm>
          <a:prstGeom prst="downArrow">
            <a:avLst>
              <a:gd name="adj1" fmla="val 50000"/>
              <a:gd name="adj2" fmla="val 52813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88000">
                <a:schemeClr val="bg1">
                  <a:alpha val="79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lecha abajo"/>
          <p:cNvSpPr/>
          <p:nvPr/>
        </p:nvSpPr>
        <p:spPr>
          <a:xfrm rot="10800000" flipV="1">
            <a:off x="4424464" y="3829974"/>
            <a:ext cx="295072" cy="364582"/>
          </a:xfrm>
          <a:prstGeom prst="downArrow">
            <a:avLst>
              <a:gd name="adj1" fmla="val 50000"/>
              <a:gd name="adj2" fmla="val 52813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88000">
                <a:schemeClr val="bg1">
                  <a:alpha val="79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0" y="1579741"/>
            <a:ext cx="8283298" cy="486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2416"/>
            <a:ext cx="8229600" cy="1342418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C" sz="4000" dirty="0" smtClean="0">
                <a:solidFill>
                  <a:srgbClr val="FFFF00"/>
                </a:solidFill>
                <a:latin typeface="Impact" pitchFamily="34" charset="0"/>
              </a:rPr>
              <a:t>Herramientas del lote de abordo</a:t>
            </a:r>
            <a:endParaRPr lang="es-EC" sz="40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37" name="36 Flecha abajo"/>
          <p:cNvSpPr/>
          <p:nvPr/>
        </p:nvSpPr>
        <p:spPr>
          <a:xfrm rot="10800000" flipV="1">
            <a:off x="4645156" y="2385219"/>
            <a:ext cx="295072" cy="364582"/>
          </a:xfrm>
          <a:prstGeom prst="downArrow">
            <a:avLst>
              <a:gd name="adj1" fmla="val 50000"/>
              <a:gd name="adj2" fmla="val 52813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88000">
                <a:schemeClr val="bg1">
                  <a:alpha val="79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lecha abajo"/>
          <p:cNvSpPr/>
          <p:nvPr/>
        </p:nvSpPr>
        <p:spPr>
          <a:xfrm rot="10800000" flipV="1">
            <a:off x="4424464" y="3829974"/>
            <a:ext cx="295072" cy="364582"/>
          </a:xfrm>
          <a:prstGeom prst="downArrow">
            <a:avLst>
              <a:gd name="adj1" fmla="val 50000"/>
              <a:gd name="adj2" fmla="val 52813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88000">
                <a:schemeClr val="bg1">
                  <a:alpha val="79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90600"/>
            <a:ext cx="8685212" cy="57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2416"/>
            <a:ext cx="8229600" cy="1342418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C" sz="4000" dirty="0" smtClean="0">
                <a:solidFill>
                  <a:srgbClr val="FFFF00"/>
                </a:solidFill>
                <a:latin typeface="Impact" pitchFamily="34" charset="0"/>
              </a:rPr>
              <a:t>Herramientas del lote de abordo</a:t>
            </a:r>
            <a:endParaRPr lang="es-EC" sz="40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37" name="36 Flecha abajo"/>
          <p:cNvSpPr/>
          <p:nvPr/>
        </p:nvSpPr>
        <p:spPr>
          <a:xfrm rot="10800000" flipV="1">
            <a:off x="4645156" y="2385219"/>
            <a:ext cx="295072" cy="364582"/>
          </a:xfrm>
          <a:prstGeom prst="downArrow">
            <a:avLst>
              <a:gd name="adj1" fmla="val 50000"/>
              <a:gd name="adj2" fmla="val 52813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88000">
                <a:schemeClr val="bg1">
                  <a:alpha val="79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lecha abajo"/>
          <p:cNvSpPr/>
          <p:nvPr/>
        </p:nvSpPr>
        <p:spPr>
          <a:xfrm rot="10800000" flipV="1">
            <a:off x="4424464" y="3829974"/>
            <a:ext cx="295072" cy="364582"/>
          </a:xfrm>
          <a:prstGeom prst="downArrow">
            <a:avLst>
              <a:gd name="adj1" fmla="val 50000"/>
              <a:gd name="adj2" fmla="val 52813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88000">
                <a:schemeClr val="bg1">
                  <a:alpha val="79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r="1759" b="2859"/>
          <a:stretch>
            <a:fillRect/>
          </a:stretch>
        </p:blipFill>
        <p:spPr bwMode="auto">
          <a:xfrm>
            <a:off x="457200" y="1032005"/>
            <a:ext cx="8382000" cy="55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78160" y="5275637"/>
            <a:ext cx="2893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ESCABLIN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361" y="-88454"/>
            <a:ext cx="9244361" cy="70914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31449" y="5566124"/>
            <a:ext cx="44991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ESCABLIN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4" t="36096" r="40865" b="36891"/>
          <a:stretch/>
        </p:blipFill>
        <p:spPr>
          <a:xfrm>
            <a:off x="6746491" y="4855050"/>
            <a:ext cx="2325347" cy="223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46584" y="72058"/>
            <a:ext cx="3976092" cy="1143000"/>
          </a:xfrm>
          <a:noFill/>
          <a:ln w="9525">
            <a:noFill/>
            <a:miter lim="800000"/>
            <a:headEnd/>
            <a:tailEnd/>
          </a:ln>
          <a:effectLst>
            <a:outerShdw blurRad="88900" dist="762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C" sz="4000" spc="300" dirty="0" smtClean="0">
                <a:solidFill>
                  <a:srgbClr val="FFFF00"/>
                </a:solidFill>
                <a:latin typeface="Impact" pitchFamily="34" charset="0"/>
              </a:rPr>
              <a:t>MANTENIMIENTO</a:t>
            </a:r>
            <a:endParaRPr lang="es-EC" sz="400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1123950" y="1238250"/>
            <a:ext cx="7010400" cy="6858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>
              <a:buClr>
                <a:srgbClr val="49788D"/>
              </a:buClr>
              <a:buSzPct val="110000"/>
              <a:defRPr/>
            </a:pPr>
            <a:r>
              <a:rPr lang="es-EC" sz="4000" b="1" kern="0" dirty="0" smtClean="0">
                <a:solidFill>
                  <a:sysClr val="windowText" lastClr="000000"/>
                </a:solidFill>
                <a:latin typeface="Calibri"/>
              </a:rPr>
              <a:t>DEFINICION</a:t>
            </a:r>
          </a:p>
        </p:txBody>
      </p:sp>
      <p:grpSp>
        <p:nvGrpSpPr>
          <p:cNvPr id="32" name="31 Grupo"/>
          <p:cNvGrpSpPr/>
          <p:nvPr/>
        </p:nvGrpSpPr>
        <p:grpSpPr>
          <a:xfrm>
            <a:off x="609600" y="1740926"/>
            <a:ext cx="7734299" cy="4875410"/>
            <a:chOff x="286542" y="1491012"/>
            <a:chExt cx="5906797" cy="3546024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286542" y="2182782"/>
              <a:ext cx="5906797" cy="2854254"/>
            </a:xfrm>
            <a:prstGeom prst="round2DiagRect">
              <a:avLst>
                <a:gd name="adj1" fmla="val 25839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buClr>
                  <a:srgbClr val="49788D"/>
                </a:buClr>
                <a:buSzPct val="200000"/>
                <a:defRPr/>
              </a:pPr>
              <a:endParaRPr lang="es-ES" sz="18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41474" y="2478117"/>
              <a:ext cx="5396933" cy="1499826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/>
              <a:r>
                <a:rPr lang="es-ES" sz="32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</a:rPr>
                <a:t>Acto de combate que se debe realizarse instintivamente: antes, durante y después de una operación (tripulaciones).</a:t>
              </a:r>
              <a:endParaRPr lang="en-US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678565" y="1747151"/>
              <a:ext cx="1073982" cy="561704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2620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831143" y="264151"/>
            <a:ext cx="7708900" cy="1170943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04500"/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buClr>
                <a:srgbClr val="49788D"/>
              </a:buClr>
              <a:buSzPct val="110000"/>
              <a:defRPr/>
            </a:pPr>
            <a:r>
              <a:rPr lang="es-EC" sz="40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INSPECCIONES</a:t>
            </a:r>
            <a:endParaRPr lang="es-EC" sz="4000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grpSp>
        <p:nvGrpSpPr>
          <p:cNvPr id="2" name="31 Grupo"/>
          <p:cNvGrpSpPr>
            <a:grpSpLocks/>
          </p:cNvGrpSpPr>
          <p:nvPr/>
        </p:nvGrpSpPr>
        <p:grpSpPr bwMode="auto">
          <a:xfrm>
            <a:off x="187256" y="1173483"/>
            <a:ext cx="8804343" cy="5491893"/>
            <a:chOff x="-598223" y="1873226"/>
            <a:chExt cx="7445840" cy="2208398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-598223" y="2068546"/>
              <a:ext cx="7445840" cy="2013078"/>
            </a:xfrm>
            <a:prstGeom prst="round2DiagRect">
              <a:avLst>
                <a:gd name="adj1" fmla="val 25839"/>
                <a:gd name="adj2" fmla="val 863"/>
              </a:avLst>
            </a:prstGeom>
            <a:solidFill>
              <a:schemeClr val="bg2"/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49788D"/>
                </a:buClr>
                <a:buSzPct val="200000"/>
                <a:defRPr/>
              </a:pPr>
              <a:r>
                <a:rPr lang="es-ES" sz="2400" b="1" kern="0" dirty="0" smtClean="0">
                  <a:latin typeface="Calibri" pitchFamily="34" charset="0"/>
                </a:rPr>
                <a:t>MENSUALES</a:t>
              </a:r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es-MX" sz="2400" dirty="0"/>
                <a:t>Niveles del sistema elástico </a:t>
              </a:r>
              <a:endParaRPr lang="en-US" sz="2400" dirty="0"/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es-MX" sz="2400" dirty="0"/>
                <a:t>Niveles del grupo electro bomba</a:t>
              </a:r>
              <a:endParaRPr lang="en-US" sz="2400" dirty="0"/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es-MX" sz="2400" dirty="0"/>
                <a:t>Verificar el cartucho del sistema lasérico </a:t>
              </a:r>
              <a:endParaRPr lang="en-US" sz="24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MX" sz="2400" dirty="0"/>
                <a:t>Comprobación de los sistemas del pupitre de mando </a:t>
              </a:r>
              <a:endParaRPr lang="es-ES" sz="2400" b="1" kern="0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49788D"/>
                </a:buClr>
                <a:buSzPct val="200000"/>
                <a:defRPr/>
              </a:pPr>
              <a:endParaRPr lang="es-ES" sz="2400" b="1" kern="0" dirty="0" smtClean="0">
                <a:solidFill>
                  <a:srgbClr val="FFFFFF"/>
                </a:solidFill>
                <a:latin typeface="Calibri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49788D"/>
                </a:buClr>
                <a:buSzPct val="200000"/>
                <a:defRPr/>
              </a:pPr>
              <a:r>
                <a:rPr lang="es-ES" sz="2400" b="1" kern="0" dirty="0" smtClean="0">
                  <a:latin typeface="Calibri" pitchFamily="34" charset="0"/>
                </a:rPr>
                <a:t>TRIMESTRALES</a:t>
              </a:r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es-MX" sz="2400" dirty="0"/>
                <a:t>Verificar todo lo anterior.</a:t>
              </a:r>
              <a:endParaRPr lang="en-US" sz="2400" dirty="0"/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es-MX" sz="2400" dirty="0"/>
                <a:t>Realizar la gimnasticacion.</a:t>
              </a:r>
              <a:endParaRPr lang="en-US" sz="2400" dirty="0"/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es-MX" sz="2400" dirty="0"/>
                <a:t>Realizar la limpieza del cañón.</a:t>
              </a:r>
              <a:endParaRPr lang="en-US" sz="2400" dirty="0"/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es-MX" sz="2400" dirty="0"/>
                <a:t>Verificar</a:t>
              </a:r>
              <a:r>
                <a:rPr lang="es-EC" sz="2400" dirty="0"/>
                <a:t> la limpieza del mecanismo de percusión.</a:t>
              </a:r>
              <a:endParaRPr lang="en-US" sz="24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Clr>
                  <a:srgbClr val="49788D"/>
                </a:buClr>
                <a:buSzPct val="200000"/>
                <a:buFont typeface="Wingdings" panose="05000000000000000000" pitchFamily="2" charset="2"/>
                <a:buChar char="ü"/>
                <a:defRPr/>
              </a:pPr>
              <a:endParaRPr lang="es-ES" sz="2400" b="1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70530" y="2517766"/>
              <a:ext cx="5391150" cy="380603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buClr>
                  <a:srgbClr val="49788D"/>
                </a:buClr>
                <a:buSzPct val="200000"/>
                <a:defRPr/>
              </a:pPr>
              <a:endParaRPr lang="es-ES" sz="2800" b="1" kern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3171615" y="1716558"/>
              <a:ext cx="332523" cy="645860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</p:spTree>
    <p:extLst>
      <p:ext uri="{BB962C8B-B14F-4D97-AF65-F5344CB8AC3E}">
        <p14:creationId xmlns:p14="http://schemas.microsoft.com/office/powerpoint/2010/main" val="2396974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685800" y="126576"/>
            <a:ext cx="8058150" cy="154149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04500"/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buClr>
                <a:srgbClr val="49788D"/>
              </a:buClr>
              <a:buSzPct val="110000"/>
              <a:defRPr/>
            </a:pPr>
            <a:r>
              <a:rPr lang="es-EC" sz="40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HERRAMIENTAS QUE SE UTILIZAN PARA EL MTTO.</a:t>
            </a:r>
            <a:endParaRPr lang="es-EC" sz="4000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grpSp>
        <p:nvGrpSpPr>
          <p:cNvPr id="2" name="31 Grupo"/>
          <p:cNvGrpSpPr>
            <a:grpSpLocks/>
          </p:cNvGrpSpPr>
          <p:nvPr/>
        </p:nvGrpSpPr>
        <p:grpSpPr bwMode="auto">
          <a:xfrm>
            <a:off x="419100" y="1302713"/>
            <a:ext cx="8477250" cy="5164866"/>
            <a:chOff x="-704850" y="1171862"/>
            <a:chExt cx="8477250" cy="3757050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-704850" y="1734698"/>
              <a:ext cx="8477250" cy="3173352"/>
            </a:xfrm>
            <a:prstGeom prst="round2DiagRect">
              <a:avLst>
                <a:gd name="adj1" fmla="val 25839"/>
                <a:gd name="adj2" fmla="val 4143"/>
              </a:avLst>
            </a:prstGeom>
            <a:solidFill>
              <a:schemeClr val="bg2"/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9788D"/>
                </a:buClr>
                <a:buSzPct val="200000"/>
                <a:defRPr/>
              </a:pPr>
              <a:endParaRPr lang="es-ES" b="1" kern="0" dirty="0">
                <a:solidFill>
                  <a:srgbClr val="FFFFFF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-157400" y="1906476"/>
              <a:ext cx="7339249" cy="3022436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s-EC" sz="2400" b="1" dirty="0"/>
                <a:t>Juego de llaves milimetradas</a:t>
              </a:r>
              <a:endParaRPr lang="en-US" sz="2400" b="1" dirty="0"/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s-EC" sz="2400" b="1" dirty="0"/>
                <a:t>Juego de desarmadores planos y de estrella</a:t>
              </a:r>
              <a:endParaRPr lang="en-US" sz="2400" b="1" dirty="0"/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s-EC" sz="2400" b="1" dirty="0"/>
                <a:t>Juego de copas </a:t>
              </a:r>
              <a:endParaRPr lang="en-US" sz="2400" b="1" dirty="0"/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s-EC" sz="2400" b="1" dirty="0"/>
                <a:t>Juego de llaves de corona</a:t>
              </a:r>
              <a:endParaRPr lang="en-US" sz="2400" b="1" dirty="0"/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s-EC" sz="2400" b="1" dirty="0"/>
                <a:t>Alicates de Punta </a:t>
              </a:r>
              <a:r>
                <a:rPr lang="es-EC" sz="2400" b="1" dirty="0">
                  <a:latin typeface="Arial" panose="020B0604020202020204" pitchFamily="34" charset="0"/>
                </a:rPr>
                <a:t>larga</a:t>
              </a:r>
              <a:endParaRPr lang="en-US" sz="2400" b="1" dirty="0">
                <a:latin typeface="Arial" panose="020B0604020202020204" pitchFamily="34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s-EC" sz="2400" b="1" dirty="0"/>
                <a:t>Alicates de punta fina</a:t>
              </a:r>
              <a:endParaRPr lang="en-US" sz="2400" b="1" dirty="0"/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s-EC" sz="2400" b="1" dirty="0"/>
                <a:t>Cortadora</a:t>
              </a:r>
              <a:endParaRPr lang="en-US" sz="2400" b="1" dirty="0"/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s-EC" sz="2400" b="1" dirty="0"/>
                <a:t>Juego de llaves pequeñas planas de 3.5 hasta la 13</a:t>
              </a:r>
              <a:endParaRPr lang="en-US" sz="2400" b="1" dirty="0"/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s-ES" sz="2400" b="1" dirty="0"/>
                <a:t>Destornillador </a:t>
              </a:r>
              <a:r>
                <a:rPr lang="es-ES" sz="2400" b="1" dirty="0" smtClean="0"/>
                <a:t>tubular</a:t>
              </a:r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s-ES" sz="2400" b="1" dirty="0" smtClean="0"/>
                <a:t>Llaves hexagonales </a:t>
              </a:r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s-ES" sz="2400" b="1" dirty="0" smtClean="0"/>
                <a:t>Llave inglesa</a:t>
              </a:r>
              <a:endParaRPr lang="en-US" sz="2400" b="1" dirty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956452" y="1125074"/>
              <a:ext cx="801748" cy="895324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</p:spTree>
    <p:extLst>
      <p:ext uri="{BB962C8B-B14F-4D97-AF65-F5344CB8AC3E}">
        <p14:creationId xmlns:p14="http://schemas.microsoft.com/office/powerpoint/2010/main" val="1304036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946512" y="113513"/>
            <a:ext cx="6838951" cy="1467093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04500"/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buClr>
                <a:srgbClr val="49788D"/>
              </a:buClr>
              <a:buSzPct val="110000"/>
              <a:defRPr/>
            </a:pPr>
            <a:r>
              <a:rPr lang="es-EC" sz="40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OPERACIONES DE MANTENIMIENTO</a:t>
            </a:r>
            <a:endParaRPr lang="en-US" sz="2800" b="1" dirty="0"/>
          </a:p>
        </p:txBody>
      </p:sp>
      <p:grpSp>
        <p:nvGrpSpPr>
          <p:cNvPr id="2" name="31 Grupo"/>
          <p:cNvGrpSpPr>
            <a:grpSpLocks/>
          </p:cNvGrpSpPr>
          <p:nvPr/>
        </p:nvGrpSpPr>
        <p:grpSpPr bwMode="auto">
          <a:xfrm>
            <a:off x="419100" y="950018"/>
            <a:ext cx="8477250" cy="5357095"/>
            <a:chOff x="-704850" y="915300"/>
            <a:chExt cx="8477250" cy="3896878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-704850" y="1638826"/>
              <a:ext cx="8477250" cy="3173352"/>
            </a:xfrm>
            <a:prstGeom prst="round2DiagRect">
              <a:avLst>
                <a:gd name="adj1" fmla="val 25839"/>
                <a:gd name="adj2" fmla="val 4143"/>
              </a:avLst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9788D"/>
                </a:buClr>
                <a:buSzPct val="200000"/>
                <a:defRPr/>
              </a:pPr>
              <a:endParaRPr lang="es-ES" b="1" kern="0" dirty="0">
                <a:solidFill>
                  <a:srgbClr val="FFFFFF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-438150" y="1944486"/>
              <a:ext cx="7619999" cy="2485115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  <a:scene3d>
                <a:camera prst="obliqueTopLeft"/>
                <a:lightRig rig="threePt" dir="t"/>
              </a:scene3d>
            </a:bodyPr>
            <a:lstStyle/>
            <a:p>
              <a:pPr marL="742950" lvl="0" indent="-742950">
                <a:buFont typeface="+mj-lt"/>
                <a:buAutoNum type="arabicPeriod"/>
              </a:pPr>
              <a:r>
                <a:rPr lang="es-EC" sz="3600" b="1" dirty="0" smtClean="0"/>
                <a:t>Antes </a:t>
              </a:r>
              <a:r>
                <a:rPr lang="es-EC" sz="3600" b="1" dirty="0"/>
                <a:t>de cualquier </a:t>
              </a:r>
              <a:r>
                <a:rPr lang="es-EC" sz="3600" b="1" dirty="0" smtClean="0"/>
                <a:t>desplazamiento</a:t>
              </a:r>
              <a:endParaRPr lang="en-US" sz="3600" b="1" dirty="0"/>
            </a:p>
            <a:p>
              <a:pPr marL="742950" lvl="0" indent="-742950">
                <a:buFont typeface="+mj-lt"/>
                <a:buAutoNum type="arabicPeriod"/>
              </a:pPr>
              <a:r>
                <a:rPr lang="es-EC" sz="3600" b="1" dirty="0" smtClean="0"/>
                <a:t>Durante </a:t>
              </a:r>
              <a:r>
                <a:rPr lang="es-EC" sz="3600" b="1" dirty="0"/>
                <a:t>los </a:t>
              </a:r>
              <a:r>
                <a:rPr lang="es-EC" sz="3600" b="1" dirty="0" smtClean="0"/>
                <a:t>altos.</a:t>
              </a:r>
              <a:endParaRPr lang="en-US" sz="3600" b="1" dirty="0"/>
            </a:p>
            <a:p>
              <a:pPr marL="742950" lvl="0" indent="-742950">
                <a:buFont typeface="+mj-lt"/>
                <a:buAutoNum type="arabicPeriod"/>
              </a:pPr>
              <a:r>
                <a:rPr lang="es-EC" sz="3600" b="1" dirty="0" smtClean="0"/>
                <a:t>Después </a:t>
              </a:r>
              <a:r>
                <a:rPr lang="es-EC" sz="3600" b="1" dirty="0"/>
                <a:t>del </a:t>
              </a:r>
              <a:r>
                <a:rPr lang="es-EC" sz="3600" b="1" dirty="0" smtClean="0"/>
                <a:t>movimiento.</a:t>
              </a:r>
              <a:endParaRPr lang="en-US" sz="3600" b="1" dirty="0"/>
            </a:p>
            <a:p>
              <a:pPr marL="742950" lvl="0" indent="-742950">
                <a:buFont typeface="+mj-lt"/>
                <a:buAutoNum type="arabicPeriod"/>
              </a:pPr>
              <a:r>
                <a:rPr lang="es-EC" sz="3600" b="1" dirty="0" smtClean="0"/>
                <a:t>Antes </a:t>
              </a:r>
              <a:r>
                <a:rPr lang="es-EC" sz="3600" b="1" dirty="0"/>
                <a:t>del </a:t>
              </a:r>
              <a:r>
                <a:rPr lang="es-EC" sz="3600" b="1" dirty="0" smtClean="0"/>
                <a:t>tiro.</a:t>
              </a:r>
              <a:endParaRPr lang="en-US" sz="3600" b="1" dirty="0"/>
            </a:p>
            <a:p>
              <a:pPr marL="742950" lvl="0" indent="-742950">
                <a:buFont typeface="+mj-lt"/>
                <a:buAutoNum type="arabicPeriod"/>
              </a:pPr>
              <a:r>
                <a:rPr lang="es-EC" sz="3600" b="1" dirty="0" smtClean="0"/>
                <a:t>Durante </a:t>
              </a:r>
              <a:r>
                <a:rPr lang="es-EC" sz="3600" b="1" dirty="0"/>
                <a:t>el </a:t>
              </a:r>
              <a:r>
                <a:rPr lang="es-EC" sz="3600" b="1" dirty="0" smtClean="0"/>
                <a:t>tiro.</a:t>
              </a:r>
              <a:endParaRPr lang="en-US" sz="3600" b="1" dirty="0"/>
            </a:p>
            <a:p>
              <a:pPr marL="742950" lvl="0" indent="-742950">
                <a:buFont typeface="+mj-lt"/>
                <a:buAutoNum type="arabicPeriod"/>
              </a:pPr>
              <a:r>
                <a:rPr lang="es-EC" sz="3600" b="1" dirty="0" smtClean="0"/>
                <a:t>Después </a:t>
              </a:r>
              <a:r>
                <a:rPr lang="es-EC" sz="3600" b="1" dirty="0"/>
                <a:t>del tiro</a:t>
              </a:r>
              <a:r>
                <a:rPr lang="es-EC" sz="3600" b="1" dirty="0" smtClean="0"/>
                <a:t>.</a:t>
              </a:r>
              <a:endParaRPr lang="en-US" sz="3600" b="1" dirty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956452" y="868512"/>
              <a:ext cx="801748" cy="895324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7" name="Imagen 6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7902223" y="83889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8811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803365" y="220619"/>
            <a:ext cx="7463243" cy="676651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04500"/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>
              <a:buClr>
                <a:srgbClr val="49788D"/>
              </a:buClr>
              <a:buSzPct val="110000"/>
              <a:defRPr/>
            </a:pPr>
            <a:endParaRPr lang="es-EC" sz="2400" b="1" dirty="0" smtClean="0"/>
          </a:p>
          <a:p>
            <a:pPr marL="0" lvl="2" algn="ctr">
              <a:buClr>
                <a:srgbClr val="49788D"/>
              </a:buClr>
              <a:buSzPct val="110000"/>
              <a:defRPr/>
            </a:pPr>
            <a:r>
              <a:rPr lang="es-EC" sz="3200" b="1" dirty="0" smtClean="0"/>
              <a:t>ANTES DE CUALQUIER DESPLAZAMIENTO</a:t>
            </a:r>
            <a:endParaRPr lang="en-US" sz="3200" b="1" dirty="0" smtClean="0"/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buClr>
                <a:srgbClr val="49788D"/>
              </a:buClr>
              <a:buSzPct val="110000"/>
              <a:defRPr/>
            </a:pPr>
            <a:endParaRPr lang="es-EC" sz="2400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grpSp>
        <p:nvGrpSpPr>
          <p:cNvPr id="2" name="31 Grupo"/>
          <p:cNvGrpSpPr>
            <a:grpSpLocks/>
          </p:cNvGrpSpPr>
          <p:nvPr/>
        </p:nvGrpSpPr>
        <p:grpSpPr bwMode="auto">
          <a:xfrm>
            <a:off x="195943" y="780207"/>
            <a:ext cx="8817428" cy="5947164"/>
            <a:chOff x="-928007" y="782947"/>
            <a:chExt cx="8817428" cy="4125102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-928007" y="1439282"/>
              <a:ext cx="8817428" cy="3468767"/>
            </a:xfrm>
            <a:prstGeom prst="round2DiagRect">
              <a:avLst>
                <a:gd name="adj1" fmla="val 25839"/>
                <a:gd name="adj2" fmla="val 4143"/>
              </a:avLst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9788D"/>
                </a:buClr>
                <a:buSzPct val="200000"/>
                <a:defRPr/>
              </a:pPr>
              <a:endParaRPr lang="es-ES" b="1" kern="0" dirty="0">
                <a:solidFill>
                  <a:srgbClr val="FFFFFF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-452674" y="1584256"/>
              <a:ext cx="8159215" cy="3138180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marL="457200" lvl="0" indent="-457200">
                <a:buFont typeface="+mj-lt"/>
                <a:buAutoNum type="alphaLcParenR"/>
              </a:pPr>
              <a:r>
                <a:rPr lang="es-ES" sz="2400" dirty="0"/>
                <a:t>Verificar que no existan cuerpos extraños entre el cuerpo oscilante y </a:t>
              </a:r>
              <a:r>
                <a:rPr lang="es-ES" sz="2400" dirty="0" smtClean="0"/>
                <a:t>giratorio.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2400" dirty="0" smtClean="0"/>
                <a:t>Verificar </a:t>
              </a:r>
              <a:r>
                <a:rPr lang="es-ES" sz="2400" dirty="0"/>
                <a:t>que no exista fuga en el circuito hidráulico</a:t>
              </a:r>
              <a:r>
                <a:rPr lang="es-ES" sz="2400" dirty="0" smtClean="0"/>
                <a:t>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2400" dirty="0" smtClean="0"/>
                <a:t>Verificar </a:t>
              </a:r>
              <a:r>
                <a:rPr lang="es-ES" sz="2400" dirty="0"/>
                <a:t>que esté puesto el pestillo de bloqueo. </a:t>
              </a:r>
              <a:endParaRPr lang="es-ES" sz="2400" dirty="0" smtClean="0"/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2400" dirty="0" smtClean="0"/>
                <a:t>Verificar </a:t>
              </a:r>
              <a:r>
                <a:rPr lang="es-ES" sz="2400" dirty="0"/>
                <a:t>el funcionamiento de los mandos. </a:t>
              </a:r>
              <a:endParaRPr lang="es-ES" sz="2400" dirty="0" smtClean="0"/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2400" dirty="0" smtClean="0"/>
                <a:t>Verificar </a:t>
              </a:r>
              <a:r>
                <a:rPr lang="es-ES" sz="2400" dirty="0"/>
                <a:t>el funcionamiento de las puertas y </a:t>
              </a:r>
              <a:r>
                <a:rPr lang="es-ES" sz="2400" dirty="0" smtClean="0"/>
                <a:t>asientos.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2400" dirty="0" smtClean="0"/>
                <a:t>Verificar </a:t>
              </a:r>
              <a:r>
                <a:rPr lang="es-ES" sz="2400" dirty="0"/>
                <a:t>el funcionamiento del pupitre de </a:t>
              </a:r>
              <a:r>
                <a:rPr lang="es-ES" sz="2400" dirty="0" smtClean="0"/>
                <a:t>mando.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2400" dirty="0" smtClean="0"/>
                <a:t>Verificar </a:t>
              </a:r>
              <a:r>
                <a:rPr lang="es-ES" sz="2400" dirty="0"/>
                <a:t>el estado general  del </a:t>
              </a:r>
              <a:r>
                <a:rPr lang="es-ES" sz="2400" dirty="0" smtClean="0"/>
                <a:t>cañón.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2400" dirty="0" smtClean="0"/>
                <a:t>Completamiento </a:t>
              </a:r>
              <a:r>
                <a:rPr lang="es-ES" sz="2400" dirty="0"/>
                <a:t>del  sistema elástico de la </a:t>
              </a:r>
              <a:r>
                <a:rPr lang="es-ES" sz="2400" dirty="0" smtClean="0"/>
                <a:t>torre. (F.R)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2400" dirty="0" smtClean="0"/>
                <a:t>El </a:t>
              </a:r>
              <a:r>
                <a:rPr lang="es-ES" sz="2400" dirty="0"/>
                <a:t>funcionamiento de los tambores de carga. </a:t>
              </a:r>
              <a:endParaRPr lang="es-ES" sz="2400" dirty="0" smtClean="0"/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2400" dirty="0" smtClean="0"/>
                <a:t>Verificar </a:t>
              </a:r>
              <a:r>
                <a:rPr lang="es-ES" sz="2400" dirty="0"/>
                <a:t>la colocación de la </a:t>
              </a:r>
              <a:r>
                <a:rPr lang="es-ES" sz="2400" dirty="0" smtClean="0"/>
                <a:t>munición.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2400" dirty="0" smtClean="0"/>
                <a:t>Verificar </a:t>
              </a:r>
              <a:r>
                <a:rPr lang="es-ES" sz="2400" dirty="0"/>
                <a:t>la colocación y buen estado de los accesorios. </a:t>
              </a:r>
              <a:endParaRPr lang="en-US" sz="2400" dirty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956452" y="736159"/>
              <a:ext cx="801748" cy="895324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8329747" y="89157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9305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Marcador de contenido"/>
          <p:cNvSpPr txBox="1">
            <a:spLocks/>
          </p:cNvSpPr>
          <p:nvPr/>
        </p:nvSpPr>
        <p:spPr bwMode="auto">
          <a:xfrm>
            <a:off x="803365" y="220619"/>
            <a:ext cx="7463243" cy="676651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04500"/>
              </a:gs>
              <a:gs pos="50000">
                <a:srgbClr val="E6E23E"/>
              </a:gs>
              <a:gs pos="100000">
                <a:srgbClr val="866900"/>
              </a:gs>
            </a:gsLst>
            <a:lin ang="2700000" scaled="1"/>
            <a:tileRect/>
          </a:gradFill>
          <a:ln w="57150" cap="flat" cmpd="sng" algn="ctr">
            <a:solidFill>
              <a:srgbClr val="866900"/>
            </a:solidFill>
            <a:prstDash val="solid"/>
          </a:ln>
          <a:effectLst>
            <a:outerShdw blurRad="114300" dist="381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lvl="2" algn="ctr">
              <a:buClr>
                <a:srgbClr val="49788D"/>
              </a:buClr>
              <a:buSzPct val="110000"/>
              <a:defRPr/>
            </a:pPr>
            <a:endParaRPr lang="es-EC" sz="2400" b="1" dirty="0" smtClean="0"/>
          </a:p>
          <a:p>
            <a:pPr marL="0" lvl="2" algn="ctr">
              <a:buClr>
                <a:srgbClr val="49788D"/>
              </a:buClr>
              <a:buSzPct val="110000"/>
              <a:defRPr/>
            </a:pPr>
            <a:r>
              <a:rPr lang="es-EC" sz="3200" b="1" dirty="0" smtClean="0"/>
              <a:t>DURANTE LOS ALTOS</a:t>
            </a:r>
            <a:endParaRPr lang="en-US" sz="3200" b="1" dirty="0" smtClean="0"/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buClr>
                <a:srgbClr val="49788D"/>
              </a:buClr>
              <a:buSzPct val="110000"/>
              <a:defRPr/>
            </a:pPr>
            <a:endParaRPr lang="es-EC" sz="2400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grpSp>
        <p:nvGrpSpPr>
          <p:cNvPr id="2" name="31 Grupo"/>
          <p:cNvGrpSpPr>
            <a:grpSpLocks/>
          </p:cNvGrpSpPr>
          <p:nvPr/>
        </p:nvGrpSpPr>
        <p:grpSpPr bwMode="auto">
          <a:xfrm>
            <a:off x="195943" y="780207"/>
            <a:ext cx="8817428" cy="5947165"/>
            <a:chOff x="-928007" y="782947"/>
            <a:chExt cx="8817428" cy="4125102"/>
          </a:xfrm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-928007" y="1439282"/>
              <a:ext cx="8817428" cy="3468767"/>
            </a:xfrm>
            <a:prstGeom prst="round2DiagRect">
              <a:avLst>
                <a:gd name="adj1" fmla="val 25839"/>
                <a:gd name="adj2" fmla="val 4143"/>
              </a:avLst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  <a:effectLst>
              <a:outerShdw blurRad="114300" dist="38100" dir="36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9788D"/>
                </a:buClr>
                <a:buSzPct val="200000"/>
                <a:defRPr/>
              </a:pPr>
              <a:endParaRPr lang="es-ES" b="1" kern="0" dirty="0">
                <a:solidFill>
                  <a:srgbClr val="FFFFFF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-556262" y="1731743"/>
              <a:ext cx="8159215" cy="2753912"/>
            </a:xfrm>
            <a:prstGeom prst="rect">
              <a:avLst/>
            </a:prstGeom>
            <a:effectLst>
              <a:outerShdw blurRad="101600" dist="381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marL="457200" lvl="0" indent="-457200">
                <a:buFont typeface="+mj-lt"/>
                <a:buAutoNum type="alphaLcParenR"/>
              </a:pPr>
              <a:r>
                <a:rPr lang="es-ES" sz="2800" dirty="0"/>
                <a:t>El estado general de la torre. </a:t>
              </a:r>
              <a:endParaRPr lang="es-ES" sz="2800" dirty="0" smtClean="0"/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2800" dirty="0" smtClean="0"/>
                <a:t>Corregir </a:t>
              </a:r>
              <a:r>
                <a:rPr lang="es-ES" sz="2800" dirty="0"/>
                <a:t>las novedades observadas durante el </a:t>
              </a:r>
              <a:r>
                <a:rPr lang="es-ES" sz="2800" dirty="0" smtClean="0"/>
                <a:t>movimiento.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2800" dirty="0" smtClean="0"/>
                <a:t>Controlar </a:t>
              </a:r>
              <a:r>
                <a:rPr lang="es-ES" sz="2800" dirty="0"/>
                <a:t>estado y ubicación de accesorios y munición</a:t>
              </a:r>
              <a:r>
                <a:rPr lang="es-ES" sz="2800" dirty="0" smtClean="0"/>
                <a:t>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2800" dirty="0" smtClean="0"/>
                <a:t>Limpieza </a:t>
              </a:r>
              <a:r>
                <a:rPr lang="es-ES" sz="2800" dirty="0"/>
                <a:t>de los elementos </a:t>
              </a:r>
              <a:r>
                <a:rPr lang="es-ES" sz="2800" dirty="0" smtClean="0"/>
                <a:t>ópticos.</a:t>
              </a:r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2800" dirty="0" smtClean="0"/>
                <a:t>Verificar </a:t>
              </a:r>
              <a:r>
                <a:rPr lang="es-ES" sz="2800" dirty="0"/>
                <a:t>fugas el grupo hidráulico. </a:t>
              </a:r>
              <a:endParaRPr lang="es-ES" sz="2800" dirty="0" smtClean="0"/>
            </a:p>
            <a:p>
              <a:pPr marL="457200" lvl="0" indent="-457200">
                <a:buFont typeface="+mj-lt"/>
                <a:buAutoNum type="alphaLcParenR"/>
              </a:pPr>
              <a:r>
                <a:rPr lang="es-ES" sz="2800" dirty="0" smtClean="0"/>
                <a:t>En </a:t>
              </a:r>
              <a:r>
                <a:rPr lang="es-ES" sz="2800" dirty="0"/>
                <a:t>caso de utilización de las ametralladoras vaciar los bolsos.   recolectores de la munición.. </a:t>
              </a:r>
              <a:endParaRPr lang="en-US" sz="2800" dirty="0"/>
            </a:p>
          </p:txBody>
        </p:sp>
        <p:sp>
          <p:nvSpPr>
            <p:cNvPr id="12" name=" 3"/>
            <p:cNvSpPr/>
            <p:nvPr/>
          </p:nvSpPr>
          <p:spPr>
            <a:xfrm rot="4991155" flipV="1">
              <a:off x="2956452" y="736159"/>
              <a:ext cx="801748" cy="895324"/>
            </a:xfrm>
            <a:prstGeom prst="swooshArrow">
              <a:avLst>
                <a:gd name="adj1" fmla="val 25000"/>
                <a:gd name="adj2" fmla="val 2938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90000">
                  <a:srgbClr val="D8BC44"/>
                </a:gs>
                <a:gs pos="100000">
                  <a:srgbClr val="FFC00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8" name="Imagen 7" descr="C:\Users\JAMES\Downloads\LOGOTIPO ESCABLIN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2423" r="3989" b="22253"/>
          <a:stretch/>
        </p:blipFill>
        <p:spPr bwMode="auto">
          <a:xfrm>
            <a:off x="8329747" y="89157"/>
            <a:ext cx="794313" cy="751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57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4990</TotalTime>
  <Words>1574</Words>
  <Application>Microsoft Office PowerPoint</Application>
  <PresentationFormat>Presentación en pantalla (4:3)</PresentationFormat>
  <Paragraphs>318</Paragraphs>
  <Slides>38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Calibri</vt:lpstr>
      <vt:lpstr>Goudy Old Style</vt:lpstr>
      <vt:lpstr>Impact</vt:lpstr>
      <vt:lpstr>Times New Roman</vt:lpstr>
      <vt:lpstr>Verdana</vt:lpstr>
      <vt:lpstr>Wingdings</vt:lpstr>
      <vt:lpstr>4_Tema de Office</vt:lpstr>
      <vt:lpstr>DOCENTE-INSTRUCTOR SGOS DE C.B LEMA JAIME</vt:lpstr>
      <vt:lpstr>MEDIDAS DE SEGURIDAD</vt:lpstr>
      <vt:lpstr>MANTENIMIENTO</vt:lpstr>
      <vt:lpstr>MANTENIMIENTO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CIRCUITO HIDRÁULICO</vt:lpstr>
      <vt:lpstr>Presentación de PowerPoint</vt:lpstr>
      <vt:lpstr>Presentación de PowerPoint</vt:lpstr>
      <vt:lpstr>FRENO Y RECUPERADOR</vt:lpstr>
      <vt:lpstr>FRENO Y RECUPERADOR</vt:lpstr>
      <vt:lpstr>FRENO</vt:lpstr>
      <vt:lpstr>FRENO Y RECUPERADOR</vt:lpstr>
      <vt:lpstr>RECUPERADOR</vt:lpstr>
      <vt:lpstr>FRENO Y RECUPERADOR</vt:lpstr>
      <vt:lpstr>GRUPO ELECTROBOMBA</vt:lpstr>
      <vt:lpstr>GRUPO ELECTROBOMBA</vt:lpstr>
      <vt:lpstr>TUBO CAÑON </vt:lpstr>
      <vt:lpstr>TUBO CAÑON </vt:lpstr>
      <vt:lpstr>TUBO CAÑON </vt:lpstr>
      <vt:lpstr>FILTROS</vt:lpstr>
      <vt:lpstr>FILTROS</vt:lpstr>
      <vt:lpstr>FILTROS</vt:lpstr>
      <vt:lpstr>FILTROS</vt:lpstr>
      <vt:lpstr>FILTROS</vt:lpstr>
      <vt:lpstr>FILTROS</vt:lpstr>
      <vt:lpstr>FILTROS</vt:lpstr>
      <vt:lpstr>Herramientas del lote de abordo</vt:lpstr>
      <vt:lpstr>Herramientas del lote de abordo</vt:lpstr>
      <vt:lpstr>Herramientas del lote de abordo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CEDE_CMDO</dc:creator>
  <cp:lastModifiedBy>TECNOMANIA</cp:lastModifiedBy>
  <cp:revision>465</cp:revision>
  <dcterms:created xsi:type="dcterms:W3CDTF">2010-11-13T12:15:22Z</dcterms:created>
  <dcterms:modified xsi:type="dcterms:W3CDTF">2020-03-17T15:11:05Z</dcterms:modified>
</cp:coreProperties>
</file>