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82" r:id="rId2"/>
    <p:sldId id="286" r:id="rId3"/>
    <p:sldId id="309" r:id="rId4"/>
    <p:sldId id="297" r:id="rId5"/>
    <p:sldId id="310" r:id="rId6"/>
    <p:sldId id="311" r:id="rId7"/>
    <p:sldId id="312" r:id="rId8"/>
    <p:sldId id="306" r:id="rId9"/>
    <p:sldId id="313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swald" pitchFamily="2" charset="77"/>
      <p:regular r:id="rId16"/>
      <p:bold r:id="rId17"/>
    </p:embeddedFont>
    <p:embeddedFont>
      <p:font typeface="Source Code Pro" panose="020B0509030403020204" pitchFamily="49" charset="0"/>
      <p:regular r:id="rId18"/>
      <p:bold r:id="rId19"/>
      <p:italic r:id="rId20"/>
      <p:boldItalic r:id="rId21"/>
    </p:embeddedFont>
    <p:embeddedFont>
      <p:font typeface="Source Sans Pro" panose="020B0503030403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6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gV80yFeAgFdMlW3S7dyOOo7ZvW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676"/>
    <p:restoredTop sz="74103"/>
  </p:normalViewPr>
  <p:slideViewPr>
    <p:cSldViewPr snapToGrid="0">
      <p:cViewPr varScale="1">
        <p:scale>
          <a:sx n="89" d="100"/>
          <a:sy n="89" d="100"/>
        </p:scale>
        <p:origin x="160" y="360"/>
      </p:cViewPr>
      <p:guideLst>
        <p:guide orient="horz" pos="16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50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080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958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070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LEAD TEACHER – DON’T go to the next slide until the young scientists have talked at their tables and you have heard a few answers (1 from each table) – with raised hands</a:t>
            </a:r>
          </a:p>
        </p:txBody>
      </p:sp>
    </p:spTree>
    <p:extLst>
      <p:ext uri="{BB962C8B-B14F-4D97-AF65-F5344CB8AC3E}">
        <p14:creationId xmlns:p14="http://schemas.microsoft.com/office/powerpoint/2010/main" val="819967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A good experiment starts with really good instructions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471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681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597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32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39" name="Google Shape;39;p32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body" idx="2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Google Shape;44;p33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45" name="Google Shape;45;p33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blipFill dpi="0" rotWithShape="1">
          <a:blip r:embed="rId8">
            <a:alphaModFix amt="1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  <p:sldLayoutId id="214748365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3F53-7374-5DBF-18F5-58CEDCF8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9343"/>
            <a:ext cx="9144000" cy="733500"/>
          </a:xfrm>
          <a:solidFill>
            <a:schemeClr val="bg1"/>
          </a:solidFill>
          <a:ln w="12700"/>
        </p:spPr>
        <p:txBody>
          <a:bodyPr/>
          <a:lstStyle/>
          <a:p>
            <a:pPr algn="ctr"/>
            <a:r>
              <a:rPr lang="en-US" sz="4000" dirty="0"/>
              <a:t>Experiment Design</a:t>
            </a:r>
          </a:p>
        </p:txBody>
      </p:sp>
      <p:pic>
        <p:nvPicPr>
          <p:cNvPr id="6" name="Picture 1" descr="Creative Commons License">
            <a:hlinkClick r:id="rId2"/>
            <a:extLst>
              <a:ext uri="{FF2B5EF4-FFF2-40B4-BE49-F238E27FC236}">
                <a16:creationId xmlns:a16="http://schemas.microsoft.com/office/drawing/2014/main" id="{09DD8007-E77E-CAD6-E892-E4261AAF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927" y="4151861"/>
            <a:ext cx="1014153" cy="3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0EEAE3-DF78-09F6-9BAA-41A3A8AFF7CB}"/>
              </a:ext>
            </a:extLst>
          </p:cNvPr>
          <p:cNvSpPr txBox="1"/>
          <p:nvPr/>
        </p:nvSpPr>
        <p:spPr>
          <a:xfrm>
            <a:off x="6334298" y="4497169"/>
            <a:ext cx="280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 </a:t>
            </a:r>
            <a:r>
              <a:rPr lang="en-US" sz="1200" u="sng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Creative Commons Attribution-NonCommercial-ShareAlike 4.0 International License</a:t>
            </a:r>
            <a:r>
              <a:rPr lang="en-US" sz="1050" dirty="0">
                <a:effectLst/>
              </a:rPr>
              <a:t> </a:t>
            </a:r>
            <a:endParaRPr lang="en-US" sz="1050" dirty="0"/>
          </a:p>
        </p:txBody>
      </p:sp>
      <p:pic>
        <p:nvPicPr>
          <p:cNvPr id="8" name="Google Shape;326;p27">
            <a:extLst>
              <a:ext uri="{FF2B5EF4-FFF2-40B4-BE49-F238E27FC236}">
                <a16:creationId xmlns:a16="http://schemas.microsoft.com/office/drawing/2014/main" id="{B144913A-7120-015A-1347-C5A414372CD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58350" y="1977303"/>
            <a:ext cx="3627299" cy="2273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6820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524"/>
            <a:ext cx="8520600" cy="1037846"/>
          </a:xfrm>
        </p:spPr>
        <p:txBody>
          <a:bodyPr/>
          <a:lstStyle/>
          <a:p>
            <a:r>
              <a:rPr lang="en-US" sz="4000" dirty="0"/>
              <a:t>A quick review of the </a:t>
            </a:r>
            <a:r>
              <a:rPr lang="en-US" sz="4000" b="1" dirty="0"/>
              <a:t>scientific method</a:t>
            </a:r>
            <a:r>
              <a:rPr lang="en-US" sz="4000" dirty="0"/>
              <a:t>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39865"/>
            <a:ext cx="5074688" cy="3646460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1143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1. Observation leads to a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Plants seem to grow best outside</a:t>
            </a:r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Keep it simple!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2. Do some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3. Make a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If….. Then….. Because</a:t>
            </a:r>
          </a:p>
          <a:p>
            <a:pPr marL="1143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Design an experiment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4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This is what we will do today!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69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group of plants in pots&#10;&#10;Description automatically generated">
            <a:extLst>
              <a:ext uri="{FF2B5EF4-FFF2-40B4-BE49-F238E27FC236}">
                <a16:creationId xmlns:a16="http://schemas.microsoft.com/office/drawing/2014/main" id="{7ACE3A11-62CC-CDDB-D793-A269E5AB0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1" y="3100388"/>
            <a:ext cx="3430590" cy="171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7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524"/>
            <a:ext cx="8520600" cy="1037846"/>
          </a:xfrm>
        </p:spPr>
        <p:txBody>
          <a:bodyPr/>
          <a:lstStyle/>
          <a:p>
            <a:r>
              <a:rPr lang="en-US" sz="4800" dirty="0"/>
              <a:t>Reviewing what a </a:t>
            </a:r>
            <a:r>
              <a:rPr lang="en-US" sz="4800" b="1" dirty="0"/>
              <a:t>HYPOTHESIS</a:t>
            </a:r>
            <a:r>
              <a:rPr lang="en-US" sz="4800" dirty="0"/>
              <a:t> 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11276"/>
            <a:ext cx="4960388" cy="3903635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 hypothesis is an </a:t>
            </a: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educated guess! I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 is what you think will happen.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 common format is “ If… then… because…” </a:t>
            </a: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US" sz="2400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If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a plant grows in sunlight, </a:t>
            </a: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US" sz="2400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then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it will grow faster than a plant with no sunlight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US" sz="2400" b="1" u="sng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because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the plant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needs energy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to grow</a:t>
            </a:r>
          </a:p>
          <a:p>
            <a:pPr marL="45720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5" name="Picture 4" descr="A picture containing clock, emoticon, smiley, yellow&#10;&#10;Description automatically generated">
            <a:extLst>
              <a:ext uri="{FF2B5EF4-FFF2-40B4-BE49-F238E27FC236}">
                <a16:creationId xmlns:a16="http://schemas.microsoft.com/office/drawing/2014/main" id="{9081F09C-D638-1B2F-B07C-07C4B392E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071910">
            <a:off x="5504050" y="1285874"/>
            <a:ext cx="1848970" cy="1571625"/>
          </a:xfrm>
          <a:prstGeom prst="rect">
            <a:avLst/>
          </a:prstGeom>
        </p:spPr>
      </p:pic>
      <p:pic>
        <p:nvPicPr>
          <p:cNvPr id="7" name="Picture 6" descr="A picture containing candle, plant, houseplant, flowerpot&#10;&#10;Description automatically generated">
            <a:extLst>
              <a:ext uri="{FF2B5EF4-FFF2-40B4-BE49-F238E27FC236}">
                <a16:creationId xmlns:a16="http://schemas.microsoft.com/office/drawing/2014/main" id="{42DD4938-7BEC-FFB6-0635-8063220995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516" y="2647949"/>
            <a:ext cx="3795484" cy="228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66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400" dirty="0"/>
              <a:t>Experiments need control groups!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0666C2-CEAF-94F3-721A-806EC0965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Control group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group that does not get the treatment, so we can compare 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NO SUNLIGHT</a:t>
            </a:r>
            <a:endParaRPr lang="en-US"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3576569-47AD-1B33-8454-6629E341205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0" y="1397388"/>
            <a:ext cx="4260300" cy="3099900"/>
          </a:xfrm>
        </p:spPr>
        <p:txBody>
          <a:bodyPr/>
          <a:lstStyle/>
          <a:p>
            <a:pPr marL="139700" indent="0"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Experimental group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group that gets the treatment we are trying to test </a:t>
            </a:r>
            <a:r>
              <a:rPr lang="en-US" sz="20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-- SUNLIGHT</a:t>
            </a:r>
            <a:endParaRPr lang="en-US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 descr="A picture containing clock, emoticon, smiley, yellow&#10;&#10;Description automatically generated">
            <a:extLst>
              <a:ext uri="{FF2B5EF4-FFF2-40B4-BE49-F238E27FC236}">
                <a16:creationId xmlns:a16="http://schemas.microsoft.com/office/drawing/2014/main" id="{5BDB6337-D90D-19C2-07B6-CD207D8BA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071910">
            <a:off x="4732524" y="2686049"/>
            <a:ext cx="1848970" cy="1571625"/>
          </a:xfrm>
          <a:prstGeom prst="rect">
            <a:avLst/>
          </a:prstGeom>
        </p:spPr>
      </p:pic>
      <p:pic>
        <p:nvPicPr>
          <p:cNvPr id="11" name="Picture 10" descr="A picture containing candle, plant, houseplant, flowerpot&#10;&#10;Description automatically generated">
            <a:extLst>
              <a:ext uri="{FF2B5EF4-FFF2-40B4-BE49-F238E27FC236}">
                <a16:creationId xmlns:a16="http://schemas.microsoft.com/office/drawing/2014/main" id="{510B8BF5-7090-4351-40AE-5A799F89F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478" y="2817415"/>
            <a:ext cx="3795484" cy="2283221"/>
          </a:xfrm>
          <a:prstGeom prst="rect">
            <a:avLst/>
          </a:prstGeom>
        </p:spPr>
      </p:pic>
      <p:pic>
        <p:nvPicPr>
          <p:cNvPr id="13" name="Picture 12" descr="A picture containing candle, plant, houseplant, flowerpot&#10;&#10;Description automatically generated">
            <a:extLst>
              <a:ext uri="{FF2B5EF4-FFF2-40B4-BE49-F238E27FC236}">
                <a16:creationId xmlns:a16="http://schemas.microsoft.com/office/drawing/2014/main" id="{76B4076B-A9F4-F99D-03F9-C8B6345E3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015" y="2817415"/>
            <a:ext cx="3795484" cy="228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6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04800"/>
            <a:ext cx="8520600" cy="1493928"/>
          </a:xfrm>
        </p:spPr>
        <p:txBody>
          <a:bodyPr wrap="square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400" dirty="0"/>
              <a:t>Identify the control vs the experimental groups…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E1A2A1-7C7F-1F68-FDDE-E7B4E0ACE305}"/>
              </a:ext>
            </a:extLst>
          </p:cNvPr>
          <p:cNvSpPr txBox="1"/>
          <p:nvPr/>
        </p:nvSpPr>
        <p:spPr>
          <a:xfrm>
            <a:off x="242887" y="1787708"/>
            <a:ext cx="8658226" cy="321729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Read the hypothesis on the next slide.</a:t>
            </a:r>
            <a:endParaRPr lang="en-US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Ask for help from the volunteer scientists if you need it</a:t>
            </a:r>
            <a:endParaRPr lang="en-US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1 minute to be ready…</a:t>
            </a:r>
            <a:endParaRPr lang="en-US" dirty="0"/>
          </a:p>
          <a:p>
            <a:pPr marL="11430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en-US" sz="2800" dirty="0">
              <a:latin typeface="Calibri"/>
              <a:ea typeface="Calibri"/>
              <a:cs typeface="Calibri"/>
              <a:sym typeface="Calibri"/>
            </a:endParaRPr>
          </a:p>
          <a:p>
            <a:pPr marL="11430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Discuss at your table:</a:t>
            </a:r>
            <a:endParaRPr lang="en-US" dirty="0"/>
          </a:p>
          <a:p>
            <a:pPr marL="914400" lvl="1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What is the </a:t>
            </a: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control group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?</a:t>
            </a:r>
            <a:endParaRPr lang="en-US" dirty="0"/>
          </a:p>
          <a:p>
            <a:pPr marL="914400" lvl="1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What is the </a:t>
            </a: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experimental group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80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862" y="285750"/>
            <a:ext cx="2662725" cy="861264"/>
          </a:xfrm>
        </p:spPr>
        <p:txBody>
          <a:bodyPr wrap="square" anchor="b">
            <a:noAutofit/>
          </a:bodyPr>
          <a:lstStyle/>
          <a:p>
            <a:pPr marL="11430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3200" b="1" dirty="0">
                <a:latin typeface="Oswald" pitchFamily="2" charset="77"/>
                <a:ea typeface="Calibri"/>
                <a:cs typeface="Calibri"/>
                <a:sym typeface="Calibri"/>
              </a:rPr>
              <a:t>Hypothesis:</a:t>
            </a:r>
            <a:endParaRPr lang="en-US" sz="2000" dirty="0">
              <a:latin typeface="Oswald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E1A2A1-7C7F-1F68-FDDE-E7B4E0ACE305}"/>
              </a:ext>
            </a:extLst>
          </p:cNvPr>
          <p:cNvSpPr txBox="1"/>
          <p:nvPr/>
        </p:nvSpPr>
        <p:spPr>
          <a:xfrm>
            <a:off x="242887" y="3545070"/>
            <a:ext cx="8658226" cy="1421928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Raise your hands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to answer: 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What would the control group be?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Talk with your table for 30 seconds…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 descr="A close-up of a mouse&#10;&#10;Description automatically generated">
            <a:extLst>
              <a:ext uri="{FF2B5EF4-FFF2-40B4-BE49-F238E27FC236}">
                <a16:creationId xmlns:a16="http://schemas.microsoft.com/office/drawing/2014/main" id="{2083710F-81D9-89EB-FC1A-1024ECDC5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458" y="1609874"/>
            <a:ext cx="2472280" cy="18310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E84760-D339-5780-03AE-50AC320C433D}"/>
              </a:ext>
            </a:extLst>
          </p:cNvPr>
          <p:cNvSpPr txBox="1"/>
          <p:nvPr/>
        </p:nvSpPr>
        <p:spPr>
          <a:xfrm>
            <a:off x="3400426" y="214312"/>
            <a:ext cx="47179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latin typeface="Oswald" pitchFamily="2" charset="77"/>
                <a:ea typeface="Calibri"/>
                <a:cs typeface="Calibri"/>
                <a:sym typeface="Calibri"/>
              </a:rPr>
              <a:t>If</a:t>
            </a:r>
            <a: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  <a:t> hamsters drink coffee, </a:t>
            </a:r>
            <a:b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</a:br>
            <a:r>
              <a:rPr lang="en-US" sz="2400" b="1" u="sng" dirty="0">
                <a:latin typeface="Oswald" pitchFamily="2" charset="77"/>
                <a:ea typeface="Calibri"/>
                <a:cs typeface="Calibri"/>
                <a:sym typeface="Calibri"/>
              </a:rPr>
              <a:t>then</a:t>
            </a:r>
            <a: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  <a:t> they will run faster on their wheel, </a:t>
            </a:r>
            <a:b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</a:br>
            <a:r>
              <a:rPr lang="en-US" sz="2400" b="1" u="sng" dirty="0">
                <a:latin typeface="Oswald" pitchFamily="2" charset="77"/>
                <a:ea typeface="Calibri"/>
                <a:cs typeface="Calibri"/>
                <a:sym typeface="Calibri"/>
              </a:rPr>
              <a:t>because</a:t>
            </a:r>
            <a: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  <a:t> they will have more energy.</a:t>
            </a:r>
            <a:endParaRPr lang="en-US" sz="2400" dirty="0"/>
          </a:p>
        </p:txBody>
      </p:sp>
      <p:pic>
        <p:nvPicPr>
          <p:cNvPr id="7" name="Picture 6" descr="A close-up of a mouse&#10;&#10;Description automatically generated">
            <a:extLst>
              <a:ext uri="{FF2B5EF4-FFF2-40B4-BE49-F238E27FC236}">
                <a16:creationId xmlns:a16="http://schemas.microsoft.com/office/drawing/2014/main" id="{1873E0B3-4C59-2AD2-ED94-30F03B8A6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958" y="1590825"/>
            <a:ext cx="2472280" cy="1831032"/>
          </a:xfrm>
          <a:prstGeom prst="rect">
            <a:avLst/>
          </a:prstGeom>
        </p:spPr>
      </p:pic>
      <p:pic>
        <p:nvPicPr>
          <p:cNvPr id="11" name="Picture 10" descr="A white mug with brown liquid&#10;&#10;Description automatically generated">
            <a:extLst>
              <a:ext uri="{FF2B5EF4-FFF2-40B4-BE49-F238E27FC236}">
                <a16:creationId xmlns:a16="http://schemas.microsoft.com/office/drawing/2014/main" id="{4F4112CD-D687-6121-87EA-5538A10AF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600" y="2647950"/>
            <a:ext cx="721496" cy="7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94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862" y="285750"/>
            <a:ext cx="2662725" cy="861264"/>
          </a:xfrm>
        </p:spPr>
        <p:txBody>
          <a:bodyPr wrap="square" anchor="b">
            <a:noAutofit/>
          </a:bodyPr>
          <a:lstStyle/>
          <a:p>
            <a:pPr marL="11430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3200" b="1" dirty="0">
                <a:latin typeface="Oswald" pitchFamily="2" charset="77"/>
                <a:ea typeface="Calibri"/>
                <a:cs typeface="Calibri"/>
                <a:sym typeface="Calibri"/>
              </a:rPr>
              <a:t>Hypothesis:</a:t>
            </a:r>
            <a:endParaRPr lang="en-US" sz="2000" dirty="0">
              <a:latin typeface="Oswald" pitchFamily="2" charset="77"/>
            </a:endParaRPr>
          </a:p>
        </p:txBody>
      </p:sp>
      <p:pic>
        <p:nvPicPr>
          <p:cNvPr id="4" name="Picture 3" descr="A close-up of a mouse&#10;&#10;Description automatically generated">
            <a:extLst>
              <a:ext uri="{FF2B5EF4-FFF2-40B4-BE49-F238E27FC236}">
                <a16:creationId xmlns:a16="http://schemas.microsoft.com/office/drawing/2014/main" id="{2083710F-81D9-89EB-FC1A-1024ECDC5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08" y="1995635"/>
            <a:ext cx="2472280" cy="18310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E84760-D339-5780-03AE-50AC320C433D}"/>
              </a:ext>
            </a:extLst>
          </p:cNvPr>
          <p:cNvSpPr txBox="1"/>
          <p:nvPr/>
        </p:nvSpPr>
        <p:spPr>
          <a:xfrm>
            <a:off x="3400426" y="214312"/>
            <a:ext cx="47179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latin typeface="Oswald" pitchFamily="2" charset="77"/>
                <a:ea typeface="Calibri"/>
                <a:cs typeface="Calibri"/>
                <a:sym typeface="Calibri"/>
              </a:rPr>
              <a:t>If</a:t>
            </a:r>
            <a: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  <a:t> hamsters drink coffee, </a:t>
            </a:r>
            <a:b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</a:br>
            <a:r>
              <a:rPr lang="en-US" sz="2400" b="1" u="sng" dirty="0">
                <a:latin typeface="Oswald" pitchFamily="2" charset="77"/>
                <a:ea typeface="Calibri"/>
                <a:cs typeface="Calibri"/>
                <a:sym typeface="Calibri"/>
              </a:rPr>
              <a:t>then</a:t>
            </a:r>
            <a: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  <a:t> they will run faster on their wheel, </a:t>
            </a:r>
            <a:b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</a:br>
            <a:r>
              <a:rPr lang="en-US" sz="2400" b="1" u="sng" dirty="0">
                <a:latin typeface="Oswald" pitchFamily="2" charset="77"/>
                <a:ea typeface="Calibri"/>
                <a:cs typeface="Calibri"/>
                <a:sym typeface="Calibri"/>
              </a:rPr>
              <a:t>because</a:t>
            </a:r>
            <a:r>
              <a:rPr lang="en-US" sz="2400" dirty="0">
                <a:latin typeface="Oswald" pitchFamily="2" charset="77"/>
                <a:ea typeface="Calibri"/>
                <a:cs typeface="Calibri"/>
                <a:sym typeface="Calibri"/>
              </a:rPr>
              <a:t> they will have more energy.</a:t>
            </a:r>
            <a:endParaRPr lang="en-US" sz="2400" dirty="0"/>
          </a:p>
        </p:txBody>
      </p:sp>
      <p:pic>
        <p:nvPicPr>
          <p:cNvPr id="7" name="Picture 6" descr="A close-up of a mouse&#10;&#10;Description automatically generated">
            <a:extLst>
              <a:ext uri="{FF2B5EF4-FFF2-40B4-BE49-F238E27FC236}">
                <a16:creationId xmlns:a16="http://schemas.microsoft.com/office/drawing/2014/main" id="{1873E0B3-4C59-2AD2-ED94-30F03B8A6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396" y="1948013"/>
            <a:ext cx="2472280" cy="1831032"/>
          </a:xfrm>
          <a:prstGeom prst="rect">
            <a:avLst/>
          </a:prstGeom>
        </p:spPr>
      </p:pic>
      <p:pic>
        <p:nvPicPr>
          <p:cNvPr id="11" name="Picture 10" descr="A white mug with brown liquid&#10;&#10;Description automatically generated">
            <a:extLst>
              <a:ext uri="{FF2B5EF4-FFF2-40B4-BE49-F238E27FC236}">
                <a16:creationId xmlns:a16="http://schemas.microsoft.com/office/drawing/2014/main" id="{4F4112CD-D687-6121-87EA-5538A10AF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2038" y="3005138"/>
            <a:ext cx="721496" cy="781315"/>
          </a:xfrm>
          <a:prstGeom prst="rect">
            <a:avLst/>
          </a:prstGeom>
        </p:spPr>
      </p:pic>
      <p:sp>
        <p:nvSpPr>
          <p:cNvPr id="10" name="Google Shape;174;p9">
            <a:extLst>
              <a:ext uri="{FF2B5EF4-FFF2-40B4-BE49-F238E27FC236}">
                <a16:creationId xmlns:a16="http://schemas.microsoft.com/office/drawing/2014/main" id="{B35D80D8-3C8B-9E8E-7C98-929E1B5772CC}"/>
              </a:ext>
            </a:extLst>
          </p:cNvPr>
          <p:cNvSpPr/>
          <p:nvPr/>
        </p:nvSpPr>
        <p:spPr>
          <a:xfrm>
            <a:off x="261143" y="1734434"/>
            <a:ext cx="4193378" cy="3153276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A7B5FF-CC68-0646-C142-88D562ED918E}"/>
              </a:ext>
            </a:extLst>
          </p:cNvPr>
          <p:cNvSpPr txBox="1"/>
          <p:nvPr/>
        </p:nvSpPr>
        <p:spPr>
          <a:xfrm>
            <a:off x="-228600" y="3896053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69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Control group</a:t>
            </a:r>
          </a:p>
          <a:p>
            <a:pPr marL="5969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Group that does not get the treatment, so we can compare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97F8B4-6635-DF42-81B0-C103CF774492}"/>
              </a:ext>
            </a:extLst>
          </p:cNvPr>
          <p:cNvSpPr txBox="1"/>
          <p:nvPr/>
        </p:nvSpPr>
        <p:spPr>
          <a:xfrm>
            <a:off x="4457700" y="3910340"/>
            <a:ext cx="415766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969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Experimental group</a:t>
            </a:r>
            <a:endParaRPr lang="en-US" sz="2000" b="1" noProof="0" dirty="0"/>
          </a:p>
          <a:p>
            <a:pPr marL="59690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Group that gets the treatment we are trying to test</a:t>
            </a:r>
          </a:p>
        </p:txBody>
      </p:sp>
    </p:spTree>
    <p:extLst>
      <p:ext uri="{BB962C8B-B14F-4D97-AF65-F5344CB8AC3E}">
        <p14:creationId xmlns:p14="http://schemas.microsoft.com/office/powerpoint/2010/main" val="464764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90" y="552470"/>
            <a:ext cx="8661819" cy="733500"/>
          </a:xfrm>
        </p:spPr>
        <p:txBody>
          <a:bodyPr/>
          <a:lstStyle/>
          <a:p>
            <a:r>
              <a:rPr lang="en-US" sz="5400" dirty="0">
                <a:latin typeface="Oswald" pitchFamily="2" charset="77"/>
                <a:cs typeface="Calibri"/>
                <a:sym typeface="Calibri"/>
              </a:rPr>
              <a:t>How to make a procedure</a:t>
            </a:r>
            <a:endParaRPr lang="en-US" sz="5400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726" y="1233871"/>
            <a:ext cx="8647812" cy="2495167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List the materials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8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Create numbered step-by-step 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directions for conducting the experiment</a:t>
            </a: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Draw pictures!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Add</a:t>
            </a:r>
            <a:r>
              <a:rPr lang="en-US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details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Add even more details!</a:t>
            </a:r>
            <a:endParaRPr lang="en-US" sz="28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5" name="Picture 4" descr="A picture containing graphics, graphic design, design&#10;&#10;Description automatically generated">
            <a:extLst>
              <a:ext uri="{FF2B5EF4-FFF2-40B4-BE49-F238E27FC236}">
                <a16:creationId xmlns:a16="http://schemas.microsoft.com/office/drawing/2014/main" id="{1591E403-5C69-6508-74DF-AA759CE65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2" y="2497137"/>
            <a:ext cx="7772400" cy="3886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5CF148-BF34-A9D7-0E4A-6A7581716216}"/>
              </a:ext>
            </a:extLst>
          </p:cNvPr>
          <p:cNvSpPr txBox="1"/>
          <p:nvPr/>
        </p:nvSpPr>
        <p:spPr>
          <a:xfrm>
            <a:off x="1528762" y="4143375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88D94E-5161-FE7B-F92F-D9CD624C5A31}"/>
              </a:ext>
            </a:extLst>
          </p:cNvPr>
          <p:cNvSpPr txBox="1"/>
          <p:nvPr/>
        </p:nvSpPr>
        <p:spPr>
          <a:xfrm>
            <a:off x="3352799" y="4152900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1B480C-6E9E-39AA-FD9D-CD921E7EEF4D}"/>
              </a:ext>
            </a:extLst>
          </p:cNvPr>
          <p:cNvSpPr txBox="1"/>
          <p:nvPr/>
        </p:nvSpPr>
        <p:spPr>
          <a:xfrm>
            <a:off x="5124450" y="4152900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2D36A4-7930-D12D-CB76-08757F1A0C9C}"/>
              </a:ext>
            </a:extLst>
          </p:cNvPr>
          <p:cNvSpPr txBox="1"/>
          <p:nvPr/>
        </p:nvSpPr>
        <p:spPr>
          <a:xfrm>
            <a:off x="6881812" y="4124325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45547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90" y="238145"/>
            <a:ext cx="8661819" cy="733500"/>
          </a:xfrm>
        </p:spPr>
        <p:txBody>
          <a:bodyPr/>
          <a:lstStyle/>
          <a:p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How do scientists write good directions for experiments? </a:t>
            </a:r>
            <a:endParaRPr lang="en-US" sz="3200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726" y="1233870"/>
            <a:ext cx="5475987" cy="3781043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1143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Scientists directions need to be </a:t>
            </a:r>
            <a:r>
              <a:rPr lang="en-US" sz="2800" b="1" u="sng" dirty="0">
                <a:latin typeface="Calibri"/>
                <a:ea typeface="Calibri"/>
                <a:cs typeface="Calibri"/>
                <a:sym typeface="Calibri"/>
              </a:rPr>
              <a:t>reproducible</a:t>
            </a: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en-US" sz="3600" dirty="0"/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This means that another scientist can read the instructions and do the experiment in </a:t>
            </a:r>
            <a:r>
              <a:rPr lang="en-US" sz="2800" u="sng" dirty="0">
                <a:latin typeface="Calibri"/>
                <a:ea typeface="Calibri"/>
                <a:cs typeface="Calibri"/>
                <a:sym typeface="Calibri"/>
              </a:rPr>
              <a:t>exactly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 the same way. </a:t>
            </a:r>
            <a:endParaRPr lang="en-US" sz="3600"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US" sz="1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It’s like a recipe to make the same thing the same way each time!</a:t>
            </a:r>
            <a:endParaRPr lang="en-US" sz="3600"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en-US" sz="28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90;p11">
            <a:extLst>
              <a:ext uri="{FF2B5EF4-FFF2-40B4-BE49-F238E27FC236}">
                <a16:creationId xmlns:a16="http://schemas.microsoft.com/office/drawing/2014/main" id="{32AE7EF8-37C2-132F-E85C-B496CF01B3A6}"/>
              </a:ext>
            </a:extLst>
          </p:cNvPr>
          <p:cNvSpPr txBox="1"/>
          <p:nvPr/>
        </p:nvSpPr>
        <p:spPr>
          <a:xfrm>
            <a:off x="5900738" y="3680519"/>
            <a:ext cx="3243262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good example is baking cookies – a chef writes a </a:t>
            </a:r>
            <a:r>
              <a:rPr lang="en-US" sz="1600" b="1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reproducible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recipe so that your cookies taste the same every time you bake them!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stack of chocolate chip cookies&#10;&#10;Description automatically generated">
            <a:extLst>
              <a:ext uri="{FF2B5EF4-FFF2-40B4-BE49-F238E27FC236}">
                <a16:creationId xmlns:a16="http://schemas.microsoft.com/office/drawing/2014/main" id="{0BF1F5E4-146A-E354-5811-C381DE16B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096" y="1270345"/>
            <a:ext cx="2217242" cy="237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35045"/>
      </p:ext>
    </p:extLst>
  </p:cSld>
  <p:clrMapOvr>
    <a:masterClrMapping/>
  </p:clrMapOvr>
</p:sld>
</file>

<file path=ppt/theme/theme1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460</Words>
  <Application>Microsoft Macintosh PowerPoint</Application>
  <PresentationFormat>On-screen Show (16:9)</PresentationFormat>
  <Paragraphs>58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Oswald</vt:lpstr>
      <vt:lpstr>Source Code Pro</vt:lpstr>
      <vt:lpstr>Source Sans Pro</vt:lpstr>
      <vt:lpstr>Calibri</vt:lpstr>
      <vt:lpstr>Modern Writer</vt:lpstr>
      <vt:lpstr>Experiment Design</vt:lpstr>
      <vt:lpstr>A quick review of the scientific method…</vt:lpstr>
      <vt:lpstr>Reviewing what a HYPOTHESIS is</vt:lpstr>
      <vt:lpstr>Experiments need control groups!</vt:lpstr>
      <vt:lpstr>Identify the control vs the experimental groups…</vt:lpstr>
      <vt:lpstr>Hypothesis:</vt:lpstr>
      <vt:lpstr>Hypothesis:</vt:lpstr>
      <vt:lpstr>How to make a procedure</vt:lpstr>
      <vt:lpstr>How do scientists write good directions for experiments?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Spotting Fake News</dc:title>
  <dc:creator>Denis Ohlstrom</dc:creator>
  <cp:lastModifiedBy>Amin, Reema</cp:lastModifiedBy>
  <cp:revision>18</cp:revision>
  <dcterms:modified xsi:type="dcterms:W3CDTF">2023-07-04T17:50:15Z</dcterms:modified>
</cp:coreProperties>
</file>