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Lst>
  <p:notesMasterIdLst>
    <p:notesMasterId r:id="rId4"/>
  </p:notesMasterIdLst>
  <p:sldIdLst>
    <p:sldId id="256" r:id="rId3"/>
  </p:sldIdLst>
  <p:sldSz cx="32918400" cy="438912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000099"/>
    <a:srgbClr val="333399"/>
    <a:srgbClr val="FF3300"/>
    <a:srgbClr val="FFBF0B"/>
    <a:srgbClr val="FF0000"/>
    <a:srgbClr val="9F9FC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8755" autoAdjust="0"/>
  </p:normalViewPr>
  <p:slideViewPr>
    <p:cSldViewPr snapToGrid="0" snapToObjects="1">
      <p:cViewPr>
        <p:scale>
          <a:sx n="40" d="100"/>
          <a:sy n="40" d="100"/>
        </p:scale>
        <p:origin x="-738" y="6108"/>
      </p:cViewPr>
      <p:guideLst>
        <p:guide orient="horz" pos="13824"/>
        <p:guide pos="912"/>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37" d="100"/>
          <a:sy n="37" d="100"/>
        </p:scale>
        <p:origin x="-1488" y="-84"/>
      </p:cViewPr>
      <p:guideLst>
        <p:guide orient="horz" pos="2910"/>
        <p:guide pos="2115"/>
      </p:guideLst>
    </p:cSldViewPr>
  </p:notesViewPr>
  <p:gridSpacing cx="57607" cy="57607"/>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oleObject" Target="file:///C:\Users\Jess%20F.%20Deegan%20II\Desktop\QM%20Conf\QM%20Conf%20Graphs.xlsx" TargetMode="External"/></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CSUB\RESEARCH\Carlisle\Carlisle%20Jan%202011.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D:\CSUB\RESEARCH\Carlisle\Carlisle%20Jan%202011.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oleObject" Target="file:///D:\CSUB\RESEARCH\Carlisle\Carlisle%20Jan%20201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Jess%20F.%20Deegan%20II\Desktop\QM%20Conf\QM%20Conf%20Graphs.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inteeractions!$L$50:$L$52</c:f>
              <c:strCache>
                <c:ptCount val="1"/>
                <c:pt idx="0">
                  <c:v>Obligatory Exercises (80% Criteria) Recommended Exercises  quizzes were 10% of grade</c:v>
                </c:pt>
              </c:strCache>
            </c:strRef>
          </c:tx>
          <c:spPr>
            <a:solidFill>
              <a:srgbClr val="3399FF"/>
            </a:solidFill>
          </c:spPr>
          <c:invertIfNegative val="0"/>
          <c:dLbls>
            <c:delete val="1"/>
          </c:dLbls>
          <c:cat>
            <c:strRef>
              <c:f>inteeractions!$L$62:$L$64</c:f>
              <c:strCache>
                <c:ptCount val="3"/>
                <c:pt idx="0">
                  <c:v>Obligatory Exercises (80% Criteria)</c:v>
                </c:pt>
                <c:pt idx="1">
                  <c:v>Recommended Exercises </c:v>
                </c:pt>
                <c:pt idx="2">
                  <c:v>Exercises(10% of grade)</c:v>
                </c:pt>
              </c:strCache>
            </c:strRef>
          </c:cat>
          <c:val>
            <c:numRef>
              <c:f>inteeractions!$M$50:$M$52</c:f>
              <c:numCache>
                <c:formatCode>####.000</c:formatCode>
                <c:ptCount val="3"/>
                <c:pt idx="0">
                  <c:v>81.478658536585428</c:v>
                </c:pt>
                <c:pt idx="1">
                  <c:v>76.814285714285703</c:v>
                </c:pt>
                <c:pt idx="2">
                  <c:v>71.125000000000043</c:v>
                </c:pt>
              </c:numCache>
            </c:numRef>
          </c:val>
        </c:ser>
        <c:dLbls>
          <c:showLegendKey val="0"/>
          <c:showVal val="1"/>
          <c:showCatName val="0"/>
          <c:showSerName val="0"/>
          <c:showPercent val="0"/>
          <c:showBubbleSize val="0"/>
        </c:dLbls>
        <c:gapWidth val="150"/>
        <c:axId val="104954112"/>
        <c:axId val="104984576"/>
      </c:barChart>
      <c:catAx>
        <c:axId val="104954112"/>
        <c:scaling>
          <c:orientation val="minMax"/>
        </c:scaling>
        <c:delete val="0"/>
        <c:axPos val="b"/>
        <c:majorTickMark val="none"/>
        <c:minorTickMark val="none"/>
        <c:tickLblPos val="nextTo"/>
        <c:txPr>
          <a:bodyPr rot="0" vert="horz"/>
          <a:lstStyle/>
          <a:p>
            <a:pPr>
              <a:defRPr sz="2000"/>
            </a:pPr>
            <a:endParaRPr lang="en-US"/>
          </a:p>
        </c:txPr>
        <c:crossAx val="104984576"/>
        <c:crosses val="autoZero"/>
        <c:auto val="1"/>
        <c:lblAlgn val="ctr"/>
        <c:lblOffset val="100"/>
        <c:noMultiLvlLbl val="1"/>
      </c:catAx>
      <c:valAx>
        <c:axId val="104984576"/>
        <c:scaling>
          <c:orientation val="minMax"/>
          <c:min val="60"/>
        </c:scaling>
        <c:delete val="0"/>
        <c:axPos val="l"/>
        <c:majorGridlines/>
        <c:numFmt formatCode="0" sourceLinked="0"/>
        <c:majorTickMark val="none"/>
        <c:minorTickMark val="none"/>
        <c:tickLblPos val="nextTo"/>
        <c:crossAx val="104954112"/>
        <c:crosses val="autoZero"/>
        <c:crossBetween val="between"/>
        <c:majorUnit val="5"/>
      </c:valAx>
    </c:plotArea>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3399FF"/>
            </a:solidFill>
          </c:spPr>
          <c:invertIfNegative val="0"/>
          <c:cat>
            <c:strRef>
              <c:f>'Study 1'!$B$8:$B$10</c:f>
              <c:strCache>
                <c:ptCount val="3"/>
                <c:pt idx="0">
                  <c:v>Traditional</c:v>
                </c:pt>
                <c:pt idx="1">
                  <c:v>Instuctional TV</c:v>
                </c:pt>
                <c:pt idx="2">
                  <c:v>On-line</c:v>
                </c:pt>
              </c:strCache>
            </c:strRef>
          </c:cat>
          <c:val>
            <c:numRef>
              <c:f>'Study 1'!$C$8:$C$10</c:f>
              <c:numCache>
                <c:formatCode>General</c:formatCode>
                <c:ptCount val="3"/>
                <c:pt idx="0">
                  <c:v>41.78</c:v>
                </c:pt>
                <c:pt idx="1">
                  <c:v>39.700000000000003</c:v>
                </c:pt>
                <c:pt idx="2">
                  <c:v>40.24</c:v>
                </c:pt>
              </c:numCache>
            </c:numRef>
          </c:val>
        </c:ser>
        <c:dLbls>
          <c:showLegendKey val="0"/>
          <c:showVal val="0"/>
          <c:showCatName val="0"/>
          <c:showSerName val="0"/>
          <c:showPercent val="0"/>
          <c:showBubbleSize val="0"/>
        </c:dLbls>
        <c:gapWidth val="150"/>
        <c:axId val="123348096"/>
        <c:axId val="123349632"/>
      </c:barChart>
      <c:catAx>
        <c:axId val="123348096"/>
        <c:scaling>
          <c:orientation val="minMax"/>
        </c:scaling>
        <c:delete val="0"/>
        <c:axPos val="b"/>
        <c:majorTickMark val="out"/>
        <c:minorTickMark val="none"/>
        <c:tickLblPos val="nextTo"/>
        <c:txPr>
          <a:bodyPr/>
          <a:lstStyle/>
          <a:p>
            <a:pPr>
              <a:defRPr sz="2000" b="1">
                <a:latin typeface="Arial" pitchFamily="34" charset="0"/>
                <a:cs typeface="Arial" pitchFamily="34" charset="0"/>
              </a:defRPr>
            </a:pPr>
            <a:endParaRPr lang="en-US"/>
          </a:p>
        </c:txPr>
        <c:crossAx val="123349632"/>
        <c:crosses val="autoZero"/>
        <c:auto val="1"/>
        <c:lblAlgn val="ctr"/>
        <c:lblOffset val="100"/>
        <c:noMultiLvlLbl val="0"/>
      </c:catAx>
      <c:valAx>
        <c:axId val="123349632"/>
        <c:scaling>
          <c:orientation val="minMax"/>
          <c:max val="50"/>
          <c:min val="0"/>
        </c:scaling>
        <c:delete val="0"/>
        <c:axPos val="l"/>
        <c:majorGridlines/>
        <c:numFmt formatCode="General" sourceLinked="1"/>
        <c:majorTickMark val="out"/>
        <c:minorTickMark val="none"/>
        <c:tickLblPos val="nextTo"/>
        <c:txPr>
          <a:bodyPr/>
          <a:lstStyle/>
          <a:p>
            <a:pPr>
              <a:defRPr sz="1800" b="1">
                <a:latin typeface="Arial" pitchFamily="34" charset="0"/>
                <a:cs typeface="Arial" pitchFamily="34" charset="0"/>
              </a:defRPr>
            </a:pPr>
            <a:endParaRPr lang="en-US"/>
          </a:p>
        </c:txPr>
        <c:crossAx val="123348096"/>
        <c:crosses val="autoZero"/>
        <c:crossBetween val="between"/>
      </c:valAx>
    </c:plotArea>
    <c:plotVisOnly val="1"/>
    <c:dispBlanksAs val="gap"/>
    <c:showDLblsOverMax val="0"/>
  </c:chart>
  <c:spPr>
    <a:solidFill>
      <a:srgbClr val="FFFF00"/>
    </a:solidFill>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3399FF"/>
            </a:solidFill>
          </c:spPr>
          <c:invertIfNegative val="0"/>
          <c:dLbls>
            <c:delete val="1"/>
          </c:dLbls>
          <c:cat>
            <c:strRef>
              <c:f>inteeractions!$J$74:$L$76</c:f>
              <c:strCache>
                <c:ptCount val="3"/>
                <c:pt idx="0">
                  <c:v>Obligatory Exercises (80% Criteria)</c:v>
                </c:pt>
                <c:pt idx="1">
                  <c:v>Recommended Exercises </c:v>
                </c:pt>
                <c:pt idx="2">
                  <c:v>Exercises(10% of grade)</c:v>
                </c:pt>
              </c:strCache>
            </c:strRef>
          </c:cat>
          <c:val>
            <c:numRef>
              <c:f>inteeractions!$M$74:$M$76</c:f>
              <c:numCache>
                <c:formatCode>####.000</c:formatCode>
                <c:ptCount val="3"/>
                <c:pt idx="0">
                  <c:v>77.559298780487708</c:v>
                </c:pt>
                <c:pt idx="1">
                  <c:v>71.713186813186809</c:v>
                </c:pt>
                <c:pt idx="2">
                  <c:v>66.566037735849022</c:v>
                </c:pt>
              </c:numCache>
            </c:numRef>
          </c:val>
        </c:ser>
        <c:dLbls>
          <c:showLegendKey val="0"/>
          <c:showVal val="1"/>
          <c:showCatName val="0"/>
          <c:showSerName val="0"/>
          <c:showPercent val="0"/>
          <c:showBubbleSize val="0"/>
        </c:dLbls>
        <c:gapWidth val="150"/>
        <c:axId val="124201984"/>
        <c:axId val="124216064"/>
      </c:barChart>
      <c:catAx>
        <c:axId val="124201984"/>
        <c:scaling>
          <c:orientation val="minMax"/>
        </c:scaling>
        <c:delete val="0"/>
        <c:axPos val="b"/>
        <c:majorTickMark val="none"/>
        <c:minorTickMark val="none"/>
        <c:tickLblPos val="nextTo"/>
        <c:txPr>
          <a:bodyPr rot="0" vert="horz"/>
          <a:lstStyle/>
          <a:p>
            <a:pPr>
              <a:defRPr sz="2000"/>
            </a:pPr>
            <a:endParaRPr lang="en-US"/>
          </a:p>
        </c:txPr>
        <c:crossAx val="124216064"/>
        <c:crosses val="autoZero"/>
        <c:auto val="1"/>
        <c:lblAlgn val="ctr"/>
        <c:lblOffset val="100"/>
        <c:noMultiLvlLbl val="1"/>
      </c:catAx>
      <c:valAx>
        <c:axId val="124216064"/>
        <c:scaling>
          <c:orientation val="minMax"/>
          <c:min val="60"/>
        </c:scaling>
        <c:delete val="0"/>
        <c:axPos val="l"/>
        <c:majorGridlines/>
        <c:numFmt formatCode="#,##0" sourceLinked="0"/>
        <c:majorTickMark val="none"/>
        <c:minorTickMark val="none"/>
        <c:tickLblPos val="nextTo"/>
        <c:crossAx val="124201984"/>
        <c:crosses val="autoZero"/>
        <c:crossBetween val="between"/>
        <c:majorUnit val="5"/>
      </c:valAx>
    </c:plotArea>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inteeractions!$L$38:$L$40</c:f>
              <c:strCache>
                <c:ptCount val="1"/>
                <c:pt idx="0">
                  <c:v>Obligatory Exercises (80% Criteria) Recommended Exercises Exercises(10% of grade)</c:v>
                </c:pt>
              </c:strCache>
            </c:strRef>
          </c:tx>
          <c:spPr>
            <a:solidFill>
              <a:srgbClr val="3399FF"/>
            </a:solidFill>
          </c:spPr>
          <c:invertIfNegative val="0"/>
          <c:dLbls>
            <c:delete val="1"/>
          </c:dLbls>
          <c:cat>
            <c:strRef>
              <c:f>inteeractions!$L$62:$L$64</c:f>
              <c:strCache>
                <c:ptCount val="3"/>
                <c:pt idx="0">
                  <c:v>Obligatory Exercises (80% Criteria)</c:v>
                </c:pt>
                <c:pt idx="1">
                  <c:v>Recommended Exercises</c:v>
                </c:pt>
                <c:pt idx="2">
                  <c:v>Exercises (10% of grade)</c:v>
                </c:pt>
              </c:strCache>
            </c:strRef>
          </c:cat>
          <c:val>
            <c:numRef>
              <c:f>inteeractions!$M$38:$M$40</c:f>
              <c:numCache>
                <c:formatCode>####.000</c:formatCode>
                <c:ptCount val="3"/>
                <c:pt idx="0">
                  <c:v>79.008689024390222</c:v>
                </c:pt>
                <c:pt idx="1">
                  <c:v>76.26047619047614</c:v>
                </c:pt>
                <c:pt idx="2">
                  <c:v>70.743089622641463</c:v>
                </c:pt>
              </c:numCache>
            </c:numRef>
          </c:val>
        </c:ser>
        <c:dLbls>
          <c:showLegendKey val="0"/>
          <c:showVal val="1"/>
          <c:showCatName val="0"/>
          <c:showSerName val="0"/>
          <c:showPercent val="0"/>
          <c:showBubbleSize val="0"/>
        </c:dLbls>
        <c:gapWidth val="150"/>
        <c:axId val="124542976"/>
        <c:axId val="124544512"/>
      </c:barChart>
      <c:catAx>
        <c:axId val="124542976"/>
        <c:scaling>
          <c:orientation val="minMax"/>
        </c:scaling>
        <c:delete val="0"/>
        <c:axPos val="b"/>
        <c:majorTickMark val="none"/>
        <c:minorTickMark val="none"/>
        <c:tickLblPos val="nextTo"/>
        <c:txPr>
          <a:bodyPr rot="0" vert="horz"/>
          <a:lstStyle/>
          <a:p>
            <a:pPr>
              <a:defRPr sz="2000"/>
            </a:pPr>
            <a:endParaRPr lang="en-US"/>
          </a:p>
        </c:txPr>
        <c:crossAx val="124544512"/>
        <c:crosses val="autoZero"/>
        <c:auto val="1"/>
        <c:lblAlgn val="ctr"/>
        <c:lblOffset val="100"/>
        <c:noMultiLvlLbl val="1"/>
      </c:catAx>
      <c:valAx>
        <c:axId val="124544512"/>
        <c:scaling>
          <c:orientation val="minMax"/>
          <c:min val="60"/>
        </c:scaling>
        <c:delete val="0"/>
        <c:axPos val="l"/>
        <c:majorGridlines/>
        <c:numFmt formatCode="#,##0" sourceLinked="0"/>
        <c:majorTickMark val="none"/>
        <c:minorTickMark val="none"/>
        <c:tickLblPos val="nextTo"/>
        <c:crossAx val="124542976"/>
        <c:crosses val="autoZero"/>
        <c:crossBetween val="between"/>
        <c:majorUnit val="5"/>
      </c:valAx>
    </c:plotArea>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inteeractions!$M$62:$M$64</c:f>
              <c:strCache>
                <c:ptCount val="1"/>
                <c:pt idx="0">
                  <c:v>80.668 78.605 74.554</c:v>
                </c:pt>
              </c:strCache>
            </c:strRef>
          </c:tx>
          <c:spPr>
            <a:solidFill>
              <a:srgbClr val="3399FF"/>
            </a:solidFill>
          </c:spPr>
          <c:invertIfNegative val="0"/>
          <c:dLbls>
            <c:delete val="1"/>
          </c:dLbls>
          <c:cat>
            <c:strRef>
              <c:f>inteeractions!$L$62:$L$64</c:f>
              <c:strCache>
                <c:ptCount val="3"/>
                <c:pt idx="0">
                  <c:v>Obigatory Exercises (80% Criteria)</c:v>
                </c:pt>
                <c:pt idx="1">
                  <c:v>Recommended Exercises </c:v>
                </c:pt>
                <c:pt idx="2">
                  <c:v>Exercises(10% of grade)</c:v>
                </c:pt>
              </c:strCache>
            </c:strRef>
          </c:cat>
          <c:val>
            <c:numRef>
              <c:f>inteeractions!$M$62:$M$64</c:f>
              <c:numCache>
                <c:formatCode>####.000</c:formatCode>
                <c:ptCount val="3"/>
                <c:pt idx="0">
                  <c:v>80.668445121951137</c:v>
                </c:pt>
                <c:pt idx="1">
                  <c:v>78.605128205128153</c:v>
                </c:pt>
                <c:pt idx="2">
                  <c:v>74.554245283018886</c:v>
                </c:pt>
              </c:numCache>
            </c:numRef>
          </c:val>
        </c:ser>
        <c:dLbls>
          <c:showLegendKey val="0"/>
          <c:showVal val="1"/>
          <c:showCatName val="0"/>
          <c:showSerName val="0"/>
          <c:showPercent val="0"/>
          <c:showBubbleSize val="0"/>
        </c:dLbls>
        <c:gapWidth val="150"/>
        <c:axId val="110812160"/>
        <c:axId val="110813952"/>
      </c:barChart>
      <c:catAx>
        <c:axId val="110812160"/>
        <c:scaling>
          <c:orientation val="minMax"/>
        </c:scaling>
        <c:delete val="0"/>
        <c:axPos val="b"/>
        <c:majorTickMark val="none"/>
        <c:minorTickMark val="none"/>
        <c:tickLblPos val="nextTo"/>
        <c:txPr>
          <a:bodyPr rot="0" vert="horz"/>
          <a:lstStyle/>
          <a:p>
            <a:pPr>
              <a:defRPr sz="2000"/>
            </a:pPr>
            <a:endParaRPr lang="en-US"/>
          </a:p>
        </c:txPr>
        <c:crossAx val="110813952"/>
        <c:crosses val="autoZero"/>
        <c:auto val="1"/>
        <c:lblAlgn val="ctr"/>
        <c:lblOffset val="100"/>
        <c:noMultiLvlLbl val="1"/>
      </c:catAx>
      <c:valAx>
        <c:axId val="110813952"/>
        <c:scaling>
          <c:orientation val="minMax"/>
          <c:min val="60"/>
        </c:scaling>
        <c:delete val="0"/>
        <c:axPos val="l"/>
        <c:majorGridlines/>
        <c:numFmt formatCode="#,##0" sourceLinked="0"/>
        <c:majorTickMark val="none"/>
        <c:minorTickMark val="none"/>
        <c:tickLblPos val="nextTo"/>
        <c:crossAx val="110812160"/>
        <c:crosses val="autoZero"/>
        <c:crossBetween val="between"/>
        <c:majorUnit val="5"/>
      </c:valAx>
    </c:plotArea>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inteeractions!$L$6</c:f>
              <c:strCache>
                <c:ptCount val="1"/>
                <c:pt idx="0">
                  <c:v>On-line</c:v>
                </c:pt>
              </c:strCache>
            </c:strRef>
          </c:tx>
          <c:spPr>
            <a:ln w="38100">
              <a:solidFill>
                <a:srgbClr val="3399FF"/>
              </a:solidFill>
            </a:ln>
          </c:spPr>
          <c:marker>
            <c:symbol val="square"/>
            <c:size val="8"/>
            <c:spPr>
              <a:solidFill>
                <a:srgbClr val="3399FF"/>
              </a:solidFill>
              <a:ln w="25400"/>
            </c:spPr>
          </c:marker>
          <c:cat>
            <c:strRef>
              <c:f>inteeractions!$K$7:$K$8</c:f>
              <c:strCache>
                <c:ptCount val="2"/>
                <c:pt idx="0">
                  <c:v>Pre-test</c:v>
                </c:pt>
                <c:pt idx="1">
                  <c:v>Post-test</c:v>
                </c:pt>
              </c:strCache>
            </c:strRef>
          </c:cat>
          <c:val>
            <c:numRef>
              <c:f>inteeractions!$L$7:$L$8</c:f>
              <c:numCache>
                <c:formatCode>General</c:formatCode>
                <c:ptCount val="2"/>
                <c:pt idx="0">
                  <c:v>39.122000000000007</c:v>
                </c:pt>
                <c:pt idx="1">
                  <c:v>77.247000000000014</c:v>
                </c:pt>
              </c:numCache>
            </c:numRef>
          </c:val>
          <c:smooth val="0"/>
        </c:ser>
        <c:ser>
          <c:idx val="1"/>
          <c:order val="1"/>
          <c:tx>
            <c:strRef>
              <c:f>inteeractions!$M$6</c:f>
              <c:strCache>
                <c:ptCount val="1"/>
                <c:pt idx="0">
                  <c:v>Face</c:v>
                </c:pt>
              </c:strCache>
            </c:strRef>
          </c:tx>
          <c:spPr>
            <a:ln w="38100"/>
          </c:spPr>
          <c:marker>
            <c:symbol val="square"/>
            <c:size val="8"/>
            <c:spPr>
              <a:ln w="25400"/>
            </c:spPr>
          </c:marker>
          <c:cat>
            <c:strRef>
              <c:f>inteeractions!$K$7:$K$8</c:f>
              <c:strCache>
                <c:ptCount val="2"/>
                <c:pt idx="0">
                  <c:v>Pre-test</c:v>
                </c:pt>
                <c:pt idx="1">
                  <c:v>Post-test</c:v>
                </c:pt>
              </c:strCache>
            </c:strRef>
          </c:cat>
          <c:val>
            <c:numRef>
              <c:f>inteeractions!$M$7:$M$8</c:f>
              <c:numCache>
                <c:formatCode>General</c:formatCode>
                <c:ptCount val="2"/>
                <c:pt idx="0">
                  <c:v>36.697000000000003</c:v>
                </c:pt>
                <c:pt idx="1">
                  <c:v>76.12299999999999</c:v>
                </c:pt>
              </c:numCache>
            </c:numRef>
          </c:val>
          <c:smooth val="0"/>
        </c:ser>
        <c:dLbls>
          <c:showLegendKey val="0"/>
          <c:showVal val="0"/>
          <c:showCatName val="0"/>
          <c:showSerName val="0"/>
          <c:showPercent val="0"/>
          <c:showBubbleSize val="0"/>
        </c:dLbls>
        <c:marker val="1"/>
        <c:smooth val="0"/>
        <c:axId val="111224320"/>
        <c:axId val="111225856"/>
      </c:lineChart>
      <c:catAx>
        <c:axId val="111224320"/>
        <c:scaling>
          <c:orientation val="minMax"/>
        </c:scaling>
        <c:delete val="0"/>
        <c:axPos val="b"/>
        <c:majorTickMark val="out"/>
        <c:minorTickMark val="none"/>
        <c:tickLblPos val="nextTo"/>
        <c:txPr>
          <a:bodyPr/>
          <a:lstStyle/>
          <a:p>
            <a:pPr>
              <a:defRPr sz="2000"/>
            </a:pPr>
            <a:endParaRPr lang="en-US"/>
          </a:p>
        </c:txPr>
        <c:crossAx val="111225856"/>
        <c:crosses val="autoZero"/>
        <c:auto val="1"/>
        <c:lblAlgn val="ctr"/>
        <c:lblOffset val="100"/>
        <c:noMultiLvlLbl val="0"/>
      </c:catAx>
      <c:valAx>
        <c:axId val="111225856"/>
        <c:scaling>
          <c:orientation val="minMax"/>
          <c:max val="80"/>
          <c:min val="30"/>
        </c:scaling>
        <c:delete val="0"/>
        <c:axPos val="l"/>
        <c:majorGridlines/>
        <c:numFmt formatCode="General" sourceLinked="1"/>
        <c:majorTickMark val="out"/>
        <c:minorTickMark val="none"/>
        <c:tickLblPos val="nextTo"/>
        <c:crossAx val="111224320"/>
        <c:crosses val="autoZero"/>
        <c:crossBetween val="between"/>
        <c:majorUnit val="10"/>
      </c:valAx>
    </c:plotArea>
    <c:legend>
      <c:legendPos val="r"/>
      <c:layout>
        <c:manualLayout>
          <c:xMode val="edge"/>
          <c:yMode val="edge"/>
          <c:x val="0.65867801007632676"/>
          <c:y val="0.64117794404330164"/>
          <c:w val="0.2224260114037469"/>
          <c:h val="0.17752567072644471"/>
        </c:manualLayout>
      </c:layout>
      <c:overlay val="1"/>
    </c:legend>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inteeractions!$P$19</c:f>
              <c:strCache>
                <c:ptCount val="1"/>
                <c:pt idx="0">
                  <c:v>80% to continue</c:v>
                </c:pt>
              </c:strCache>
            </c:strRef>
          </c:tx>
          <c:spPr>
            <a:ln w="38100">
              <a:solidFill>
                <a:srgbClr val="3399FF"/>
              </a:solidFill>
            </a:ln>
          </c:spPr>
          <c:marker>
            <c:symbol val="square"/>
            <c:size val="9"/>
            <c:spPr>
              <a:solidFill>
                <a:srgbClr val="3399FF"/>
              </a:solidFill>
              <a:ln w="25400"/>
            </c:spPr>
          </c:marker>
          <c:cat>
            <c:strRef>
              <c:f>inteeractions!$O$20:$O$21</c:f>
              <c:strCache>
                <c:ptCount val="2"/>
                <c:pt idx="0">
                  <c:v>Pre-test</c:v>
                </c:pt>
                <c:pt idx="1">
                  <c:v>Post-test</c:v>
                </c:pt>
              </c:strCache>
            </c:strRef>
          </c:cat>
          <c:val>
            <c:numRef>
              <c:f>inteeractions!$P$20:$P$21</c:f>
              <c:numCache>
                <c:formatCode>General</c:formatCode>
                <c:ptCount val="2"/>
                <c:pt idx="0">
                  <c:v>37.738000000000007</c:v>
                </c:pt>
                <c:pt idx="1">
                  <c:v>78.949500000000015</c:v>
                </c:pt>
              </c:numCache>
            </c:numRef>
          </c:val>
          <c:smooth val="0"/>
        </c:ser>
        <c:ser>
          <c:idx val="1"/>
          <c:order val="1"/>
          <c:tx>
            <c:strRef>
              <c:f>inteeractions!$Q$19</c:f>
              <c:strCache>
                <c:ptCount val="1"/>
                <c:pt idx="0">
                  <c:v>Exercises Recommended</c:v>
                </c:pt>
              </c:strCache>
            </c:strRef>
          </c:tx>
          <c:spPr>
            <a:ln w="41275"/>
          </c:spPr>
          <c:marker>
            <c:symbol val="square"/>
            <c:size val="7"/>
            <c:spPr>
              <a:ln w="25400"/>
            </c:spPr>
          </c:marker>
          <c:cat>
            <c:strRef>
              <c:f>inteeractions!$O$20:$O$21</c:f>
              <c:strCache>
                <c:ptCount val="2"/>
                <c:pt idx="0">
                  <c:v>Pre-test</c:v>
                </c:pt>
                <c:pt idx="1">
                  <c:v>Post-test</c:v>
                </c:pt>
              </c:strCache>
            </c:strRef>
          </c:cat>
          <c:val>
            <c:numRef>
              <c:f>inteeractions!$Q$20:$Q$21</c:f>
              <c:numCache>
                <c:formatCode>General</c:formatCode>
                <c:ptCount val="2"/>
                <c:pt idx="0">
                  <c:v>38.804499999999997</c:v>
                </c:pt>
                <c:pt idx="1">
                  <c:v>76.271500000000003</c:v>
                </c:pt>
              </c:numCache>
            </c:numRef>
          </c:val>
          <c:smooth val="0"/>
        </c:ser>
        <c:ser>
          <c:idx val="2"/>
          <c:order val="2"/>
          <c:tx>
            <c:strRef>
              <c:f>inteeractions!$R$19</c:f>
              <c:strCache>
                <c:ptCount val="1"/>
                <c:pt idx="0">
                  <c:v>Required</c:v>
                </c:pt>
              </c:strCache>
            </c:strRef>
          </c:tx>
          <c:spPr>
            <a:ln w="38100">
              <a:solidFill>
                <a:schemeClr val="tx1"/>
              </a:solidFill>
            </a:ln>
          </c:spPr>
          <c:marker>
            <c:symbol val="square"/>
            <c:size val="8"/>
            <c:spPr>
              <a:solidFill>
                <a:schemeClr val="tx1"/>
              </a:solidFill>
              <a:ln w="12700"/>
            </c:spPr>
          </c:marker>
          <c:cat>
            <c:strRef>
              <c:f>inteeractions!$O$20:$O$21</c:f>
              <c:strCache>
                <c:ptCount val="2"/>
                <c:pt idx="0">
                  <c:v>Pre-test</c:v>
                </c:pt>
                <c:pt idx="1">
                  <c:v>Post-test</c:v>
                </c:pt>
              </c:strCache>
            </c:strRef>
          </c:cat>
          <c:val>
            <c:numRef>
              <c:f>inteeractions!$R$20:$R$21</c:f>
              <c:numCache>
                <c:formatCode>General</c:formatCode>
                <c:ptCount val="2"/>
                <c:pt idx="0">
                  <c:v>37.661500000000011</c:v>
                </c:pt>
                <c:pt idx="1">
                  <c:v>70.73599999999999</c:v>
                </c:pt>
              </c:numCache>
            </c:numRef>
          </c:val>
          <c:smooth val="0"/>
        </c:ser>
        <c:dLbls>
          <c:showLegendKey val="0"/>
          <c:showVal val="0"/>
          <c:showCatName val="0"/>
          <c:showSerName val="0"/>
          <c:showPercent val="0"/>
          <c:showBubbleSize val="0"/>
        </c:dLbls>
        <c:marker val="1"/>
        <c:smooth val="0"/>
        <c:axId val="83432960"/>
        <c:axId val="83434496"/>
      </c:lineChart>
      <c:catAx>
        <c:axId val="83432960"/>
        <c:scaling>
          <c:orientation val="minMax"/>
        </c:scaling>
        <c:delete val="0"/>
        <c:axPos val="b"/>
        <c:majorTickMark val="none"/>
        <c:minorTickMark val="none"/>
        <c:tickLblPos val="nextTo"/>
        <c:txPr>
          <a:bodyPr/>
          <a:lstStyle/>
          <a:p>
            <a:pPr>
              <a:defRPr sz="2000"/>
            </a:pPr>
            <a:endParaRPr lang="en-US"/>
          </a:p>
        </c:txPr>
        <c:crossAx val="83434496"/>
        <c:crosses val="autoZero"/>
        <c:auto val="1"/>
        <c:lblAlgn val="ctr"/>
        <c:lblOffset val="100"/>
        <c:noMultiLvlLbl val="0"/>
      </c:catAx>
      <c:valAx>
        <c:axId val="83434496"/>
        <c:scaling>
          <c:orientation val="minMax"/>
          <c:max val="80"/>
          <c:min val="30"/>
        </c:scaling>
        <c:delete val="0"/>
        <c:axPos val="l"/>
        <c:majorGridlines/>
        <c:numFmt formatCode="General" sourceLinked="1"/>
        <c:majorTickMark val="none"/>
        <c:minorTickMark val="none"/>
        <c:tickLblPos val="nextTo"/>
        <c:crossAx val="83432960"/>
        <c:crosses val="autoZero"/>
        <c:crossBetween val="between"/>
        <c:majorUnit val="10"/>
      </c:valAx>
    </c:plotArea>
    <c:legend>
      <c:legendPos val="r"/>
      <c:layout>
        <c:manualLayout>
          <c:xMode val="edge"/>
          <c:yMode val="edge"/>
          <c:x val="0.60274291661995816"/>
          <c:y val="0.4901487983300844"/>
          <c:w val="0.37177936435009945"/>
          <c:h val="0.38559292563639758"/>
        </c:manualLayout>
      </c:layout>
      <c:overlay val="1"/>
    </c:legend>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Duration!$C$23</c:f>
              <c:strCache>
                <c:ptCount val="1"/>
                <c:pt idx="0">
                  <c:v>10 Week</c:v>
                </c:pt>
              </c:strCache>
            </c:strRef>
          </c:tx>
          <c:spPr>
            <a:solidFill>
              <a:srgbClr val="3399FF"/>
            </a:solidFill>
          </c:spPr>
          <c:invertIfNegative val="0"/>
          <c:cat>
            <c:strRef>
              <c:f>Duration!$D$22:$F$22</c:f>
              <c:strCache>
                <c:ptCount val="3"/>
                <c:pt idx="0">
                  <c:v>Phonology</c:v>
                </c:pt>
                <c:pt idx="1">
                  <c:v>Morphology</c:v>
                </c:pt>
                <c:pt idx="2">
                  <c:v>Syntax</c:v>
                </c:pt>
              </c:strCache>
            </c:strRef>
          </c:cat>
          <c:val>
            <c:numRef>
              <c:f>Duration!$D$23:$F$23</c:f>
              <c:numCache>
                <c:formatCode>####.000</c:formatCode>
                <c:ptCount val="3"/>
                <c:pt idx="0">
                  <c:v>81.199675324675312</c:v>
                </c:pt>
                <c:pt idx="1">
                  <c:v>81.140909090909133</c:v>
                </c:pt>
                <c:pt idx="2">
                  <c:v>78.216558441558334</c:v>
                </c:pt>
              </c:numCache>
            </c:numRef>
          </c:val>
        </c:ser>
        <c:ser>
          <c:idx val="1"/>
          <c:order val="1"/>
          <c:tx>
            <c:strRef>
              <c:f>Duration!$C$24</c:f>
              <c:strCache>
                <c:ptCount val="1"/>
                <c:pt idx="0">
                  <c:v>8 week</c:v>
                </c:pt>
              </c:strCache>
            </c:strRef>
          </c:tx>
          <c:invertIfNegative val="0"/>
          <c:cat>
            <c:strRef>
              <c:f>Duration!$D$22:$F$22</c:f>
              <c:strCache>
                <c:ptCount val="3"/>
                <c:pt idx="0">
                  <c:v>Phonology</c:v>
                </c:pt>
                <c:pt idx="1">
                  <c:v>Morphology</c:v>
                </c:pt>
                <c:pt idx="2">
                  <c:v>Syntax</c:v>
                </c:pt>
              </c:strCache>
            </c:strRef>
          </c:cat>
          <c:val>
            <c:numRef>
              <c:f>Duration!$D$24:$F$24</c:f>
              <c:numCache>
                <c:formatCode>####.000</c:formatCode>
                <c:ptCount val="3"/>
                <c:pt idx="0">
                  <c:v>81.503053435114523</c:v>
                </c:pt>
                <c:pt idx="1">
                  <c:v>80.385496183206072</c:v>
                </c:pt>
                <c:pt idx="2">
                  <c:v>76.912213740458043</c:v>
                </c:pt>
              </c:numCache>
            </c:numRef>
          </c:val>
        </c:ser>
        <c:dLbls>
          <c:showLegendKey val="0"/>
          <c:showVal val="0"/>
          <c:showCatName val="0"/>
          <c:showSerName val="0"/>
          <c:showPercent val="0"/>
          <c:showBubbleSize val="0"/>
        </c:dLbls>
        <c:gapWidth val="150"/>
        <c:axId val="112718208"/>
        <c:axId val="112719744"/>
      </c:barChart>
      <c:catAx>
        <c:axId val="112718208"/>
        <c:scaling>
          <c:orientation val="minMax"/>
        </c:scaling>
        <c:delete val="0"/>
        <c:axPos val="b"/>
        <c:majorTickMark val="out"/>
        <c:minorTickMark val="none"/>
        <c:tickLblPos val="nextTo"/>
        <c:txPr>
          <a:bodyPr/>
          <a:lstStyle/>
          <a:p>
            <a:pPr>
              <a:defRPr sz="2000"/>
            </a:pPr>
            <a:endParaRPr lang="en-US"/>
          </a:p>
        </c:txPr>
        <c:crossAx val="112719744"/>
        <c:crosses val="autoZero"/>
        <c:auto val="1"/>
        <c:lblAlgn val="ctr"/>
        <c:lblOffset val="100"/>
        <c:noMultiLvlLbl val="0"/>
      </c:catAx>
      <c:valAx>
        <c:axId val="112719744"/>
        <c:scaling>
          <c:orientation val="minMax"/>
        </c:scaling>
        <c:delete val="0"/>
        <c:axPos val="l"/>
        <c:majorGridlines/>
        <c:numFmt formatCode="0" sourceLinked="0"/>
        <c:majorTickMark val="out"/>
        <c:minorTickMark val="none"/>
        <c:tickLblPos val="nextTo"/>
        <c:crossAx val="112718208"/>
        <c:crosses val="autoZero"/>
        <c:crossBetween val="between"/>
      </c:valAx>
    </c:plotArea>
    <c:legend>
      <c:legendPos val="r"/>
      <c:layout>
        <c:manualLayout>
          <c:xMode val="edge"/>
          <c:yMode val="edge"/>
          <c:x val="0.82738602300531117"/>
          <c:y val="6.5684166065066996E-2"/>
          <c:w val="0.14756663336051931"/>
          <c:h val="0.12463525390871508"/>
        </c:manualLayout>
      </c:layout>
      <c:overlay val="1"/>
    </c:legend>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'Study 3'!$B$6</c:f>
              <c:strCache>
                <c:ptCount val="1"/>
                <c:pt idx="0">
                  <c:v>10 Week</c:v>
                </c:pt>
              </c:strCache>
            </c:strRef>
          </c:tx>
          <c:spPr>
            <a:solidFill>
              <a:srgbClr val="3399FF"/>
            </a:solidFill>
          </c:spPr>
          <c:invertIfNegative val="0"/>
          <c:dPt>
            <c:idx val="1"/>
            <c:invertIfNegative val="0"/>
            <c:bubble3D val="0"/>
            <c:spPr>
              <a:solidFill>
                <a:srgbClr val="3399FF"/>
              </a:solidFill>
              <a:ln>
                <a:solidFill>
                  <a:srgbClr val="3399FF"/>
                </a:solidFill>
              </a:ln>
            </c:spPr>
          </c:dPt>
          <c:cat>
            <c:strRef>
              <c:f>'Study 3'!$C$5:$D$5</c:f>
              <c:strCache>
                <c:ptCount val="2"/>
                <c:pt idx="0">
                  <c:v>Pre-test</c:v>
                </c:pt>
                <c:pt idx="1">
                  <c:v>Post-test</c:v>
                </c:pt>
              </c:strCache>
            </c:strRef>
          </c:cat>
          <c:val>
            <c:numRef>
              <c:f>'Study 3'!$C$6:$D$6</c:f>
              <c:numCache>
                <c:formatCode>####.000</c:formatCode>
                <c:ptCount val="2"/>
                <c:pt idx="0">
                  <c:v>38.190259740259791</c:v>
                </c:pt>
                <c:pt idx="1">
                  <c:v>79.052272727272779</c:v>
                </c:pt>
              </c:numCache>
            </c:numRef>
          </c:val>
        </c:ser>
        <c:ser>
          <c:idx val="1"/>
          <c:order val="1"/>
          <c:tx>
            <c:strRef>
              <c:f>'Study 3'!$B$7</c:f>
              <c:strCache>
                <c:ptCount val="1"/>
                <c:pt idx="0">
                  <c:v>8 week</c:v>
                </c:pt>
              </c:strCache>
            </c:strRef>
          </c:tx>
          <c:invertIfNegative val="0"/>
          <c:cat>
            <c:strRef>
              <c:f>'Study 3'!$C$5:$D$5</c:f>
              <c:strCache>
                <c:ptCount val="2"/>
                <c:pt idx="0">
                  <c:v>Pre-test</c:v>
                </c:pt>
                <c:pt idx="1">
                  <c:v>Post-test</c:v>
                </c:pt>
              </c:strCache>
            </c:strRef>
          </c:cat>
          <c:val>
            <c:numRef>
              <c:f>'Study 3'!$C$7:$D$7</c:f>
              <c:numCache>
                <c:formatCode>####.000</c:formatCode>
                <c:ptCount val="2"/>
                <c:pt idx="0">
                  <c:v>39.315419847328229</c:v>
                </c:pt>
                <c:pt idx="1">
                  <c:v>79.294656488549606</c:v>
                </c:pt>
              </c:numCache>
            </c:numRef>
          </c:val>
        </c:ser>
        <c:dLbls>
          <c:showLegendKey val="0"/>
          <c:showVal val="0"/>
          <c:showCatName val="0"/>
          <c:showSerName val="0"/>
          <c:showPercent val="0"/>
          <c:showBubbleSize val="0"/>
        </c:dLbls>
        <c:gapWidth val="150"/>
        <c:axId val="112430464"/>
        <c:axId val="112444544"/>
      </c:barChart>
      <c:catAx>
        <c:axId val="112430464"/>
        <c:scaling>
          <c:orientation val="minMax"/>
        </c:scaling>
        <c:delete val="0"/>
        <c:axPos val="b"/>
        <c:majorTickMark val="out"/>
        <c:minorTickMark val="none"/>
        <c:tickLblPos val="nextTo"/>
        <c:txPr>
          <a:bodyPr/>
          <a:lstStyle/>
          <a:p>
            <a:pPr>
              <a:defRPr sz="2000"/>
            </a:pPr>
            <a:endParaRPr lang="en-US"/>
          </a:p>
        </c:txPr>
        <c:crossAx val="112444544"/>
        <c:crosses val="autoZero"/>
        <c:auto val="1"/>
        <c:lblAlgn val="ctr"/>
        <c:lblOffset val="100"/>
        <c:noMultiLvlLbl val="0"/>
      </c:catAx>
      <c:valAx>
        <c:axId val="112444544"/>
        <c:scaling>
          <c:orientation val="minMax"/>
        </c:scaling>
        <c:delete val="0"/>
        <c:axPos val="l"/>
        <c:majorGridlines/>
        <c:numFmt formatCode="#,##0" sourceLinked="0"/>
        <c:majorTickMark val="out"/>
        <c:minorTickMark val="none"/>
        <c:tickLblPos val="nextTo"/>
        <c:crossAx val="112430464"/>
        <c:crosses val="autoZero"/>
        <c:crossBetween val="between"/>
      </c:valAx>
    </c:plotArea>
    <c:legend>
      <c:legendPos val="r"/>
      <c:layout>
        <c:manualLayout>
          <c:xMode val="edge"/>
          <c:yMode val="edge"/>
          <c:x val="0.40346396355627967"/>
          <c:y val="4.3878712357405106E-2"/>
          <c:w val="0.22239810540923766"/>
          <c:h val="0.15707567804024497"/>
        </c:manualLayout>
      </c:layout>
      <c:overlay val="1"/>
    </c:legend>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'Study 2'!$B$31</c:f>
              <c:strCache>
                <c:ptCount val="1"/>
                <c:pt idx="0">
                  <c:v>Face-to-face</c:v>
                </c:pt>
              </c:strCache>
            </c:strRef>
          </c:tx>
          <c:spPr>
            <a:solidFill>
              <a:srgbClr val="3399FF"/>
            </a:solidFill>
          </c:spPr>
          <c:invertIfNegative val="0"/>
          <c:cat>
            <c:strRef>
              <c:f>'Study 2'!$C$28:$E$30</c:f>
              <c:strCache>
                <c:ptCount val="3"/>
                <c:pt idx="0">
                  <c:v>Phono</c:v>
                </c:pt>
                <c:pt idx="1">
                  <c:v>Morph</c:v>
                </c:pt>
                <c:pt idx="2">
                  <c:v>Syntax</c:v>
                </c:pt>
              </c:strCache>
            </c:strRef>
          </c:cat>
          <c:val>
            <c:numRef>
              <c:f>'Study 2'!$C$31:$E$31</c:f>
              <c:numCache>
                <c:formatCode>General</c:formatCode>
                <c:ptCount val="3"/>
                <c:pt idx="0">
                  <c:v>84.3</c:v>
                </c:pt>
                <c:pt idx="1">
                  <c:v>82.179999999999993</c:v>
                </c:pt>
                <c:pt idx="2">
                  <c:v>74.410000000000011</c:v>
                </c:pt>
              </c:numCache>
            </c:numRef>
          </c:val>
        </c:ser>
        <c:ser>
          <c:idx val="1"/>
          <c:order val="1"/>
          <c:tx>
            <c:strRef>
              <c:f>'Study 2'!$B$32</c:f>
              <c:strCache>
                <c:ptCount val="1"/>
                <c:pt idx="0">
                  <c:v>Instuctional TV</c:v>
                </c:pt>
              </c:strCache>
            </c:strRef>
          </c:tx>
          <c:invertIfNegative val="0"/>
          <c:cat>
            <c:strRef>
              <c:f>'Study 2'!$C$28:$E$30</c:f>
              <c:strCache>
                <c:ptCount val="3"/>
                <c:pt idx="0">
                  <c:v>Phono</c:v>
                </c:pt>
                <c:pt idx="1">
                  <c:v>Morph</c:v>
                </c:pt>
                <c:pt idx="2">
                  <c:v>Syntax</c:v>
                </c:pt>
              </c:strCache>
            </c:strRef>
          </c:cat>
          <c:val>
            <c:numRef>
              <c:f>'Study 2'!$C$32:$E$32</c:f>
              <c:numCache>
                <c:formatCode>General</c:formatCode>
                <c:ptCount val="3"/>
                <c:pt idx="0">
                  <c:v>86.52</c:v>
                </c:pt>
                <c:pt idx="1">
                  <c:v>83.960000000000008</c:v>
                </c:pt>
                <c:pt idx="2">
                  <c:v>76.56</c:v>
                </c:pt>
              </c:numCache>
            </c:numRef>
          </c:val>
        </c:ser>
        <c:ser>
          <c:idx val="2"/>
          <c:order val="2"/>
          <c:tx>
            <c:strRef>
              <c:f>'Study 2'!$B$33</c:f>
              <c:strCache>
                <c:ptCount val="1"/>
                <c:pt idx="0">
                  <c:v>On-line</c:v>
                </c:pt>
              </c:strCache>
            </c:strRef>
          </c:tx>
          <c:invertIfNegative val="0"/>
          <c:cat>
            <c:strRef>
              <c:f>'Study 2'!$C$28:$E$30</c:f>
              <c:strCache>
                <c:ptCount val="3"/>
                <c:pt idx="0">
                  <c:v>Phono</c:v>
                </c:pt>
                <c:pt idx="1">
                  <c:v>Morph</c:v>
                </c:pt>
                <c:pt idx="2">
                  <c:v>Syntax</c:v>
                </c:pt>
              </c:strCache>
            </c:strRef>
          </c:cat>
          <c:val>
            <c:numRef>
              <c:f>'Study 2'!$C$33:$E$33</c:f>
              <c:numCache>
                <c:formatCode>General</c:formatCode>
                <c:ptCount val="3"/>
                <c:pt idx="0">
                  <c:v>84.42</c:v>
                </c:pt>
                <c:pt idx="1">
                  <c:v>83.64</c:v>
                </c:pt>
                <c:pt idx="2">
                  <c:v>77.410000000000011</c:v>
                </c:pt>
              </c:numCache>
            </c:numRef>
          </c:val>
        </c:ser>
        <c:dLbls>
          <c:showLegendKey val="0"/>
          <c:showVal val="0"/>
          <c:showCatName val="0"/>
          <c:showSerName val="0"/>
          <c:showPercent val="0"/>
          <c:showBubbleSize val="0"/>
        </c:dLbls>
        <c:gapWidth val="150"/>
        <c:axId val="112835968"/>
        <c:axId val="112866432"/>
      </c:barChart>
      <c:catAx>
        <c:axId val="112835968"/>
        <c:scaling>
          <c:orientation val="minMax"/>
        </c:scaling>
        <c:delete val="0"/>
        <c:axPos val="b"/>
        <c:majorTickMark val="out"/>
        <c:minorTickMark val="none"/>
        <c:tickLblPos val="nextTo"/>
        <c:txPr>
          <a:bodyPr/>
          <a:lstStyle/>
          <a:p>
            <a:pPr>
              <a:defRPr sz="2000"/>
            </a:pPr>
            <a:endParaRPr lang="en-US"/>
          </a:p>
        </c:txPr>
        <c:crossAx val="112866432"/>
        <c:crosses val="autoZero"/>
        <c:auto val="1"/>
        <c:lblAlgn val="ctr"/>
        <c:lblOffset val="100"/>
        <c:noMultiLvlLbl val="1"/>
      </c:catAx>
      <c:valAx>
        <c:axId val="112866432"/>
        <c:scaling>
          <c:orientation val="minMax"/>
        </c:scaling>
        <c:delete val="0"/>
        <c:axPos val="l"/>
        <c:majorGridlines/>
        <c:numFmt formatCode="General" sourceLinked="1"/>
        <c:majorTickMark val="out"/>
        <c:minorTickMark val="none"/>
        <c:tickLblPos val="nextTo"/>
        <c:crossAx val="112835968"/>
        <c:crosses val="autoZero"/>
        <c:crossBetween val="between"/>
      </c:valAx>
    </c:plotArea>
    <c:legend>
      <c:legendPos val="r"/>
      <c:layout>
        <c:manualLayout>
          <c:xMode val="edge"/>
          <c:yMode val="edge"/>
          <c:x val="0.69908386213654961"/>
          <c:y val="5.3259903647834991E-2"/>
          <c:w val="0.27679683732985771"/>
          <c:h val="0.17317529020374581"/>
        </c:manualLayout>
      </c:layout>
      <c:overlay val="1"/>
    </c:legend>
    <c:plotVisOnly val="1"/>
    <c:dispBlanksAs val="gap"/>
    <c:showDLblsOverMax val="0"/>
  </c:chart>
  <c:spPr>
    <a:solidFill>
      <a:srgbClr val="FFFF00"/>
    </a:solidFill>
  </c:spPr>
  <c:txPr>
    <a:bodyPr/>
    <a:lstStyle/>
    <a:p>
      <a:pPr>
        <a:defRPr sz="1800" b="1">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'Study 2'!$B$6</c:f>
              <c:strCache>
                <c:ptCount val="1"/>
                <c:pt idx="0">
                  <c:v>Face-to-face</c:v>
                </c:pt>
              </c:strCache>
            </c:strRef>
          </c:tx>
          <c:spPr>
            <a:solidFill>
              <a:srgbClr val="3399FF"/>
            </a:solidFill>
          </c:spPr>
          <c:invertIfNegative val="0"/>
          <c:cat>
            <c:strRef>
              <c:f>'Study 2'!$C$5:$D$5</c:f>
              <c:strCache>
                <c:ptCount val="2"/>
                <c:pt idx="0">
                  <c:v>Pre-test</c:v>
                </c:pt>
                <c:pt idx="1">
                  <c:v>Post-test</c:v>
                </c:pt>
              </c:strCache>
            </c:strRef>
          </c:cat>
          <c:val>
            <c:numRef>
              <c:f>'Study 2'!$C$6:$D$6</c:f>
              <c:numCache>
                <c:formatCode>General</c:formatCode>
                <c:ptCount val="2"/>
                <c:pt idx="0">
                  <c:v>38.760000000000005</c:v>
                </c:pt>
                <c:pt idx="1">
                  <c:v>84.54</c:v>
                </c:pt>
              </c:numCache>
            </c:numRef>
          </c:val>
        </c:ser>
        <c:ser>
          <c:idx val="1"/>
          <c:order val="1"/>
          <c:tx>
            <c:strRef>
              <c:f>'Study 2'!$B$7</c:f>
              <c:strCache>
                <c:ptCount val="1"/>
                <c:pt idx="0">
                  <c:v>Instuctional TV</c:v>
                </c:pt>
              </c:strCache>
            </c:strRef>
          </c:tx>
          <c:invertIfNegative val="0"/>
          <c:cat>
            <c:strRef>
              <c:f>'Study 2'!$C$5:$D$5</c:f>
              <c:strCache>
                <c:ptCount val="2"/>
                <c:pt idx="0">
                  <c:v>Pre-test</c:v>
                </c:pt>
                <c:pt idx="1">
                  <c:v>Post-test</c:v>
                </c:pt>
              </c:strCache>
            </c:strRef>
          </c:cat>
          <c:val>
            <c:numRef>
              <c:f>'Study 2'!$C$7:$D$7</c:f>
              <c:numCache>
                <c:formatCode>General</c:formatCode>
                <c:ptCount val="2"/>
                <c:pt idx="0">
                  <c:v>41.18</c:v>
                </c:pt>
                <c:pt idx="1">
                  <c:v>86.179999999999993</c:v>
                </c:pt>
              </c:numCache>
            </c:numRef>
          </c:val>
        </c:ser>
        <c:ser>
          <c:idx val="2"/>
          <c:order val="2"/>
          <c:tx>
            <c:strRef>
              <c:f>'Study 2'!$B$8</c:f>
              <c:strCache>
                <c:ptCount val="1"/>
                <c:pt idx="0">
                  <c:v>On-line</c:v>
                </c:pt>
              </c:strCache>
            </c:strRef>
          </c:tx>
          <c:invertIfNegative val="0"/>
          <c:cat>
            <c:strRef>
              <c:f>'Study 2'!$C$5:$D$5</c:f>
              <c:strCache>
                <c:ptCount val="2"/>
                <c:pt idx="0">
                  <c:v>Pre-test</c:v>
                </c:pt>
                <c:pt idx="1">
                  <c:v>Post-test</c:v>
                </c:pt>
              </c:strCache>
            </c:strRef>
          </c:cat>
          <c:val>
            <c:numRef>
              <c:f>'Study 2'!$C$8:$D$8</c:f>
              <c:numCache>
                <c:formatCode>General</c:formatCode>
                <c:ptCount val="2"/>
                <c:pt idx="0">
                  <c:v>37.99</c:v>
                </c:pt>
                <c:pt idx="1">
                  <c:v>84.4</c:v>
                </c:pt>
              </c:numCache>
            </c:numRef>
          </c:val>
        </c:ser>
        <c:dLbls>
          <c:showLegendKey val="0"/>
          <c:showVal val="0"/>
          <c:showCatName val="0"/>
          <c:showSerName val="0"/>
          <c:showPercent val="0"/>
          <c:showBubbleSize val="0"/>
        </c:dLbls>
        <c:gapWidth val="150"/>
        <c:axId val="114052480"/>
        <c:axId val="114058368"/>
      </c:barChart>
      <c:catAx>
        <c:axId val="114052480"/>
        <c:scaling>
          <c:orientation val="minMax"/>
        </c:scaling>
        <c:delete val="0"/>
        <c:axPos val="b"/>
        <c:majorTickMark val="out"/>
        <c:minorTickMark val="none"/>
        <c:tickLblPos val="nextTo"/>
        <c:txPr>
          <a:bodyPr/>
          <a:lstStyle/>
          <a:p>
            <a:pPr>
              <a:defRPr sz="2000" b="1"/>
            </a:pPr>
            <a:endParaRPr lang="en-US"/>
          </a:p>
        </c:txPr>
        <c:crossAx val="114058368"/>
        <c:crosses val="autoZero"/>
        <c:auto val="1"/>
        <c:lblAlgn val="ctr"/>
        <c:lblOffset val="100"/>
        <c:noMultiLvlLbl val="0"/>
      </c:catAx>
      <c:valAx>
        <c:axId val="114058368"/>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114052480"/>
        <c:crosses val="autoZero"/>
        <c:crossBetween val="between"/>
      </c:valAx>
    </c:plotArea>
    <c:legend>
      <c:legendPos val="r"/>
      <c:layout>
        <c:manualLayout>
          <c:xMode val="edge"/>
          <c:yMode val="edge"/>
          <c:x val="0.33858795068832581"/>
          <c:y val="5.2533044026031719E-2"/>
          <c:w val="0.31574623313599487"/>
          <c:h val="0.16311705027256213"/>
        </c:manualLayout>
      </c:layout>
      <c:overlay val="1"/>
      <c:txPr>
        <a:bodyPr/>
        <a:lstStyle/>
        <a:p>
          <a:pPr>
            <a:defRPr b="1"/>
          </a:pPr>
          <a:endParaRPr lang="en-US"/>
        </a:p>
      </c:txPr>
    </c:legend>
    <c:plotVisOnly val="1"/>
    <c:dispBlanksAs val="gap"/>
    <c:showDLblsOverMax val="0"/>
  </c:chart>
  <c:spPr>
    <a:solidFill>
      <a:srgbClr val="FFFF00"/>
    </a:solidFill>
  </c:spPr>
  <c:txPr>
    <a:bodyPr/>
    <a:lstStyle/>
    <a:p>
      <a:pPr>
        <a:defRPr sz="1800">
          <a:latin typeface="Arial" pitchFamily="34" charset="0"/>
          <a:cs typeface="Arial"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082178529485142E-2"/>
          <c:y val="1.5659221006860794E-2"/>
          <c:w val="0.94122200190050509"/>
          <c:h val="0.93198283332902854"/>
        </c:manualLayout>
      </c:layout>
      <c:barChart>
        <c:barDir val="col"/>
        <c:grouping val="clustered"/>
        <c:varyColors val="0"/>
        <c:ser>
          <c:idx val="0"/>
          <c:order val="0"/>
          <c:tx>
            <c:strRef>
              <c:f>Sheet1!$B$32</c:f>
              <c:strCache>
                <c:ptCount val="1"/>
                <c:pt idx="0">
                  <c:v>Face-to-face</c:v>
                </c:pt>
              </c:strCache>
            </c:strRef>
          </c:tx>
          <c:spPr>
            <a:solidFill>
              <a:srgbClr val="3399FF"/>
            </a:solidFill>
          </c:spPr>
          <c:invertIfNegative val="0"/>
          <c:cat>
            <c:strRef>
              <c:f>Sheet1!$C$31:$E$31</c:f>
              <c:strCache>
                <c:ptCount val="3"/>
                <c:pt idx="0">
                  <c:v>Phono</c:v>
                </c:pt>
                <c:pt idx="1">
                  <c:v>Morph</c:v>
                </c:pt>
                <c:pt idx="2">
                  <c:v>Syntax</c:v>
                </c:pt>
              </c:strCache>
            </c:strRef>
          </c:cat>
          <c:val>
            <c:numRef>
              <c:f>Sheet1!$C$32:$E$32</c:f>
              <c:numCache>
                <c:formatCode>General</c:formatCode>
                <c:ptCount val="3"/>
                <c:pt idx="0">
                  <c:v>85.93</c:v>
                </c:pt>
                <c:pt idx="1">
                  <c:v>83.48</c:v>
                </c:pt>
                <c:pt idx="2">
                  <c:v>78.09</c:v>
                </c:pt>
              </c:numCache>
            </c:numRef>
          </c:val>
        </c:ser>
        <c:ser>
          <c:idx val="1"/>
          <c:order val="1"/>
          <c:tx>
            <c:strRef>
              <c:f>Sheet1!$B$33</c:f>
              <c:strCache>
                <c:ptCount val="1"/>
                <c:pt idx="0">
                  <c:v>Instuctional TV</c:v>
                </c:pt>
              </c:strCache>
            </c:strRef>
          </c:tx>
          <c:invertIfNegative val="0"/>
          <c:cat>
            <c:strRef>
              <c:f>Sheet1!$C$31:$E$31</c:f>
              <c:strCache>
                <c:ptCount val="3"/>
                <c:pt idx="0">
                  <c:v>Phono</c:v>
                </c:pt>
                <c:pt idx="1">
                  <c:v>Morph</c:v>
                </c:pt>
                <c:pt idx="2">
                  <c:v>Syntax</c:v>
                </c:pt>
              </c:strCache>
            </c:strRef>
          </c:cat>
          <c:val>
            <c:numRef>
              <c:f>Sheet1!$C$33:$E$33</c:f>
              <c:numCache>
                <c:formatCode>General</c:formatCode>
                <c:ptCount val="3"/>
                <c:pt idx="0">
                  <c:v>86.33</c:v>
                </c:pt>
                <c:pt idx="1">
                  <c:v>83.48</c:v>
                </c:pt>
                <c:pt idx="2">
                  <c:v>78.8</c:v>
                </c:pt>
              </c:numCache>
            </c:numRef>
          </c:val>
        </c:ser>
        <c:ser>
          <c:idx val="2"/>
          <c:order val="2"/>
          <c:tx>
            <c:strRef>
              <c:f>Sheet1!$B$34</c:f>
              <c:strCache>
                <c:ptCount val="1"/>
                <c:pt idx="0">
                  <c:v>On-line</c:v>
                </c:pt>
              </c:strCache>
            </c:strRef>
          </c:tx>
          <c:invertIfNegative val="0"/>
          <c:cat>
            <c:strRef>
              <c:f>Sheet1!$C$31:$E$31</c:f>
              <c:strCache>
                <c:ptCount val="3"/>
                <c:pt idx="0">
                  <c:v>Phono</c:v>
                </c:pt>
                <c:pt idx="1">
                  <c:v>Morph</c:v>
                </c:pt>
                <c:pt idx="2">
                  <c:v>Syntax</c:v>
                </c:pt>
              </c:strCache>
            </c:strRef>
          </c:cat>
          <c:val>
            <c:numRef>
              <c:f>Sheet1!$C$34:$E$34</c:f>
              <c:numCache>
                <c:formatCode>General</c:formatCode>
                <c:ptCount val="3"/>
                <c:pt idx="0">
                  <c:v>85.04</c:v>
                </c:pt>
                <c:pt idx="1">
                  <c:v>85.09</c:v>
                </c:pt>
                <c:pt idx="2">
                  <c:v>78.09</c:v>
                </c:pt>
              </c:numCache>
            </c:numRef>
          </c:val>
        </c:ser>
        <c:dLbls>
          <c:showLegendKey val="0"/>
          <c:showVal val="0"/>
          <c:showCatName val="0"/>
          <c:showSerName val="0"/>
          <c:showPercent val="0"/>
          <c:showBubbleSize val="0"/>
        </c:dLbls>
        <c:gapWidth val="150"/>
        <c:axId val="123276672"/>
        <c:axId val="123278464"/>
      </c:barChart>
      <c:catAx>
        <c:axId val="123276672"/>
        <c:scaling>
          <c:orientation val="minMax"/>
        </c:scaling>
        <c:delete val="0"/>
        <c:axPos val="b"/>
        <c:majorTickMark val="out"/>
        <c:minorTickMark val="none"/>
        <c:tickLblPos val="nextTo"/>
        <c:txPr>
          <a:bodyPr/>
          <a:lstStyle/>
          <a:p>
            <a:pPr>
              <a:defRPr sz="2000" b="1"/>
            </a:pPr>
            <a:endParaRPr lang="en-US"/>
          </a:p>
        </c:txPr>
        <c:crossAx val="123278464"/>
        <c:crosses val="autoZero"/>
        <c:auto val="1"/>
        <c:lblAlgn val="ctr"/>
        <c:lblOffset val="100"/>
        <c:noMultiLvlLbl val="0"/>
      </c:catAx>
      <c:valAx>
        <c:axId val="123278464"/>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123276672"/>
        <c:crosses val="autoZero"/>
        <c:crossBetween val="between"/>
      </c:valAx>
    </c:plotArea>
    <c:legend>
      <c:legendPos val="r"/>
      <c:layout>
        <c:manualLayout>
          <c:xMode val="edge"/>
          <c:yMode val="edge"/>
          <c:x val="0.72517300404956175"/>
          <c:y val="7.7204615688654388E-2"/>
          <c:w val="0.23977063639280199"/>
          <c:h val="0.1822811823942049"/>
        </c:manualLayout>
      </c:layout>
      <c:overlay val="1"/>
      <c:txPr>
        <a:bodyPr/>
        <a:lstStyle/>
        <a:p>
          <a:pPr>
            <a:defRPr b="1"/>
          </a:pPr>
          <a:endParaRPr lang="en-US"/>
        </a:p>
      </c:txPr>
    </c:legend>
    <c:plotVisOnly val="1"/>
    <c:dispBlanksAs val="gap"/>
    <c:showDLblsOverMax val="0"/>
  </c:chart>
  <c:spPr>
    <a:solidFill>
      <a:srgbClr val="FFFF00"/>
    </a:solidFill>
  </c:spPr>
  <c:txPr>
    <a:bodyPr/>
    <a:lstStyle/>
    <a:p>
      <a:pPr>
        <a:defRPr sz="1800">
          <a:latin typeface="Arial" pitchFamily="34" charset="0"/>
          <a:cs typeface="Arial" pitchFamily="34"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0.37871</cdr:x>
      <cdr:y>0.04906</cdr:y>
    </cdr:from>
    <cdr:to>
      <cdr:x>0.66415</cdr:x>
      <cdr:y>0.15433</cdr:y>
    </cdr:to>
    <cdr:sp macro="" textlink="">
      <cdr:nvSpPr>
        <cdr:cNvPr id="2" name="TextBox 1"/>
        <cdr:cNvSpPr txBox="1"/>
      </cdr:nvSpPr>
      <cdr:spPr>
        <a:xfrm xmlns:a="http://schemas.openxmlformats.org/drawingml/2006/main">
          <a:off x="2649863" y="220580"/>
          <a:ext cx="1997242" cy="47323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2000" b="1" dirty="0" smtClean="0">
              <a:latin typeface="Arial" pitchFamily="34" charset="0"/>
              <a:cs typeface="Arial" pitchFamily="34" charset="0"/>
            </a:rPr>
            <a:t>Post-Test</a:t>
          </a:r>
          <a:endParaRPr lang="en-US" sz="2000" b="1" dirty="0">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Grp="1" noRot="1" noChangeAspect="1" noChangeArrowheads="1" noTextEdit="1"/>
          </p:cNvSpPr>
          <p:nvPr>
            <p:ph type="sldImg" idx="2"/>
          </p:nvPr>
        </p:nvSpPr>
        <p:spPr bwMode="auto">
          <a:xfrm>
            <a:off x="2038350" y="685800"/>
            <a:ext cx="2628900" cy="35052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a:effectLst/>
              </a:defRPr>
            </a:lvl1pPr>
          </a:lstStyle>
          <a:p>
            <a:fld id="{629E399A-0AA3-4679-83D4-22AA96C52335}" type="slidenum">
              <a:rPr lang="en-US"/>
              <a:pPr/>
              <a:t>‹#›</a:t>
            </a:fld>
            <a:endParaRPr lang="en-US"/>
          </a:p>
        </p:txBody>
      </p:sp>
    </p:spTree>
    <p:extLst>
      <p:ext uri="{BB962C8B-B14F-4D97-AF65-F5344CB8AC3E}">
        <p14:creationId xmlns:p14="http://schemas.microsoft.com/office/powerpoint/2010/main" val="12412578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13635038"/>
            <a:ext cx="27981275"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24871363"/>
            <a:ext cx="23044150"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4A54C6-892F-404E-8FF2-029F79CA9B6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C80C0-3A30-4895-925E-6487D229FF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3898900"/>
            <a:ext cx="6994525" cy="3511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3898900"/>
            <a:ext cx="20834350" cy="3511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F15D225-AFA2-4B06-BAC1-BD364FAAA8C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889C4B-4651-4009-8251-EF3B33B5D43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1275"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18602325"/>
            <a:ext cx="27981275"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CB080D-866E-4F17-B8D3-7A57E61E98C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12684125"/>
            <a:ext cx="13914437" cy="26330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12684125"/>
            <a:ext cx="13914438" cy="26330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3FCA04-BC11-4D69-B5F4-0C0AF2721B0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57363"/>
            <a:ext cx="29625925"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13919200"/>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9825038"/>
            <a:ext cx="1454943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13919200"/>
            <a:ext cx="1454943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E94754F-C21A-4921-9D49-7FD609E7CBD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45A50D-BE7D-4D7D-92DA-6D66798B571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6952633-1A60-4E04-8379-9E3BDF3A888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47838"/>
            <a:ext cx="10829925"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1747838"/>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E93EED-EE2A-4C63-AEC1-6FC555268CF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30724475"/>
            <a:ext cx="19751675"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3921125"/>
            <a:ext cx="19751675"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451600" y="34350325"/>
            <a:ext cx="19751675"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E38D2F9-EADD-44A3-BBBC-EFAB17CA093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3898900"/>
            <a:ext cx="27981275" cy="7318375"/>
          </a:xfrm>
          <a:prstGeom prst="rect">
            <a:avLst/>
          </a:prstGeom>
          <a:noFill/>
          <a:ln w="9525">
            <a:noFill/>
            <a:miter lim="800000"/>
            <a:headEnd/>
            <a:tailEnd/>
          </a:ln>
          <a:effectLst/>
        </p:spPr>
        <p:txBody>
          <a:bodyPr vert="horz" wrap="square" lIns="230701" tIns="115352" rIns="230701" bIns="115352"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12684125"/>
            <a:ext cx="27981275" cy="26330275"/>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39992300"/>
            <a:ext cx="6858000"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defTabSz="2306638">
              <a:defRPr sz="3500">
                <a:effectLst/>
              </a:defRPr>
            </a:lvl1pPr>
          </a:lstStyle>
          <a:p>
            <a:endParaRPr lang="en-US"/>
          </a:p>
        </p:txBody>
      </p:sp>
      <p:sp>
        <p:nvSpPr>
          <p:cNvPr id="1029" name="Rectangle 5"/>
          <p:cNvSpPr>
            <a:spLocks noGrp="1" noChangeArrowheads="1"/>
          </p:cNvSpPr>
          <p:nvPr>
            <p:ph type="ftr" sz="quarter" idx="3"/>
          </p:nvPr>
        </p:nvSpPr>
        <p:spPr bwMode="auto">
          <a:xfrm>
            <a:off x="11247438" y="39992300"/>
            <a:ext cx="10423525"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algn="ctr" defTabSz="2306638">
              <a:defRPr sz="3500">
                <a:effectLst/>
              </a:defRPr>
            </a:lvl1pPr>
          </a:lstStyle>
          <a:p>
            <a:endParaRPr lang="en-US"/>
          </a:p>
        </p:txBody>
      </p:sp>
      <p:sp>
        <p:nvSpPr>
          <p:cNvPr id="1030" name="Rectangle 6"/>
          <p:cNvSpPr>
            <a:spLocks noGrp="1" noChangeArrowheads="1"/>
          </p:cNvSpPr>
          <p:nvPr>
            <p:ph type="sldNum" sz="quarter" idx="4"/>
          </p:nvPr>
        </p:nvSpPr>
        <p:spPr bwMode="auto">
          <a:xfrm>
            <a:off x="23591838" y="39992300"/>
            <a:ext cx="6858000" cy="2921000"/>
          </a:xfrm>
          <a:prstGeom prst="rect">
            <a:avLst/>
          </a:prstGeom>
          <a:noFill/>
          <a:ln w="9525">
            <a:noFill/>
            <a:miter lim="800000"/>
            <a:headEnd/>
            <a:tailEnd/>
          </a:ln>
          <a:effectLst/>
        </p:spPr>
        <p:txBody>
          <a:bodyPr vert="horz" wrap="square" lIns="230701" tIns="115352" rIns="230701" bIns="115352" numCol="1" anchor="t" anchorCtr="0" compatLnSpc="1">
            <a:prstTxWarp prst="textNoShape">
              <a:avLst/>
            </a:prstTxWarp>
          </a:bodyPr>
          <a:lstStyle>
            <a:lvl1pPr algn="r" defTabSz="2306638">
              <a:defRPr sz="3500">
                <a:effectLst/>
              </a:defRPr>
            </a:lvl1pPr>
          </a:lstStyle>
          <a:p>
            <a:fld id="{8D791C5D-4194-4676-AB74-BD9790667ABC}" type="slidenum">
              <a:rPr lang="en-US"/>
              <a:pPr/>
              <a:t>‹#›</a:t>
            </a:fld>
            <a:endParaRPr lang="en-US"/>
          </a:p>
        </p:txBody>
      </p:sp>
      <p:pic>
        <p:nvPicPr>
          <p:cNvPr id="1031" name="Picture 7" descr="mp logo"/>
          <p:cNvPicPr>
            <a:picLocks noChangeAspect="1" noChangeArrowheads="1"/>
          </p:cNvPicPr>
          <p:nvPr/>
        </p:nvPicPr>
        <p:blipFill>
          <a:blip r:embed="rId13" cstate="print"/>
          <a:srcRect/>
          <a:stretch>
            <a:fillRect/>
          </a:stretch>
        </p:blipFill>
        <p:spPr bwMode="auto">
          <a:xfrm>
            <a:off x="30060900" y="42849800"/>
            <a:ext cx="2541588" cy="363538"/>
          </a:xfrm>
          <a:prstGeom prst="rect">
            <a:avLst/>
          </a:prstGeom>
          <a:noFill/>
        </p:spPr>
      </p:pic>
      <p:sp>
        <p:nvSpPr>
          <p:cNvPr id="1032" name="Rectangle 8"/>
          <p:cNvSpPr>
            <a:spLocks noChangeArrowheads="1"/>
          </p:cNvSpPr>
          <p:nvPr/>
        </p:nvSpPr>
        <p:spPr bwMode="auto">
          <a:xfrm>
            <a:off x="30746700" y="42519600"/>
            <a:ext cx="1187450" cy="366713"/>
          </a:xfrm>
          <a:prstGeom prst="rect">
            <a:avLst/>
          </a:prstGeom>
          <a:noFill/>
          <a:ln w="9525">
            <a:noFill/>
            <a:miter lim="800000"/>
            <a:headEnd/>
            <a:tailEnd/>
          </a:ln>
          <a:effectLst/>
        </p:spPr>
        <p:txBody>
          <a:bodyPr wrap="none">
            <a:spAutoFit/>
          </a:bodyPr>
          <a:lstStyle/>
          <a:p>
            <a:r>
              <a:rPr lang="en-US" sz="1800">
                <a:solidFill>
                  <a:srgbClr val="2B0E72"/>
                </a:solidFill>
                <a:effectLst/>
                <a:latin typeface="Arial" charset="0"/>
              </a:rPr>
              <a:t>printed by</a:t>
            </a:r>
            <a:endParaRPr lang="en-US" sz="1800">
              <a:solidFill>
                <a:srgbClr val="003399"/>
              </a:solidFill>
              <a:effectLst/>
              <a:latin typeface="Arial" charset="0"/>
            </a:endParaRPr>
          </a:p>
        </p:txBody>
      </p:sp>
      <p:sp>
        <p:nvSpPr>
          <p:cNvPr id="1033" name="Rectangle 9"/>
          <p:cNvSpPr>
            <a:spLocks noChangeArrowheads="1"/>
          </p:cNvSpPr>
          <p:nvPr/>
        </p:nvSpPr>
        <p:spPr bwMode="auto">
          <a:xfrm>
            <a:off x="30022800" y="43143488"/>
            <a:ext cx="2647950" cy="366712"/>
          </a:xfrm>
          <a:prstGeom prst="rect">
            <a:avLst/>
          </a:prstGeom>
          <a:noFill/>
          <a:ln w="9525">
            <a:noFill/>
            <a:miter lim="800000"/>
            <a:headEnd/>
            <a:tailEnd/>
          </a:ln>
          <a:effectLst/>
        </p:spPr>
        <p:txBody>
          <a:bodyPr wrap="none">
            <a:spAutoFit/>
          </a:bodyPr>
          <a:lstStyle/>
          <a:p>
            <a:r>
              <a:rPr lang="en-US" sz="1800">
                <a:solidFill>
                  <a:srgbClr val="2B0E72"/>
                </a:solidFill>
                <a:effectLst/>
                <a:latin typeface="Arial" charset="0"/>
              </a:rPr>
              <a:t>www.postersession.com</a:t>
            </a:r>
            <a:endParaRPr lang="en-US" sz="1800">
              <a:solidFill>
                <a:srgbClr val="003399"/>
              </a:solidFill>
              <a:effectLst/>
              <a:latin typeface="Arial"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06638" rtl="0" eaLnBrk="1" fontAlgn="base" hangingPunct="1">
        <a:spcBef>
          <a:spcPct val="0"/>
        </a:spcBef>
        <a:spcAft>
          <a:spcPct val="0"/>
        </a:spcAft>
        <a:defRPr sz="11100">
          <a:solidFill>
            <a:schemeClr val="tx2"/>
          </a:solidFill>
          <a:latin typeface="+mj-lt"/>
          <a:ea typeface="+mj-ea"/>
          <a:cs typeface="+mj-cs"/>
        </a:defRPr>
      </a:lvl1pPr>
      <a:lvl2pPr algn="ctr" defTabSz="2306638" rtl="0" eaLnBrk="1" fontAlgn="base" hangingPunct="1">
        <a:spcBef>
          <a:spcPct val="0"/>
        </a:spcBef>
        <a:spcAft>
          <a:spcPct val="0"/>
        </a:spcAft>
        <a:defRPr sz="11100">
          <a:solidFill>
            <a:schemeClr val="tx2"/>
          </a:solidFill>
          <a:latin typeface="Times New Roman" pitchFamily="18" charset="0"/>
        </a:defRPr>
      </a:lvl2pPr>
      <a:lvl3pPr algn="ctr" defTabSz="2306638" rtl="0" eaLnBrk="1" fontAlgn="base" hangingPunct="1">
        <a:spcBef>
          <a:spcPct val="0"/>
        </a:spcBef>
        <a:spcAft>
          <a:spcPct val="0"/>
        </a:spcAft>
        <a:defRPr sz="11100">
          <a:solidFill>
            <a:schemeClr val="tx2"/>
          </a:solidFill>
          <a:latin typeface="Times New Roman" pitchFamily="18" charset="0"/>
        </a:defRPr>
      </a:lvl3pPr>
      <a:lvl4pPr algn="ctr" defTabSz="2306638" rtl="0" eaLnBrk="1" fontAlgn="base" hangingPunct="1">
        <a:spcBef>
          <a:spcPct val="0"/>
        </a:spcBef>
        <a:spcAft>
          <a:spcPct val="0"/>
        </a:spcAft>
        <a:defRPr sz="11100">
          <a:solidFill>
            <a:schemeClr val="tx2"/>
          </a:solidFill>
          <a:latin typeface="Times New Roman" pitchFamily="18" charset="0"/>
        </a:defRPr>
      </a:lvl4pPr>
      <a:lvl5pPr algn="ctr" defTabSz="2306638" rtl="0" eaLnBrk="1" fontAlgn="base" hangingPunct="1">
        <a:spcBef>
          <a:spcPct val="0"/>
        </a:spcBef>
        <a:spcAft>
          <a:spcPct val="0"/>
        </a:spcAft>
        <a:defRPr sz="11100">
          <a:solidFill>
            <a:schemeClr val="tx2"/>
          </a:solidFill>
          <a:latin typeface="Times New Roman" pitchFamily="18" charset="0"/>
        </a:defRPr>
      </a:lvl5pPr>
      <a:lvl6pPr marL="457200" algn="ctr" defTabSz="2306638" rtl="0" eaLnBrk="1" fontAlgn="base" hangingPunct="1">
        <a:spcBef>
          <a:spcPct val="0"/>
        </a:spcBef>
        <a:spcAft>
          <a:spcPct val="0"/>
        </a:spcAft>
        <a:defRPr sz="11100">
          <a:solidFill>
            <a:schemeClr val="tx2"/>
          </a:solidFill>
          <a:latin typeface="Times New Roman" pitchFamily="18" charset="0"/>
        </a:defRPr>
      </a:lvl6pPr>
      <a:lvl7pPr marL="914400" algn="ctr" defTabSz="2306638" rtl="0" eaLnBrk="1" fontAlgn="base" hangingPunct="1">
        <a:spcBef>
          <a:spcPct val="0"/>
        </a:spcBef>
        <a:spcAft>
          <a:spcPct val="0"/>
        </a:spcAft>
        <a:defRPr sz="11100">
          <a:solidFill>
            <a:schemeClr val="tx2"/>
          </a:solidFill>
          <a:latin typeface="Times New Roman" pitchFamily="18" charset="0"/>
        </a:defRPr>
      </a:lvl7pPr>
      <a:lvl8pPr marL="1371600" algn="ctr" defTabSz="2306638" rtl="0" eaLnBrk="1" fontAlgn="base" hangingPunct="1">
        <a:spcBef>
          <a:spcPct val="0"/>
        </a:spcBef>
        <a:spcAft>
          <a:spcPct val="0"/>
        </a:spcAft>
        <a:defRPr sz="11100">
          <a:solidFill>
            <a:schemeClr val="tx2"/>
          </a:solidFill>
          <a:latin typeface="Times New Roman" pitchFamily="18" charset="0"/>
        </a:defRPr>
      </a:lvl8pPr>
      <a:lvl9pPr marL="1828800" algn="ctr" defTabSz="2306638" rtl="0" eaLnBrk="1" fontAlgn="base" hangingPunct="1">
        <a:spcBef>
          <a:spcPct val="0"/>
        </a:spcBef>
        <a:spcAft>
          <a:spcPct val="0"/>
        </a:spcAft>
        <a:defRPr sz="11100">
          <a:solidFill>
            <a:schemeClr val="tx2"/>
          </a:solidFill>
          <a:latin typeface="Times New Roman" pitchFamily="18" charset="0"/>
        </a:defRPr>
      </a:lvl9pPr>
    </p:titleStyle>
    <p:bodyStyle>
      <a:lvl1pPr marL="863600" indent="-863600" algn="l" defTabSz="2306638" rtl="0" eaLnBrk="1" fontAlgn="base" hangingPunct="1">
        <a:spcBef>
          <a:spcPct val="20000"/>
        </a:spcBef>
        <a:spcAft>
          <a:spcPct val="0"/>
        </a:spcAft>
        <a:buChar char="•"/>
        <a:defRPr sz="8000">
          <a:solidFill>
            <a:schemeClr val="tx1"/>
          </a:solidFill>
          <a:latin typeface="+mn-lt"/>
          <a:ea typeface="+mn-ea"/>
          <a:cs typeface="+mn-cs"/>
        </a:defRPr>
      </a:lvl1pPr>
      <a:lvl2pPr marL="1873250" indent="-720725" algn="l" defTabSz="2306638" rtl="0" eaLnBrk="1" fontAlgn="base" hangingPunct="1">
        <a:spcBef>
          <a:spcPct val="20000"/>
        </a:spcBef>
        <a:spcAft>
          <a:spcPct val="0"/>
        </a:spcAft>
        <a:buChar char="–"/>
        <a:defRPr sz="7100">
          <a:solidFill>
            <a:schemeClr val="tx1"/>
          </a:solidFill>
          <a:latin typeface="+mn-lt"/>
        </a:defRPr>
      </a:lvl2pPr>
      <a:lvl3pPr marL="2882900" indent="-576263" algn="l" defTabSz="2306638" rtl="0" eaLnBrk="1" fontAlgn="base" hangingPunct="1">
        <a:spcBef>
          <a:spcPct val="20000"/>
        </a:spcBef>
        <a:spcAft>
          <a:spcPct val="0"/>
        </a:spcAft>
        <a:buChar char="•"/>
        <a:defRPr sz="6100">
          <a:solidFill>
            <a:schemeClr val="tx1"/>
          </a:solidFill>
          <a:latin typeface="+mn-lt"/>
        </a:defRPr>
      </a:lvl3pPr>
      <a:lvl4pPr marL="4038600" indent="-579438" algn="l" defTabSz="2306638" rtl="0" eaLnBrk="1" fontAlgn="base" hangingPunct="1">
        <a:spcBef>
          <a:spcPct val="20000"/>
        </a:spcBef>
        <a:spcAft>
          <a:spcPct val="0"/>
        </a:spcAft>
        <a:buChar char="–"/>
        <a:defRPr sz="4900">
          <a:solidFill>
            <a:schemeClr val="tx1"/>
          </a:solidFill>
          <a:latin typeface="+mn-lt"/>
        </a:defRPr>
      </a:lvl4pPr>
      <a:lvl5pPr marL="5191125" indent="-576263" algn="l" defTabSz="2306638" rtl="0" eaLnBrk="1" fontAlgn="base" hangingPunct="1">
        <a:spcBef>
          <a:spcPct val="20000"/>
        </a:spcBef>
        <a:spcAft>
          <a:spcPct val="0"/>
        </a:spcAft>
        <a:buChar char="»"/>
        <a:defRPr sz="4900">
          <a:solidFill>
            <a:schemeClr val="tx1"/>
          </a:solidFill>
          <a:latin typeface="+mn-lt"/>
        </a:defRPr>
      </a:lvl5pPr>
      <a:lvl6pPr marL="5648325" indent="-576263" algn="l" defTabSz="2306638" rtl="0" eaLnBrk="1" fontAlgn="base" hangingPunct="1">
        <a:spcBef>
          <a:spcPct val="20000"/>
        </a:spcBef>
        <a:spcAft>
          <a:spcPct val="0"/>
        </a:spcAft>
        <a:buChar char="»"/>
        <a:defRPr sz="4900">
          <a:solidFill>
            <a:schemeClr val="tx1"/>
          </a:solidFill>
          <a:latin typeface="+mn-lt"/>
        </a:defRPr>
      </a:lvl6pPr>
      <a:lvl7pPr marL="6105525" indent="-576263" algn="l" defTabSz="2306638" rtl="0" eaLnBrk="1" fontAlgn="base" hangingPunct="1">
        <a:spcBef>
          <a:spcPct val="20000"/>
        </a:spcBef>
        <a:spcAft>
          <a:spcPct val="0"/>
        </a:spcAft>
        <a:buChar char="»"/>
        <a:defRPr sz="4900">
          <a:solidFill>
            <a:schemeClr val="tx1"/>
          </a:solidFill>
          <a:latin typeface="+mn-lt"/>
        </a:defRPr>
      </a:lvl7pPr>
      <a:lvl8pPr marL="6562725" indent="-576263" algn="l" defTabSz="2306638" rtl="0" eaLnBrk="1" fontAlgn="base" hangingPunct="1">
        <a:spcBef>
          <a:spcPct val="20000"/>
        </a:spcBef>
        <a:spcAft>
          <a:spcPct val="0"/>
        </a:spcAft>
        <a:buChar char="»"/>
        <a:defRPr sz="4900">
          <a:solidFill>
            <a:schemeClr val="tx1"/>
          </a:solidFill>
          <a:latin typeface="+mn-lt"/>
        </a:defRPr>
      </a:lvl8pPr>
      <a:lvl9pPr marL="7019925" indent="-576263" algn="l" defTabSz="2306638" rtl="0" eaLnBrk="1" fontAlgn="base" hangingPunct="1">
        <a:spcBef>
          <a:spcPct val="20000"/>
        </a:spcBef>
        <a:spcAft>
          <a:spcPct val="0"/>
        </a:spcAft>
        <a:buChar char="»"/>
        <a:defRPr sz="4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7.xml"/><Relationship Id="rId13" Type="http://schemas.openxmlformats.org/officeDocument/2006/relationships/chart" Target="../charts/chart11.xml"/><Relationship Id="rId3" Type="http://schemas.openxmlformats.org/officeDocument/2006/relationships/chart" Target="../charts/chart2.xml"/><Relationship Id="rId7" Type="http://schemas.openxmlformats.org/officeDocument/2006/relationships/chart" Target="../charts/chart6.xml"/><Relationship Id="rId12"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hart" Target="../charts/chart5.xml"/><Relationship Id="rId11" Type="http://schemas.openxmlformats.org/officeDocument/2006/relationships/chart" Target="../charts/chart10.xml"/><Relationship Id="rId5" Type="http://schemas.openxmlformats.org/officeDocument/2006/relationships/chart" Target="../charts/chart4.xml"/><Relationship Id="rId10" Type="http://schemas.openxmlformats.org/officeDocument/2006/relationships/chart" Target="../charts/chart9.xml"/><Relationship Id="rId4" Type="http://schemas.openxmlformats.org/officeDocument/2006/relationships/chart" Target="../charts/chart3.xml"/><Relationship Id="rId9" Type="http://schemas.openxmlformats.org/officeDocument/2006/relationships/chart" Target="../charts/chart8.xml"/><Relationship Id="rId14" Type="http://schemas.openxmlformats.org/officeDocument/2006/relationships/chart" Target="../charts/chart12.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solidFill>
          <a:schemeClr val="bg1">
            <a:lumMod val="75000"/>
            <a:alpha val="85000"/>
          </a:schemeClr>
        </a:solidFill>
        <a:effectLst/>
      </p:bgPr>
    </p:bg>
    <p:spTree>
      <p:nvGrpSpPr>
        <p:cNvPr id="1" name=""/>
        <p:cNvGrpSpPr/>
        <p:nvPr/>
      </p:nvGrpSpPr>
      <p:grpSpPr>
        <a:xfrm>
          <a:off x="0" y="0"/>
          <a:ext cx="0" cy="0"/>
          <a:chOff x="0" y="0"/>
          <a:chExt cx="0" cy="0"/>
        </a:xfrm>
      </p:grpSpPr>
      <p:graphicFrame>
        <p:nvGraphicFramePr>
          <p:cNvPr id="33" name="Table 32"/>
          <p:cNvGraphicFramePr>
            <a:graphicFrameLocks noGrp="1"/>
          </p:cNvGraphicFramePr>
          <p:nvPr>
            <p:extLst>
              <p:ext uri="{D42A27DB-BD31-4B8C-83A1-F6EECF244321}">
                <p14:modId xmlns:p14="http://schemas.microsoft.com/office/powerpoint/2010/main" val="2724171592"/>
              </p:ext>
            </p:extLst>
          </p:nvPr>
        </p:nvGraphicFramePr>
        <p:xfrm>
          <a:off x="80213" y="29597682"/>
          <a:ext cx="16366986" cy="6741160"/>
        </p:xfrm>
        <a:graphic>
          <a:graphicData uri="http://schemas.openxmlformats.org/drawingml/2006/table">
            <a:tbl>
              <a:tblPr firstRow="1" bandRow="1">
                <a:tableStyleId>{5C22544A-7EE6-4342-B048-85BDC9FD1C3A}</a:tableStyleId>
              </a:tblPr>
              <a:tblGrid>
                <a:gridCol w="2037432"/>
                <a:gridCol w="4260270"/>
                <a:gridCol w="10069284"/>
              </a:tblGrid>
              <a:tr h="1099820">
                <a:tc>
                  <a:txBody>
                    <a:bodyPr/>
                    <a:lstStyle/>
                    <a:p>
                      <a:pPr algn="ctr"/>
                      <a:r>
                        <a:rPr lang="en-US" sz="2200" b="1" dirty="0" smtClean="0">
                          <a:solidFill>
                            <a:srgbClr val="000099"/>
                          </a:solidFill>
                          <a:latin typeface="Arial" pitchFamily="34" charset="0"/>
                          <a:cs typeface="Arial" pitchFamily="34" charset="0"/>
                        </a:rPr>
                        <a:t>Study</a:t>
                      </a:r>
                    </a:p>
                    <a:p>
                      <a:pPr algn="ctr"/>
                      <a:r>
                        <a:rPr lang="en-US" sz="2000" b="1" dirty="0" smtClean="0">
                          <a:solidFill>
                            <a:srgbClr val="000099"/>
                          </a:solidFill>
                          <a:latin typeface="Arial" pitchFamily="34" charset="0"/>
                          <a:cs typeface="Arial" pitchFamily="34" charset="0"/>
                        </a:rPr>
                        <a:t>(time</a:t>
                      </a:r>
                      <a:r>
                        <a:rPr lang="en-US" sz="2000" b="1" baseline="0" dirty="0" smtClean="0">
                          <a:solidFill>
                            <a:srgbClr val="000099"/>
                          </a:solidFill>
                          <a:latin typeface="Arial" pitchFamily="34" charset="0"/>
                          <a:cs typeface="Arial" pitchFamily="34" charset="0"/>
                        </a:rPr>
                        <a:t> period)</a:t>
                      </a:r>
                      <a:endParaRPr lang="en-US" sz="2000" b="1" dirty="0">
                        <a:solidFill>
                          <a:srgbClr val="000099"/>
                        </a:solidFill>
                        <a:latin typeface="Arial" pitchFamily="34" charset="0"/>
                        <a:cs typeface="Arial" pitchFamily="34" charset="0"/>
                      </a:endParaRPr>
                    </a:p>
                  </a:txBody>
                  <a:tcPr anchor="ctr">
                    <a:solidFill>
                      <a:srgbClr val="FFC000"/>
                    </a:solidFill>
                  </a:tcPr>
                </a:tc>
                <a:tc>
                  <a:txBody>
                    <a:bodyPr/>
                    <a:lstStyle/>
                    <a:p>
                      <a:pPr algn="ctr"/>
                      <a:r>
                        <a:rPr lang="en-US" sz="2200" b="1" dirty="0" smtClean="0">
                          <a:solidFill>
                            <a:srgbClr val="000099"/>
                          </a:solidFill>
                          <a:latin typeface="Arial" pitchFamily="34" charset="0"/>
                          <a:cs typeface="Arial" pitchFamily="34" charset="0"/>
                        </a:rPr>
                        <a:t>Conditions</a:t>
                      </a:r>
                      <a:endParaRPr lang="en-US" sz="2200" b="1" dirty="0">
                        <a:solidFill>
                          <a:srgbClr val="000099"/>
                        </a:solidFill>
                        <a:latin typeface="Arial" pitchFamily="34" charset="0"/>
                        <a:cs typeface="Arial" pitchFamily="34" charset="0"/>
                      </a:endParaRPr>
                    </a:p>
                  </a:txBody>
                  <a:tcPr anchor="c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b="1" dirty="0" smtClean="0">
                          <a:solidFill>
                            <a:srgbClr val="000099"/>
                          </a:solidFill>
                          <a:latin typeface="Arial" pitchFamily="34" charset="0"/>
                          <a:cs typeface="Arial" pitchFamily="34" charset="0"/>
                        </a:rPr>
                        <a:t>Main Analysis</a:t>
                      </a:r>
                    </a:p>
                  </a:txBody>
                  <a:tcPr anchor="ctr">
                    <a:solidFill>
                      <a:srgbClr val="FFC000"/>
                    </a:solidFill>
                  </a:tcPr>
                </a:tc>
              </a:tr>
              <a:tr h="1099820">
                <a:tc>
                  <a:txBody>
                    <a:bodyPr/>
                    <a:lstStyle/>
                    <a:p>
                      <a:pPr algn="ctr"/>
                      <a:r>
                        <a:rPr lang="en-US" sz="2200" b="1" dirty="0" smtClean="0">
                          <a:solidFill>
                            <a:srgbClr val="000099"/>
                          </a:solidFill>
                          <a:latin typeface="Arial" pitchFamily="34" charset="0"/>
                          <a:cs typeface="Arial" pitchFamily="34" charset="0"/>
                        </a:rPr>
                        <a:t>One</a:t>
                      </a:r>
                    </a:p>
                    <a:p>
                      <a:pPr algn="ctr"/>
                      <a:r>
                        <a:rPr lang="en-US" sz="2000" b="1" dirty="0" smtClean="0">
                          <a:solidFill>
                            <a:srgbClr val="000099"/>
                          </a:solidFill>
                          <a:latin typeface="Arial" pitchFamily="34" charset="0"/>
                          <a:cs typeface="Arial" pitchFamily="34" charset="0"/>
                        </a:rPr>
                        <a:t>(Winter 2000-Summer</a:t>
                      </a:r>
                      <a:r>
                        <a:rPr lang="en-US" sz="2000" b="1" baseline="0" dirty="0" smtClean="0">
                          <a:solidFill>
                            <a:srgbClr val="000099"/>
                          </a:solidFill>
                          <a:latin typeface="Arial" pitchFamily="34" charset="0"/>
                          <a:cs typeface="Arial" pitchFamily="34" charset="0"/>
                        </a:rPr>
                        <a:t> 2002)</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 three One-way</a:t>
                      </a:r>
                      <a:r>
                        <a:rPr lang="en-US" sz="2200" b="1" baseline="0" dirty="0" smtClean="0">
                          <a:solidFill>
                            <a:srgbClr val="000099"/>
                          </a:solidFill>
                          <a:latin typeface="Arial" pitchFamily="34" charset="0"/>
                          <a:cs typeface="Arial" pitchFamily="34" charset="0"/>
                        </a:rPr>
                        <a:t> ANOVAs </a:t>
                      </a:r>
                    </a:p>
                    <a:p>
                      <a:pPr algn="ct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(Condition on each Dependent Measurement [DV])</a:t>
                      </a:r>
                      <a:endParaRPr lang="en-US" sz="2200" b="1" dirty="0">
                        <a:solidFill>
                          <a:srgbClr val="000099"/>
                        </a:solidFill>
                        <a:latin typeface="Arial" pitchFamily="34" charset="0"/>
                        <a:cs typeface="Arial" pitchFamily="34" charset="0"/>
                      </a:endParaRPr>
                    </a:p>
                  </a:txBody>
                  <a:tcPr anchor="ctr">
                    <a:solidFill>
                      <a:srgbClr val="FFFF00"/>
                    </a:solidFill>
                  </a:tcPr>
                </a:tc>
              </a:tr>
              <a:tr h="1099820">
                <a:tc>
                  <a:txBody>
                    <a:bodyPr/>
                    <a:lstStyle/>
                    <a:p>
                      <a:pPr algn="ctr"/>
                      <a:r>
                        <a:rPr lang="en-US" sz="2200" b="1" dirty="0" smtClean="0">
                          <a:solidFill>
                            <a:srgbClr val="000099"/>
                          </a:solidFill>
                          <a:latin typeface="Arial" pitchFamily="34" charset="0"/>
                          <a:cs typeface="Arial" pitchFamily="34" charset="0"/>
                        </a:rPr>
                        <a:t>Two</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rgbClr val="000099"/>
                          </a:solidFill>
                          <a:latin typeface="Arial" pitchFamily="34" charset="0"/>
                          <a:cs typeface="Arial" pitchFamily="34" charset="0"/>
                        </a:rPr>
                        <a:t>(Fall</a:t>
                      </a:r>
                      <a:r>
                        <a:rPr lang="en-US" sz="2000" b="1" baseline="0" dirty="0" smtClean="0">
                          <a:solidFill>
                            <a:srgbClr val="000099"/>
                          </a:solidFill>
                          <a:latin typeface="Arial" pitchFamily="34" charset="0"/>
                          <a:cs typeface="Arial" pitchFamily="34" charset="0"/>
                        </a:rPr>
                        <a:t> </a:t>
                      </a:r>
                      <a:r>
                        <a:rPr lang="en-US" sz="2000" b="1" dirty="0" smtClean="0">
                          <a:solidFill>
                            <a:srgbClr val="000099"/>
                          </a:solidFill>
                          <a:latin typeface="Arial" pitchFamily="34" charset="0"/>
                          <a:cs typeface="Arial" pitchFamily="34" charset="0"/>
                        </a:rPr>
                        <a:t>2002-Winter</a:t>
                      </a:r>
                      <a:r>
                        <a:rPr lang="en-US" sz="2000" b="1" baseline="0" dirty="0" smtClean="0">
                          <a:solidFill>
                            <a:srgbClr val="000099"/>
                          </a:solidFill>
                          <a:latin typeface="Arial" pitchFamily="34" charset="0"/>
                          <a:cs typeface="Arial" pitchFamily="34" charset="0"/>
                        </a:rPr>
                        <a:t> 2004)</a:t>
                      </a:r>
                      <a:endParaRPr lang="en-US" sz="2000" b="1" dirty="0" smtClean="0">
                        <a:solidFill>
                          <a:srgbClr val="000099"/>
                        </a:solidFill>
                        <a:latin typeface="Arial" pitchFamily="34" charset="0"/>
                        <a:cs typeface="Arial" pitchFamily="34" charset="0"/>
                      </a:endParaRPr>
                    </a:p>
                  </a:txBody>
                  <a:tcPr anchor="ct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p>
                  </a:txBody>
                  <a:tcPr anchor="ctr"/>
                </a:tc>
                <a:tc>
                  <a:txBody>
                    <a:bodyPr/>
                    <a:lstStyle/>
                    <a:p>
                      <a:pPr algn="ctr"/>
                      <a:r>
                        <a:rPr lang="en-US" sz="2200" b="1" dirty="0" smtClean="0">
                          <a:solidFill>
                            <a:srgbClr val="000099"/>
                          </a:solidFill>
                          <a:latin typeface="Arial" pitchFamily="34" charset="0"/>
                          <a:cs typeface="Arial" pitchFamily="34" charset="0"/>
                        </a:rPr>
                        <a:t>Two-way </a:t>
                      </a:r>
                      <a:r>
                        <a:rPr lang="en-US" sz="2200" b="1" baseline="0" dirty="0" smtClean="0">
                          <a:solidFill>
                            <a:srgbClr val="000099"/>
                          </a:solidFill>
                          <a:latin typeface="Arial" pitchFamily="34" charset="0"/>
                          <a:cs typeface="Arial" pitchFamily="34" charset="0"/>
                        </a:rPr>
                        <a:t>ANOVA</a:t>
                      </a:r>
                    </a:p>
                    <a:p>
                      <a:pPr algn="ct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(Pre-post by Instructional Mode on each DV)</a:t>
                      </a:r>
                    </a:p>
                    <a:p>
                      <a:pPr algn="ct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[(2) x 3]</a:t>
                      </a:r>
                      <a:endParaRPr lang="en-US" sz="2200" b="1" dirty="0">
                        <a:solidFill>
                          <a:srgbClr val="000099"/>
                        </a:solidFill>
                        <a:latin typeface="Arial" pitchFamily="34" charset="0"/>
                        <a:cs typeface="Arial" pitchFamily="34" charset="0"/>
                      </a:endParaRPr>
                    </a:p>
                  </a:txBody>
                  <a:tcPr anchor="ctr"/>
                </a:tc>
              </a:tr>
              <a:tr h="1099820">
                <a:tc>
                  <a:txBody>
                    <a:bodyPr/>
                    <a:lstStyle/>
                    <a:p>
                      <a:pPr algn="ctr"/>
                      <a:r>
                        <a:rPr lang="en-US" sz="2200" b="1" dirty="0" smtClean="0">
                          <a:solidFill>
                            <a:srgbClr val="000099"/>
                          </a:solidFill>
                          <a:latin typeface="Arial" pitchFamily="34" charset="0"/>
                          <a:cs typeface="Arial" pitchFamily="34" charset="0"/>
                        </a:rPr>
                        <a:t>Three</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rgbClr val="000099"/>
                          </a:solidFill>
                          <a:latin typeface="Arial" pitchFamily="34" charset="0"/>
                          <a:cs typeface="Arial" pitchFamily="34" charset="0"/>
                        </a:rPr>
                        <a:t>(Winter 2005-Spring</a:t>
                      </a:r>
                      <a:r>
                        <a:rPr lang="en-US" sz="2000" b="1" baseline="0" dirty="0" smtClean="0">
                          <a:solidFill>
                            <a:srgbClr val="000099"/>
                          </a:solidFill>
                          <a:latin typeface="Arial" pitchFamily="34" charset="0"/>
                          <a:cs typeface="Arial" pitchFamily="34" charset="0"/>
                        </a:rPr>
                        <a:t> 2010)</a:t>
                      </a:r>
                      <a:endParaRPr lang="en-US" sz="2000" b="1" dirty="0" smtClean="0">
                        <a:solidFill>
                          <a:srgbClr val="000099"/>
                        </a:solidFill>
                        <a:latin typeface="Arial" pitchFamily="34" charset="0"/>
                        <a:cs typeface="Arial" pitchFamily="34" charset="0"/>
                      </a:endParaRPr>
                    </a:p>
                    <a:p>
                      <a:pPr algn="ct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i="1" baseline="0" dirty="0" smtClean="0">
                          <a:solidFill>
                            <a:srgbClr val="000099"/>
                          </a:solidFill>
                          <a:latin typeface="Arial" pitchFamily="34" charset="0"/>
                          <a:cs typeface="Arial" pitchFamily="34" charset="0"/>
                        </a:rPr>
                        <a:t>8 Week Session</a:t>
                      </a:r>
                    </a:p>
                    <a:p>
                      <a:pPr algn="ctr"/>
                      <a:r>
                        <a:rPr lang="en-US" sz="2200" b="1" i="1" u="sng" baseline="0" dirty="0" smtClean="0">
                          <a:solidFill>
                            <a:srgbClr val="000099"/>
                          </a:solidFill>
                          <a:latin typeface="Arial" pitchFamily="34" charset="0"/>
                          <a:cs typeface="Arial" pitchFamily="34" charset="0"/>
                        </a:rPr>
                        <a:t>10 Week Session</a:t>
                      </a:r>
                    </a:p>
                    <a:p>
                      <a:pPr algn="ctr"/>
                      <a:r>
                        <a:rPr lang="en-US" sz="2200" b="0" i="1" dirty="0" smtClean="0">
                          <a:solidFill>
                            <a:srgbClr val="000099"/>
                          </a:solidFill>
                          <a:latin typeface="Arial" pitchFamily="34" charset="0"/>
                          <a:cs typeface="Arial" pitchFamily="34" charset="0"/>
                        </a:rPr>
                        <a:t>On-line</a:t>
                      </a:r>
                    </a:p>
                    <a:p>
                      <a:pPr algn="ctr"/>
                      <a:r>
                        <a:rPr lang="en-US" sz="2200" b="0" i="1" dirty="0" smtClean="0">
                          <a:solidFill>
                            <a:srgbClr val="000099"/>
                          </a:solidFill>
                          <a:latin typeface="Arial" pitchFamily="34" charset="0"/>
                          <a:cs typeface="Arial" pitchFamily="34" charset="0"/>
                        </a:rPr>
                        <a:t>Traditional</a:t>
                      </a:r>
                    </a:p>
                    <a:p>
                      <a:pPr algn="ctr"/>
                      <a:r>
                        <a:rPr lang="en-US" sz="2200" b="1" baseline="0" dirty="0" smtClean="0">
                          <a:solidFill>
                            <a:srgbClr val="000099"/>
                          </a:solidFill>
                          <a:latin typeface="Arial" pitchFamily="34" charset="0"/>
                          <a:cs typeface="Arial" pitchFamily="34" charset="0"/>
                        </a:rPr>
                        <a:t>Obligatory Exercises </a:t>
                      </a:r>
                    </a:p>
                    <a:p>
                      <a:pPr algn="ctr"/>
                      <a:r>
                        <a:rPr lang="en-US" sz="2200" b="1" baseline="0" dirty="0" smtClean="0">
                          <a:solidFill>
                            <a:srgbClr val="000099"/>
                          </a:solidFill>
                          <a:latin typeface="Arial" pitchFamily="34" charset="0"/>
                          <a:cs typeface="Arial" pitchFamily="34" charset="0"/>
                        </a:rPr>
                        <a:t>(80% Criteria)</a:t>
                      </a:r>
                    </a:p>
                    <a:p>
                      <a:pPr algn="ctr"/>
                      <a:r>
                        <a:rPr lang="en-US" sz="2200" b="1" baseline="0" dirty="0" smtClean="0">
                          <a:solidFill>
                            <a:srgbClr val="000099"/>
                          </a:solidFill>
                          <a:latin typeface="Arial" pitchFamily="34" charset="0"/>
                          <a:cs typeface="Arial" pitchFamily="34" charset="0"/>
                        </a:rPr>
                        <a:t>Recommended Exercises</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Exercises (10% of the Grade)</a:t>
                      </a:r>
                    </a:p>
                  </a:txBody>
                  <a:tcPr anchor="ctr">
                    <a:solidFill>
                      <a:srgbClr val="FFFF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b="1" i="1" baseline="0" dirty="0" smtClean="0">
                          <a:solidFill>
                            <a:srgbClr val="000099"/>
                          </a:solidFill>
                          <a:latin typeface="Arial" pitchFamily="34" charset="0"/>
                          <a:cs typeface="Arial" pitchFamily="34" charset="0"/>
                        </a:rPr>
                        <a:t>[2 x 2] Two-way ANOVA (on-line students only)</a:t>
                      </a:r>
                      <a:endParaRPr lang="en-US" sz="2200" b="1" i="1" dirty="0" smtClean="0">
                        <a:solidFill>
                          <a:srgbClr val="000099"/>
                        </a:solidFill>
                        <a:latin typeface="Arial" pitchFamily="34" charset="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2200" b="1" dirty="0" smtClean="0">
                        <a:solidFill>
                          <a:srgbClr val="000099"/>
                        </a:solidFill>
                        <a:latin typeface="Arial" pitchFamily="34" charset="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dirty="0" smtClean="0">
                          <a:solidFill>
                            <a:srgbClr val="000099"/>
                          </a:solidFill>
                          <a:latin typeface="Arial" pitchFamily="34" charset="0"/>
                          <a:cs typeface="Arial" pitchFamily="34" charset="0"/>
                        </a:rPr>
                        <a:t>Three</a:t>
                      </a:r>
                      <a:r>
                        <a:rPr lang="en-US" sz="2200" b="1" baseline="0" dirty="0" smtClean="0">
                          <a:solidFill>
                            <a:srgbClr val="000099"/>
                          </a:solidFill>
                          <a:latin typeface="Arial" pitchFamily="34" charset="0"/>
                          <a:cs typeface="Arial" pitchFamily="34" charset="0"/>
                        </a:rPr>
                        <a:t>-way ANOVA (after finding no effect for session length)</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2200" b="1" baseline="0" dirty="0" smtClean="0">
                        <a:solidFill>
                          <a:srgbClr val="000099"/>
                        </a:solidFill>
                        <a:latin typeface="Arial" pitchFamily="34" charset="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baseline="0" dirty="0" smtClean="0">
                          <a:solidFill>
                            <a:srgbClr val="000099"/>
                          </a:solidFill>
                          <a:latin typeface="Arial" pitchFamily="34" charset="0"/>
                          <a:cs typeface="Arial" pitchFamily="34" charset="0"/>
                        </a:rPr>
                        <a:t>(Pre-Post by Instructional Mode by Exercise Requirement on each DV)</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2200" b="1" dirty="0" smtClean="0">
                        <a:solidFill>
                          <a:srgbClr val="000099"/>
                        </a:solidFill>
                        <a:latin typeface="Arial" pitchFamily="34" charset="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baseline="0" dirty="0" smtClean="0">
                          <a:solidFill>
                            <a:srgbClr val="000099"/>
                          </a:solidFill>
                          <a:latin typeface="Arial" pitchFamily="34" charset="0"/>
                          <a:cs typeface="Arial" pitchFamily="34" charset="0"/>
                        </a:rPr>
                        <a:t>[2 x 2 x 3]</a:t>
                      </a:r>
                      <a:endParaRPr lang="en-US" sz="2200" b="1" dirty="0" smtClean="0">
                        <a:solidFill>
                          <a:srgbClr val="000099"/>
                        </a:solidFill>
                        <a:latin typeface="Arial" pitchFamily="34" charset="0"/>
                        <a:cs typeface="Arial" pitchFamily="34" charset="0"/>
                      </a:endParaRPr>
                    </a:p>
                  </a:txBody>
                  <a:tcPr anchor="ctr">
                    <a:solidFill>
                      <a:srgbClr val="FFFF00"/>
                    </a:solidFill>
                  </a:tcPr>
                </a:tc>
              </a:tr>
            </a:tbl>
          </a:graphicData>
        </a:graphic>
      </p:graphicFrame>
      <p:grpSp>
        <p:nvGrpSpPr>
          <p:cNvPr id="11" name="Group 10"/>
          <p:cNvGrpSpPr/>
          <p:nvPr/>
        </p:nvGrpSpPr>
        <p:grpSpPr>
          <a:xfrm>
            <a:off x="90073" y="50666"/>
            <a:ext cx="32805695" cy="43793437"/>
            <a:chOff x="90073" y="50666"/>
            <a:chExt cx="32805695" cy="43793437"/>
          </a:xfrm>
        </p:grpSpPr>
        <p:graphicFrame>
          <p:nvGraphicFramePr>
            <p:cNvPr id="40" name="Chart 39"/>
            <p:cNvGraphicFramePr/>
            <p:nvPr>
              <p:extLst>
                <p:ext uri="{D42A27DB-BD31-4B8C-83A1-F6EECF244321}">
                  <p14:modId xmlns:p14="http://schemas.microsoft.com/office/powerpoint/2010/main" val="1436139986"/>
                </p:ext>
              </p:extLst>
            </p:nvPr>
          </p:nvGraphicFramePr>
          <p:xfrm>
            <a:off x="16546239" y="27698897"/>
            <a:ext cx="8109410" cy="470898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1" name="Chart 40"/>
            <p:cNvGraphicFramePr/>
            <p:nvPr>
              <p:extLst>
                <p:ext uri="{D42A27DB-BD31-4B8C-83A1-F6EECF244321}">
                  <p14:modId xmlns:p14="http://schemas.microsoft.com/office/powerpoint/2010/main" val="369377303"/>
                </p:ext>
              </p:extLst>
            </p:nvPr>
          </p:nvGraphicFramePr>
          <p:xfrm>
            <a:off x="24760460" y="27698896"/>
            <a:ext cx="8135308" cy="4708981"/>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90073" y="50666"/>
              <a:ext cx="32805695" cy="43793437"/>
              <a:chOff x="90073" y="50666"/>
              <a:chExt cx="32805695" cy="43793437"/>
            </a:xfrm>
          </p:grpSpPr>
          <p:graphicFrame>
            <p:nvGraphicFramePr>
              <p:cNvPr id="38" name="Chart 37"/>
              <p:cNvGraphicFramePr/>
              <p:nvPr>
                <p:extLst>
                  <p:ext uri="{D42A27DB-BD31-4B8C-83A1-F6EECF244321}">
                    <p14:modId xmlns:p14="http://schemas.microsoft.com/office/powerpoint/2010/main" val="2761961444"/>
                  </p:ext>
                </p:extLst>
              </p:nvPr>
            </p:nvGraphicFramePr>
            <p:xfrm>
              <a:off x="16559608" y="22982225"/>
              <a:ext cx="8114648" cy="46657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9" name="Chart 38"/>
              <p:cNvGraphicFramePr/>
              <p:nvPr>
                <p:extLst>
                  <p:ext uri="{D42A27DB-BD31-4B8C-83A1-F6EECF244321}">
                    <p14:modId xmlns:p14="http://schemas.microsoft.com/office/powerpoint/2010/main" val="949209659"/>
                  </p:ext>
                </p:extLst>
              </p:nvPr>
            </p:nvGraphicFramePr>
            <p:xfrm>
              <a:off x="24760460" y="22982225"/>
              <a:ext cx="8135308" cy="4665753"/>
            </p:xfrm>
            <a:graphic>
              <a:graphicData uri="http://schemas.openxmlformats.org/drawingml/2006/chart">
                <c:chart xmlns:c="http://schemas.openxmlformats.org/drawingml/2006/chart" xmlns:r="http://schemas.openxmlformats.org/officeDocument/2006/relationships" r:id="rId5"/>
              </a:graphicData>
            </a:graphic>
          </p:graphicFrame>
          <p:grpSp>
            <p:nvGrpSpPr>
              <p:cNvPr id="5" name="Group 4"/>
              <p:cNvGrpSpPr/>
              <p:nvPr/>
            </p:nvGrpSpPr>
            <p:grpSpPr>
              <a:xfrm>
                <a:off x="90073" y="50666"/>
                <a:ext cx="32805695" cy="43793437"/>
                <a:chOff x="90073" y="50666"/>
                <a:chExt cx="32805695" cy="43793437"/>
              </a:xfrm>
            </p:grpSpPr>
            <p:grpSp>
              <p:nvGrpSpPr>
                <p:cNvPr id="3" name="Group 2"/>
                <p:cNvGrpSpPr/>
                <p:nvPr/>
              </p:nvGrpSpPr>
              <p:grpSpPr>
                <a:xfrm>
                  <a:off x="16583019" y="18073393"/>
                  <a:ext cx="16277993" cy="4799593"/>
                  <a:chOff x="16583019" y="18073393"/>
                  <a:chExt cx="16277993" cy="4799593"/>
                </a:xfrm>
              </p:grpSpPr>
              <p:graphicFrame>
                <p:nvGraphicFramePr>
                  <p:cNvPr id="58" name="Chart 57"/>
                  <p:cNvGraphicFramePr/>
                  <p:nvPr>
                    <p:extLst>
                      <p:ext uri="{D42A27DB-BD31-4B8C-83A1-F6EECF244321}">
                        <p14:modId xmlns:p14="http://schemas.microsoft.com/office/powerpoint/2010/main" val="188483923"/>
                      </p:ext>
                    </p:extLst>
                  </p:nvPr>
                </p:nvGraphicFramePr>
                <p:xfrm>
                  <a:off x="24736393" y="18118994"/>
                  <a:ext cx="8124619" cy="4753992"/>
                </p:xfrm>
                <a:graphic>
                  <a:graphicData uri="http://schemas.openxmlformats.org/drawingml/2006/chart">
                    <c:chart xmlns:c="http://schemas.openxmlformats.org/drawingml/2006/chart" xmlns:r="http://schemas.openxmlformats.org/officeDocument/2006/relationships" r:id="rId6"/>
                  </a:graphicData>
                </a:graphic>
              </p:graphicFrame>
              <p:sp>
                <p:nvSpPr>
                  <p:cNvPr id="64" name="Rectangle 63"/>
                  <p:cNvSpPr/>
                  <p:nvPr/>
                </p:nvSpPr>
                <p:spPr>
                  <a:xfrm>
                    <a:off x="25190449" y="18073393"/>
                    <a:ext cx="530915"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6</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graphicFrame>
                <p:nvGraphicFramePr>
                  <p:cNvPr id="59" name="Chart 58"/>
                  <p:cNvGraphicFramePr>
                    <a:graphicFrameLocks/>
                  </p:cNvGraphicFramePr>
                  <p:nvPr>
                    <p:extLst>
                      <p:ext uri="{D42A27DB-BD31-4B8C-83A1-F6EECF244321}">
                        <p14:modId xmlns:p14="http://schemas.microsoft.com/office/powerpoint/2010/main" val="2975953802"/>
                      </p:ext>
                    </p:extLst>
                  </p:nvPr>
                </p:nvGraphicFramePr>
                <p:xfrm>
                  <a:off x="16583019" y="18164005"/>
                  <a:ext cx="8091237" cy="4708981"/>
                </p:xfrm>
                <a:graphic>
                  <a:graphicData uri="http://schemas.openxmlformats.org/drawingml/2006/chart">
                    <c:chart xmlns:c="http://schemas.openxmlformats.org/drawingml/2006/chart" xmlns:r="http://schemas.openxmlformats.org/officeDocument/2006/relationships" r:id="rId7"/>
                  </a:graphicData>
                </a:graphic>
              </p:graphicFrame>
              <p:sp>
                <p:nvSpPr>
                  <p:cNvPr id="75" name="Rectangle 74"/>
                  <p:cNvSpPr/>
                  <p:nvPr/>
                </p:nvSpPr>
                <p:spPr>
                  <a:xfrm>
                    <a:off x="16988256" y="18110743"/>
                    <a:ext cx="589653"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5</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grpSp>
            <p:grpSp>
              <p:nvGrpSpPr>
                <p:cNvPr id="9" name="Group 8"/>
                <p:cNvGrpSpPr/>
                <p:nvPr/>
              </p:nvGrpSpPr>
              <p:grpSpPr>
                <a:xfrm>
                  <a:off x="90073" y="50666"/>
                  <a:ext cx="32805695" cy="43793437"/>
                  <a:chOff x="90073" y="50666"/>
                  <a:chExt cx="32805695" cy="43793437"/>
                </a:xfrm>
              </p:grpSpPr>
              <p:grpSp>
                <p:nvGrpSpPr>
                  <p:cNvPr id="19" name="Group 18"/>
                  <p:cNvGrpSpPr/>
                  <p:nvPr/>
                </p:nvGrpSpPr>
                <p:grpSpPr>
                  <a:xfrm>
                    <a:off x="16534322" y="12316338"/>
                    <a:ext cx="16345399" cy="5820351"/>
                    <a:chOff x="36652200" y="23241000"/>
                    <a:chExt cx="13729099" cy="5820351"/>
                  </a:xfrm>
                </p:grpSpPr>
                <p:sp>
                  <p:nvSpPr>
                    <p:cNvPr id="30" name="Text Box 150"/>
                    <p:cNvSpPr txBox="1">
                      <a:spLocks noChangeArrowheads="1"/>
                    </p:cNvSpPr>
                    <p:nvPr/>
                  </p:nvSpPr>
                  <p:spPr bwMode="auto">
                    <a:xfrm>
                      <a:off x="36680179" y="24056904"/>
                      <a:ext cx="13701120" cy="5004447"/>
                    </a:xfrm>
                    <a:prstGeom prst="rect">
                      <a:avLst/>
                    </a:prstGeom>
                    <a:solidFill>
                      <a:srgbClr val="FFFF00"/>
                    </a:solidFill>
                    <a:ln w="57150" cmpd="thinThick">
                      <a:solidFill>
                        <a:schemeClr val="tx1"/>
                      </a:solidFill>
                      <a:miter lim="800000"/>
                      <a:headEnd/>
                      <a:tailEnd/>
                    </a:ln>
                    <a:effectLst/>
                  </p:spPr>
                  <p:txBody>
                    <a:bodyPr wrap="square" lIns="228600" tIns="100584" rIns="228600" bIns="100584">
                      <a:spAutoFit/>
                    </a:bodyPr>
                    <a:lstStyle/>
                    <a:p>
                      <a:r>
                        <a:rPr lang="en-US" b="1" dirty="0">
                          <a:solidFill>
                            <a:srgbClr val="000099"/>
                          </a:solidFill>
                          <a:effectLst/>
                          <a:latin typeface="Arial" pitchFamily="34" charset="0"/>
                          <a:cs typeface="Arial" pitchFamily="34" charset="0"/>
                        </a:rPr>
                        <a:t>Does the length of the course affect the knowledge learned?</a:t>
                      </a:r>
                    </a:p>
                    <a:p>
                      <a:pPr algn="ctr"/>
                      <a:r>
                        <a:rPr lang="en-US" dirty="0" smtClean="0">
                          <a:solidFill>
                            <a:srgbClr val="000099"/>
                          </a:solidFill>
                          <a:effectLst/>
                          <a:latin typeface="Arial" pitchFamily="34" charset="0"/>
                          <a:cs typeface="Arial" pitchFamily="34" charset="0"/>
                        </a:rPr>
                        <a:t>NO</a:t>
                      </a:r>
                      <a:r>
                        <a:rPr lang="en-US" dirty="0">
                          <a:solidFill>
                            <a:srgbClr val="000099"/>
                          </a:solidFill>
                          <a:effectLst/>
                          <a:latin typeface="Arial" pitchFamily="34" charset="0"/>
                          <a:cs typeface="Arial" pitchFamily="34" charset="0"/>
                        </a:rPr>
                        <a:t>. F(1,437) = 3553.07, p &lt; .0005 </a:t>
                      </a:r>
                      <a:r>
                        <a:rPr lang="en-US" dirty="0" smtClean="0">
                          <a:solidFill>
                            <a:srgbClr val="000099"/>
                          </a:solidFill>
                          <a:effectLst/>
                          <a:latin typeface="Arial" pitchFamily="34" charset="0"/>
                          <a:cs typeface="Arial" pitchFamily="34" charset="0"/>
                        </a:rPr>
                        <a:t>for Pre-post scores change. </a:t>
                      </a:r>
                      <a:r>
                        <a:rPr lang="en-US" b="1" dirty="0" smtClean="0">
                          <a:solidFill>
                            <a:srgbClr val="000099"/>
                          </a:solidFill>
                          <a:effectLst/>
                          <a:latin typeface="Arial" pitchFamily="34" charset="0"/>
                          <a:cs typeface="Arial" pitchFamily="34" charset="0"/>
                        </a:rPr>
                        <a:t>(see Fig. 5)</a:t>
                      </a:r>
                    </a:p>
                    <a:p>
                      <a:pPr eaLnBrk="1" fontAlgn="auto" hangingPunct="1">
                        <a:spcBef>
                          <a:spcPts val="0"/>
                        </a:spcBef>
                        <a:spcAft>
                          <a:spcPts val="0"/>
                        </a:spcAft>
                        <a:defRPr/>
                      </a:pPr>
                      <a:r>
                        <a:rPr lang="en-US" b="1" dirty="0">
                          <a:solidFill>
                            <a:srgbClr val="000099"/>
                          </a:solidFill>
                          <a:effectLst/>
                          <a:latin typeface="Arial" pitchFamily="34" charset="0"/>
                          <a:cs typeface="Arial" pitchFamily="34" charset="0"/>
                        </a:rPr>
                        <a:t>Does l</a:t>
                      </a:r>
                      <a:r>
                        <a:rPr lang="en-US" b="1" dirty="0" smtClean="0">
                          <a:solidFill>
                            <a:srgbClr val="000099"/>
                          </a:solidFill>
                          <a:effectLst/>
                          <a:latin typeface="Arial" pitchFamily="34" charset="0"/>
                          <a:cs typeface="Arial" pitchFamily="34" charset="0"/>
                        </a:rPr>
                        <a:t>ength of course  affect </a:t>
                      </a:r>
                      <a:r>
                        <a:rPr lang="en-US" b="1" dirty="0">
                          <a:solidFill>
                            <a:srgbClr val="000099"/>
                          </a:solidFill>
                          <a:effectLst/>
                          <a:latin typeface="Arial" pitchFamily="34" charset="0"/>
                          <a:cs typeface="Arial" pitchFamily="34" charset="0"/>
                        </a:rPr>
                        <a:t>knowledge gained by Sub-area</a:t>
                      </a:r>
                      <a:r>
                        <a:rPr lang="en-US" b="1" dirty="0" smtClean="0">
                          <a:solidFill>
                            <a:srgbClr val="000099"/>
                          </a:solidFill>
                          <a:effectLst/>
                          <a:latin typeface="Arial" pitchFamily="34" charset="0"/>
                          <a:cs typeface="Arial" pitchFamily="34" charset="0"/>
                        </a:rPr>
                        <a:t>?</a:t>
                      </a:r>
                    </a:p>
                    <a:p>
                      <a:pPr algn="ctr" eaLnBrk="1" fontAlgn="auto" hangingPunct="1">
                        <a:spcBef>
                          <a:spcPts val="0"/>
                        </a:spcBef>
                        <a:spcAft>
                          <a:spcPts val="0"/>
                        </a:spcAft>
                        <a:defRPr/>
                      </a:pPr>
                      <a:r>
                        <a:rPr lang="en-US" dirty="0" smtClean="0">
                          <a:solidFill>
                            <a:srgbClr val="000099"/>
                          </a:solidFill>
                          <a:effectLst/>
                          <a:latin typeface="Arial" pitchFamily="34" charset="0"/>
                          <a:cs typeface="Arial" pitchFamily="34" charset="0"/>
                        </a:rPr>
                        <a:t>NO.  </a:t>
                      </a:r>
                      <a:r>
                        <a:rPr lang="en-US" b="1" dirty="0" smtClean="0">
                          <a:solidFill>
                            <a:srgbClr val="000099"/>
                          </a:solidFill>
                          <a:effectLst/>
                          <a:latin typeface="Arial" pitchFamily="34" charset="0"/>
                          <a:cs typeface="Arial" pitchFamily="34" charset="0"/>
                        </a:rPr>
                        <a:t>(see </a:t>
                      </a:r>
                      <a:r>
                        <a:rPr lang="en-US" b="1" dirty="0">
                          <a:solidFill>
                            <a:srgbClr val="000099"/>
                          </a:solidFill>
                          <a:effectLst/>
                          <a:latin typeface="Arial" pitchFamily="34" charset="0"/>
                          <a:cs typeface="Arial" pitchFamily="34" charset="0"/>
                        </a:rPr>
                        <a:t>Figure </a:t>
                      </a:r>
                      <a:r>
                        <a:rPr lang="en-US" b="1" dirty="0" smtClean="0">
                          <a:solidFill>
                            <a:srgbClr val="000099"/>
                          </a:solidFill>
                          <a:effectLst/>
                          <a:latin typeface="Arial" pitchFamily="34" charset="0"/>
                          <a:cs typeface="Arial" pitchFamily="34" charset="0"/>
                        </a:rPr>
                        <a:t>6, </a:t>
                      </a:r>
                      <a:r>
                        <a:rPr lang="en-US" dirty="0" smtClean="0">
                          <a:solidFill>
                            <a:srgbClr val="000099"/>
                          </a:solidFill>
                          <a:effectLst/>
                          <a:latin typeface="Arial" pitchFamily="34" charset="0"/>
                          <a:cs typeface="Arial" pitchFamily="34" charset="0"/>
                        </a:rPr>
                        <a:t>all </a:t>
                      </a:r>
                      <a:r>
                        <a:rPr lang="en-US" i="1" dirty="0" smtClean="0">
                          <a:solidFill>
                            <a:srgbClr val="000099"/>
                          </a:solidFill>
                          <a:effectLst/>
                          <a:latin typeface="Arial" pitchFamily="34" charset="0"/>
                          <a:cs typeface="Arial" pitchFamily="34" charset="0"/>
                        </a:rPr>
                        <a:t>p’</a:t>
                      </a:r>
                      <a:r>
                        <a:rPr lang="en-US" dirty="0" smtClean="0">
                          <a:solidFill>
                            <a:srgbClr val="000099"/>
                          </a:solidFill>
                          <a:effectLst/>
                          <a:latin typeface="Arial" pitchFamily="34" charset="0"/>
                          <a:cs typeface="Arial" pitchFamily="34" charset="0"/>
                        </a:rPr>
                        <a:t>s were ns</a:t>
                      </a:r>
                      <a:r>
                        <a:rPr lang="en-US" b="1" dirty="0" smtClean="0">
                          <a:solidFill>
                            <a:srgbClr val="000099"/>
                          </a:solidFill>
                          <a:effectLst/>
                          <a:latin typeface="Arial" pitchFamily="34" charset="0"/>
                          <a:cs typeface="Arial" pitchFamily="34" charset="0"/>
                        </a:rPr>
                        <a:t>)</a:t>
                      </a:r>
                    </a:p>
                    <a:p>
                      <a:pPr eaLnBrk="1" fontAlgn="auto" hangingPunct="1">
                        <a:spcBef>
                          <a:spcPts val="0"/>
                        </a:spcBef>
                        <a:spcAft>
                          <a:spcPts val="0"/>
                        </a:spcAft>
                        <a:defRPr/>
                      </a:pPr>
                      <a:r>
                        <a:rPr lang="en-US" b="1" dirty="0" smtClean="0">
                          <a:solidFill>
                            <a:srgbClr val="000099"/>
                          </a:solidFill>
                          <a:effectLst/>
                          <a:latin typeface="Arial" pitchFamily="34" charset="0"/>
                          <a:cs typeface="Arial" pitchFamily="34" charset="0"/>
                        </a:rPr>
                        <a:t>Do </a:t>
                      </a:r>
                      <a:r>
                        <a:rPr lang="en-US" b="1" dirty="0">
                          <a:solidFill>
                            <a:srgbClr val="000099"/>
                          </a:solidFill>
                          <a:effectLst/>
                          <a:latin typeface="Arial" pitchFamily="34" charset="0"/>
                          <a:cs typeface="Arial" pitchFamily="34" charset="0"/>
                        </a:rPr>
                        <a:t>Students learn differentially by </a:t>
                      </a:r>
                      <a:r>
                        <a:rPr lang="en-US" b="1" dirty="0" smtClean="0">
                          <a:solidFill>
                            <a:srgbClr val="000099"/>
                          </a:solidFill>
                          <a:effectLst/>
                          <a:latin typeface="Arial" pitchFamily="34" charset="0"/>
                          <a:cs typeface="Arial" pitchFamily="34" charset="0"/>
                        </a:rPr>
                        <a:t>length of course?</a:t>
                      </a:r>
                      <a:endParaRPr lang="en-US" b="1" dirty="0">
                        <a:solidFill>
                          <a:srgbClr val="000099"/>
                        </a:solidFill>
                        <a:effectLst/>
                        <a:latin typeface="Arial" pitchFamily="34" charset="0"/>
                        <a:cs typeface="Arial" pitchFamily="34" charset="0"/>
                      </a:endParaRPr>
                    </a:p>
                    <a:p>
                      <a:pPr algn="ctr" eaLnBrk="1" fontAlgn="auto" hangingPunct="1">
                        <a:spcBef>
                          <a:spcPts val="0"/>
                        </a:spcBef>
                        <a:spcAft>
                          <a:spcPts val="0"/>
                        </a:spcAft>
                        <a:defRPr/>
                      </a:pPr>
                      <a:r>
                        <a:rPr lang="en-US" dirty="0" smtClean="0">
                          <a:solidFill>
                            <a:srgbClr val="000099"/>
                          </a:solidFill>
                          <a:effectLst/>
                          <a:latin typeface="Arial" pitchFamily="34" charset="0"/>
                          <a:cs typeface="Arial" pitchFamily="34" charset="0"/>
                        </a:rPr>
                        <a:t>NO. </a:t>
                      </a:r>
                      <a:r>
                        <a:rPr lang="en-US" i="1" dirty="0">
                          <a:solidFill>
                            <a:srgbClr val="000099"/>
                          </a:solidFill>
                          <a:effectLst/>
                          <a:latin typeface="Arial" pitchFamily="34" charset="0"/>
                          <a:cs typeface="Arial" pitchFamily="34" charset="0"/>
                        </a:rPr>
                        <a:t>F</a:t>
                      </a:r>
                      <a:r>
                        <a:rPr lang="en-US" dirty="0">
                          <a:solidFill>
                            <a:srgbClr val="000099"/>
                          </a:solidFill>
                          <a:effectLst/>
                          <a:latin typeface="Arial" pitchFamily="34" charset="0"/>
                          <a:cs typeface="Arial" pitchFamily="34" charset="0"/>
                        </a:rPr>
                        <a:t>(1,1135) = 7435.09, </a:t>
                      </a:r>
                      <a:r>
                        <a:rPr lang="en-US" i="1" dirty="0">
                          <a:solidFill>
                            <a:srgbClr val="000099"/>
                          </a:solidFill>
                          <a:effectLst/>
                          <a:latin typeface="Arial" pitchFamily="34" charset="0"/>
                          <a:cs typeface="Arial" pitchFamily="34" charset="0"/>
                        </a:rPr>
                        <a:t>p</a:t>
                      </a:r>
                      <a:r>
                        <a:rPr lang="en-US" dirty="0">
                          <a:solidFill>
                            <a:srgbClr val="000099"/>
                          </a:solidFill>
                          <a:effectLst/>
                          <a:latin typeface="Arial" pitchFamily="34" charset="0"/>
                          <a:cs typeface="Arial" pitchFamily="34" charset="0"/>
                        </a:rPr>
                        <a:t> &lt; .</a:t>
                      </a:r>
                      <a:r>
                        <a:rPr lang="en-US" dirty="0" smtClean="0">
                          <a:solidFill>
                            <a:srgbClr val="000099"/>
                          </a:solidFill>
                          <a:effectLst/>
                          <a:latin typeface="Arial" pitchFamily="34" charset="0"/>
                          <a:cs typeface="Arial" pitchFamily="34" charset="0"/>
                        </a:rPr>
                        <a:t>0005 for Pre-post Test Scores </a:t>
                      </a:r>
                      <a:r>
                        <a:rPr lang="en-US" b="1" dirty="0">
                          <a:solidFill>
                            <a:srgbClr val="000099"/>
                          </a:solidFill>
                          <a:effectLst/>
                          <a:latin typeface="Arial" pitchFamily="34" charset="0"/>
                          <a:cs typeface="Arial" pitchFamily="34" charset="0"/>
                        </a:rPr>
                        <a:t>(see Fig. 7</a:t>
                      </a:r>
                      <a:r>
                        <a:rPr lang="en-US" b="1" dirty="0" smtClean="0">
                          <a:solidFill>
                            <a:srgbClr val="000099"/>
                          </a:solidFill>
                          <a:effectLst/>
                          <a:latin typeface="Arial" pitchFamily="34" charset="0"/>
                          <a:cs typeface="Arial" pitchFamily="34" charset="0"/>
                        </a:rPr>
                        <a:t>)</a:t>
                      </a:r>
                    </a:p>
                    <a:p>
                      <a:pPr algn="ctr" eaLnBrk="1" fontAlgn="auto" hangingPunct="1">
                        <a:spcBef>
                          <a:spcPts val="0"/>
                        </a:spcBef>
                        <a:spcAft>
                          <a:spcPts val="0"/>
                        </a:spcAft>
                        <a:defRPr/>
                      </a:pPr>
                      <a:r>
                        <a:rPr lang="en-US" dirty="0">
                          <a:solidFill>
                            <a:srgbClr val="000099"/>
                          </a:solidFill>
                          <a:effectLst/>
                          <a:latin typeface="Arial" pitchFamily="34" charset="0"/>
                          <a:cs typeface="Arial" pitchFamily="34" charset="0"/>
                        </a:rPr>
                        <a:t>Interaction for Learning by Instructional Mode—</a:t>
                      </a:r>
                      <a:r>
                        <a:rPr lang="en-US" i="1" dirty="0">
                          <a:solidFill>
                            <a:srgbClr val="000099"/>
                          </a:solidFill>
                          <a:effectLst/>
                          <a:latin typeface="Arial" pitchFamily="34" charset="0"/>
                          <a:cs typeface="Arial" pitchFamily="34" charset="0"/>
                        </a:rPr>
                        <a:t>F</a:t>
                      </a:r>
                      <a:r>
                        <a:rPr lang="en-US" dirty="0">
                          <a:solidFill>
                            <a:srgbClr val="000099"/>
                          </a:solidFill>
                          <a:effectLst/>
                          <a:latin typeface="Arial" pitchFamily="34" charset="0"/>
                          <a:cs typeface="Arial" pitchFamily="34" charset="0"/>
                        </a:rPr>
                        <a:t>(1,1135) = 9.350, </a:t>
                      </a:r>
                      <a:r>
                        <a:rPr lang="en-US" i="1" dirty="0">
                          <a:solidFill>
                            <a:srgbClr val="000099"/>
                          </a:solidFill>
                          <a:effectLst/>
                          <a:latin typeface="Arial" pitchFamily="34" charset="0"/>
                          <a:cs typeface="Arial" pitchFamily="34" charset="0"/>
                        </a:rPr>
                        <a:t>p</a:t>
                      </a:r>
                      <a:r>
                        <a:rPr lang="en-US" dirty="0">
                          <a:solidFill>
                            <a:srgbClr val="000099"/>
                          </a:solidFill>
                          <a:effectLst/>
                          <a:latin typeface="Arial" pitchFamily="34" charset="0"/>
                          <a:cs typeface="Arial" pitchFamily="34" charset="0"/>
                        </a:rPr>
                        <a:t> = .002 </a:t>
                      </a:r>
                      <a:r>
                        <a:rPr lang="en-US" b="1" dirty="0">
                          <a:solidFill>
                            <a:srgbClr val="000099"/>
                          </a:solidFill>
                          <a:effectLst/>
                          <a:latin typeface="Arial" pitchFamily="34" charset="0"/>
                          <a:cs typeface="Arial" pitchFamily="34" charset="0"/>
                        </a:rPr>
                        <a:t>(see Fig. 7</a:t>
                      </a:r>
                      <a:r>
                        <a:rPr lang="en-US" b="1" dirty="0" smtClean="0">
                          <a:solidFill>
                            <a:srgbClr val="000099"/>
                          </a:solidFill>
                          <a:effectLst/>
                          <a:latin typeface="Arial" pitchFamily="34" charset="0"/>
                          <a:cs typeface="Arial" pitchFamily="34" charset="0"/>
                        </a:rPr>
                        <a:t>)</a:t>
                      </a:r>
                      <a:endParaRPr lang="en-US" dirty="0" smtClean="0">
                        <a:solidFill>
                          <a:srgbClr val="000099"/>
                        </a:solidFill>
                        <a:effectLst/>
                        <a:latin typeface="Arial" pitchFamily="34" charset="0"/>
                        <a:cs typeface="Arial" pitchFamily="34" charset="0"/>
                      </a:endParaRPr>
                    </a:p>
                    <a:p>
                      <a:r>
                        <a:rPr lang="en-US" b="1" dirty="0">
                          <a:solidFill>
                            <a:srgbClr val="000099"/>
                          </a:solidFill>
                          <a:effectLst/>
                          <a:latin typeface="Arial" pitchFamily="34" charset="0"/>
                          <a:cs typeface="Arial" pitchFamily="34" charset="0"/>
                        </a:rPr>
                        <a:t>Do students learn differentially by “requirements” of Practice Exerci</a:t>
                      </a:r>
                      <a:r>
                        <a:rPr lang="en-US" b="1" dirty="0">
                          <a:solidFill>
                            <a:srgbClr val="000099"/>
                          </a:solidFill>
                          <a:latin typeface="Arial" pitchFamily="34" charset="0"/>
                          <a:cs typeface="Arial" pitchFamily="34" charset="0"/>
                        </a:rPr>
                        <a:t>ses?</a:t>
                      </a:r>
                    </a:p>
                    <a:p>
                      <a:pPr algn="ctr" eaLnBrk="1" fontAlgn="auto" hangingPunct="1">
                        <a:spcBef>
                          <a:spcPts val="0"/>
                        </a:spcBef>
                        <a:spcAft>
                          <a:spcPts val="0"/>
                        </a:spcAft>
                        <a:defRPr/>
                      </a:pPr>
                      <a:r>
                        <a:rPr lang="en-US" dirty="0" smtClean="0">
                          <a:solidFill>
                            <a:srgbClr val="000099"/>
                          </a:solidFill>
                          <a:effectLst/>
                          <a:latin typeface="Arial" pitchFamily="34" charset="0"/>
                          <a:cs typeface="Arial" pitchFamily="34" charset="0"/>
                        </a:rPr>
                        <a:t>Interaction </a:t>
                      </a:r>
                      <a:r>
                        <a:rPr lang="en-US" dirty="0">
                          <a:solidFill>
                            <a:srgbClr val="000099"/>
                          </a:solidFill>
                          <a:effectLst/>
                          <a:latin typeface="Arial" pitchFamily="34" charset="0"/>
                          <a:cs typeface="Arial" pitchFamily="34" charset="0"/>
                        </a:rPr>
                        <a:t>for Learning by Exercise—</a:t>
                      </a:r>
                      <a:r>
                        <a:rPr lang="en-US" i="1" dirty="0">
                          <a:solidFill>
                            <a:srgbClr val="000099"/>
                          </a:solidFill>
                          <a:effectLst/>
                          <a:latin typeface="Arial" pitchFamily="34" charset="0"/>
                          <a:cs typeface="Arial" pitchFamily="34" charset="0"/>
                        </a:rPr>
                        <a:t>F</a:t>
                      </a:r>
                      <a:r>
                        <a:rPr lang="en-US" dirty="0">
                          <a:solidFill>
                            <a:srgbClr val="000099"/>
                          </a:solidFill>
                          <a:effectLst/>
                          <a:latin typeface="Arial" pitchFamily="34" charset="0"/>
                          <a:cs typeface="Arial" pitchFamily="34" charset="0"/>
                        </a:rPr>
                        <a:t>(2,1135) = 32.648 </a:t>
                      </a:r>
                      <a:r>
                        <a:rPr lang="en-US" i="1" dirty="0">
                          <a:solidFill>
                            <a:srgbClr val="000099"/>
                          </a:solidFill>
                          <a:effectLst/>
                          <a:latin typeface="Arial" pitchFamily="34" charset="0"/>
                          <a:cs typeface="Arial" pitchFamily="34" charset="0"/>
                        </a:rPr>
                        <a:t>p</a:t>
                      </a:r>
                      <a:r>
                        <a:rPr lang="en-US" dirty="0">
                          <a:solidFill>
                            <a:srgbClr val="000099"/>
                          </a:solidFill>
                          <a:effectLst/>
                          <a:latin typeface="Arial" pitchFamily="34" charset="0"/>
                          <a:cs typeface="Arial" pitchFamily="34" charset="0"/>
                        </a:rPr>
                        <a:t> &lt; .0005 </a:t>
                      </a:r>
                      <a:r>
                        <a:rPr lang="en-US" b="1" dirty="0">
                          <a:solidFill>
                            <a:srgbClr val="000099"/>
                          </a:solidFill>
                          <a:effectLst/>
                          <a:latin typeface="Arial" pitchFamily="34" charset="0"/>
                          <a:cs typeface="Arial" pitchFamily="34" charset="0"/>
                        </a:rPr>
                        <a:t>(see Fig. 8</a:t>
                      </a:r>
                      <a:r>
                        <a:rPr lang="en-US" b="1" dirty="0" smtClean="0">
                          <a:solidFill>
                            <a:srgbClr val="000099"/>
                          </a:solidFill>
                          <a:effectLst/>
                          <a:latin typeface="Arial" pitchFamily="34" charset="0"/>
                          <a:cs typeface="Arial" pitchFamily="34" charset="0"/>
                        </a:rPr>
                        <a:t>)</a:t>
                      </a:r>
                    </a:p>
                    <a:p>
                      <a:pPr algn="ctr" eaLnBrk="1" fontAlgn="auto" hangingPunct="1">
                        <a:spcBef>
                          <a:spcPts val="0"/>
                        </a:spcBef>
                        <a:spcAft>
                          <a:spcPts val="0"/>
                        </a:spcAft>
                        <a:defRPr/>
                      </a:pPr>
                      <a:r>
                        <a:rPr lang="en-US" b="1" dirty="0" smtClean="0">
                          <a:solidFill>
                            <a:srgbClr val="000099"/>
                          </a:solidFill>
                          <a:effectLst/>
                          <a:latin typeface="Arial" pitchFamily="34" charset="0"/>
                          <a:cs typeface="Arial" pitchFamily="34" charset="0"/>
                        </a:rPr>
                        <a:t>Phonology</a:t>
                      </a:r>
                      <a:r>
                        <a:rPr lang="en-US" i="1" dirty="0" smtClean="0">
                          <a:solidFill>
                            <a:srgbClr val="000099"/>
                          </a:solidFill>
                          <a:effectLst/>
                          <a:latin typeface="Arial" pitchFamily="34" charset="0"/>
                          <a:cs typeface="Arial" pitchFamily="34" charset="0"/>
                        </a:rPr>
                        <a:t>—</a:t>
                      </a:r>
                      <a:r>
                        <a:rPr lang="en-US" i="1" dirty="0">
                          <a:solidFill>
                            <a:srgbClr val="000099"/>
                          </a:solidFill>
                          <a:effectLst/>
                          <a:latin typeface="Arial" pitchFamily="34" charset="0"/>
                          <a:cs typeface="Arial" pitchFamily="34" charset="0"/>
                        </a:rPr>
                        <a:t>F</a:t>
                      </a:r>
                      <a:r>
                        <a:rPr lang="en-US" dirty="0">
                          <a:solidFill>
                            <a:srgbClr val="000099"/>
                          </a:solidFill>
                          <a:effectLst/>
                          <a:latin typeface="Arial" pitchFamily="34" charset="0"/>
                          <a:cs typeface="Arial" pitchFamily="34" charset="0"/>
                        </a:rPr>
                        <a:t>(2, 1135) = 60.502, </a:t>
                      </a:r>
                      <a:r>
                        <a:rPr lang="en-US" i="1" dirty="0">
                          <a:solidFill>
                            <a:srgbClr val="000099"/>
                          </a:solidFill>
                          <a:effectLst/>
                          <a:latin typeface="Arial" pitchFamily="34" charset="0"/>
                          <a:cs typeface="Arial" pitchFamily="34" charset="0"/>
                        </a:rPr>
                        <a:t> p </a:t>
                      </a:r>
                      <a:r>
                        <a:rPr lang="en-US" dirty="0">
                          <a:solidFill>
                            <a:srgbClr val="000099"/>
                          </a:solidFill>
                          <a:effectLst/>
                          <a:latin typeface="Arial" pitchFamily="34" charset="0"/>
                          <a:cs typeface="Arial" pitchFamily="34" charset="0"/>
                        </a:rPr>
                        <a:t>&lt; .</a:t>
                      </a:r>
                      <a:r>
                        <a:rPr lang="en-US" dirty="0" smtClean="0">
                          <a:solidFill>
                            <a:srgbClr val="000099"/>
                          </a:solidFill>
                          <a:effectLst/>
                          <a:latin typeface="Arial" pitchFamily="34" charset="0"/>
                          <a:cs typeface="Arial" pitchFamily="34" charset="0"/>
                        </a:rPr>
                        <a:t>0005 (</a:t>
                      </a:r>
                      <a:r>
                        <a:rPr lang="en-US" b="1" dirty="0" smtClean="0">
                          <a:solidFill>
                            <a:srgbClr val="000099"/>
                          </a:solidFill>
                          <a:effectLst/>
                          <a:latin typeface="Arial" pitchFamily="34" charset="0"/>
                          <a:cs typeface="Arial" pitchFamily="34" charset="0"/>
                        </a:rPr>
                        <a:t>see Fig. </a:t>
                      </a:r>
                      <a:r>
                        <a:rPr lang="en-US" b="1" dirty="0">
                          <a:solidFill>
                            <a:srgbClr val="000099"/>
                          </a:solidFill>
                          <a:effectLst/>
                          <a:latin typeface="Arial" pitchFamily="34" charset="0"/>
                          <a:cs typeface="Arial" pitchFamily="34" charset="0"/>
                        </a:rPr>
                        <a:t>9</a:t>
                      </a:r>
                      <a:r>
                        <a:rPr lang="en-US" dirty="0" smtClean="0">
                          <a:solidFill>
                            <a:srgbClr val="000099"/>
                          </a:solidFill>
                          <a:effectLst/>
                          <a:latin typeface="Arial" pitchFamily="34" charset="0"/>
                          <a:cs typeface="Arial" pitchFamily="34" charset="0"/>
                        </a:rPr>
                        <a:t>)</a:t>
                      </a:r>
                    </a:p>
                    <a:p>
                      <a:pPr algn="ctr" eaLnBrk="1" fontAlgn="auto" hangingPunct="1">
                        <a:spcBef>
                          <a:spcPts val="0"/>
                        </a:spcBef>
                        <a:spcAft>
                          <a:spcPts val="0"/>
                        </a:spcAft>
                        <a:defRPr/>
                      </a:pPr>
                      <a:r>
                        <a:rPr lang="en-US" b="1" dirty="0" smtClean="0">
                          <a:solidFill>
                            <a:srgbClr val="000099"/>
                          </a:solidFill>
                          <a:effectLst/>
                          <a:latin typeface="Arial" pitchFamily="34" charset="0"/>
                          <a:cs typeface="Arial" pitchFamily="34" charset="0"/>
                        </a:rPr>
                        <a:t>Morphology</a:t>
                      </a:r>
                      <a:r>
                        <a:rPr lang="en-US" dirty="0" smtClean="0">
                          <a:solidFill>
                            <a:srgbClr val="000099"/>
                          </a:solidFill>
                          <a:effectLst/>
                          <a:latin typeface="Arial" pitchFamily="34" charset="0"/>
                          <a:cs typeface="Arial" pitchFamily="34" charset="0"/>
                        </a:rPr>
                        <a:t>—</a:t>
                      </a:r>
                      <a:r>
                        <a:rPr lang="en-US" i="1" dirty="0" smtClean="0">
                          <a:solidFill>
                            <a:srgbClr val="000099"/>
                          </a:solidFill>
                          <a:effectLst/>
                          <a:latin typeface="Arial" pitchFamily="34" charset="0"/>
                          <a:cs typeface="Arial" pitchFamily="34" charset="0"/>
                        </a:rPr>
                        <a:t>F</a:t>
                      </a:r>
                      <a:r>
                        <a:rPr lang="en-US" dirty="0" smtClean="0">
                          <a:solidFill>
                            <a:srgbClr val="000099"/>
                          </a:solidFill>
                          <a:effectLst/>
                          <a:latin typeface="Arial" pitchFamily="34" charset="0"/>
                          <a:cs typeface="Arial" pitchFamily="34" charset="0"/>
                        </a:rPr>
                        <a:t>(2</a:t>
                      </a:r>
                      <a:r>
                        <a:rPr lang="en-US" dirty="0">
                          <a:solidFill>
                            <a:srgbClr val="000099"/>
                          </a:solidFill>
                          <a:effectLst/>
                          <a:latin typeface="Arial" pitchFamily="34" charset="0"/>
                          <a:cs typeface="Arial" pitchFamily="34" charset="0"/>
                        </a:rPr>
                        <a:t>, 1135) =</a:t>
                      </a:r>
                      <a:r>
                        <a:rPr lang="en-US" dirty="0" smtClean="0">
                          <a:solidFill>
                            <a:srgbClr val="000099"/>
                          </a:solidFill>
                          <a:effectLst/>
                          <a:latin typeface="Arial" pitchFamily="34" charset="0"/>
                          <a:cs typeface="Arial" pitchFamily="34" charset="0"/>
                        </a:rPr>
                        <a:t>26.995 (</a:t>
                      </a:r>
                      <a:r>
                        <a:rPr lang="en-US" b="1" dirty="0" smtClean="0">
                          <a:solidFill>
                            <a:srgbClr val="000099"/>
                          </a:solidFill>
                          <a:effectLst/>
                          <a:latin typeface="Arial" pitchFamily="34" charset="0"/>
                          <a:cs typeface="Arial" pitchFamily="34" charset="0"/>
                        </a:rPr>
                        <a:t>see Fig. 10)</a:t>
                      </a:r>
                    </a:p>
                    <a:p>
                      <a:pPr algn="ctr" eaLnBrk="1" fontAlgn="auto" hangingPunct="1">
                        <a:spcBef>
                          <a:spcPts val="0"/>
                        </a:spcBef>
                        <a:spcAft>
                          <a:spcPts val="0"/>
                        </a:spcAft>
                        <a:defRPr/>
                      </a:pPr>
                      <a:r>
                        <a:rPr lang="en-US" b="1" dirty="0" smtClean="0">
                          <a:solidFill>
                            <a:srgbClr val="000099"/>
                          </a:solidFill>
                          <a:effectLst/>
                          <a:latin typeface="Arial" pitchFamily="34" charset="0"/>
                          <a:cs typeface="Arial" pitchFamily="34" charset="0"/>
                        </a:rPr>
                        <a:t>Syntax</a:t>
                      </a:r>
                      <a:r>
                        <a:rPr lang="en-US" dirty="0" smtClean="0">
                          <a:solidFill>
                            <a:srgbClr val="000099"/>
                          </a:solidFill>
                          <a:effectLst/>
                          <a:latin typeface="Arial" pitchFamily="34" charset="0"/>
                          <a:cs typeface="Arial" pitchFamily="34" charset="0"/>
                        </a:rPr>
                        <a:t>—</a:t>
                      </a:r>
                      <a:r>
                        <a:rPr lang="en-US" i="1" dirty="0" smtClean="0">
                          <a:solidFill>
                            <a:srgbClr val="000099"/>
                          </a:solidFill>
                          <a:effectLst/>
                          <a:latin typeface="Arial" pitchFamily="34" charset="0"/>
                          <a:cs typeface="Arial" pitchFamily="34" charset="0"/>
                        </a:rPr>
                        <a:t>F</a:t>
                      </a:r>
                      <a:r>
                        <a:rPr lang="en-US" dirty="0" smtClean="0">
                          <a:solidFill>
                            <a:srgbClr val="000099"/>
                          </a:solidFill>
                          <a:effectLst/>
                          <a:latin typeface="Arial" pitchFamily="34" charset="0"/>
                          <a:cs typeface="Arial" pitchFamily="34" charset="0"/>
                        </a:rPr>
                        <a:t>(2</a:t>
                      </a:r>
                      <a:r>
                        <a:rPr lang="en-US" dirty="0">
                          <a:solidFill>
                            <a:srgbClr val="000099"/>
                          </a:solidFill>
                          <a:effectLst/>
                          <a:latin typeface="Arial" pitchFamily="34" charset="0"/>
                          <a:cs typeface="Arial" pitchFamily="34" charset="0"/>
                        </a:rPr>
                        <a:t>, 1135) = 44.197, </a:t>
                      </a:r>
                      <a:r>
                        <a:rPr lang="en-US" i="1" dirty="0">
                          <a:solidFill>
                            <a:srgbClr val="000099"/>
                          </a:solidFill>
                          <a:effectLst/>
                          <a:latin typeface="Arial" pitchFamily="34" charset="0"/>
                          <a:cs typeface="Arial" pitchFamily="34" charset="0"/>
                        </a:rPr>
                        <a:t>p </a:t>
                      </a:r>
                      <a:r>
                        <a:rPr lang="en-US" dirty="0">
                          <a:solidFill>
                            <a:srgbClr val="000099"/>
                          </a:solidFill>
                          <a:effectLst/>
                          <a:latin typeface="Arial" pitchFamily="34" charset="0"/>
                          <a:cs typeface="Arial" pitchFamily="34" charset="0"/>
                        </a:rPr>
                        <a:t>&lt; .</a:t>
                      </a:r>
                      <a:r>
                        <a:rPr lang="en-US" dirty="0" smtClean="0">
                          <a:solidFill>
                            <a:srgbClr val="000099"/>
                          </a:solidFill>
                          <a:effectLst/>
                          <a:latin typeface="Arial" pitchFamily="34" charset="0"/>
                          <a:cs typeface="Arial" pitchFamily="34" charset="0"/>
                        </a:rPr>
                        <a:t>0005 (</a:t>
                      </a:r>
                      <a:r>
                        <a:rPr lang="en-US" b="1" dirty="0" smtClean="0">
                          <a:solidFill>
                            <a:srgbClr val="000099"/>
                          </a:solidFill>
                          <a:effectLst/>
                          <a:latin typeface="Arial" pitchFamily="34" charset="0"/>
                          <a:cs typeface="Arial" pitchFamily="34" charset="0"/>
                        </a:rPr>
                        <a:t>see Fig. 11</a:t>
                      </a:r>
                      <a:r>
                        <a:rPr lang="en-US" dirty="0" smtClean="0">
                          <a:solidFill>
                            <a:srgbClr val="000099"/>
                          </a:solidFill>
                          <a:effectLst/>
                          <a:latin typeface="Arial" pitchFamily="34" charset="0"/>
                          <a:cs typeface="Arial" pitchFamily="34" charset="0"/>
                        </a:rPr>
                        <a:t>)</a:t>
                      </a:r>
                    </a:p>
                    <a:p>
                      <a:pPr algn="ctr" eaLnBrk="1" fontAlgn="auto" hangingPunct="1">
                        <a:spcBef>
                          <a:spcPts val="0"/>
                        </a:spcBef>
                        <a:spcAft>
                          <a:spcPts val="0"/>
                        </a:spcAft>
                        <a:defRPr/>
                      </a:pPr>
                      <a:r>
                        <a:rPr lang="en-US" b="1" dirty="0" smtClean="0">
                          <a:solidFill>
                            <a:srgbClr val="000099"/>
                          </a:solidFill>
                          <a:effectLst/>
                          <a:latin typeface="Arial" pitchFamily="34" charset="0"/>
                          <a:cs typeface="Arial" pitchFamily="34" charset="0"/>
                        </a:rPr>
                        <a:t>Post-test Scores—</a:t>
                      </a:r>
                      <a:r>
                        <a:rPr lang="en-US" i="1" dirty="0" smtClean="0">
                          <a:solidFill>
                            <a:srgbClr val="000099"/>
                          </a:solidFill>
                          <a:effectLst/>
                          <a:latin typeface="Arial" pitchFamily="34" charset="0"/>
                          <a:cs typeface="Arial" pitchFamily="34" charset="0"/>
                        </a:rPr>
                        <a:t>F</a:t>
                      </a:r>
                      <a:r>
                        <a:rPr lang="en-US" dirty="0" smtClean="0">
                          <a:solidFill>
                            <a:srgbClr val="000099"/>
                          </a:solidFill>
                          <a:effectLst/>
                          <a:latin typeface="Arial" pitchFamily="34" charset="0"/>
                          <a:cs typeface="Arial" pitchFamily="34" charset="0"/>
                        </a:rPr>
                        <a:t>(2, 1135) </a:t>
                      </a:r>
                      <a:r>
                        <a:rPr lang="en-US" i="1" dirty="0" smtClean="0">
                          <a:solidFill>
                            <a:srgbClr val="000099"/>
                          </a:solidFill>
                          <a:effectLst/>
                          <a:latin typeface="Arial" pitchFamily="34" charset="0"/>
                          <a:cs typeface="Arial" pitchFamily="34" charset="0"/>
                        </a:rPr>
                        <a:t>= </a:t>
                      </a:r>
                      <a:r>
                        <a:rPr lang="en-US" dirty="0" smtClean="0">
                          <a:solidFill>
                            <a:srgbClr val="000099"/>
                          </a:solidFill>
                          <a:effectLst/>
                          <a:latin typeface="Arial" pitchFamily="34" charset="0"/>
                          <a:cs typeface="Arial" pitchFamily="34" charset="0"/>
                        </a:rPr>
                        <a:t>29.972, </a:t>
                      </a:r>
                      <a:r>
                        <a:rPr lang="en-US" i="1" dirty="0" smtClean="0">
                          <a:solidFill>
                            <a:srgbClr val="000099"/>
                          </a:solidFill>
                          <a:effectLst/>
                          <a:latin typeface="Arial" pitchFamily="34" charset="0"/>
                          <a:cs typeface="Arial" pitchFamily="34" charset="0"/>
                        </a:rPr>
                        <a:t>p</a:t>
                      </a:r>
                      <a:r>
                        <a:rPr lang="en-US" dirty="0" smtClean="0">
                          <a:solidFill>
                            <a:srgbClr val="000099"/>
                          </a:solidFill>
                          <a:effectLst/>
                          <a:latin typeface="Arial" pitchFamily="34" charset="0"/>
                          <a:cs typeface="Arial" pitchFamily="34" charset="0"/>
                        </a:rPr>
                        <a:t>  &lt; .</a:t>
                      </a:r>
                      <a:r>
                        <a:rPr lang="en-US" dirty="0">
                          <a:solidFill>
                            <a:srgbClr val="000099"/>
                          </a:solidFill>
                          <a:effectLst/>
                          <a:latin typeface="Arial" pitchFamily="34" charset="0"/>
                          <a:cs typeface="Arial" pitchFamily="34" charset="0"/>
                        </a:rPr>
                        <a:t>005 (</a:t>
                      </a:r>
                      <a:r>
                        <a:rPr lang="en-US" b="1" dirty="0">
                          <a:solidFill>
                            <a:srgbClr val="000099"/>
                          </a:solidFill>
                          <a:effectLst/>
                          <a:latin typeface="Arial" pitchFamily="34" charset="0"/>
                          <a:cs typeface="Arial" pitchFamily="34" charset="0"/>
                        </a:rPr>
                        <a:t>see Fig. </a:t>
                      </a:r>
                      <a:r>
                        <a:rPr lang="en-US" b="1" dirty="0" smtClean="0">
                          <a:solidFill>
                            <a:srgbClr val="000099"/>
                          </a:solidFill>
                          <a:effectLst/>
                          <a:latin typeface="Arial" pitchFamily="34" charset="0"/>
                          <a:cs typeface="Arial" pitchFamily="34" charset="0"/>
                        </a:rPr>
                        <a:t>12</a:t>
                      </a:r>
                      <a:r>
                        <a:rPr lang="en-US" dirty="0" smtClean="0">
                          <a:solidFill>
                            <a:srgbClr val="000099"/>
                          </a:solidFill>
                          <a:effectLst/>
                          <a:latin typeface="Arial" pitchFamily="34" charset="0"/>
                          <a:cs typeface="Arial" pitchFamily="34" charset="0"/>
                        </a:rPr>
                        <a:t>)</a:t>
                      </a:r>
                      <a:endParaRPr lang="en-US" dirty="0">
                        <a:solidFill>
                          <a:srgbClr val="000099"/>
                        </a:solidFill>
                        <a:effectLst/>
                        <a:latin typeface="Arial" pitchFamily="34" charset="0"/>
                        <a:cs typeface="Arial" pitchFamily="34" charset="0"/>
                      </a:endParaRPr>
                    </a:p>
                  </p:txBody>
                </p:sp>
                <p:sp>
                  <p:nvSpPr>
                    <p:cNvPr id="27" name="Text Box 165"/>
                    <p:cNvSpPr txBox="1">
                      <a:spLocks noChangeArrowheads="1"/>
                    </p:cNvSpPr>
                    <p:nvPr/>
                  </p:nvSpPr>
                  <p:spPr bwMode="auto">
                    <a:xfrm>
                      <a:off x="36652200" y="23241000"/>
                      <a:ext cx="13713385"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Results—Study Three</a:t>
                      </a:r>
                      <a:endParaRPr lang="en-US" dirty="0"/>
                    </a:p>
                  </p:txBody>
                </p:sp>
              </p:grpSp>
              <p:grpSp>
                <p:nvGrpSpPr>
                  <p:cNvPr id="18" name="Group 17"/>
                  <p:cNvGrpSpPr/>
                  <p:nvPr/>
                </p:nvGrpSpPr>
                <p:grpSpPr>
                  <a:xfrm>
                    <a:off x="16473908" y="9428750"/>
                    <a:ext cx="16421860" cy="2845898"/>
                    <a:chOff x="37662019" y="13220371"/>
                    <a:chExt cx="13864432" cy="2845898"/>
                  </a:xfrm>
                </p:grpSpPr>
                <p:sp>
                  <p:nvSpPr>
                    <p:cNvPr id="2198" name="Text Box 150"/>
                    <p:cNvSpPr txBox="1">
                      <a:spLocks noChangeArrowheads="1"/>
                    </p:cNvSpPr>
                    <p:nvPr/>
                  </p:nvSpPr>
                  <p:spPr bwMode="auto">
                    <a:xfrm>
                      <a:off x="37693464" y="14016477"/>
                      <a:ext cx="13832987" cy="2049792"/>
                    </a:xfrm>
                    <a:prstGeom prst="rect">
                      <a:avLst/>
                    </a:prstGeom>
                    <a:solidFill>
                      <a:schemeClr val="bg1"/>
                    </a:solidFill>
                    <a:ln w="57150" cmpd="thinThick">
                      <a:solidFill>
                        <a:schemeClr val="tx1"/>
                      </a:solidFill>
                      <a:miter lim="800000"/>
                      <a:headEnd/>
                      <a:tailEnd/>
                    </a:ln>
                    <a:effectLst/>
                  </p:spPr>
                  <p:txBody>
                    <a:bodyPr wrap="square" lIns="228600" tIns="100584" rIns="228600" bIns="100584">
                      <a:spAutoFit/>
                    </a:bodyPr>
                    <a:lstStyle/>
                    <a:p>
                      <a:r>
                        <a:rPr lang="en-US" b="1" dirty="0">
                          <a:effectLst/>
                        </a:rPr>
                        <a:t>Do Students differentially learn by Instructional Mode</a:t>
                      </a:r>
                      <a:r>
                        <a:rPr lang="en-US" b="1" dirty="0" smtClean="0">
                          <a:effectLst/>
                        </a:rPr>
                        <a:t>?</a:t>
                      </a:r>
                    </a:p>
                    <a:p>
                      <a:pPr algn="ctr"/>
                      <a:r>
                        <a:rPr lang="en-US" dirty="0" smtClean="0">
                          <a:effectLst/>
                        </a:rPr>
                        <a:t>NO</a:t>
                      </a:r>
                      <a:r>
                        <a:rPr lang="en-US" dirty="0">
                          <a:effectLst/>
                        </a:rPr>
                        <a:t>. </a:t>
                      </a:r>
                      <a:r>
                        <a:rPr lang="en-US" dirty="0" smtClean="0">
                          <a:effectLst/>
                        </a:rPr>
                        <a:t>Significant results only for Pre- Post-Test. F(1</a:t>
                      </a:r>
                      <a:r>
                        <a:rPr lang="en-US" dirty="0">
                          <a:effectLst/>
                        </a:rPr>
                        <a:t>, 739) = 6244.904, p &lt; .</a:t>
                      </a:r>
                      <a:r>
                        <a:rPr lang="en-US" dirty="0" smtClean="0">
                          <a:effectLst/>
                        </a:rPr>
                        <a:t>0005 </a:t>
                      </a:r>
                      <a:r>
                        <a:rPr lang="en-US" b="1" dirty="0" smtClean="0">
                          <a:effectLst/>
                        </a:rPr>
                        <a:t>(see Fig. 3)</a:t>
                      </a:r>
                      <a:endParaRPr lang="en-US" b="1" dirty="0">
                        <a:effectLst/>
                      </a:endParaRPr>
                    </a:p>
                    <a:p>
                      <a:pPr eaLnBrk="1" fontAlgn="auto" hangingPunct="1">
                        <a:spcBef>
                          <a:spcPts val="0"/>
                        </a:spcBef>
                        <a:spcAft>
                          <a:spcPts val="0"/>
                        </a:spcAft>
                        <a:defRPr/>
                      </a:pPr>
                      <a:r>
                        <a:rPr lang="en-US" b="1" dirty="0">
                          <a:effectLst/>
                        </a:rPr>
                        <a:t>Do Students differ in knowledge gained by Sub-area, based on Instructional </a:t>
                      </a:r>
                      <a:r>
                        <a:rPr lang="en-US" b="1" dirty="0" smtClean="0">
                          <a:effectLst/>
                        </a:rPr>
                        <a:t>Mode?</a:t>
                      </a:r>
                    </a:p>
                    <a:p>
                      <a:pPr algn="ctr" eaLnBrk="1" fontAlgn="auto" hangingPunct="1">
                        <a:spcBef>
                          <a:spcPts val="0"/>
                        </a:spcBef>
                        <a:spcAft>
                          <a:spcPts val="0"/>
                        </a:spcAft>
                        <a:defRPr/>
                      </a:pPr>
                      <a:r>
                        <a:rPr lang="en-US" dirty="0" err="1" smtClean="0">
                          <a:effectLst/>
                        </a:rPr>
                        <a:t>Phono</a:t>
                      </a:r>
                      <a:r>
                        <a:rPr lang="en-US" dirty="0" smtClean="0">
                          <a:effectLst/>
                        </a:rPr>
                        <a:t>—F(2</a:t>
                      </a:r>
                      <a:r>
                        <a:rPr lang="en-US" dirty="0">
                          <a:effectLst/>
                        </a:rPr>
                        <a:t>, 739) = </a:t>
                      </a:r>
                      <a:r>
                        <a:rPr lang="en-US" dirty="0" smtClean="0">
                          <a:effectLst/>
                        </a:rPr>
                        <a:t>2.034  and Morph—F(2</a:t>
                      </a:r>
                      <a:r>
                        <a:rPr lang="en-US" dirty="0">
                          <a:effectLst/>
                        </a:rPr>
                        <a:t>, 729) = 2.988, </a:t>
                      </a:r>
                      <a:r>
                        <a:rPr lang="en-US" dirty="0" smtClean="0">
                          <a:effectLst/>
                        </a:rPr>
                        <a:t>both ns</a:t>
                      </a:r>
                    </a:p>
                    <a:p>
                      <a:pPr algn="ctr" eaLnBrk="1" fontAlgn="auto" hangingPunct="1">
                        <a:spcBef>
                          <a:spcPts val="0"/>
                        </a:spcBef>
                        <a:spcAft>
                          <a:spcPts val="0"/>
                        </a:spcAft>
                        <a:defRPr/>
                      </a:pPr>
                      <a:r>
                        <a:rPr lang="en-US" dirty="0" smtClean="0">
                          <a:effectLst/>
                        </a:rPr>
                        <a:t>Syntax—F(2</a:t>
                      </a:r>
                      <a:r>
                        <a:rPr lang="en-US" dirty="0">
                          <a:effectLst/>
                        </a:rPr>
                        <a:t>, 729) = .3.489, p = </a:t>
                      </a:r>
                      <a:r>
                        <a:rPr lang="en-US" dirty="0" smtClean="0">
                          <a:effectLst/>
                        </a:rPr>
                        <a:t> .031 </a:t>
                      </a:r>
                      <a:r>
                        <a:rPr lang="en-US" b="1" dirty="0">
                          <a:effectLst/>
                        </a:rPr>
                        <a:t>(see Fig. </a:t>
                      </a:r>
                      <a:r>
                        <a:rPr lang="en-US" b="1" dirty="0" smtClean="0">
                          <a:effectLst/>
                        </a:rPr>
                        <a:t>4)</a:t>
                      </a:r>
                      <a:endParaRPr lang="en-US" dirty="0">
                        <a:effectLst/>
                      </a:endParaRPr>
                    </a:p>
                  </p:txBody>
                </p:sp>
                <p:sp>
                  <p:nvSpPr>
                    <p:cNvPr id="26" name="Text Box 165"/>
                    <p:cNvSpPr txBox="1">
                      <a:spLocks noChangeArrowheads="1"/>
                    </p:cNvSpPr>
                    <p:nvPr/>
                  </p:nvSpPr>
                  <p:spPr bwMode="auto">
                    <a:xfrm>
                      <a:off x="37662019" y="13220371"/>
                      <a:ext cx="13846564"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Results—Study Two</a:t>
                      </a:r>
                      <a:endParaRPr lang="en-US" dirty="0"/>
                    </a:p>
                  </p:txBody>
                </p:sp>
              </p:grpSp>
              <p:graphicFrame>
                <p:nvGraphicFramePr>
                  <p:cNvPr id="34" name="Chart 33"/>
                  <p:cNvGraphicFramePr>
                    <a:graphicFrameLocks/>
                  </p:cNvGraphicFramePr>
                  <p:nvPr>
                    <p:extLst>
                      <p:ext uri="{D42A27DB-BD31-4B8C-83A1-F6EECF244321}">
                        <p14:modId xmlns:p14="http://schemas.microsoft.com/office/powerpoint/2010/main" val="2036247329"/>
                      </p:ext>
                    </p:extLst>
                  </p:nvPr>
                </p:nvGraphicFramePr>
                <p:xfrm>
                  <a:off x="24802064" y="4771229"/>
                  <a:ext cx="8069637" cy="46809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35" name="Chart 34"/>
                  <p:cNvGraphicFramePr>
                    <a:graphicFrameLocks/>
                  </p:cNvGraphicFramePr>
                  <p:nvPr>
                    <p:extLst>
                      <p:ext uri="{D42A27DB-BD31-4B8C-83A1-F6EECF244321}">
                        <p14:modId xmlns:p14="http://schemas.microsoft.com/office/powerpoint/2010/main" val="1062024234"/>
                      </p:ext>
                    </p:extLst>
                  </p:nvPr>
                </p:nvGraphicFramePr>
                <p:xfrm>
                  <a:off x="16535400" y="4748480"/>
                  <a:ext cx="8252488" cy="4703649"/>
                </p:xfrm>
                <a:graphic>
                  <a:graphicData uri="http://schemas.openxmlformats.org/drawingml/2006/chart">
                    <c:chart xmlns:c="http://schemas.openxmlformats.org/drawingml/2006/chart" xmlns:r="http://schemas.openxmlformats.org/officeDocument/2006/relationships" r:id="rId9"/>
                  </a:graphicData>
                </a:graphic>
              </p:graphicFrame>
              <p:grpSp>
                <p:nvGrpSpPr>
                  <p:cNvPr id="8" name="Group 7"/>
                  <p:cNvGrpSpPr/>
                  <p:nvPr/>
                </p:nvGrpSpPr>
                <p:grpSpPr>
                  <a:xfrm>
                    <a:off x="90073" y="50666"/>
                    <a:ext cx="32685376" cy="43793437"/>
                    <a:chOff x="90073" y="50666"/>
                    <a:chExt cx="32685376" cy="43793437"/>
                  </a:xfrm>
                </p:grpSpPr>
                <p:sp>
                  <p:nvSpPr>
                    <p:cNvPr id="2212" name="Text Box 164"/>
                    <p:cNvSpPr txBox="1">
                      <a:spLocks noChangeArrowheads="1"/>
                    </p:cNvSpPr>
                    <p:nvPr/>
                  </p:nvSpPr>
                  <p:spPr bwMode="auto">
                    <a:xfrm>
                      <a:off x="90073" y="21344019"/>
                      <a:ext cx="16345063"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a:t>Expected Results by Study</a:t>
                      </a:r>
                    </a:p>
                  </p:txBody>
                </p:sp>
                <p:grpSp>
                  <p:nvGrpSpPr>
                    <p:cNvPr id="68" name="Group 67"/>
                    <p:cNvGrpSpPr/>
                    <p:nvPr/>
                  </p:nvGrpSpPr>
                  <p:grpSpPr>
                    <a:xfrm>
                      <a:off x="98054" y="36322426"/>
                      <a:ext cx="16437346" cy="7521677"/>
                      <a:chOff x="18059400" y="5758210"/>
                      <a:chExt cx="13792200" cy="7521677"/>
                    </a:xfrm>
                  </p:grpSpPr>
                  <p:graphicFrame>
                    <p:nvGraphicFramePr>
                      <p:cNvPr id="69" name="Chart 68"/>
                      <p:cNvGraphicFramePr>
                        <a:graphicFrameLocks/>
                      </p:cNvGraphicFramePr>
                      <p:nvPr>
                        <p:extLst>
                          <p:ext uri="{D42A27DB-BD31-4B8C-83A1-F6EECF244321}">
                            <p14:modId xmlns:p14="http://schemas.microsoft.com/office/powerpoint/2010/main" val="1654002782"/>
                          </p:ext>
                        </p:extLst>
                      </p:nvPr>
                    </p:nvGraphicFramePr>
                    <p:xfrm>
                      <a:off x="24955500" y="5859386"/>
                      <a:ext cx="6844502" cy="4574312"/>
                    </p:xfrm>
                    <a:graphic>
                      <a:graphicData uri="http://schemas.openxmlformats.org/drawingml/2006/chart">
                        <c:chart xmlns:c="http://schemas.openxmlformats.org/drawingml/2006/chart" xmlns:r="http://schemas.openxmlformats.org/officeDocument/2006/relationships" r:id="rId10"/>
                      </a:graphicData>
                    </a:graphic>
                  </p:graphicFrame>
                  <p:sp>
                    <p:nvSpPr>
                      <p:cNvPr id="71" name="Text Box 150"/>
                      <p:cNvSpPr txBox="1">
                        <a:spLocks noChangeArrowheads="1"/>
                      </p:cNvSpPr>
                      <p:nvPr/>
                    </p:nvSpPr>
                    <p:spPr bwMode="auto">
                      <a:xfrm>
                        <a:off x="18059400" y="11230095"/>
                        <a:ext cx="13792200" cy="2049792"/>
                      </a:xfrm>
                      <a:prstGeom prst="rect">
                        <a:avLst/>
                      </a:prstGeom>
                      <a:solidFill>
                        <a:srgbClr val="FFFF00"/>
                      </a:solidFill>
                      <a:ln w="57150" cmpd="thinThick">
                        <a:solidFill>
                          <a:schemeClr val="tx1"/>
                        </a:solidFill>
                        <a:miter lim="800000"/>
                        <a:headEnd/>
                        <a:tailEnd/>
                      </a:ln>
                      <a:effectLst/>
                    </p:spPr>
                    <p:txBody>
                      <a:bodyPr lIns="228600" tIns="100584" rIns="228600" bIns="100584">
                        <a:spAutoFit/>
                      </a:bodyPr>
                      <a:lstStyle/>
                      <a:p>
                        <a:r>
                          <a:rPr lang="en-US" b="1" dirty="0">
                            <a:solidFill>
                              <a:srgbClr val="000099"/>
                            </a:solidFill>
                            <a:effectLst/>
                            <a:latin typeface="Arial" pitchFamily="34" charset="0"/>
                            <a:cs typeface="Arial" pitchFamily="34" charset="0"/>
                          </a:rPr>
                          <a:t>Does the students’ initial knowledge differ by Instructional Mode </a:t>
                        </a:r>
                        <a:r>
                          <a:rPr lang="en-US" b="1" dirty="0" smtClean="0">
                            <a:solidFill>
                              <a:srgbClr val="000099"/>
                            </a:solidFill>
                            <a:effectLst/>
                            <a:latin typeface="Arial" pitchFamily="34" charset="0"/>
                            <a:cs typeface="Arial" pitchFamily="34" charset="0"/>
                          </a:rPr>
                          <a:t>selected?</a:t>
                        </a:r>
                      </a:p>
                      <a:p>
                        <a:pPr algn="ctr"/>
                        <a:r>
                          <a:rPr lang="en-US" dirty="0" smtClean="0">
                            <a:solidFill>
                              <a:srgbClr val="000099"/>
                            </a:solidFill>
                            <a:effectLst/>
                            <a:latin typeface="Arial" pitchFamily="34" charset="0"/>
                            <a:cs typeface="Arial" pitchFamily="34" charset="0"/>
                          </a:rPr>
                          <a:t>NO!  </a:t>
                        </a:r>
                        <a:r>
                          <a:rPr lang="en-US" i="1" dirty="0" smtClean="0">
                            <a:solidFill>
                              <a:srgbClr val="000099"/>
                            </a:solidFill>
                            <a:effectLst/>
                            <a:latin typeface="Arial" pitchFamily="34" charset="0"/>
                            <a:cs typeface="Arial" pitchFamily="34" charset="0"/>
                          </a:rPr>
                          <a:t>F</a:t>
                        </a:r>
                        <a:r>
                          <a:rPr lang="en-US" dirty="0" smtClean="0">
                            <a:solidFill>
                              <a:srgbClr val="000099"/>
                            </a:solidFill>
                            <a:effectLst/>
                            <a:latin typeface="Arial" pitchFamily="34" charset="0"/>
                            <a:cs typeface="Arial" pitchFamily="34" charset="0"/>
                          </a:rPr>
                          <a:t>(2,599) = 2.648, </a:t>
                        </a:r>
                        <a:r>
                          <a:rPr lang="en-US" i="1" dirty="0" smtClean="0">
                            <a:solidFill>
                              <a:srgbClr val="000099"/>
                            </a:solidFill>
                            <a:effectLst/>
                            <a:latin typeface="Arial" pitchFamily="34" charset="0"/>
                            <a:cs typeface="Arial" pitchFamily="34" charset="0"/>
                          </a:rPr>
                          <a:t>ns </a:t>
                        </a:r>
                        <a:r>
                          <a:rPr lang="en-US" dirty="0" smtClean="0">
                            <a:solidFill>
                              <a:srgbClr val="000099"/>
                            </a:solidFill>
                            <a:effectLst/>
                            <a:latin typeface="Arial" pitchFamily="34" charset="0"/>
                            <a:cs typeface="Arial" pitchFamily="34" charset="0"/>
                          </a:rPr>
                          <a:t>(</a:t>
                        </a:r>
                        <a:r>
                          <a:rPr lang="en-US" b="1" dirty="0" smtClean="0">
                            <a:solidFill>
                              <a:srgbClr val="000099"/>
                            </a:solidFill>
                            <a:effectLst/>
                            <a:latin typeface="Arial" pitchFamily="34" charset="0"/>
                            <a:cs typeface="Arial" pitchFamily="34" charset="0"/>
                          </a:rPr>
                          <a:t>see Figure 1</a:t>
                        </a:r>
                        <a:r>
                          <a:rPr lang="en-US" dirty="0" smtClean="0">
                            <a:solidFill>
                              <a:srgbClr val="000099"/>
                            </a:solidFill>
                            <a:effectLst/>
                            <a:latin typeface="Arial" pitchFamily="34" charset="0"/>
                            <a:cs typeface="Arial" pitchFamily="34" charset="0"/>
                          </a:rPr>
                          <a:t>)</a:t>
                        </a:r>
                        <a:endParaRPr lang="en-US" i="1" dirty="0" smtClean="0">
                          <a:solidFill>
                            <a:srgbClr val="000099"/>
                          </a:solidFill>
                          <a:effectLst/>
                          <a:latin typeface="Arial" pitchFamily="34" charset="0"/>
                          <a:cs typeface="Arial" pitchFamily="34" charset="0"/>
                        </a:endParaRPr>
                      </a:p>
                      <a:p>
                        <a:r>
                          <a:rPr lang="en-US" b="1" dirty="0" smtClean="0">
                            <a:solidFill>
                              <a:srgbClr val="000099"/>
                            </a:solidFill>
                            <a:effectLst/>
                            <a:latin typeface="Arial" pitchFamily="34" charset="0"/>
                            <a:cs typeface="Arial" pitchFamily="34" charset="0"/>
                          </a:rPr>
                          <a:t>Do </a:t>
                        </a:r>
                        <a:r>
                          <a:rPr lang="en-US" b="1" dirty="0">
                            <a:solidFill>
                              <a:srgbClr val="000099"/>
                            </a:solidFill>
                            <a:effectLst/>
                            <a:latin typeface="Arial" pitchFamily="34" charset="0"/>
                            <a:cs typeface="Arial" pitchFamily="34" charset="0"/>
                          </a:rPr>
                          <a:t>Students differ in knowledge gained by Sub-area, based on Instructional </a:t>
                        </a:r>
                        <a:r>
                          <a:rPr lang="en-US" b="1" dirty="0" smtClean="0">
                            <a:solidFill>
                              <a:srgbClr val="000099"/>
                            </a:solidFill>
                            <a:effectLst/>
                            <a:latin typeface="Arial" pitchFamily="34" charset="0"/>
                            <a:cs typeface="Arial" pitchFamily="34" charset="0"/>
                          </a:rPr>
                          <a:t>Mode?</a:t>
                        </a:r>
                      </a:p>
                      <a:p>
                        <a:pPr algn="ctr"/>
                        <a:r>
                          <a:rPr lang="en-US" dirty="0" smtClean="0">
                            <a:solidFill>
                              <a:srgbClr val="000099"/>
                            </a:solidFill>
                            <a:effectLst/>
                            <a:latin typeface="Arial" pitchFamily="34" charset="0"/>
                            <a:cs typeface="Arial" pitchFamily="34" charset="0"/>
                          </a:rPr>
                          <a:t>NO</a:t>
                        </a:r>
                        <a:r>
                          <a:rPr lang="en-US" dirty="0">
                            <a:solidFill>
                              <a:srgbClr val="000099"/>
                            </a:solidFill>
                            <a:effectLst/>
                            <a:latin typeface="Arial" pitchFamily="34" charset="0"/>
                            <a:cs typeface="Arial" pitchFamily="34" charset="0"/>
                          </a:rPr>
                          <a:t>! </a:t>
                        </a:r>
                        <a:r>
                          <a:rPr lang="en-US" dirty="0" err="1" smtClean="0">
                            <a:solidFill>
                              <a:srgbClr val="000099"/>
                            </a:solidFill>
                            <a:effectLst/>
                            <a:latin typeface="Arial" pitchFamily="34" charset="0"/>
                            <a:cs typeface="Arial" pitchFamily="34" charset="0"/>
                          </a:rPr>
                          <a:t>Phono</a:t>
                        </a:r>
                        <a:r>
                          <a:rPr lang="en-US" dirty="0" smtClean="0">
                            <a:solidFill>
                              <a:srgbClr val="000099"/>
                            </a:solidFill>
                            <a:effectLst/>
                            <a:latin typeface="Arial" pitchFamily="34" charset="0"/>
                            <a:cs typeface="Arial" pitchFamily="34" charset="0"/>
                          </a:rPr>
                          <a:t>—F(2</a:t>
                        </a:r>
                        <a:r>
                          <a:rPr lang="en-US" dirty="0">
                            <a:solidFill>
                              <a:srgbClr val="000099"/>
                            </a:solidFill>
                            <a:effectLst/>
                            <a:latin typeface="Arial" pitchFamily="34" charset="0"/>
                            <a:cs typeface="Arial" pitchFamily="34" charset="0"/>
                          </a:rPr>
                          <a:t>, 620) = </a:t>
                        </a:r>
                        <a:r>
                          <a:rPr lang="en-US" dirty="0" smtClean="0">
                            <a:solidFill>
                              <a:srgbClr val="000099"/>
                            </a:solidFill>
                            <a:effectLst/>
                            <a:latin typeface="Arial" pitchFamily="34" charset="0"/>
                            <a:cs typeface="Arial" pitchFamily="34" charset="0"/>
                          </a:rPr>
                          <a:t>1.088; Morph—F(2</a:t>
                        </a:r>
                        <a:r>
                          <a:rPr lang="en-US" dirty="0">
                            <a:solidFill>
                              <a:srgbClr val="000099"/>
                            </a:solidFill>
                            <a:effectLst/>
                            <a:latin typeface="Arial" pitchFamily="34" charset="0"/>
                            <a:cs typeface="Arial" pitchFamily="34" charset="0"/>
                          </a:rPr>
                          <a:t>, 620) = </a:t>
                        </a:r>
                        <a:r>
                          <a:rPr lang="en-US" dirty="0" smtClean="0">
                            <a:solidFill>
                              <a:srgbClr val="000099"/>
                            </a:solidFill>
                            <a:effectLst/>
                            <a:latin typeface="Arial" pitchFamily="34" charset="0"/>
                            <a:cs typeface="Arial" pitchFamily="34" charset="0"/>
                          </a:rPr>
                          <a:t>1.983; Syntax—</a:t>
                        </a:r>
                        <a:r>
                          <a:rPr lang="en-US" i="1" dirty="0" smtClean="0">
                            <a:solidFill>
                              <a:srgbClr val="000099"/>
                            </a:solidFill>
                            <a:effectLst/>
                            <a:latin typeface="Arial" pitchFamily="34" charset="0"/>
                            <a:cs typeface="Arial" pitchFamily="34" charset="0"/>
                          </a:rPr>
                          <a:t>F </a:t>
                        </a:r>
                        <a:r>
                          <a:rPr lang="en-US" dirty="0" smtClean="0">
                            <a:solidFill>
                              <a:srgbClr val="000099"/>
                            </a:solidFill>
                            <a:effectLst/>
                            <a:latin typeface="Arial" pitchFamily="34" charset="0"/>
                            <a:cs typeface="Arial" pitchFamily="34" charset="0"/>
                          </a:rPr>
                          <a:t>(2</a:t>
                        </a:r>
                        <a:r>
                          <a:rPr lang="en-US" dirty="0">
                            <a:solidFill>
                              <a:srgbClr val="000099"/>
                            </a:solidFill>
                            <a:effectLst/>
                            <a:latin typeface="Arial" pitchFamily="34" charset="0"/>
                            <a:cs typeface="Arial" pitchFamily="34" charset="0"/>
                          </a:rPr>
                          <a:t>, 620) = .</a:t>
                        </a:r>
                        <a:r>
                          <a:rPr lang="en-US" dirty="0" smtClean="0">
                            <a:solidFill>
                              <a:srgbClr val="000099"/>
                            </a:solidFill>
                            <a:effectLst/>
                            <a:latin typeface="Arial" pitchFamily="34" charset="0"/>
                            <a:cs typeface="Arial" pitchFamily="34" charset="0"/>
                          </a:rPr>
                          <a:t>153</a:t>
                        </a:r>
                      </a:p>
                      <a:p>
                        <a:pPr algn="ctr"/>
                        <a:r>
                          <a:rPr lang="en-US" dirty="0" smtClean="0">
                            <a:solidFill>
                              <a:srgbClr val="000099"/>
                            </a:solidFill>
                            <a:effectLst/>
                            <a:latin typeface="Arial" pitchFamily="34" charset="0"/>
                            <a:cs typeface="Arial" pitchFamily="34" charset="0"/>
                          </a:rPr>
                          <a:t>(all </a:t>
                        </a:r>
                        <a:r>
                          <a:rPr lang="en-US" i="1" dirty="0" smtClean="0">
                            <a:solidFill>
                              <a:srgbClr val="000099"/>
                            </a:solidFill>
                            <a:effectLst/>
                            <a:latin typeface="Arial" pitchFamily="34" charset="0"/>
                            <a:cs typeface="Arial" pitchFamily="34" charset="0"/>
                          </a:rPr>
                          <a:t>p‘s were ns</a:t>
                        </a:r>
                        <a:r>
                          <a:rPr lang="en-US" dirty="0" smtClean="0">
                            <a:solidFill>
                              <a:srgbClr val="000099"/>
                            </a:solidFill>
                            <a:effectLst/>
                            <a:latin typeface="Arial" pitchFamily="34" charset="0"/>
                            <a:cs typeface="Arial" pitchFamily="34" charset="0"/>
                          </a:rPr>
                          <a:t>, </a:t>
                        </a:r>
                        <a:r>
                          <a:rPr lang="en-US" b="1" dirty="0" smtClean="0">
                            <a:solidFill>
                              <a:srgbClr val="000099"/>
                            </a:solidFill>
                            <a:effectLst/>
                            <a:latin typeface="Arial" pitchFamily="34" charset="0"/>
                            <a:cs typeface="Arial" pitchFamily="34" charset="0"/>
                          </a:rPr>
                          <a:t>see Figure 2</a:t>
                        </a:r>
                        <a:r>
                          <a:rPr lang="en-US" dirty="0" smtClean="0">
                            <a:solidFill>
                              <a:srgbClr val="000099"/>
                            </a:solidFill>
                            <a:effectLst/>
                            <a:latin typeface="Arial" pitchFamily="34" charset="0"/>
                            <a:cs typeface="Arial" pitchFamily="34" charset="0"/>
                          </a:rPr>
                          <a:t>)</a:t>
                        </a:r>
                        <a:endParaRPr lang="en-US" dirty="0">
                          <a:solidFill>
                            <a:srgbClr val="000099"/>
                          </a:solidFill>
                          <a:effectLst/>
                          <a:latin typeface="Arial" pitchFamily="34" charset="0"/>
                          <a:cs typeface="Arial" pitchFamily="34" charset="0"/>
                        </a:endParaRPr>
                      </a:p>
                    </p:txBody>
                  </p:sp>
                  <p:graphicFrame>
                    <p:nvGraphicFramePr>
                      <p:cNvPr id="70" name="Chart 69"/>
                      <p:cNvGraphicFramePr>
                        <a:graphicFrameLocks/>
                      </p:cNvGraphicFramePr>
                      <p:nvPr>
                        <p:extLst>
                          <p:ext uri="{D42A27DB-BD31-4B8C-83A1-F6EECF244321}">
                            <p14:modId xmlns:p14="http://schemas.microsoft.com/office/powerpoint/2010/main" val="49842094"/>
                          </p:ext>
                        </p:extLst>
                      </p:nvPr>
                    </p:nvGraphicFramePr>
                    <p:xfrm>
                      <a:off x="18059400" y="5859385"/>
                      <a:ext cx="6862208" cy="4574312"/>
                    </p:xfrm>
                    <a:graphic>
                      <a:graphicData uri="http://schemas.openxmlformats.org/drawingml/2006/chart">
                        <c:chart xmlns:c="http://schemas.openxmlformats.org/drawingml/2006/chart" xmlns:r="http://schemas.openxmlformats.org/officeDocument/2006/relationships" r:id="rId11"/>
                      </a:graphicData>
                    </a:graphic>
                  </p:graphicFrame>
                  <p:sp>
                    <p:nvSpPr>
                      <p:cNvPr id="73" name="Rectangle 72"/>
                      <p:cNvSpPr/>
                      <p:nvPr/>
                    </p:nvSpPr>
                    <p:spPr>
                      <a:xfrm>
                        <a:off x="18396957" y="5811255"/>
                        <a:ext cx="530915"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4" name="Rectangle 73"/>
                      <p:cNvSpPr/>
                      <p:nvPr/>
                    </p:nvSpPr>
                    <p:spPr>
                      <a:xfrm>
                        <a:off x="25271522" y="5758210"/>
                        <a:ext cx="530915"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2</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2" name="Text Box 165"/>
                      <p:cNvSpPr txBox="1">
                        <a:spLocks noChangeArrowheads="1"/>
                      </p:cNvSpPr>
                      <p:nvPr/>
                    </p:nvSpPr>
                    <p:spPr bwMode="auto">
                      <a:xfrm>
                        <a:off x="18066271" y="10433697"/>
                        <a:ext cx="13764984"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Results—Study </a:t>
                        </a:r>
                        <a:r>
                          <a:rPr lang="en-US" dirty="0"/>
                          <a:t>One</a:t>
                        </a:r>
                      </a:p>
                    </p:txBody>
                  </p:sp>
                </p:grpSp>
                <p:grpSp>
                  <p:nvGrpSpPr>
                    <p:cNvPr id="7" name="Group 6"/>
                    <p:cNvGrpSpPr/>
                    <p:nvPr/>
                  </p:nvGrpSpPr>
                  <p:grpSpPr>
                    <a:xfrm>
                      <a:off x="100264" y="50666"/>
                      <a:ext cx="32675185" cy="13514408"/>
                      <a:chOff x="100264" y="50666"/>
                      <a:chExt cx="32675185" cy="13514408"/>
                    </a:xfrm>
                  </p:grpSpPr>
                  <p:grpSp>
                    <p:nvGrpSpPr>
                      <p:cNvPr id="49" name="Group 48"/>
                      <p:cNvGrpSpPr/>
                      <p:nvPr/>
                    </p:nvGrpSpPr>
                    <p:grpSpPr>
                      <a:xfrm>
                        <a:off x="100264" y="4744461"/>
                        <a:ext cx="16344382" cy="7959312"/>
                        <a:chOff x="433044" y="6514771"/>
                        <a:chExt cx="16407155" cy="7959312"/>
                      </a:xfrm>
                    </p:grpSpPr>
                    <p:sp>
                      <p:nvSpPr>
                        <p:cNvPr id="2195" name="Text Box 147"/>
                        <p:cNvSpPr txBox="1">
                          <a:spLocks noChangeArrowheads="1"/>
                        </p:cNvSpPr>
                        <p:nvPr/>
                      </p:nvSpPr>
                      <p:spPr bwMode="auto">
                        <a:xfrm>
                          <a:off x="457200" y="7315200"/>
                          <a:ext cx="16382999" cy="7158883"/>
                        </a:xfrm>
                        <a:prstGeom prst="rect">
                          <a:avLst/>
                        </a:prstGeom>
                        <a:solidFill>
                          <a:srgbClr val="FFFF00"/>
                        </a:solidFill>
                        <a:ln w="57150" cmpd="thinThick">
                          <a:solidFill>
                            <a:schemeClr val="tx1"/>
                          </a:solidFill>
                          <a:miter lim="800000"/>
                          <a:headEnd/>
                          <a:tailEnd/>
                        </a:ln>
                        <a:effectLst/>
                      </p:spPr>
                      <p:txBody>
                        <a:bodyPr lIns="228600" tIns="100584" rIns="228600" bIns="100584">
                          <a:spAutoFit/>
                        </a:bodyPr>
                        <a:lstStyle/>
                        <a:p>
                          <a:r>
                            <a:rPr lang="en-US" sz="2000" b="1" dirty="0">
                              <a:solidFill>
                                <a:srgbClr val="000099"/>
                              </a:solidFill>
                              <a:effectLst/>
                              <a:latin typeface="Arial" pitchFamily="34" charset="0"/>
                              <a:cs typeface="Arial" pitchFamily="34" charset="0"/>
                            </a:rPr>
                            <a:t>As recognized by Quality Matters, valid and reliable assessment data is crucial for effective education.  Assessment data reveals whether students are achieving learning objectives and whether or not the objectives are aligned with instructional activities and course measurement activities.  With valid assessment, instructors can recognize weaknesses in courses and overcome them so that subsequent students will be better able to achieve the desired learning objectives.  Assessment also has a broader purpose.  On many campuses the same course has both on-line and traditional classroom sections, and even though on-line education has been in existence for about 20 years, a stubborn concern still persists that students in on-line sections do not do as well as students in the traditional classroom. By tightly controlling crucial variables and performing valid assessments, researchers can investigate whether students in different instructional modalities are achieving similar academic outcomes.</a:t>
                          </a:r>
                        </a:p>
                        <a:p>
                          <a:pPr algn="ctr"/>
                          <a:r>
                            <a:rPr lang="en-US" sz="2800" b="1" dirty="0">
                              <a:solidFill>
                                <a:srgbClr val="000099"/>
                              </a:solidFill>
                              <a:effectLst/>
                              <a:latin typeface="Arial" pitchFamily="34" charset="0"/>
                              <a:cs typeface="Arial" pitchFamily="34" charset="0"/>
                            </a:rPr>
                            <a:t>Background</a:t>
                          </a:r>
                        </a:p>
                        <a:p>
                          <a:pPr>
                            <a:buFont typeface="Arial" pitchFamily="34" charset="0"/>
                            <a:buChar char="•"/>
                          </a:pPr>
                          <a:r>
                            <a:rPr lang="en-US" b="1" dirty="0">
                              <a:solidFill>
                                <a:srgbClr val="000099"/>
                              </a:solidFill>
                              <a:effectLst/>
                              <a:latin typeface="Arial" pitchFamily="34" charset="0"/>
                              <a:cs typeface="Arial" pitchFamily="34" charset="0"/>
                            </a:rPr>
                            <a:t>This paper presents the results of three studies comparing the academic achievement of students in three different instructional modalities:  on-line, </a:t>
                          </a:r>
                          <a:r>
                            <a:rPr lang="en-US" b="1" dirty="0" smtClean="0">
                              <a:solidFill>
                                <a:srgbClr val="000099"/>
                              </a:solidFill>
                              <a:effectLst/>
                              <a:latin typeface="Arial" pitchFamily="34" charset="0"/>
                              <a:cs typeface="Arial" pitchFamily="34" charset="0"/>
                            </a:rPr>
                            <a:t>instructional </a:t>
                          </a:r>
                          <a:r>
                            <a:rPr lang="en-US" b="1" dirty="0">
                              <a:solidFill>
                                <a:srgbClr val="000099"/>
                              </a:solidFill>
                              <a:effectLst/>
                              <a:latin typeface="Arial" pitchFamily="34" charset="0"/>
                              <a:cs typeface="Arial" pitchFamily="34" charset="0"/>
                            </a:rPr>
                            <a:t>television, and the traditional classroom.  </a:t>
                          </a:r>
                        </a:p>
                        <a:p>
                          <a:pPr>
                            <a:buFont typeface="Arial" pitchFamily="34" charset="0"/>
                            <a:buChar char="•"/>
                          </a:pPr>
                          <a:r>
                            <a:rPr lang="en-US" b="1" dirty="0">
                              <a:solidFill>
                                <a:srgbClr val="000099"/>
                              </a:solidFill>
                              <a:effectLst/>
                              <a:latin typeface="Arial" pitchFamily="34" charset="0"/>
                              <a:cs typeface="Arial" pitchFamily="34" charset="0"/>
                            </a:rPr>
                            <a:t>All students were enrolled in sections of the same course:  </a:t>
                          </a:r>
                          <a:r>
                            <a:rPr lang="en-US" b="1" i="1" dirty="0">
                              <a:solidFill>
                                <a:srgbClr val="000099"/>
                              </a:solidFill>
                              <a:effectLst/>
                              <a:latin typeface="Arial" pitchFamily="34" charset="0"/>
                              <a:cs typeface="Arial" pitchFamily="34" charset="0"/>
                            </a:rPr>
                            <a:t>The Structure of English</a:t>
                          </a:r>
                          <a:r>
                            <a:rPr lang="en-US" b="1" dirty="0">
                              <a:solidFill>
                                <a:srgbClr val="000099"/>
                              </a:solidFill>
                              <a:effectLst/>
                              <a:latin typeface="Arial" pitchFamily="34" charset="0"/>
                              <a:cs typeface="Arial" pitchFamily="34" charset="0"/>
                            </a:rPr>
                            <a:t>.  </a:t>
                          </a:r>
                        </a:p>
                        <a:p>
                          <a:pPr>
                            <a:buFont typeface="Arial" pitchFamily="34" charset="0"/>
                            <a:buChar char="•"/>
                          </a:pPr>
                          <a:r>
                            <a:rPr lang="en-US" b="1" dirty="0">
                              <a:solidFill>
                                <a:srgbClr val="000099"/>
                              </a:solidFill>
                              <a:effectLst/>
                              <a:latin typeface="Arial" pitchFamily="34" charset="0"/>
                              <a:cs typeface="Arial" pitchFamily="34" charset="0"/>
                            </a:rPr>
                            <a:t>One of the researchers designed and taught all sections of the course in all three instructional modalities.  Data was gathered between winter 2000 and spring 2010 and involved 2506 students.</a:t>
                          </a:r>
                        </a:p>
                        <a:p>
                          <a:pPr>
                            <a:buFont typeface="Arial" pitchFamily="34" charset="0"/>
                            <a:buChar char="•"/>
                          </a:pPr>
                          <a:r>
                            <a:rPr lang="en-US" b="1" i="1" dirty="0" smtClean="0">
                              <a:solidFill>
                                <a:srgbClr val="000099"/>
                              </a:solidFill>
                              <a:effectLst/>
                              <a:latin typeface="Arial" pitchFamily="34" charset="0"/>
                              <a:cs typeface="Arial" pitchFamily="34" charset="0"/>
                            </a:rPr>
                            <a:t>The </a:t>
                          </a:r>
                          <a:r>
                            <a:rPr lang="en-US" b="1" i="1" dirty="0">
                              <a:solidFill>
                                <a:srgbClr val="000099"/>
                              </a:solidFill>
                              <a:effectLst/>
                              <a:latin typeface="Arial" pitchFamily="34" charset="0"/>
                              <a:cs typeface="Arial" pitchFamily="34" charset="0"/>
                            </a:rPr>
                            <a:t>Structure of </a:t>
                          </a:r>
                          <a:r>
                            <a:rPr lang="en-US" b="1" i="1" dirty="0" smtClean="0">
                              <a:solidFill>
                                <a:srgbClr val="000099"/>
                              </a:solidFill>
                              <a:effectLst/>
                              <a:latin typeface="Arial" pitchFamily="34" charset="0"/>
                              <a:cs typeface="Arial" pitchFamily="34" charset="0"/>
                            </a:rPr>
                            <a:t>English </a:t>
                          </a:r>
                          <a:r>
                            <a:rPr lang="en-US" b="1" dirty="0" smtClean="0">
                              <a:solidFill>
                                <a:srgbClr val="000099"/>
                              </a:solidFill>
                              <a:effectLst/>
                              <a:latin typeface="Arial" pitchFamily="34" charset="0"/>
                              <a:cs typeface="Arial" pitchFamily="34" charset="0"/>
                            </a:rPr>
                            <a:t>consists </a:t>
                          </a:r>
                          <a:r>
                            <a:rPr lang="en-US" b="1" dirty="0">
                              <a:solidFill>
                                <a:srgbClr val="000099"/>
                              </a:solidFill>
                              <a:effectLst/>
                              <a:latin typeface="Arial" pitchFamily="34" charset="0"/>
                              <a:cs typeface="Arial" pitchFamily="34" charset="0"/>
                            </a:rPr>
                            <a:t>of three majors </a:t>
                          </a:r>
                          <a:r>
                            <a:rPr lang="en-US" b="1" dirty="0" smtClean="0">
                              <a:solidFill>
                                <a:srgbClr val="000099"/>
                              </a:solidFill>
                              <a:effectLst/>
                              <a:latin typeface="Arial" pitchFamily="34" charset="0"/>
                              <a:cs typeface="Arial" pitchFamily="34" charset="0"/>
                            </a:rPr>
                            <a:t>components—phonology,  </a:t>
                          </a:r>
                          <a:r>
                            <a:rPr lang="en-US" b="1" dirty="0">
                              <a:solidFill>
                                <a:srgbClr val="000099"/>
                              </a:solidFill>
                              <a:effectLst/>
                              <a:latin typeface="Arial" pitchFamily="34" charset="0"/>
                              <a:cs typeface="Arial" pitchFamily="34" charset="0"/>
                            </a:rPr>
                            <a:t>morphology, and syntax—and the students in all three modalities took an exam covering each component.  </a:t>
                          </a:r>
                        </a:p>
                        <a:p>
                          <a:pPr>
                            <a:buFont typeface="Arial" pitchFamily="34" charset="0"/>
                            <a:buChar char="•"/>
                          </a:pPr>
                          <a:r>
                            <a:rPr lang="en-US" b="1" dirty="0">
                              <a:solidFill>
                                <a:srgbClr val="000099"/>
                              </a:solidFill>
                              <a:effectLst/>
                              <a:latin typeface="Arial" pitchFamily="34" charset="0"/>
                              <a:cs typeface="Arial" pitchFamily="34" charset="0"/>
                            </a:rPr>
                            <a:t>All </a:t>
                          </a:r>
                          <a:r>
                            <a:rPr lang="en-US" b="1" dirty="0" smtClean="0">
                              <a:solidFill>
                                <a:srgbClr val="000099"/>
                              </a:solidFill>
                              <a:effectLst/>
                              <a:latin typeface="Arial" pitchFamily="34" charset="0"/>
                              <a:cs typeface="Arial" pitchFamily="34" charset="0"/>
                            </a:rPr>
                            <a:t>students </a:t>
                          </a:r>
                          <a:r>
                            <a:rPr lang="en-US" b="1" dirty="0">
                              <a:solidFill>
                                <a:srgbClr val="000099"/>
                              </a:solidFill>
                              <a:effectLst/>
                              <a:latin typeface="Arial" pitchFamily="34" charset="0"/>
                              <a:cs typeface="Arial" pitchFamily="34" charset="0"/>
                            </a:rPr>
                            <a:t>took a comprehensive pretest to determine their initial </a:t>
                          </a:r>
                          <a:r>
                            <a:rPr lang="en-US" b="1" dirty="0" smtClean="0">
                              <a:solidFill>
                                <a:srgbClr val="000099"/>
                              </a:solidFill>
                              <a:effectLst/>
                              <a:latin typeface="Arial" pitchFamily="34" charset="0"/>
                              <a:cs typeface="Arial" pitchFamily="34" charset="0"/>
                            </a:rPr>
                            <a:t>knowledge of </a:t>
                          </a:r>
                          <a:r>
                            <a:rPr lang="en-US" b="1" dirty="0">
                              <a:solidFill>
                                <a:srgbClr val="000099"/>
                              </a:solidFill>
                              <a:effectLst/>
                              <a:latin typeface="Arial" pitchFamily="34" charset="0"/>
                              <a:cs typeface="Arial" pitchFamily="34" charset="0"/>
                            </a:rPr>
                            <a:t>the course </a:t>
                          </a:r>
                          <a:r>
                            <a:rPr lang="en-US" b="1" dirty="0" smtClean="0">
                              <a:solidFill>
                                <a:srgbClr val="000099"/>
                              </a:solidFill>
                              <a:effectLst/>
                              <a:latin typeface="Arial" pitchFamily="34" charset="0"/>
                              <a:cs typeface="Arial" pitchFamily="34" charset="0"/>
                            </a:rPr>
                            <a:t>content.  </a:t>
                          </a:r>
                          <a:endParaRPr lang="en-US" b="1" dirty="0">
                            <a:solidFill>
                              <a:srgbClr val="000099"/>
                            </a:solidFill>
                            <a:effectLst/>
                            <a:latin typeface="Arial" pitchFamily="34" charset="0"/>
                            <a:cs typeface="Arial" pitchFamily="34" charset="0"/>
                          </a:endParaRPr>
                        </a:p>
                        <a:p>
                          <a:pPr>
                            <a:buFont typeface="Arial" pitchFamily="34" charset="0"/>
                            <a:buChar char="•"/>
                          </a:pPr>
                          <a:r>
                            <a:rPr lang="en-US" b="1" dirty="0">
                              <a:solidFill>
                                <a:srgbClr val="000099"/>
                              </a:solidFill>
                              <a:effectLst/>
                              <a:latin typeface="Arial" pitchFamily="34" charset="0"/>
                              <a:cs typeface="Arial" pitchFamily="34" charset="0"/>
                            </a:rPr>
                            <a:t>Students </a:t>
                          </a:r>
                          <a:r>
                            <a:rPr lang="en-US" b="1" dirty="0" smtClean="0">
                              <a:solidFill>
                                <a:srgbClr val="000099"/>
                              </a:solidFill>
                              <a:effectLst/>
                              <a:latin typeface="Arial" pitchFamily="34" charset="0"/>
                              <a:cs typeface="Arial" pitchFamily="34" charset="0"/>
                            </a:rPr>
                            <a:t>in </a:t>
                          </a:r>
                          <a:r>
                            <a:rPr lang="en-US" b="1" dirty="0">
                              <a:solidFill>
                                <a:srgbClr val="000099"/>
                              </a:solidFill>
                              <a:effectLst/>
                              <a:latin typeface="Arial" pitchFamily="34" charset="0"/>
                              <a:cs typeface="Arial" pitchFamily="34" charset="0"/>
                            </a:rPr>
                            <a:t>Study Two and Study Three took a comprehensive post-test </a:t>
                          </a:r>
                          <a:r>
                            <a:rPr lang="en-US" b="1" dirty="0" smtClean="0">
                              <a:solidFill>
                                <a:srgbClr val="000099"/>
                              </a:solidFill>
                              <a:effectLst/>
                              <a:latin typeface="Arial" pitchFamily="34" charset="0"/>
                              <a:cs typeface="Arial" pitchFamily="34" charset="0"/>
                            </a:rPr>
                            <a:t>to </a:t>
                          </a:r>
                          <a:r>
                            <a:rPr lang="en-US" b="1" dirty="0">
                              <a:solidFill>
                                <a:srgbClr val="000099"/>
                              </a:solidFill>
                              <a:effectLst/>
                              <a:latin typeface="Arial" pitchFamily="34" charset="0"/>
                              <a:cs typeface="Arial" pitchFamily="34" charset="0"/>
                            </a:rPr>
                            <a:t>allow for the measurement of academic gains.  </a:t>
                          </a:r>
                        </a:p>
                        <a:p>
                          <a:pPr>
                            <a:buFont typeface="Arial" pitchFamily="34" charset="0"/>
                            <a:buChar char="•"/>
                          </a:pPr>
                          <a:r>
                            <a:rPr lang="en-US" b="1" dirty="0">
                              <a:solidFill>
                                <a:srgbClr val="000099"/>
                              </a:solidFill>
                              <a:effectLst/>
                              <a:latin typeface="Arial" pitchFamily="34" charset="0"/>
                              <a:cs typeface="Arial" pitchFamily="34" charset="0"/>
                            </a:rPr>
                            <a:t>Regardless of instructional presentation all students took their examinations in a proctored environment.</a:t>
                          </a:r>
                        </a:p>
                      </p:txBody>
                    </p:sp>
                    <p:sp>
                      <p:nvSpPr>
                        <p:cNvPr id="2210" name="Text Box 162"/>
                        <p:cNvSpPr txBox="1">
                          <a:spLocks noChangeArrowheads="1"/>
                        </p:cNvSpPr>
                        <p:nvPr/>
                      </p:nvSpPr>
                      <p:spPr bwMode="auto">
                        <a:xfrm>
                          <a:off x="433044" y="6514771"/>
                          <a:ext cx="16397609"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8800">
                              <a:solidFill>
                                <a:srgbClr val="000099"/>
                              </a:solidFill>
                              <a:effectLst/>
                              <a:latin typeface="Arial" charset="0"/>
                            </a:defRPr>
                          </a:lvl1pPr>
                        </a:lstStyle>
                        <a:p>
                          <a:r>
                            <a:rPr lang="en-US" sz="4800" b="1" dirty="0"/>
                            <a:t>General Information/Background</a:t>
                          </a:r>
                        </a:p>
                      </p:txBody>
                    </p:sp>
                  </p:grpSp>
                  <p:grpSp>
                    <p:nvGrpSpPr>
                      <p:cNvPr id="4" name="Group 3"/>
                      <p:cNvGrpSpPr/>
                      <p:nvPr/>
                    </p:nvGrpSpPr>
                    <p:grpSpPr>
                      <a:xfrm>
                        <a:off x="124326" y="50666"/>
                        <a:ext cx="32651123" cy="4667798"/>
                        <a:chOff x="180473" y="50666"/>
                        <a:chExt cx="32651123" cy="4667798"/>
                      </a:xfrm>
                    </p:grpSpPr>
                    <p:sp>
                      <p:nvSpPr>
                        <p:cNvPr id="2194" name="Text Box 146"/>
                        <p:cNvSpPr txBox="1">
                          <a:spLocks noChangeArrowheads="1"/>
                        </p:cNvSpPr>
                        <p:nvPr/>
                      </p:nvSpPr>
                      <p:spPr bwMode="auto">
                        <a:xfrm>
                          <a:off x="5382125" y="76200"/>
                          <a:ext cx="27449471" cy="4616858"/>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p>
                          <a:pPr algn="ctr"/>
                          <a:r>
                            <a:rPr lang="en-US" sz="8800" b="1" dirty="0">
                              <a:solidFill>
                                <a:srgbClr val="000099"/>
                              </a:solidFill>
                              <a:effectLst/>
                              <a:latin typeface="Arial" charset="0"/>
                            </a:rPr>
                            <a:t>Assessing and </a:t>
                          </a:r>
                          <a:r>
                            <a:rPr lang="en-US" sz="8800" b="1" dirty="0" smtClean="0">
                              <a:solidFill>
                                <a:srgbClr val="000099"/>
                              </a:solidFill>
                              <a:effectLst/>
                              <a:latin typeface="Arial" charset="0"/>
                            </a:rPr>
                            <a:t>Comparing Academic Gains </a:t>
                          </a:r>
                          <a:r>
                            <a:rPr lang="en-US" sz="8800" b="1" dirty="0">
                              <a:solidFill>
                                <a:srgbClr val="000099"/>
                              </a:solidFill>
                              <a:effectLst/>
                              <a:latin typeface="Arial" charset="0"/>
                            </a:rPr>
                            <a:t>of </a:t>
                          </a:r>
                          <a:r>
                            <a:rPr lang="en-US" sz="8800" b="1" dirty="0" smtClean="0">
                              <a:solidFill>
                                <a:srgbClr val="000099"/>
                              </a:solidFill>
                              <a:effectLst/>
                              <a:latin typeface="Arial" charset="0"/>
                            </a:rPr>
                            <a:t>Students in Traditional </a:t>
                          </a:r>
                          <a:r>
                            <a:rPr lang="en-US" sz="8800" b="1" dirty="0">
                              <a:solidFill>
                                <a:srgbClr val="000099"/>
                              </a:solidFill>
                              <a:effectLst/>
                              <a:latin typeface="Arial" charset="0"/>
                            </a:rPr>
                            <a:t>and </a:t>
                          </a:r>
                          <a:r>
                            <a:rPr lang="en-US" sz="8800" b="1" dirty="0" smtClean="0">
                              <a:solidFill>
                                <a:srgbClr val="000099"/>
                              </a:solidFill>
                              <a:effectLst/>
                              <a:latin typeface="Arial" charset="0"/>
                            </a:rPr>
                            <a:t>Online Classes</a:t>
                          </a:r>
                          <a:endParaRPr lang="en-US" sz="8800" b="1" dirty="0">
                            <a:solidFill>
                              <a:srgbClr val="000099"/>
                            </a:solidFill>
                            <a:effectLst/>
                            <a:latin typeface="Arial" charset="0"/>
                          </a:endParaRPr>
                        </a:p>
                        <a:p>
                          <a:pPr algn="ctr" defTabSz="612775"/>
                          <a:r>
                            <a:rPr lang="en-US" sz="4000" b="1" dirty="0" smtClean="0">
                              <a:solidFill>
                                <a:srgbClr val="000099"/>
                              </a:solidFill>
                              <a:effectLst/>
                              <a:latin typeface="Arial" charset="0"/>
                            </a:rPr>
                            <a:t>Robert S. Carlisle &amp; Jess F. Deegan II</a:t>
                          </a:r>
                          <a:endParaRPr lang="en-US" sz="4000" b="1" dirty="0">
                            <a:solidFill>
                              <a:srgbClr val="000099"/>
                            </a:solidFill>
                            <a:effectLst/>
                          </a:endParaRPr>
                        </a:p>
                        <a:p>
                          <a:pPr algn="ctr" defTabSz="612775"/>
                          <a:r>
                            <a:rPr lang="en-US" sz="4000" b="1" i="1" dirty="0" smtClean="0">
                              <a:solidFill>
                                <a:srgbClr val="000099"/>
                              </a:solidFill>
                              <a:effectLst/>
                              <a:latin typeface="Arial" charset="0"/>
                            </a:rPr>
                            <a:t>Department of English &amp; Department of Psychology</a:t>
                          </a:r>
                        </a:p>
                        <a:p>
                          <a:pPr algn="ctr" defTabSz="612775"/>
                          <a:r>
                            <a:rPr lang="en-US" sz="4000" b="1" i="1" dirty="0" smtClean="0">
                              <a:solidFill>
                                <a:srgbClr val="000099"/>
                              </a:solidFill>
                              <a:effectLst/>
                              <a:latin typeface="Arial" charset="0"/>
                            </a:rPr>
                            <a:t>California State University, Bakersfield  </a:t>
                          </a:r>
                          <a:endParaRPr lang="en-US" sz="2800" b="1" dirty="0">
                            <a:solidFill>
                              <a:srgbClr val="000099"/>
                            </a:solidFill>
                            <a:effectLst/>
                          </a:endParaRPr>
                        </a:p>
                      </p:txBody>
                    </p:sp>
                    <p:pic>
                      <p:nvPicPr>
                        <p:cNvPr id="23" name="Picture 33"/>
                        <p:cNvPicPr>
                          <a:picLocks noChangeAspect="1" noChangeArrowheads="1"/>
                        </p:cNvPicPr>
                        <p:nvPr/>
                      </p:nvPicPr>
                      <p:blipFill>
                        <a:blip r:embed="rId12" cstate="print">
                          <a:clrChange>
                            <a:clrFrom>
                              <a:srgbClr val="FDFDFD"/>
                            </a:clrFrom>
                            <a:clrTo>
                              <a:srgbClr val="FDFDFD">
                                <a:alpha val="0"/>
                              </a:srgbClr>
                            </a:clrTo>
                          </a:clrChange>
                          <a:lum bright="-100000"/>
                          <a:grayscl/>
                          <a:biLevel thresh="50000"/>
                        </a:blip>
                        <a:srcRect/>
                        <a:stretch>
                          <a:fillRect/>
                        </a:stretch>
                      </p:blipFill>
                      <p:spPr bwMode="auto">
                        <a:xfrm>
                          <a:off x="180473" y="50666"/>
                          <a:ext cx="5105399" cy="4667798"/>
                        </a:xfrm>
                        <a:prstGeom prst="rect">
                          <a:avLst/>
                        </a:prstGeom>
                        <a:solidFill>
                          <a:srgbClr val="FFFF00"/>
                        </a:solidFill>
                        <a:ln w="9525">
                          <a:solidFill>
                            <a:srgbClr val="333399"/>
                          </a:solidFill>
                          <a:miter lim="800000"/>
                          <a:headEnd/>
                          <a:tailEnd/>
                        </a:ln>
                      </p:spPr>
                    </p:pic>
                  </p:grpSp>
                  <p:sp>
                    <p:nvSpPr>
                      <p:cNvPr id="2211" name="Text Box 163"/>
                      <p:cNvSpPr txBox="1">
                        <a:spLocks noChangeArrowheads="1"/>
                      </p:cNvSpPr>
                      <p:nvPr/>
                    </p:nvSpPr>
                    <p:spPr bwMode="auto">
                      <a:xfrm>
                        <a:off x="117960" y="12764645"/>
                        <a:ext cx="16341240"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Parameters of the Three Studies</a:t>
                        </a:r>
                        <a:endParaRPr lang="en-US" dirty="0"/>
                      </a:p>
                    </p:txBody>
                  </p:sp>
                </p:grpSp>
                <p:sp>
                  <p:nvSpPr>
                    <p:cNvPr id="31" name="Text Box 165"/>
                    <p:cNvSpPr txBox="1">
                      <a:spLocks noChangeArrowheads="1"/>
                    </p:cNvSpPr>
                    <p:nvPr/>
                  </p:nvSpPr>
                  <p:spPr bwMode="auto">
                    <a:xfrm>
                      <a:off x="97682" y="29004123"/>
                      <a:ext cx="16365529"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a:t>Statistical Analyses</a:t>
                      </a:r>
                    </a:p>
                  </p:txBody>
                </p:sp>
              </p:grpSp>
            </p:grpSp>
          </p:grpSp>
        </p:grpSp>
      </p:grpSp>
      <p:sp>
        <p:nvSpPr>
          <p:cNvPr id="6" name="TextBox 5"/>
          <p:cNvSpPr txBox="1"/>
          <p:nvPr/>
        </p:nvSpPr>
        <p:spPr>
          <a:xfrm>
            <a:off x="33732870" y="34841466"/>
            <a:ext cx="8219045" cy="4708981"/>
          </a:xfrm>
          <a:prstGeom prst="rect">
            <a:avLst/>
          </a:prstGeom>
          <a:noFill/>
          <a:ln w="50800" cmpd="sng">
            <a:solidFill>
              <a:schemeClr val="tx1"/>
            </a:solidFill>
          </a:ln>
        </p:spPr>
        <p:txBody>
          <a:bodyPr wrap="square" rtlCol="0">
            <a:spAutoFit/>
          </a:bodyPr>
          <a:lstStyle/>
          <a:p>
            <a:r>
              <a:rPr lang="en-US" sz="10000" dirty="0" smtClean="0">
                <a:latin typeface="Arial" pitchFamily="34" charset="0"/>
                <a:cs typeface="Arial" pitchFamily="34" charset="0"/>
              </a:rPr>
              <a:t>U</a:t>
            </a:r>
          </a:p>
          <a:p>
            <a:r>
              <a:rPr lang="en-US" sz="10000" dirty="0" smtClean="0">
                <a:latin typeface="Arial" pitchFamily="34" charset="0"/>
                <a:cs typeface="Arial" pitchFamily="34" charset="0"/>
              </a:rPr>
              <a:t>Template</a:t>
            </a:r>
          </a:p>
          <a:p>
            <a:r>
              <a:rPr lang="en-US" sz="10000" dirty="0" smtClean="0">
                <a:latin typeface="Arial" pitchFamily="34" charset="0"/>
                <a:cs typeface="Arial" pitchFamily="34" charset="0"/>
              </a:rPr>
              <a:t>L</a:t>
            </a:r>
            <a:endParaRPr lang="en-US" sz="10000" dirty="0">
              <a:latin typeface="Arial" pitchFamily="34" charset="0"/>
              <a:cs typeface="Arial" pitchFamily="34" charset="0"/>
            </a:endParaRPr>
          </a:p>
        </p:txBody>
      </p:sp>
      <p:sp>
        <p:nvSpPr>
          <p:cNvPr id="2196" name="Text Box 148"/>
          <p:cNvSpPr txBox="1">
            <a:spLocks noChangeArrowheads="1"/>
          </p:cNvSpPr>
          <p:nvPr/>
        </p:nvSpPr>
        <p:spPr bwMode="auto">
          <a:xfrm>
            <a:off x="19841372" y="3902075"/>
            <a:ext cx="431800" cy="1084263"/>
          </a:xfrm>
          <a:prstGeom prst="rect">
            <a:avLst/>
          </a:prstGeom>
          <a:noFill/>
          <a:ln w="9525">
            <a:noFill/>
            <a:miter lim="800000"/>
            <a:headEnd/>
            <a:tailEnd/>
          </a:ln>
          <a:effectLst/>
        </p:spPr>
        <p:txBody>
          <a:bodyPr wrap="none" lIns="215405" tIns="107703" rIns="215405" bIns="107703">
            <a:spAutoFit/>
          </a:bodyPr>
          <a:lstStyle/>
          <a:p>
            <a:pPr defTabSz="2154238"/>
            <a:endParaRPr lang="en-US" sz="5700">
              <a:effectLst/>
            </a:endParaRPr>
          </a:p>
        </p:txBody>
      </p:sp>
      <p:grpSp>
        <p:nvGrpSpPr>
          <p:cNvPr id="17" name="Group 16"/>
          <p:cNvGrpSpPr/>
          <p:nvPr/>
        </p:nvGrpSpPr>
        <p:grpSpPr>
          <a:xfrm>
            <a:off x="16535545" y="37293817"/>
            <a:ext cx="16369751" cy="3678954"/>
            <a:chOff x="32511091" y="36994771"/>
            <a:chExt cx="13361309" cy="3678954"/>
          </a:xfrm>
        </p:grpSpPr>
        <p:sp>
          <p:nvSpPr>
            <p:cNvPr id="2204" name="Text Box 156"/>
            <p:cNvSpPr txBox="1">
              <a:spLocks noChangeArrowheads="1"/>
            </p:cNvSpPr>
            <p:nvPr/>
          </p:nvSpPr>
          <p:spPr bwMode="auto">
            <a:xfrm>
              <a:off x="32537400" y="37700603"/>
              <a:ext cx="13335000" cy="2973122"/>
            </a:xfrm>
            <a:prstGeom prst="rect">
              <a:avLst/>
            </a:prstGeom>
            <a:solidFill>
              <a:srgbClr val="FFFF00"/>
            </a:solidFill>
            <a:ln w="57150" cmpd="thinThick">
              <a:solidFill>
                <a:schemeClr val="tx1"/>
              </a:solidFill>
              <a:miter lim="800000"/>
              <a:headEnd/>
              <a:tailEnd/>
            </a:ln>
            <a:effectLst/>
          </p:spPr>
          <p:txBody>
            <a:bodyPr lIns="228600" tIns="100584" rIns="228600" bIns="100584">
              <a:spAutoFit/>
            </a:bodyPr>
            <a:lstStyle/>
            <a:p>
              <a:r>
                <a:rPr lang="en-US" sz="2800" b="1" dirty="0" smtClean="0">
                  <a:solidFill>
                    <a:srgbClr val="000099"/>
                  </a:solidFill>
                  <a:effectLst/>
                  <a:latin typeface="Arial" pitchFamily="34" charset="0"/>
                  <a:cs typeface="Arial" pitchFamily="34" charset="0"/>
                </a:rPr>
                <a:t>First</a:t>
              </a:r>
              <a:r>
                <a:rPr lang="en-US" sz="2800" b="1" dirty="0">
                  <a:solidFill>
                    <a:srgbClr val="000099"/>
                  </a:solidFill>
                  <a:effectLst/>
                  <a:latin typeface="Arial" pitchFamily="34" charset="0"/>
                  <a:cs typeface="Arial" pitchFamily="34" charset="0"/>
                </a:rPr>
                <a:t>, </a:t>
              </a:r>
              <a:r>
                <a:rPr lang="en-US" b="1" dirty="0">
                  <a:solidFill>
                    <a:srgbClr val="000099"/>
                  </a:solidFill>
                  <a:effectLst/>
                  <a:latin typeface="Arial" pitchFamily="34" charset="0"/>
                  <a:cs typeface="Arial" pitchFamily="34" charset="0"/>
                </a:rPr>
                <a:t>regardless of instructional presentation, students made significant academic gains </a:t>
              </a:r>
              <a:r>
                <a:rPr lang="en-US" b="1" dirty="0" smtClean="0">
                  <a:solidFill>
                    <a:srgbClr val="000099"/>
                  </a:solidFill>
                  <a:effectLst/>
                  <a:latin typeface="Arial" pitchFamily="34" charset="0"/>
                  <a:cs typeface="Arial" pitchFamily="34" charset="0"/>
                </a:rPr>
                <a:t>pretest to post-test</a:t>
              </a:r>
              <a:r>
                <a:rPr lang="en-US" b="1" dirty="0">
                  <a:solidFill>
                    <a:srgbClr val="000099"/>
                  </a:solidFill>
                  <a:effectLst/>
                  <a:latin typeface="Arial" pitchFamily="34" charset="0"/>
                  <a:cs typeface="Arial" pitchFamily="34" charset="0"/>
                </a:rPr>
                <a:t>.  </a:t>
              </a:r>
              <a:endParaRPr lang="en-US" b="1" dirty="0" smtClean="0">
                <a:solidFill>
                  <a:srgbClr val="000099"/>
                </a:solidFill>
                <a:effectLst/>
                <a:latin typeface="Arial" pitchFamily="34" charset="0"/>
                <a:cs typeface="Arial" pitchFamily="34" charset="0"/>
              </a:endParaRPr>
            </a:p>
            <a:p>
              <a:r>
                <a:rPr lang="en-US" sz="2800" b="1" dirty="0" smtClean="0">
                  <a:solidFill>
                    <a:srgbClr val="000099"/>
                  </a:solidFill>
                  <a:effectLst/>
                  <a:latin typeface="Arial" pitchFamily="34" charset="0"/>
                  <a:cs typeface="Arial" pitchFamily="34" charset="0"/>
                </a:rPr>
                <a:t>Second</a:t>
              </a:r>
              <a:r>
                <a:rPr lang="en-US" b="1" dirty="0">
                  <a:solidFill>
                    <a:srgbClr val="000099"/>
                  </a:solidFill>
                  <a:effectLst/>
                  <a:latin typeface="Arial" pitchFamily="34" charset="0"/>
                  <a:cs typeface="Arial" pitchFamily="34" charset="0"/>
                </a:rPr>
                <a:t>, students in all three instructional presentations essentially did not differ from one another on scores of academic achievement and academic gains. </a:t>
              </a:r>
              <a:r>
                <a:rPr lang="en-US" b="1" dirty="0" smtClean="0">
                  <a:solidFill>
                    <a:srgbClr val="000099"/>
                  </a:solidFill>
                  <a:effectLst/>
                  <a:latin typeface="Arial" pitchFamily="34" charset="0"/>
                  <a:cs typeface="Arial" pitchFamily="34" charset="0"/>
                </a:rPr>
                <a:t> </a:t>
              </a:r>
            </a:p>
            <a:p>
              <a:r>
                <a:rPr lang="en-US" sz="2800" b="1" dirty="0" smtClean="0">
                  <a:solidFill>
                    <a:srgbClr val="000099"/>
                  </a:solidFill>
                  <a:effectLst/>
                  <a:latin typeface="Arial" pitchFamily="34" charset="0"/>
                  <a:cs typeface="Arial" pitchFamily="34" charset="0"/>
                </a:rPr>
                <a:t>Third</a:t>
              </a:r>
              <a:r>
                <a:rPr lang="en-US" b="1" dirty="0">
                  <a:solidFill>
                    <a:srgbClr val="000099"/>
                  </a:solidFill>
                  <a:effectLst/>
                  <a:latin typeface="Arial" pitchFamily="34" charset="0"/>
                  <a:cs typeface="Arial" pitchFamily="34" charset="0"/>
                </a:rPr>
                <a:t>, students who </a:t>
              </a:r>
              <a:r>
                <a:rPr lang="en-US" b="1" dirty="0" smtClean="0">
                  <a:solidFill>
                    <a:srgbClr val="000099"/>
                  </a:solidFill>
                  <a:effectLst/>
                  <a:latin typeface="Arial" pitchFamily="34" charset="0"/>
                  <a:cs typeface="Arial" pitchFamily="34" charset="0"/>
                </a:rPr>
                <a:t>were </a:t>
              </a:r>
              <a:r>
                <a:rPr lang="en-US" b="1" dirty="0">
                  <a:solidFill>
                    <a:srgbClr val="000099"/>
                  </a:solidFill>
                  <a:effectLst/>
                  <a:latin typeface="Arial" pitchFamily="34" charset="0"/>
                  <a:cs typeface="Arial" pitchFamily="34" charset="0"/>
                </a:rPr>
                <a:t>required to complete exercises did better on measures of academic achievement and academic gains than did those students whose exercises were recommended or those who </a:t>
              </a:r>
              <a:r>
                <a:rPr lang="en-US" b="1" dirty="0" smtClean="0">
                  <a:solidFill>
                    <a:srgbClr val="000099"/>
                  </a:solidFill>
                  <a:effectLst/>
                  <a:latin typeface="Arial" pitchFamily="34" charset="0"/>
                  <a:cs typeface="Arial" pitchFamily="34" charset="0"/>
                </a:rPr>
                <a:t>completed exercises for 10</a:t>
              </a:r>
              <a:r>
                <a:rPr lang="en-US" b="1" dirty="0">
                  <a:solidFill>
                    <a:srgbClr val="000099"/>
                  </a:solidFill>
                  <a:effectLst/>
                  <a:latin typeface="Arial" pitchFamily="34" charset="0"/>
                  <a:cs typeface="Arial" pitchFamily="34" charset="0"/>
                </a:rPr>
                <a:t>% of the </a:t>
              </a:r>
              <a:r>
                <a:rPr lang="en-US" b="1" dirty="0" smtClean="0">
                  <a:solidFill>
                    <a:srgbClr val="000099"/>
                  </a:solidFill>
                  <a:effectLst/>
                  <a:latin typeface="Arial" pitchFamily="34" charset="0"/>
                  <a:cs typeface="Arial" pitchFamily="34" charset="0"/>
                </a:rPr>
                <a:t>Grade.</a:t>
              </a:r>
              <a:endParaRPr lang="en-US" b="1" dirty="0">
                <a:solidFill>
                  <a:srgbClr val="000099"/>
                </a:solidFill>
                <a:effectLst/>
                <a:latin typeface="Arial" pitchFamily="34" charset="0"/>
                <a:cs typeface="Arial" pitchFamily="34" charset="0"/>
              </a:endParaRPr>
            </a:p>
          </p:txBody>
        </p:sp>
        <p:sp>
          <p:nvSpPr>
            <p:cNvPr id="2214" name="Text Box 166"/>
            <p:cNvSpPr txBox="1">
              <a:spLocks noChangeArrowheads="1"/>
            </p:cNvSpPr>
            <p:nvPr/>
          </p:nvSpPr>
          <p:spPr bwMode="auto">
            <a:xfrm>
              <a:off x="32511091" y="36994771"/>
              <a:ext cx="13344481" cy="800429"/>
            </a:xfrm>
            <a:prstGeom prst="rect">
              <a:avLst/>
            </a:prstGeom>
            <a:gradFill flip="none" rotWithShape="1">
              <a:gsLst>
                <a:gs pos="0">
                  <a:srgbClr val="FFFF00"/>
                </a:gs>
                <a:gs pos="13000">
                  <a:srgbClr val="FFA800"/>
                </a:gs>
                <a:gs pos="28000">
                  <a:srgbClr val="825600"/>
                </a:gs>
                <a:gs pos="42999">
                  <a:srgbClr val="FFA800"/>
                </a:gs>
                <a:gs pos="58000">
                  <a:srgbClr val="FFFF00"/>
                </a:gs>
                <a:gs pos="72000">
                  <a:srgbClr val="FFA800"/>
                </a:gs>
                <a:gs pos="87000">
                  <a:srgbClr val="825600"/>
                </a:gs>
                <a:gs pos="100000">
                  <a:srgbClr val="FFFF00"/>
                </a:gs>
              </a:gsLst>
              <a:path path="circle">
                <a:fillToRect l="100000" t="100000"/>
              </a:path>
              <a:tileRect r="-100000" b="-100000"/>
            </a:gradFill>
            <a:ln w="9525">
              <a:solidFill>
                <a:schemeClr val="tx1"/>
              </a:solidFill>
              <a:miter lim="800000"/>
              <a:headEnd/>
              <a:tailEnd/>
            </a:ln>
            <a:effectLst/>
          </p:spPr>
          <p:txBody>
            <a:bodyPr wrap="square" lIns="61170" tIns="30584" rIns="61170" bIns="30584">
              <a:spAutoFit/>
            </a:bodyPr>
            <a:lstStyle>
              <a:defPPr>
                <a:defRPr lang="en-US"/>
              </a:defPPr>
              <a:lvl1pPr algn="ctr">
                <a:defRPr sz="4800" b="1">
                  <a:solidFill>
                    <a:srgbClr val="000099"/>
                  </a:solidFill>
                  <a:effectLst/>
                  <a:latin typeface="Arial" charset="0"/>
                </a:defRPr>
              </a:lvl1pPr>
            </a:lstStyle>
            <a:p>
              <a:r>
                <a:rPr lang="en-US" dirty="0" smtClean="0"/>
                <a:t>Conclusions</a:t>
              </a:r>
              <a:endParaRPr lang="en-US" dirty="0"/>
            </a:p>
          </p:txBody>
        </p:sp>
      </p:grpSp>
      <p:graphicFrame>
        <p:nvGraphicFramePr>
          <p:cNvPr id="2" name="Table 1"/>
          <p:cNvGraphicFramePr>
            <a:graphicFrameLocks noGrp="1"/>
          </p:cNvGraphicFramePr>
          <p:nvPr>
            <p:extLst>
              <p:ext uri="{D42A27DB-BD31-4B8C-83A1-F6EECF244321}">
                <p14:modId xmlns:p14="http://schemas.microsoft.com/office/powerpoint/2010/main" val="1491484160"/>
              </p:ext>
            </p:extLst>
          </p:nvPr>
        </p:nvGraphicFramePr>
        <p:xfrm>
          <a:off x="128342" y="13541011"/>
          <a:ext cx="16316306" cy="7744460"/>
        </p:xfrm>
        <a:graphic>
          <a:graphicData uri="http://schemas.openxmlformats.org/drawingml/2006/table">
            <a:tbl>
              <a:tblPr firstRow="1" bandRow="1">
                <a:tableStyleId>{5C22544A-7EE6-4342-B048-85BDC9FD1C3A}</a:tableStyleId>
              </a:tblPr>
              <a:tblGrid>
                <a:gridCol w="1932837"/>
                <a:gridCol w="4622954"/>
                <a:gridCol w="2418178"/>
                <a:gridCol w="3807138"/>
                <a:gridCol w="3535199"/>
              </a:tblGrid>
              <a:tr h="1099820">
                <a:tc>
                  <a:txBody>
                    <a:bodyPr/>
                    <a:lstStyle/>
                    <a:p>
                      <a:pPr algn="ctr"/>
                      <a:r>
                        <a:rPr lang="en-US" sz="2200" dirty="0" smtClean="0">
                          <a:solidFill>
                            <a:srgbClr val="000099"/>
                          </a:solidFill>
                          <a:latin typeface="Arial" pitchFamily="34" charset="0"/>
                          <a:cs typeface="Arial" pitchFamily="34" charset="0"/>
                        </a:rPr>
                        <a:t>Study</a:t>
                      </a:r>
                    </a:p>
                    <a:p>
                      <a:pPr algn="ctr"/>
                      <a:r>
                        <a:rPr lang="en-US" sz="2200" dirty="0" smtClean="0">
                          <a:solidFill>
                            <a:srgbClr val="000099"/>
                          </a:solidFill>
                          <a:latin typeface="Arial" pitchFamily="34" charset="0"/>
                          <a:cs typeface="Arial" pitchFamily="34" charset="0"/>
                        </a:rPr>
                        <a:t>(time</a:t>
                      </a:r>
                      <a:r>
                        <a:rPr lang="en-US" sz="2200" baseline="0" dirty="0" smtClean="0">
                          <a:solidFill>
                            <a:srgbClr val="000099"/>
                          </a:solidFill>
                          <a:latin typeface="Arial" pitchFamily="34" charset="0"/>
                          <a:cs typeface="Arial" pitchFamily="34" charset="0"/>
                        </a:rPr>
                        <a:t> period)</a:t>
                      </a:r>
                      <a:endParaRPr lang="en-US" sz="2200" dirty="0">
                        <a:solidFill>
                          <a:srgbClr val="000099"/>
                        </a:solidFill>
                        <a:latin typeface="Arial" pitchFamily="34" charset="0"/>
                        <a:cs typeface="Arial" pitchFamily="34" charset="0"/>
                      </a:endParaRPr>
                    </a:p>
                  </a:txBody>
                  <a:tcPr anchor="ctr">
                    <a:solidFill>
                      <a:srgbClr val="FFC000"/>
                    </a:solidFill>
                  </a:tcPr>
                </a:tc>
                <a:tc>
                  <a:txBody>
                    <a:bodyPr/>
                    <a:lstStyle/>
                    <a:p>
                      <a:pPr algn="ctr"/>
                      <a:r>
                        <a:rPr lang="en-US" sz="2200" dirty="0" smtClean="0">
                          <a:solidFill>
                            <a:srgbClr val="000099"/>
                          </a:solidFill>
                          <a:latin typeface="Arial" pitchFamily="34" charset="0"/>
                          <a:cs typeface="Arial" pitchFamily="34" charset="0"/>
                        </a:rPr>
                        <a:t>Conditions</a:t>
                      </a:r>
                      <a:endParaRPr lang="en-US" sz="2200" dirty="0">
                        <a:solidFill>
                          <a:srgbClr val="000099"/>
                        </a:solidFill>
                        <a:latin typeface="Arial" pitchFamily="34" charset="0"/>
                        <a:cs typeface="Arial" pitchFamily="34" charset="0"/>
                      </a:endParaRPr>
                    </a:p>
                  </a:txBody>
                  <a:tcPr anchor="c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dirty="0" smtClean="0">
                          <a:solidFill>
                            <a:srgbClr val="000099"/>
                          </a:solidFill>
                          <a:latin typeface="Arial" pitchFamily="34" charset="0"/>
                          <a:cs typeface="Arial" pitchFamily="34" charset="0"/>
                        </a:rPr>
                        <a:t>Number of Students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rgbClr val="000099"/>
                          </a:solidFill>
                          <a:latin typeface="Arial" pitchFamily="34" charset="0"/>
                          <a:cs typeface="Arial" pitchFamily="34" charset="0"/>
                        </a:rPr>
                        <a:t>(sections)</a:t>
                      </a:r>
                    </a:p>
                  </a:txBody>
                  <a:tcPr anchor="ctr">
                    <a:solidFill>
                      <a:srgbClr val="FFC000"/>
                    </a:solidFill>
                  </a:tcPr>
                </a:tc>
                <a:tc>
                  <a:txBody>
                    <a:bodyPr/>
                    <a:lstStyle/>
                    <a:p>
                      <a:pPr algn="ctr"/>
                      <a:r>
                        <a:rPr lang="en-US" sz="2200" dirty="0" smtClean="0">
                          <a:solidFill>
                            <a:srgbClr val="000099"/>
                          </a:solidFill>
                          <a:latin typeface="Arial" pitchFamily="34" charset="0"/>
                          <a:cs typeface="Arial" pitchFamily="34" charset="0"/>
                        </a:rPr>
                        <a:t>Dependent </a:t>
                      </a:r>
                    </a:p>
                    <a:p>
                      <a:pPr algn="ctr"/>
                      <a:r>
                        <a:rPr lang="en-US" sz="2200" dirty="0" smtClean="0">
                          <a:solidFill>
                            <a:srgbClr val="000099"/>
                          </a:solidFill>
                          <a:latin typeface="Arial" pitchFamily="34" charset="0"/>
                          <a:cs typeface="Arial" pitchFamily="34" charset="0"/>
                        </a:rPr>
                        <a:t>Measures</a:t>
                      </a:r>
                      <a:endParaRPr lang="en-US" sz="2200" dirty="0">
                        <a:solidFill>
                          <a:srgbClr val="000099"/>
                        </a:solidFill>
                        <a:latin typeface="Arial" pitchFamily="34" charset="0"/>
                        <a:cs typeface="Arial" pitchFamily="34" charset="0"/>
                      </a:endParaRPr>
                    </a:p>
                  </a:txBody>
                  <a:tcPr anchor="c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dirty="0" smtClean="0">
                          <a:solidFill>
                            <a:srgbClr val="000099"/>
                          </a:solidFill>
                          <a:latin typeface="Arial" pitchFamily="34" charset="0"/>
                          <a:cs typeface="Arial" pitchFamily="34" charset="0"/>
                        </a:rPr>
                        <a:t>Difference between</a:t>
                      </a:r>
                      <a:r>
                        <a:rPr lang="en-US" sz="2200" baseline="0" dirty="0" smtClean="0">
                          <a:solidFill>
                            <a:srgbClr val="000099"/>
                          </a:solidFill>
                          <a:latin typeface="Arial" pitchFamily="34" charset="0"/>
                          <a:cs typeface="Arial" pitchFamily="34" charset="0"/>
                        </a:rPr>
                        <a:t> Studies</a:t>
                      </a:r>
                      <a:endParaRPr lang="en-US" sz="2200" dirty="0" smtClean="0">
                        <a:solidFill>
                          <a:srgbClr val="000099"/>
                        </a:solidFill>
                        <a:latin typeface="Arial" pitchFamily="34" charset="0"/>
                        <a:cs typeface="Arial" pitchFamily="34" charset="0"/>
                      </a:endParaRPr>
                    </a:p>
                    <a:p>
                      <a:pPr algn="ctr"/>
                      <a:endParaRPr lang="en-US" sz="2200" dirty="0">
                        <a:solidFill>
                          <a:srgbClr val="000099"/>
                        </a:solidFill>
                        <a:latin typeface="Arial" pitchFamily="34" charset="0"/>
                        <a:cs typeface="Arial" pitchFamily="34" charset="0"/>
                      </a:endParaRPr>
                    </a:p>
                  </a:txBody>
                  <a:tcPr anchor="ctr">
                    <a:solidFill>
                      <a:srgbClr val="FFC000"/>
                    </a:solidFill>
                  </a:tcPr>
                </a:tc>
              </a:tr>
              <a:tr h="1109980">
                <a:tc>
                  <a:txBody>
                    <a:bodyPr/>
                    <a:lstStyle/>
                    <a:p>
                      <a:pPr algn="ctr"/>
                      <a:r>
                        <a:rPr lang="en-US" sz="2200" b="1" dirty="0" smtClean="0">
                          <a:solidFill>
                            <a:srgbClr val="000099"/>
                          </a:solidFill>
                          <a:latin typeface="Arial" pitchFamily="34" charset="0"/>
                          <a:cs typeface="Arial" pitchFamily="34" charset="0"/>
                        </a:rPr>
                        <a:t>One</a:t>
                      </a:r>
                    </a:p>
                    <a:p>
                      <a:pPr algn="ctr"/>
                      <a:r>
                        <a:rPr lang="en-US" sz="2200" b="1" dirty="0" smtClean="0">
                          <a:solidFill>
                            <a:srgbClr val="000099"/>
                          </a:solidFill>
                          <a:latin typeface="Arial" pitchFamily="34" charset="0"/>
                          <a:cs typeface="Arial" pitchFamily="34" charset="0"/>
                        </a:rPr>
                        <a:t>Winter 2000-Summer</a:t>
                      </a:r>
                      <a:r>
                        <a:rPr lang="en-US" sz="2200" b="1" baseline="0" dirty="0" smtClean="0">
                          <a:solidFill>
                            <a:srgbClr val="000099"/>
                          </a:solidFill>
                          <a:latin typeface="Arial" pitchFamily="34" charset="0"/>
                          <a:cs typeface="Arial" pitchFamily="34" charset="0"/>
                        </a:rPr>
                        <a:t> 2002</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623</a:t>
                      </a:r>
                    </a:p>
                    <a:p>
                      <a:pPr algn="ctr"/>
                      <a:r>
                        <a:rPr lang="en-US" sz="2000" b="1" dirty="0" smtClean="0">
                          <a:solidFill>
                            <a:srgbClr val="000099"/>
                          </a:solidFill>
                          <a:latin typeface="Arial" pitchFamily="34" charset="0"/>
                          <a:cs typeface="Arial" pitchFamily="34" charset="0"/>
                        </a:rPr>
                        <a:t>(19)</a:t>
                      </a:r>
                      <a:endParaRPr lang="en-US" sz="20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General Pre-test</a:t>
                      </a:r>
                    </a:p>
                    <a:p>
                      <a:pPr algn="ctr"/>
                      <a:r>
                        <a:rPr lang="en-US" sz="2200" b="1" dirty="0" smtClean="0">
                          <a:solidFill>
                            <a:srgbClr val="000099"/>
                          </a:solidFill>
                          <a:latin typeface="Arial" pitchFamily="34" charset="0"/>
                          <a:cs typeface="Arial" pitchFamily="34" charset="0"/>
                        </a:rPr>
                        <a:t>Phonology Sub-test</a:t>
                      </a:r>
                    </a:p>
                    <a:p>
                      <a:pPr algn="ctr"/>
                      <a:r>
                        <a:rPr lang="en-US" sz="2200" b="1" dirty="0" smtClean="0">
                          <a:solidFill>
                            <a:srgbClr val="000099"/>
                          </a:solidFill>
                          <a:latin typeface="Arial" pitchFamily="34" charset="0"/>
                          <a:cs typeface="Arial" pitchFamily="34" charset="0"/>
                        </a:rPr>
                        <a:t>Morphology Sub-test</a:t>
                      </a:r>
                    </a:p>
                    <a:p>
                      <a:pPr algn="ctr"/>
                      <a:r>
                        <a:rPr lang="en-US" sz="2200" b="1" dirty="0" smtClean="0">
                          <a:solidFill>
                            <a:srgbClr val="000099"/>
                          </a:solidFill>
                          <a:latin typeface="Arial" pitchFamily="34" charset="0"/>
                          <a:cs typeface="Arial" pitchFamily="34" charset="0"/>
                        </a:rPr>
                        <a:t>Syntax Sub-test</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endParaRPr lang="en-US" sz="2200" b="1" dirty="0">
                        <a:solidFill>
                          <a:srgbClr val="000099"/>
                        </a:solidFill>
                        <a:latin typeface="Arial" pitchFamily="34" charset="0"/>
                        <a:cs typeface="Arial" pitchFamily="34" charset="0"/>
                      </a:endParaRPr>
                    </a:p>
                  </a:txBody>
                  <a:tcPr anchor="ctr">
                    <a:solidFill>
                      <a:srgbClr val="FFFF00"/>
                    </a:solidFill>
                  </a:tcPr>
                </a:tc>
              </a:tr>
              <a:tr h="1099820">
                <a:tc>
                  <a:txBody>
                    <a:bodyPr/>
                    <a:lstStyle/>
                    <a:p>
                      <a:pPr algn="ctr"/>
                      <a:r>
                        <a:rPr lang="en-US" sz="2200" b="1" dirty="0" smtClean="0">
                          <a:solidFill>
                            <a:srgbClr val="000099"/>
                          </a:solidFill>
                          <a:latin typeface="Arial" pitchFamily="34" charset="0"/>
                          <a:cs typeface="Arial" pitchFamily="34" charset="0"/>
                        </a:rPr>
                        <a:t>Two</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dirty="0" smtClean="0">
                          <a:solidFill>
                            <a:srgbClr val="000099"/>
                          </a:solidFill>
                          <a:latin typeface="Arial" pitchFamily="34" charset="0"/>
                          <a:cs typeface="Arial" pitchFamily="34" charset="0"/>
                        </a:rPr>
                        <a:t>Fall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2002-Winter</a:t>
                      </a:r>
                      <a:r>
                        <a:rPr lang="en-US" sz="2200" b="1" baseline="0" dirty="0" smtClean="0">
                          <a:solidFill>
                            <a:srgbClr val="000099"/>
                          </a:solidFill>
                          <a:latin typeface="Arial" pitchFamily="34" charset="0"/>
                          <a:cs typeface="Arial" pitchFamily="34" charset="0"/>
                        </a:rPr>
                        <a:t> 2004</a:t>
                      </a:r>
                      <a:endParaRPr lang="en-US" sz="2200" b="1" dirty="0" smtClean="0">
                        <a:solidFill>
                          <a:srgbClr val="000099"/>
                        </a:solidFill>
                        <a:latin typeface="Arial" pitchFamily="34" charset="0"/>
                        <a:cs typeface="Arial" pitchFamily="34" charset="0"/>
                      </a:endParaRPr>
                    </a:p>
                    <a:p>
                      <a:pPr algn="ctr"/>
                      <a:endParaRPr lang="en-US" sz="2200" b="1" dirty="0">
                        <a:solidFill>
                          <a:srgbClr val="000099"/>
                        </a:solidFill>
                        <a:latin typeface="Arial" pitchFamily="34" charset="0"/>
                        <a:cs typeface="Arial" pitchFamily="34" charset="0"/>
                      </a:endParaRPr>
                    </a:p>
                  </a:txBody>
                  <a:tcPr anchor="ct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p>
                  </a:txBody>
                  <a:tcPr anchor="ctr"/>
                </a:tc>
                <a:tc>
                  <a:txBody>
                    <a:bodyPr/>
                    <a:lstStyle/>
                    <a:p>
                      <a:pPr algn="ctr"/>
                      <a:r>
                        <a:rPr lang="en-US" sz="2200" b="1" dirty="0" smtClean="0">
                          <a:solidFill>
                            <a:srgbClr val="000099"/>
                          </a:solidFill>
                          <a:latin typeface="Arial" pitchFamily="34" charset="0"/>
                          <a:cs typeface="Arial" pitchFamily="34" charset="0"/>
                        </a:rPr>
                        <a:t>742 </a:t>
                      </a:r>
                    </a:p>
                    <a:p>
                      <a:pPr algn="ctr"/>
                      <a:r>
                        <a:rPr lang="en-US" sz="2000" b="1" dirty="0" smtClean="0">
                          <a:solidFill>
                            <a:srgbClr val="000099"/>
                          </a:solidFill>
                          <a:latin typeface="Arial" pitchFamily="34" charset="0"/>
                          <a:cs typeface="Arial" pitchFamily="34" charset="0"/>
                        </a:rPr>
                        <a:t>(16)</a:t>
                      </a:r>
                      <a:endParaRPr lang="en-US" sz="2000" b="1" dirty="0">
                        <a:solidFill>
                          <a:srgbClr val="000099"/>
                        </a:solidFill>
                        <a:latin typeface="Arial" pitchFamily="34" charset="0"/>
                        <a:cs typeface="Arial" pitchFamily="34" charset="0"/>
                      </a:endParaRPr>
                    </a:p>
                  </a:txBody>
                  <a:tcPr anchor="ctr"/>
                </a:tc>
                <a:tc>
                  <a:txBody>
                    <a:bodyPr/>
                    <a:lstStyle/>
                    <a:p>
                      <a:pPr algn="ctr"/>
                      <a:r>
                        <a:rPr lang="en-US" sz="2200" b="1" dirty="0" smtClean="0">
                          <a:solidFill>
                            <a:srgbClr val="000099"/>
                          </a:solidFill>
                          <a:latin typeface="Arial" pitchFamily="34" charset="0"/>
                          <a:cs typeface="Arial" pitchFamily="34" charset="0"/>
                        </a:rPr>
                        <a:t>General Pre-test/Post-Test</a:t>
                      </a:r>
                    </a:p>
                    <a:p>
                      <a:pPr algn="ctr"/>
                      <a:r>
                        <a:rPr lang="en-US" sz="2200" b="1" dirty="0" smtClean="0">
                          <a:solidFill>
                            <a:srgbClr val="000099"/>
                          </a:solidFill>
                          <a:latin typeface="Arial" pitchFamily="34" charset="0"/>
                          <a:cs typeface="Arial" pitchFamily="34" charset="0"/>
                        </a:rPr>
                        <a:t>Phonology Sub-test</a:t>
                      </a:r>
                    </a:p>
                    <a:p>
                      <a:pPr algn="ctr"/>
                      <a:r>
                        <a:rPr lang="en-US" sz="2200" b="1" dirty="0" smtClean="0">
                          <a:solidFill>
                            <a:srgbClr val="000099"/>
                          </a:solidFill>
                          <a:latin typeface="Arial" pitchFamily="34" charset="0"/>
                          <a:cs typeface="Arial" pitchFamily="34" charset="0"/>
                        </a:rPr>
                        <a:t>Morphology Sub-test</a:t>
                      </a:r>
                    </a:p>
                    <a:p>
                      <a:pPr algn="ctr"/>
                      <a:r>
                        <a:rPr lang="en-US" sz="2200" b="1" dirty="0" smtClean="0">
                          <a:solidFill>
                            <a:srgbClr val="000099"/>
                          </a:solidFill>
                          <a:latin typeface="Arial" pitchFamily="34" charset="0"/>
                          <a:cs typeface="Arial" pitchFamily="34" charset="0"/>
                        </a:rPr>
                        <a:t>Syntax Sub-test</a:t>
                      </a:r>
                    </a:p>
                    <a:p>
                      <a:pPr algn="ctr"/>
                      <a:endParaRPr lang="en-US" sz="2200" b="1" dirty="0">
                        <a:solidFill>
                          <a:srgbClr val="000099"/>
                        </a:solidFill>
                        <a:latin typeface="Arial" pitchFamily="34" charset="0"/>
                        <a:cs typeface="Arial" pitchFamily="34" charset="0"/>
                      </a:endParaRPr>
                    </a:p>
                  </a:txBody>
                  <a:tcPr anchor="ctr"/>
                </a:tc>
                <a:tc>
                  <a:txBody>
                    <a:bodyPr/>
                    <a:lstStyle/>
                    <a:p>
                      <a:pPr algn="ctr"/>
                      <a:r>
                        <a:rPr lang="en-US" sz="2200" b="1" dirty="0" smtClean="0">
                          <a:solidFill>
                            <a:srgbClr val="000099"/>
                          </a:solidFill>
                          <a:latin typeface="Arial" pitchFamily="34" charset="0"/>
                          <a:cs typeface="Arial" pitchFamily="34" charset="0"/>
                        </a:rPr>
                        <a:t>Post-test</a:t>
                      </a:r>
                      <a:r>
                        <a:rPr lang="en-US" sz="2200" b="1" baseline="0" dirty="0" smtClean="0">
                          <a:solidFill>
                            <a:srgbClr val="000099"/>
                          </a:solidFill>
                          <a:latin typeface="Arial" pitchFamily="34" charset="0"/>
                          <a:cs typeface="Arial" pitchFamily="34" charset="0"/>
                        </a:rPr>
                        <a:t> allowed measurement and comparison of overall gains in knowledge by Section Type</a:t>
                      </a:r>
                      <a:endParaRPr lang="en-US" sz="2200" b="1" dirty="0">
                        <a:solidFill>
                          <a:srgbClr val="000099"/>
                        </a:solidFill>
                        <a:latin typeface="Arial" pitchFamily="34" charset="0"/>
                        <a:cs typeface="Arial" pitchFamily="34" charset="0"/>
                      </a:endParaRPr>
                    </a:p>
                  </a:txBody>
                  <a:tcPr anchor="ctr"/>
                </a:tc>
              </a:tr>
              <a:tr h="1099820">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Three</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kern="1200" dirty="0" smtClean="0">
                          <a:solidFill>
                            <a:srgbClr val="000099"/>
                          </a:solidFill>
                          <a:latin typeface="Arial" pitchFamily="34" charset="0"/>
                          <a:ea typeface="+mn-ea"/>
                          <a:cs typeface="Arial" pitchFamily="34" charset="0"/>
                        </a:rPr>
                        <a:t>Winter 2005-Spring 2010</a:t>
                      </a:r>
                    </a:p>
                    <a:p>
                      <a:pPr marL="0" algn="ctr" defTabSz="914400" rtl="0" eaLnBrk="1" latinLnBrk="0" hangingPunct="1"/>
                      <a:endParaRPr lang="en-US" sz="2200" b="1" kern="1200" dirty="0">
                        <a:solidFill>
                          <a:srgbClr val="000099"/>
                        </a:solidFill>
                        <a:latin typeface="Arial" pitchFamily="34" charset="0"/>
                        <a:ea typeface="+mn-ea"/>
                        <a:cs typeface="Arial" pitchFamily="34" charset="0"/>
                      </a:endParaRPr>
                    </a:p>
                  </a:txBody>
                  <a:tcPr anchor="ctr">
                    <a:solidFill>
                      <a:srgbClr val="FFFF00"/>
                    </a:solidFill>
                  </a:tcPr>
                </a:tc>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On-line</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Traditional</a:t>
                      </a:r>
                    </a:p>
                    <a:p>
                      <a:pPr marL="0" algn="ctr" defTabSz="914400" rtl="0" eaLnBrk="1" latinLnBrk="0" hangingPunct="1"/>
                      <a:endParaRPr lang="en-US" sz="2200" b="1" kern="1200" dirty="0" smtClean="0">
                        <a:solidFill>
                          <a:srgbClr val="000099"/>
                        </a:solidFill>
                        <a:latin typeface="Arial" pitchFamily="34" charset="0"/>
                        <a:ea typeface="+mn-ea"/>
                        <a:cs typeface="Arial" pitchFamily="34" charset="0"/>
                      </a:endParaRP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8 Week Session</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10 Week Session</a:t>
                      </a:r>
                    </a:p>
                    <a:p>
                      <a:pPr marL="0" algn="ctr" defTabSz="914400" rtl="0" eaLnBrk="1" latinLnBrk="0" hangingPunct="1"/>
                      <a:endParaRPr lang="en-US" sz="2200" b="1" kern="1200" dirty="0" smtClean="0">
                        <a:solidFill>
                          <a:srgbClr val="000099"/>
                        </a:solidFill>
                        <a:latin typeface="Arial" pitchFamily="34" charset="0"/>
                        <a:ea typeface="+mn-ea"/>
                        <a:cs typeface="Arial" pitchFamily="34" charset="0"/>
                      </a:endParaRP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Obligatory Exercises </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(80% Criteria)</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Recommended Exercises</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Exercises were 10% of the Grade</a:t>
                      </a:r>
                    </a:p>
                  </a:txBody>
                  <a:tcPr anchor="ctr">
                    <a:solidFill>
                      <a:srgbClr val="FFFF00"/>
                    </a:solidFill>
                  </a:tcPr>
                </a:tc>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1141</a:t>
                      </a:r>
                    </a:p>
                    <a:p>
                      <a:pPr marL="0" algn="ctr" defTabSz="914400" rtl="0" eaLnBrk="1" latinLnBrk="0" hangingPunct="1"/>
                      <a:r>
                        <a:rPr lang="en-US" sz="2000" b="1" kern="1200" dirty="0" smtClean="0">
                          <a:solidFill>
                            <a:srgbClr val="000099"/>
                          </a:solidFill>
                          <a:latin typeface="Arial" pitchFamily="34" charset="0"/>
                          <a:ea typeface="+mn-ea"/>
                          <a:cs typeface="Arial" pitchFamily="34" charset="0"/>
                        </a:rPr>
                        <a:t>(27)</a:t>
                      </a:r>
                      <a:endParaRPr lang="en-US" sz="2000" b="1" kern="1200" dirty="0">
                        <a:solidFill>
                          <a:srgbClr val="000099"/>
                        </a:solidFill>
                        <a:latin typeface="Arial" pitchFamily="34" charset="0"/>
                        <a:ea typeface="+mn-ea"/>
                        <a:cs typeface="Arial" pitchFamily="34" charset="0"/>
                      </a:endParaRPr>
                    </a:p>
                  </a:txBody>
                  <a:tcPr anchor="ctr">
                    <a:solidFill>
                      <a:srgbClr val="FFFF00"/>
                    </a:solidFill>
                  </a:tcPr>
                </a:tc>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General Pre-test/Post-Test</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Phonology Sub-test</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Morphology Sub-test</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Syntax Sub-test</a:t>
                      </a:r>
                    </a:p>
                    <a:p>
                      <a:pPr marL="0" algn="ctr" defTabSz="914400" rtl="0" eaLnBrk="1" latinLnBrk="0" hangingPunct="1"/>
                      <a:endParaRPr lang="en-US" sz="2200" b="1" kern="1200" dirty="0">
                        <a:solidFill>
                          <a:srgbClr val="000099"/>
                        </a:solidFill>
                        <a:latin typeface="Arial" pitchFamily="34" charset="0"/>
                        <a:ea typeface="+mn-ea"/>
                        <a:cs typeface="Arial" pitchFamily="34" charset="0"/>
                      </a:endParaRPr>
                    </a:p>
                  </a:txBody>
                  <a:tcPr anchor="ctr">
                    <a:solidFill>
                      <a:srgbClr val="FFFF00"/>
                    </a:solidFill>
                  </a:tcPr>
                </a:tc>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Class Length was varied and the use of Practice Exercises was Examined.</a:t>
                      </a:r>
                      <a:endParaRPr lang="en-US" sz="2200" b="1" kern="1200" dirty="0">
                        <a:solidFill>
                          <a:srgbClr val="000099"/>
                        </a:solidFill>
                        <a:latin typeface="Arial" pitchFamily="34" charset="0"/>
                        <a:ea typeface="+mn-ea"/>
                        <a:cs typeface="Arial" pitchFamily="34" charset="0"/>
                      </a:endParaRPr>
                    </a:p>
                  </a:txBody>
                  <a:tcPr anchor="ctr">
                    <a:solidFill>
                      <a:srgbClr val="FFFF00"/>
                    </a:solidFill>
                  </a:tcPr>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1976065591"/>
              </p:ext>
            </p:extLst>
          </p:nvPr>
        </p:nvGraphicFramePr>
        <p:xfrm>
          <a:off x="118590" y="22048196"/>
          <a:ext cx="16279582" cy="6893560"/>
        </p:xfrm>
        <a:graphic>
          <a:graphicData uri="http://schemas.openxmlformats.org/drawingml/2006/table">
            <a:tbl>
              <a:tblPr firstRow="1" bandRow="1">
                <a:tableStyleId>{5C22544A-7EE6-4342-B048-85BDC9FD1C3A}</a:tableStyleId>
              </a:tblPr>
              <a:tblGrid>
                <a:gridCol w="2026551"/>
                <a:gridCol w="4237520"/>
                <a:gridCol w="10015511"/>
              </a:tblGrid>
              <a:tr h="1099820">
                <a:tc>
                  <a:txBody>
                    <a:bodyPr/>
                    <a:lstStyle/>
                    <a:p>
                      <a:pPr algn="ctr"/>
                      <a:r>
                        <a:rPr lang="en-US" sz="2200" b="1" dirty="0" smtClean="0">
                          <a:solidFill>
                            <a:srgbClr val="000099"/>
                          </a:solidFill>
                          <a:latin typeface="Arial" pitchFamily="34" charset="0"/>
                          <a:cs typeface="Arial" pitchFamily="34" charset="0"/>
                        </a:rPr>
                        <a:t>Study</a:t>
                      </a:r>
                    </a:p>
                    <a:p>
                      <a:pPr algn="ctr"/>
                      <a:r>
                        <a:rPr lang="en-US" sz="2200" b="1" dirty="0" smtClean="0">
                          <a:solidFill>
                            <a:srgbClr val="000099"/>
                          </a:solidFill>
                          <a:latin typeface="Arial" pitchFamily="34" charset="0"/>
                          <a:cs typeface="Arial" pitchFamily="34" charset="0"/>
                        </a:rPr>
                        <a:t>(time</a:t>
                      </a:r>
                      <a:r>
                        <a:rPr lang="en-US" sz="2200" b="1" baseline="0" dirty="0" smtClean="0">
                          <a:solidFill>
                            <a:srgbClr val="000099"/>
                          </a:solidFill>
                          <a:latin typeface="Arial" pitchFamily="34" charset="0"/>
                          <a:cs typeface="Arial" pitchFamily="34" charset="0"/>
                        </a:rPr>
                        <a:t> period)</a:t>
                      </a:r>
                      <a:endParaRPr lang="en-US" sz="2200" b="1" dirty="0">
                        <a:solidFill>
                          <a:srgbClr val="000099"/>
                        </a:solidFill>
                        <a:latin typeface="Arial" pitchFamily="34" charset="0"/>
                        <a:cs typeface="Arial" pitchFamily="34" charset="0"/>
                      </a:endParaRPr>
                    </a:p>
                  </a:txBody>
                  <a:tcPr anchor="ctr">
                    <a:solidFill>
                      <a:srgbClr val="FFC000"/>
                    </a:solidFill>
                  </a:tcPr>
                </a:tc>
                <a:tc>
                  <a:txBody>
                    <a:bodyPr/>
                    <a:lstStyle/>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Conditions</a:t>
                      </a:r>
                      <a:endParaRPr lang="en-US" sz="2200" b="1" kern="1200" dirty="0">
                        <a:solidFill>
                          <a:srgbClr val="000099"/>
                        </a:solidFill>
                        <a:latin typeface="Arial" pitchFamily="34" charset="0"/>
                        <a:ea typeface="+mn-ea"/>
                        <a:cs typeface="Arial" pitchFamily="34" charset="0"/>
                      </a:endParaRPr>
                    </a:p>
                  </a:txBody>
                  <a:tcPr anchor="ctr">
                    <a:solidFill>
                      <a:srgbClr val="FFC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200" b="1" kern="1200" dirty="0" smtClean="0">
                          <a:solidFill>
                            <a:srgbClr val="000099"/>
                          </a:solidFill>
                          <a:latin typeface="Arial" pitchFamily="34" charset="0"/>
                          <a:ea typeface="+mn-ea"/>
                          <a:cs typeface="Arial" pitchFamily="34" charset="0"/>
                        </a:rPr>
                        <a:t>Questions Asked</a:t>
                      </a:r>
                    </a:p>
                  </a:txBody>
                  <a:tcPr anchor="ctr">
                    <a:solidFill>
                      <a:srgbClr val="FFC000"/>
                    </a:solidFill>
                  </a:tcPr>
                </a:tc>
              </a:tr>
              <a:tr h="1099820">
                <a:tc>
                  <a:txBody>
                    <a:bodyPr/>
                    <a:lstStyle/>
                    <a:p>
                      <a:pPr algn="ctr"/>
                      <a:r>
                        <a:rPr lang="en-US" sz="2200" b="1" dirty="0" smtClean="0">
                          <a:solidFill>
                            <a:srgbClr val="000099"/>
                          </a:solidFill>
                          <a:latin typeface="Arial" pitchFamily="34" charset="0"/>
                          <a:cs typeface="Arial" pitchFamily="34" charset="0"/>
                        </a:rPr>
                        <a:t>One</a:t>
                      </a:r>
                    </a:p>
                    <a:p>
                      <a:pPr algn="ctr"/>
                      <a:r>
                        <a:rPr lang="en-US" sz="2200" b="1" dirty="0" smtClean="0">
                          <a:solidFill>
                            <a:srgbClr val="000099"/>
                          </a:solidFill>
                          <a:latin typeface="Arial" pitchFamily="34" charset="0"/>
                          <a:cs typeface="Arial" pitchFamily="34" charset="0"/>
                        </a:rPr>
                        <a:t>Winter 2000-Summer</a:t>
                      </a:r>
                      <a:r>
                        <a:rPr lang="en-US" sz="2200" b="1" baseline="0" dirty="0" smtClean="0">
                          <a:solidFill>
                            <a:srgbClr val="000099"/>
                          </a:solidFill>
                          <a:latin typeface="Arial" pitchFamily="34" charset="0"/>
                          <a:cs typeface="Arial" pitchFamily="34" charset="0"/>
                        </a:rPr>
                        <a:t> 2002</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baseline="0" dirty="0" smtClean="0">
                          <a:solidFill>
                            <a:srgbClr val="000099"/>
                          </a:solidFill>
                          <a:latin typeface="Arial" pitchFamily="34" charset="0"/>
                          <a:cs typeface="Arial" pitchFamily="34" charset="0"/>
                        </a:rPr>
                        <a:t>Does the initial knowledge  of students ’differ by Instructional Mode?</a:t>
                      </a:r>
                    </a:p>
                    <a:p>
                      <a:pPr algn="ct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Does Instructional Mode affect knowledge gained by Sub-area?</a:t>
                      </a:r>
                      <a:endParaRPr lang="en-US" sz="2200" b="1" dirty="0">
                        <a:solidFill>
                          <a:srgbClr val="000099"/>
                        </a:solidFill>
                        <a:latin typeface="Arial" pitchFamily="34" charset="0"/>
                        <a:cs typeface="Arial" pitchFamily="34" charset="0"/>
                      </a:endParaRPr>
                    </a:p>
                  </a:txBody>
                  <a:tcPr anchor="ctr">
                    <a:solidFill>
                      <a:srgbClr val="FFFF00"/>
                    </a:solidFill>
                  </a:tcPr>
                </a:tc>
              </a:tr>
              <a:tr h="1099820">
                <a:tc>
                  <a:txBody>
                    <a:bodyPr/>
                    <a:lstStyle/>
                    <a:p>
                      <a:pPr algn="ctr"/>
                      <a:r>
                        <a:rPr lang="en-US" sz="2200" b="1" dirty="0" smtClean="0">
                          <a:solidFill>
                            <a:srgbClr val="000099"/>
                          </a:solidFill>
                          <a:latin typeface="Arial" pitchFamily="34" charset="0"/>
                          <a:cs typeface="Arial" pitchFamily="34" charset="0"/>
                        </a:rPr>
                        <a:t>Two</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dirty="0" smtClean="0">
                          <a:solidFill>
                            <a:srgbClr val="000099"/>
                          </a:solidFill>
                          <a:latin typeface="Arial" pitchFamily="34" charset="0"/>
                          <a:cs typeface="Arial" pitchFamily="34" charset="0"/>
                        </a:rPr>
                        <a:t>Fall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2002-Winter</a:t>
                      </a:r>
                      <a:r>
                        <a:rPr lang="en-US" sz="2200" b="1" baseline="0" dirty="0" smtClean="0">
                          <a:solidFill>
                            <a:srgbClr val="000099"/>
                          </a:solidFill>
                          <a:latin typeface="Arial" pitchFamily="34" charset="0"/>
                          <a:cs typeface="Arial" pitchFamily="34" charset="0"/>
                        </a:rPr>
                        <a:t> 2004</a:t>
                      </a:r>
                      <a:endParaRPr lang="en-US" sz="2200" b="1" dirty="0" smtClean="0">
                        <a:solidFill>
                          <a:srgbClr val="000099"/>
                        </a:solidFill>
                        <a:latin typeface="Arial" pitchFamily="34" charset="0"/>
                        <a:cs typeface="Arial" pitchFamily="34" charset="0"/>
                      </a:endParaRPr>
                    </a:p>
                    <a:p>
                      <a:pPr algn="ctr"/>
                      <a:endParaRPr lang="en-US" sz="2200" b="1" dirty="0">
                        <a:solidFill>
                          <a:srgbClr val="000099"/>
                        </a:solidFill>
                        <a:latin typeface="Arial" pitchFamily="34" charset="0"/>
                        <a:cs typeface="Arial" pitchFamily="34" charset="0"/>
                      </a:endParaRPr>
                    </a:p>
                  </a:txBody>
                  <a:tcPr anchor="ctr"/>
                </a:tc>
                <a:tc>
                  <a:txBody>
                    <a:bodyPr/>
                    <a:lstStyle/>
                    <a:p>
                      <a:pPr algn="ctr"/>
                      <a:r>
                        <a:rPr lang="en-US" sz="2200" b="1" dirty="0" smtClean="0">
                          <a:solidFill>
                            <a:srgbClr val="000099"/>
                          </a:solidFill>
                          <a:latin typeface="Arial" pitchFamily="34" charset="0"/>
                          <a:cs typeface="Arial" pitchFamily="34" charset="0"/>
                        </a:rPr>
                        <a:t>Instructional</a:t>
                      </a:r>
                      <a:r>
                        <a:rPr lang="en-US" sz="2200" b="1" baseline="0" dirty="0" smtClean="0">
                          <a:solidFill>
                            <a:srgbClr val="000099"/>
                          </a:solidFill>
                          <a:latin typeface="Arial" pitchFamily="34" charset="0"/>
                          <a:cs typeface="Arial" pitchFamily="34" charset="0"/>
                        </a:rPr>
                        <a:t> </a:t>
                      </a:r>
                      <a:r>
                        <a:rPr lang="en-US" sz="2200" b="1" dirty="0" smtClean="0">
                          <a:solidFill>
                            <a:srgbClr val="000099"/>
                          </a:solidFill>
                          <a:latin typeface="Arial" pitchFamily="34" charset="0"/>
                          <a:cs typeface="Arial" pitchFamily="34" charset="0"/>
                        </a:rPr>
                        <a:t>Television (ITV)</a:t>
                      </a:r>
                    </a:p>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p>
                  </a:txBody>
                  <a:tcPr anchor="ctr"/>
                </a:tc>
                <a:tc>
                  <a:txBody>
                    <a:bodyPr/>
                    <a:lstStyle/>
                    <a:p>
                      <a:pPr algn="ctr"/>
                      <a:r>
                        <a:rPr lang="en-US" sz="2200" b="1" dirty="0" smtClean="0">
                          <a:solidFill>
                            <a:srgbClr val="000099"/>
                          </a:solidFill>
                          <a:latin typeface="Arial" pitchFamily="34" charset="0"/>
                          <a:cs typeface="Arial" pitchFamily="34" charset="0"/>
                        </a:rPr>
                        <a:t>Do Students</a:t>
                      </a:r>
                      <a:r>
                        <a:rPr lang="en-US" sz="2200" b="1" baseline="0" dirty="0" smtClean="0">
                          <a:solidFill>
                            <a:srgbClr val="000099"/>
                          </a:solidFill>
                          <a:latin typeface="Arial" pitchFamily="34" charset="0"/>
                          <a:cs typeface="Arial" pitchFamily="34" charset="0"/>
                        </a:rPr>
                        <a:t> differentially learn by Instructional Mode?</a:t>
                      </a:r>
                    </a:p>
                    <a:p>
                      <a:pPr algn="ctr"/>
                      <a:endParaRPr lang="en-US" sz="2200" b="1" baseline="0" dirty="0" smtClean="0">
                        <a:solidFill>
                          <a:srgbClr val="000099"/>
                        </a:solidFill>
                        <a:latin typeface="Arial" pitchFamily="34" charset="0"/>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baseline="0" dirty="0" smtClean="0">
                          <a:solidFill>
                            <a:srgbClr val="000099"/>
                          </a:solidFill>
                          <a:latin typeface="Arial" pitchFamily="34" charset="0"/>
                          <a:cs typeface="Arial" pitchFamily="34" charset="0"/>
                        </a:rPr>
                        <a:t>Does Instructional Mode affect knowledge gained by Sub-area?</a:t>
                      </a:r>
                    </a:p>
                  </a:txBody>
                  <a:tcPr anchor="ctr"/>
                </a:tc>
              </a:tr>
              <a:tr h="1099820">
                <a:tc>
                  <a:txBody>
                    <a:bodyPr/>
                    <a:lstStyle/>
                    <a:p>
                      <a:pPr algn="ctr"/>
                      <a:r>
                        <a:rPr lang="en-US" sz="2200" b="1" dirty="0" smtClean="0">
                          <a:solidFill>
                            <a:srgbClr val="000099"/>
                          </a:solidFill>
                          <a:latin typeface="Arial" pitchFamily="34" charset="0"/>
                          <a:cs typeface="Arial" pitchFamily="34" charset="0"/>
                        </a:rPr>
                        <a:t>Three</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dirty="0" smtClean="0">
                          <a:solidFill>
                            <a:srgbClr val="000099"/>
                          </a:solidFill>
                          <a:latin typeface="Arial" pitchFamily="34" charset="0"/>
                          <a:cs typeface="Arial" pitchFamily="34" charset="0"/>
                        </a:rPr>
                        <a:t>Winter 2005-Spring</a:t>
                      </a:r>
                      <a:r>
                        <a:rPr lang="en-US" sz="2200" b="1" baseline="0" dirty="0" smtClean="0">
                          <a:solidFill>
                            <a:srgbClr val="000099"/>
                          </a:solidFill>
                          <a:latin typeface="Arial" pitchFamily="34" charset="0"/>
                          <a:cs typeface="Arial" pitchFamily="34" charset="0"/>
                        </a:rPr>
                        <a:t> 2010</a:t>
                      </a:r>
                      <a:endParaRPr lang="en-US" sz="2200" b="1" dirty="0" smtClean="0">
                        <a:solidFill>
                          <a:srgbClr val="000099"/>
                        </a:solidFill>
                        <a:latin typeface="Arial" pitchFamily="34" charset="0"/>
                        <a:cs typeface="Arial" pitchFamily="34" charset="0"/>
                      </a:endParaRPr>
                    </a:p>
                    <a:p>
                      <a:pPr algn="ctr"/>
                      <a:endParaRPr lang="en-US" sz="2200" b="1" dirty="0">
                        <a:solidFill>
                          <a:srgbClr val="000099"/>
                        </a:solidFill>
                        <a:latin typeface="Arial" pitchFamily="34" charset="0"/>
                        <a:cs typeface="Arial" pitchFamily="34" charset="0"/>
                      </a:endParaRP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On-line</a:t>
                      </a:r>
                    </a:p>
                    <a:p>
                      <a:pPr algn="ctr"/>
                      <a:r>
                        <a:rPr lang="en-US" sz="2200" b="1" dirty="0" smtClean="0">
                          <a:solidFill>
                            <a:srgbClr val="000099"/>
                          </a:solidFill>
                          <a:latin typeface="Arial" pitchFamily="34" charset="0"/>
                          <a:cs typeface="Arial" pitchFamily="34" charset="0"/>
                        </a:rPr>
                        <a:t>Traditional</a:t>
                      </a:r>
                    </a:p>
                    <a:p>
                      <a:pPr algn="ctr"/>
                      <a:endParaRPr lang="en-US" sz="1600" b="1" dirty="0" smtClean="0">
                        <a:solidFill>
                          <a:srgbClr val="000099"/>
                        </a:solidFill>
                        <a:latin typeface="Arial" pitchFamily="34" charset="0"/>
                        <a:cs typeface="Arial" pitchFamily="34" charset="0"/>
                      </a:endParaRPr>
                    </a:p>
                    <a:p>
                      <a:pPr algn="ctr"/>
                      <a:r>
                        <a:rPr lang="en-US" sz="2200" b="1" i="1" baseline="0" dirty="0" smtClean="0">
                          <a:solidFill>
                            <a:srgbClr val="000099"/>
                          </a:solidFill>
                          <a:latin typeface="Arial" pitchFamily="34" charset="0"/>
                          <a:cs typeface="Arial" pitchFamily="34" charset="0"/>
                        </a:rPr>
                        <a:t>8 Week Session</a:t>
                      </a:r>
                    </a:p>
                    <a:p>
                      <a:pPr algn="ctr"/>
                      <a:r>
                        <a:rPr lang="en-US" sz="2200" b="1" i="1" baseline="0" dirty="0" smtClean="0">
                          <a:solidFill>
                            <a:srgbClr val="000099"/>
                          </a:solidFill>
                          <a:latin typeface="Arial" pitchFamily="34" charset="0"/>
                          <a:cs typeface="Arial" pitchFamily="34" charset="0"/>
                        </a:rPr>
                        <a:t>10 Week Session</a:t>
                      </a:r>
                    </a:p>
                    <a:p>
                      <a:pPr algn="ctr"/>
                      <a:endParaRPr lang="en-US" sz="16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Obligatory Exercises </a:t>
                      </a:r>
                    </a:p>
                    <a:p>
                      <a:pPr algn="ctr"/>
                      <a:r>
                        <a:rPr lang="en-US" sz="2200" b="1" baseline="0" dirty="0" smtClean="0">
                          <a:solidFill>
                            <a:srgbClr val="000099"/>
                          </a:solidFill>
                          <a:latin typeface="Arial" pitchFamily="34" charset="0"/>
                          <a:cs typeface="Arial" pitchFamily="34" charset="0"/>
                        </a:rPr>
                        <a:t>(80% Criteria)</a:t>
                      </a:r>
                    </a:p>
                    <a:p>
                      <a:pPr algn="ctr"/>
                      <a:r>
                        <a:rPr lang="en-US" sz="2200" b="1" baseline="0" dirty="0" smtClean="0">
                          <a:solidFill>
                            <a:srgbClr val="000099"/>
                          </a:solidFill>
                          <a:latin typeface="Arial" pitchFamily="34" charset="0"/>
                          <a:cs typeface="Arial" pitchFamily="34" charset="0"/>
                        </a:rPr>
                        <a:t>Recommended Exercises</a:t>
                      </a:r>
                    </a:p>
                    <a:p>
                      <a:pPr marL="0" algn="ctr" defTabSz="914400" rtl="0" eaLnBrk="1" latinLnBrk="0" hangingPunct="1"/>
                      <a:r>
                        <a:rPr lang="en-US" sz="2200" b="1" kern="1200" dirty="0" smtClean="0">
                          <a:solidFill>
                            <a:srgbClr val="000099"/>
                          </a:solidFill>
                          <a:latin typeface="Arial" pitchFamily="34" charset="0"/>
                          <a:ea typeface="+mn-ea"/>
                          <a:cs typeface="Arial" pitchFamily="34" charset="0"/>
                        </a:rPr>
                        <a:t>Exercises (10% of the Grade)</a:t>
                      </a:r>
                    </a:p>
                  </a:txBody>
                  <a:tcPr anchor="ctr">
                    <a:solidFill>
                      <a:srgbClr val="FFFF00"/>
                    </a:solidFill>
                  </a:tcPr>
                </a:tc>
                <a:tc>
                  <a:txBody>
                    <a:bodyPr/>
                    <a:lstStyle/>
                    <a:p>
                      <a:pPr algn="ctr"/>
                      <a:r>
                        <a:rPr lang="en-US" sz="2200" b="1" dirty="0" smtClean="0">
                          <a:solidFill>
                            <a:srgbClr val="000099"/>
                          </a:solidFill>
                          <a:latin typeface="Arial" pitchFamily="34" charset="0"/>
                          <a:cs typeface="Arial" pitchFamily="34" charset="0"/>
                        </a:rPr>
                        <a:t>Do Students</a:t>
                      </a:r>
                      <a:r>
                        <a:rPr lang="en-US" sz="2200" b="1" baseline="0" dirty="0" smtClean="0">
                          <a:solidFill>
                            <a:srgbClr val="000099"/>
                          </a:solidFill>
                          <a:latin typeface="Arial" pitchFamily="34" charset="0"/>
                          <a:cs typeface="Arial" pitchFamily="34" charset="0"/>
                        </a:rPr>
                        <a:t> differentially learn by Instructional Mode?</a:t>
                      </a:r>
                    </a:p>
                    <a:p>
                      <a:pPr marL="0" marR="0" indent="0" algn="ctr" defTabSz="914400" rtl="0" eaLnBrk="1" fontAlgn="auto" latinLnBrk="0" hangingPunct="1">
                        <a:lnSpc>
                          <a:spcPct val="100000"/>
                        </a:lnSpc>
                        <a:spcBef>
                          <a:spcPts val="0"/>
                        </a:spcBef>
                        <a:spcAft>
                          <a:spcPts val="0"/>
                        </a:spcAft>
                        <a:buClrTx/>
                        <a:buSzTx/>
                        <a:buFontTx/>
                        <a:buNone/>
                        <a:tabLst/>
                        <a:defRPr/>
                      </a:pPr>
                      <a:r>
                        <a:rPr lang="en-US" sz="2200" b="1" baseline="0" dirty="0" smtClean="0">
                          <a:solidFill>
                            <a:srgbClr val="000099"/>
                          </a:solidFill>
                          <a:latin typeface="Arial" pitchFamily="34" charset="0"/>
                          <a:cs typeface="Arial" pitchFamily="34" charset="0"/>
                        </a:rPr>
                        <a:t>Does Instructional Mode affect knowledge gained by Sub-area?</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Does the length of the course affect the knowledge learned?</a:t>
                      </a:r>
                    </a:p>
                    <a:p>
                      <a:pPr algn="ctr"/>
                      <a:endParaRPr lang="en-US" sz="2200" b="1" baseline="0" dirty="0" smtClean="0">
                        <a:solidFill>
                          <a:srgbClr val="000099"/>
                        </a:solidFill>
                        <a:latin typeface="Arial" pitchFamily="34" charset="0"/>
                        <a:cs typeface="Arial" pitchFamily="34" charset="0"/>
                      </a:endParaRPr>
                    </a:p>
                    <a:p>
                      <a:pPr algn="ctr"/>
                      <a:endParaRPr lang="en-US" sz="2200" b="1" baseline="0" dirty="0" smtClean="0">
                        <a:solidFill>
                          <a:srgbClr val="000099"/>
                        </a:solidFill>
                        <a:latin typeface="Arial" pitchFamily="34" charset="0"/>
                        <a:cs typeface="Arial" pitchFamily="34" charset="0"/>
                      </a:endParaRPr>
                    </a:p>
                    <a:p>
                      <a:pPr algn="ctr"/>
                      <a:r>
                        <a:rPr lang="en-US" sz="2200" b="1" baseline="0" dirty="0" smtClean="0">
                          <a:solidFill>
                            <a:srgbClr val="000099"/>
                          </a:solidFill>
                          <a:latin typeface="Arial" pitchFamily="34" charset="0"/>
                          <a:cs typeface="Arial" pitchFamily="34" charset="0"/>
                        </a:rPr>
                        <a:t>Do students learn differentially by “requirements” of Practice Exercises?</a:t>
                      </a:r>
                    </a:p>
                    <a:p>
                      <a:pPr algn="ctr"/>
                      <a:endParaRPr lang="en-US" sz="2200" b="1" baseline="0" dirty="0" smtClean="0">
                        <a:solidFill>
                          <a:srgbClr val="000099"/>
                        </a:solidFill>
                        <a:latin typeface="Arial" pitchFamily="34" charset="0"/>
                        <a:cs typeface="Arial" pitchFamily="34" charset="0"/>
                      </a:endParaRPr>
                    </a:p>
                    <a:p>
                      <a:pPr algn="ctr"/>
                      <a:endParaRPr lang="en-US" sz="2200" b="1" dirty="0" smtClean="0">
                        <a:solidFill>
                          <a:srgbClr val="000099"/>
                        </a:solidFill>
                        <a:latin typeface="Arial" pitchFamily="34" charset="0"/>
                        <a:cs typeface="Arial" pitchFamily="34" charset="0"/>
                      </a:endParaRPr>
                    </a:p>
                  </a:txBody>
                  <a:tcPr anchor="ctr">
                    <a:solidFill>
                      <a:srgbClr val="FFFF00"/>
                    </a:solidFill>
                  </a:tcPr>
                </a:tc>
              </a:tr>
            </a:tbl>
          </a:graphicData>
        </a:graphic>
      </p:graphicFrame>
      <p:sp>
        <p:nvSpPr>
          <p:cNvPr id="62" name="Rectangle 61"/>
          <p:cNvSpPr/>
          <p:nvPr/>
        </p:nvSpPr>
        <p:spPr>
          <a:xfrm>
            <a:off x="17127680" y="4668261"/>
            <a:ext cx="628847"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3</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63" name="Rectangle 62"/>
          <p:cNvSpPr/>
          <p:nvPr/>
        </p:nvSpPr>
        <p:spPr>
          <a:xfrm>
            <a:off x="25266762" y="4735531"/>
            <a:ext cx="628847"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4</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6" name="Rectangle 75"/>
          <p:cNvSpPr/>
          <p:nvPr/>
        </p:nvSpPr>
        <p:spPr>
          <a:xfrm>
            <a:off x="16964037" y="22926798"/>
            <a:ext cx="588403" cy="915785"/>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7</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7" name="Rectangle 76"/>
          <p:cNvSpPr/>
          <p:nvPr/>
        </p:nvSpPr>
        <p:spPr>
          <a:xfrm>
            <a:off x="25211314" y="22923721"/>
            <a:ext cx="549053"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8</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8" name="Rectangle 77"/>
          <p:cNvSpPr/>
          <p:nvPr/>
        </p:nvSpPr>
        <p:spPr>
          <a:xfrm>
            <a:off x="17039116" y="27655373"/>
            <a:ext cx="597096" cy="911835"/>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9</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79" name="Rectangle 78"/>
          <p:cNvSpPr/>
          <p:nvPr/>
        </p:nvSpPr>
        <p:spPr>
          <a:xfrm>
            <a:off x="25190729" y="27650771"/>
            <a:ext cx="877163"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10</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graphicFrame>
        <p:nvGraphicFramePr>
          <p:cNvPr id="42" name="Chart 41"/>
          <p:cNvGraphicFramePr/>
          <p:nvPr>
            <p:extLst>
              <p:ext uri="{D42A27DB-BD31-4B8C-83A1-F6EECF244321}">
                <p14:modId xmlns:p14="http://schemas.microsoft.com/office/powerpoint/2010/main" val="2670282921"/>
              </p:ext>
            </p:extLst>
          </p:nvPr>
        </p:nvGraphicFramePr>
        <p:xfrm>
          <a:off x="16559608" y="32504065"/>
          <a:ext cx="8140509" cy="4837878"/>
        </p:xfrm>
        <a:graphic>
          <a:graphicData uri="http://schemas.openxmlformats.org/drawingml/2006/chart">
            <c:chart xmlns:c="http://schemas.openxmlformats.org/drawingml/2006/chart" xmlns:r="http://schemas.openxmlformats.org/officeDocument/2006/relationships" r:id="rId13"/>
          </a:graphicData>
        </a:graphic>
      </p:graphicFrame>
      <p:sp>
        <p:nvSpPr>
          <p:cNvPr id="80" name="Rectangle 79"/>
          <p:cNvSpPr/>
          <p:nvPr/>
        </p:nvSpPr>
        <p:spPr>
          <a:xfrm>
            <a:off x="16942375" y="32468911"/>
            <a:ext cx="954180"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11</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graphicFrame>
        <p:nvGraphicFramePr>
          <p:cNvPr id="43" name="Chart 42"/>
          <p:cNvGraphicFramePr/>
          <p:nvPr>
            <p:extLst>
              <p:ext uri="{D42A27DB-BD31-4B8C-83A1-F6EECF244321}">
                <p14:modId xmlns:p14="http://schemas.microsoft.com/office/powerpoint/2010/main" val="346359950"/>
              </p:ext>
            </p:extLst>
          </p:nvPr>
        </p:nvGraphicFramePr>
        <p:xfrm>
          <a:off x="24736393" y="32504065"/>
          <a:ext cx="8138211" cy="4794736"/>
        </p:xfrm>
        <a:graphic>
          <a:graphicData uri="http://schemas.openxmlformats.org/drawingml/2006/chart">
            <c:chart xmlns:c="http://schemas.openxmlformats.org/drawingml/2006/chart" xmlns:r="http://schemas.openxmlformats.org/officeDocument/2006/relationships" r:id="rId14"/>
          </a:graphicData>
        </a:graphic>
      </p:graphicFrame>
      <p:sp>
        <p:nvSpPr>
          <p:cNvPr id="81" name="Rectangle 80"/>
          <p:cNvSpPr/>
          <p:nvPr/>
        </p:nvSpPr>
        <p:spPr>
          <a:xfrm>
            <a:off x="25190729" y="32460432"/>
            <a:ext cx="877163" cy="923330"/>
          </a:xfrm>
          <a:prstGeom prst="rect">
            <a:avLst/>
          </a:prstGeom>
          <a:noFill/>
        </p:spPr>
        <p:txBody>
          <a:bodyPr wrap="none" lIns="91440" tIns="45720" rIns="91440" bIns="45720">
            <a:spAutoFit/>
          </a:bodyPr>
          <a:lstStyle/>
          <a:p>
            <a:pPr algn="ctr"/>
            <a:r>
              <a:rPr lang="en-US" sz="5400" b="1" cap="none" spc="0" dirty="0" smtClean="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12</a:t>
            </a:r>
            <a:endParaRPr lang="en-US" sz="5400" b="1" cap="none" spc="0" dirty="0">
              <a:ln w="1905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67" name="TextBox 1"/>
          <p:cNvSpPr txBox="1"/>
          <p:nvPr/>
        </p:nvSpPr>
        <p:spPr>
          <a:xfrm>
            <a:off x="19841372" y="32781730"/>
            <a:ext cx="1997242" cy="47323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smtClean="0">
                <a:effectLst/>
                <a:latin typeface="Arial" pitchFamily="34" charset="0"/>
                <a:cs typeface="Arial" pitchFamily="34" charset="0"/>
              </a:rPr>
              <a:t>Syntax</a:t>
            </a:r>
            <a:endParaRPr lang="en-US" sz="2000" b="1" dirty="0">
              <a:effectLst/>
              <a:latin typeface="Arial" pitchFamily="34" charset="0"/>
              <a:cs typeface="Arial" pitchFamily="34" charset="0"/>
            </a:endParaRPr>
          </a:p>
        </p:txBody>
      </p:sp>
      <p:sp>
        <p:nvSpPr>
          <p:cNvPr id="82" name="TextBox 1"/>
          <p:cNvSpPr txBox="1"/>
          <p:nvPr/>
        </p:nvSpPr>
        <p:spPr>
          <a:xfrm>
            <a:off x="19793876" y="27911912"/>
            <a:ext cx="1997242" cy="47323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smtClean="0">
                <a:effectLst/>
                <a:latin typeface="Arial" pitchFamily="34" charset="0"/>
                <a:cs typeface="Arial" pitchFamily="34" charset="0"/>
              </a:rPr>
              <a:t>Phonology</a:t>
            </a:r>
          </a:p>
          <a:p>
            <a:pPr algn="ctr"/>
            <a:endParaRPr lang="en-US" sz="2000" b="1" dirty="0">
              <a:latin typeface="Arial" pitchFamily="34" charset="0"/>
              <a:cs typeface="Arial" pitchFamily="34" charset="0"/>
            </a:endParaRPr>
          </a:p>
        </p:txBody>
      </p:sp>
      <p:sp>
        <p:nvSpPr>
          <p:cNvPr id="83" name="TextBox 1"/>
          <p:cNvSpPr txBox="1"/>
          <p:nvPr/>
        </p:nvSpPr>
        <p:spPr>
          <a:xfrm>
            <a:off x="28073454" y="27911912"/>
            <a:ext cx="1997242" cy="47323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smtClean="0">
                <a:effectLst/>
                <a:latin typeface="Arial" pitchFamily="34" charset="0"/>
                <a:cs typeface="Arial" pitchFamily="34" charset="0"/>
              </a:rPr>
              <a:t>Morphology</a:t>
            </a:r>
            <a:endParaRPr lang="en-US" sz="2000" b="1" dirty="0">
              <a:effectLst/>
              <a:latin typeface="Arial" pitchFamily="34" charset="0"/>
              <a:cs typeface="Arial" pitchFamily="34" charset="0"/>
            </a:endParaRPr>
          </a:p>
        </p:txBody>
      </p:sp>
      <p:sp>
        <p:nvSpPr>
          <p:cNvPr id="85" name="Text Box 156"/>
          <p:cNvSpPr txBox="1">
            <a:spLocks noChangeArrowheads="1"/>
          </p:cNvSpPr>
          <p:nvPr/>
        </p:nvSpPr>
        <p:spPr bwMode="auto">
          <a:xfrm>
            <a:off x="16615251" y="41066379"/>
            <a:ext cx="16337518" cy="2788456"/>
          </a:xfrm>
          <a:prstGeom prst="rect">
            <a:avLst/>
          </a:prstGeom>
          <a:solidFill>
            <a:srgbClr val="FFFF00"/>
          </a:solidFill>
          <a:ln w="57150" cmpd="thinThick">
            <a:solidFill>
              <a:schemeClr val="tx1"/>
            </a:solidFill>
            <a:miter lim="800000"/>
            <a:headEnd/>
            <a:tailEnd/>
          </a:ln>
          <a:effectLst/>
        </p:spPr>
        <p:txBody>
          <a:bodyPr lIns="228600" tIns="100584" rIns="228600" bIns="100584">
            <a:spAutoFit/>
          </a:bodyPr>
          <a:lstStyle/>
          <a:p>
            <a:r>
              <a:rPr lang="en-US" dirty="0" smtClean="0">
                <a:solidFill>
                  <a:srgbClr val="000099"/>
                </a:solidFill>
                <a:effectLst/>
                <a:latin typeface="Arial" pitchFamily="34" charset="0"/>
                <a:cs typeface="Arial" pitchFamily="34" charset="0"/>
              </a:rPr>
              <a:t>Contact Information:</a:t>
            </a:r>
          </a:p>
          <a:p>
            <a:r>
              <a:rPr lang="en-US" b="1" dirty="0" smtClean="0">
                <a:solidFill>
                  <a:srgbClr val="000099"/>
                </a:solidFill>
                <a:effectLst/>
                <a:latin typeface="Arial" pitchFamily="34" charset="0"/>
                <a:cs typeface="Arial" pitchFamily="34" charset="0"/>
              </a:rPr>
              <a:t>Robert </a:t>
            </a:r>
            <a:r>
              <a:rPr lang="en-US" b="1" dirty="0">
                <a:solidFill>
                  <a:srgbClr val="000099"/>
                </a:solidFill>
                <a:effectLst/>
                <a:latin typeface="Arial" pitchFamily="34" charset="0"/>
                <a:cs typeface="Arial" pitchFamily="34" charset="0"/>
              </a:rPr>
              <a:t>S</a:t>
            </a:r>
            <a:r>
              <a:rPr lang="en-US" b="1" dirty="0" smtClean="0">
                <a:solidFill>
                  <a:srgbClr val="000099"/>
                </a:solidFill>
                <a:effectLst/>
                <a:latin typeface="Arial" pitchFamily="34" charset="0"/>
                <a:cs typeface="Arial" pitchFamily="34" charset="0"/>
              </a:rPr>
              <a:t>. Carlisle, Department of English, CSU, 9001 Stockdale Highway, Bakersfield , CA 93311  </a:t>
            </a:r>
          </a:p>
          <a:p>
            <a:r>
              <a:rPr lang="en-US" b="1" dirty="0" smtClean="0">
                <a:solidFill>
                  <a:srgbClr val="000099"/>
                </a:solidFill>
                <a:effectLst/>
                <a:latin typeface="Arial" pitchFamily="34" charset="0"/>
                <a:cs typeface="Arial" pitchFamily="34" charset="0"/>
              </a:rPr>
              <a:t>  phone: 661-654-2127 	e-mail: rcarlisle@csub.edu	www.csub.edu\~rcarlisle 		fax</a:t>
            </a:r>
            <a:r>
              <a:rPr lang="en-US" b="1" smtClean="0">
                <a:solidFill>
                  <a:srgbClr val="000099"/>
                </a:solidFill>
                <a:effectLst/>
                <a:latin typeface="Arial" pitchFamily="34" charset="0"/>
                <a:cs typeface="Arial" pitchFamily="34" charset="0"/>
              </a:rPr>
              <a:t>: 661-654-2063</a:t>
            </a:r>
            <a:endParaRPr lang="en-US" b="1" dirty="0" smtClean="0">
              <a:solidFill>
                <a:srgbClr val="000099"/>
              </a:solidFill>
              <a:effectLst/>
              <a:latin typeface="Arial" pitchFamily="34" charset="0"/>
              <a:cs typeface="Arial" pitchFamily="34" charset="0"/>
            </a:endParaRPr>
          </a:p>
          <a:p>
            <a:endParaRPr lang="en-US" b="1" dirty="0">
              <a:solidFill>
                <a:srgbClr val="000099"/>
              </a:solidFill>
              <a:effectLst/>
              <a:latin typeface="Arial" pitchFamily="34" charset="0"/>
              <a:cs typeface="Arial" pitchFamily="34" charset="0"/>
            </a:endParaRPr>
          </a:p>
          <a:p>
            <a:r>
              <a:rPr lang="en-US" b="1" dirty="0" smtClean="0">
                <a:solidFill>
                  <a:srgbClr val="000099"/>
                </a:solidFill>
                <a:effectLst/>
                <a:latin typeface="Arial" pitchFamily="34" charset="0"/>
                <a:cs typeface="Arial" pitchFamily="34" charset="0"/>
              </a:rPr>
              <a:t>Jess F. Deegan II, </a:t>
            </a:r>
            <a:r>
              <a:rPr lang="en-US" b="1" dirty="0">
                <a:solidFill>
                  <a:srgbClr val="000099"/>
                </a:solidFill>
                <a:effectLst/>
                <a:latin typeface="Arial" pitchFamily="34" charset="0"/>
                <a:cs typeface="Arial" pitchFamily="34" charset="0"/>
              </a:rPr>
              <a:t>Department of Psychology, </a:t>
            </a:r>
            <a:r>
              <a:rPr lang="en-US" b="1" dirty="0" smtClean="0">
                <a:solidFill>
                  <a:srgbClr val="000099"/>
                </a:solidFill>
                <a:effectLst/>
                <a:latin typeface="Arial" pitchFamily="34" charset="0"/>
                <a:cs typeface="Arial" pitchFamily="34" charset="0"/>
              </a:rPr>
              <a:t>CSUB, </a:t>
            </a:r>
            <a:r>
              <a:rPr lang="en-US" b="1" dirty="0">
                <a:solidFill>
                  <a:srgbClr val="000099"/>
                </a:solidFill>
                <a:effectLst/>
                <a:latin typeface="Arial" pitchFamily="34" charset="0"/>
                <a:cs typeface="Arial" pitchFamily="34" charset="0"/>
              </a:rPr>
              <a:t>9001 Stockdale Highway, Bakersfield , CA 93311  </a:t>
            </a:r>
          </a:p>
          <a:p>
            <a:r>
              <a:rPr lang="en-US" b="1" dirty="0">
                <a:solidFill>
                  <a:srgbClr val="000099"/>
                </a:solidFill>
                <a:effectLst/>
                <a:latin typeface="Arial" pitchFamily="34" charset="0"/>
                <a:cs typeface="Arial" pitchFamily="34" charset="0"/>
              </a:rPr>
              <a:t>  phone: </a:t>
            </a:r>
            <a:r>
              <a:rPr lang="en-US" b="1" dirty="0" smtClean="0">
                <a:solidFill>
                  <a:srgbClr val="000099"/>
                </a:solidFill>
                <a:effectLst/>
                <a:latin typeface="Arial" pitchFamily="34" charset="0"/>
                <a:cs typeface="Arial" pitchFamily="34" charset="0"/>
              </a:rPr>
              <a:t>661-654-2380</a:t>
            </a:r>
            <a:r>
              <a:rPr lang="en-US" b="1" dirty="0">
                <a:solidFill>
                  <a:srgbClr val="000099"/>
                </a:solidFill>
                <a:effectLst/>
                <a:latin typeface="Arial" pitchFamily="34" charset="0"/>
                <a:cs typeface="Arial" pitchFamily="34" charset="0"/>
              </a:rPr>
              <a:t>	e-mail: </a:t>
            </a:r>
            <a:r>
              <a:rPr lang="en-US" b="1" dirty="0" smtClean="0">
                <a:solidFill>
                  <a:srgbClr val="000099"/>
                </a:solidFill>
                <a:effectLst/>
                <a:latin typeface="Arial" pitchFamily="34" charset="0"/>
                <a:cs typeface="Arial" pitchFamily="34" charset="0"/>
              </a:rPr>
              <a:t>jdeegan@csub.edu</a:t>
            </a:r>
            <a:r>
              <a:rPr lang="en-US" b="1" dirty="0">
                <a:solidFill>
                  <a:srgbClr val="000099"/>
                </a:solidFill>
                <a:effectLst/>
                <a:latin typeface="Arial" pitchFamily="34" charset="0"/>
                <a:cs typeface="Arial" pitchFamily="34" charset="0"/>
              </a:rPr>
              <a:t>	www.csub.edu</a:t>
            </a:r>
            <a:r>
              <a:rPr lang="en-US" b="1" dirty="0" smtClean="0">
                <a:solidFill>
                  <a:srgbClr val="000099"/>
                </a:solidFill>
                <a:effectLst/>
                <a:latin typeface="Arial" pitchFamily="34" charset="0"/>
                <a:cs typeface="Arial" pitchFamily="34" charset="0"/>
              </a:rPr>
              <a:t>\~jdeegan </a:t>
            </a:r>
            <a:r>
              <a:rPr lang="en-US" b="1" dirty="0">
                <a:solidFill>
                  <a:srgbClr val="000099"/>
                </a:solidFill>
                <a:effectLst/>
                <a:latin typeface="Arial" pitchFamily="34" charset="0"/>
                <a:cs typeface="Arial" pitchFamily="34" charset="0"/>
              </a:rPr>
              <a:t>		fax: </a:t>
            </a:r>
            <a:r>
              <a:rPr lang="en-US" b="1" dirty="0" smtClean="0">
                <a:solidFill>
                  <a:srgbClr val="000099"/>
                </a:solidFill>
                <a:effectLst/>
                <a:latin typeface="Arial" pitchFamily="34" charset="0"/>
                <a:cs typeface="Arial" pitchFamily="34" charset="0"/>
              </a:rPr>
              <a:t>661-654-6955</a:t>
            </a:r>
            <a:endParaRPr lang="en-US" b="1" dirty="0">
              <a:solidFill>
                <a:srgbClr val="000099"/>
              </a:solidFill>
              <a:effectLst/>
              <a:latin typeface="Arial" pitchFamily="34" charset="0"/>
              <a:cs typeface="Arial" pitchFamily="34" charset="0"/>
            </a:endParaRPr>
          </a:p>
          <a:p>
            <a:endParaRPr lang="en-US" b="1" dirty="0">
              <a:solidFill>
                <a:srgbClr val="000099"/>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030000784">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7EB8D47-4F7B-47BB-B98A-B030D1EF70D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TP030000784</Template>
  <TotalTime>4968</TotalTime>
  <Words>1243</Words>
  <Application>Microsoft Office PowerPoint</Application>
  <PresentationFormat>Custom</PresentationFormat>
  <Paragraphs>200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TP030000784</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 F. Deegan II</dc:creator>
  <cp:lastModifiedBy>Windows User</cp:lastModifiedBy>
  <cp:revision>81</cp:revision>
  <cp:lastPrinted>2000-08-03T00:31:24Z</cp:lastPrinted>
  <dcterms:created xsi:type="dcterms:W3CDTF">2012-09-05T17:45:46Z</dcterms:created>
  <dcterms:modified xsi:type="dcterms:W3CDTF">2015-03-18T20:31:44Z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TC300007849990</vt:lpwstr>
  </property>
</Properties>
</file>