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274" r:id="rId2"/>
    <p:sldId id="283" r:id="rId3"/>
    <p:sldId id="277" r:id="rId4"/>
    <p:sldId id="278" r:id="rId5"/>
    <p:sldId id="280" r:id="rId6"/>
    <p:sldId id="287" r:id="rId7"/>
    <p:sldId id="282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2" roundtripDataSignature="AMtx7mhaOzIi9WmRHJorNzUwNjRlq+jnF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45"/>
    <p:restoredTop sz="94696"/>
  </p:normalViewPr>
  <p:slideViewPr>
    <p:cSldViewPr snapToGrid="0" showGuides="1">
      <p:cViewPr varScale="1">
        <p:scale>
          <a:sx n="46" d="100"/>
          <a:sy n="46" d="100"/>
        </p:scale>
        <p:origin x="168" y="1336"/>
      </p:cViewPr>
      <p:guideLst>
        <p:guide orient="horz" pos="2136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32" Type="http://customschemas.google.com/relationships/presentationmetadata" Target="metadata"/><Relationship Id="rId5" Type="http://schemas.openxmlformats.org/officeDocument/2006/relationships/slide" Target="slides/slide4.xml"/><Relationship Id="rId3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53" name="Google Shape;25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90" name="Google Shape;290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6299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81" name="Google Shape;28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90" name="Google Shape;290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" name="Google Shape;307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08" name="Google Shape;308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90" name="Google Shape;290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2009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4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3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3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3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3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3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3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://creativecommons.org/licenses/by-nc-sa/4.0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le of lemons&#10;&#10;Description automatically generated">
            <a:extLst>
              <a:ext uri="{FF2B5EF4-FFF2-40B4-BE49-F238E27FC236}">
                <a16:creationId xmlns:a16="http://schemas.microsoft.com/office/drawing/2014/main" id="{0068338C-3DAD-2072-9A0F-0C729E046C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b="15062"/>
          <a:stretch/>
        </p:blipFill>
        <p:spPr>
          <a:xfrm>
            <a:off x="1" y="0"/>
            <a:ext cx="12187399" cy="6858000"/>
          </a:xfrm>
          <a:prstGeom prst="rect">
            <a:avLst/>
          </a:prstGeom>
        </p:spPr>
      </p:pic>
      <p:sp>
        <p:nvSpPr>
          <p:cNvPr id="257" name="Google Shape;257;p19"/>
          <p:cNvSpPr txBox="1"/>
          <p:nvPr/>
        </p:nvSpPr>
        <p:spPr>
          <a:xfrm>
            <a:off x="1339175" y="2638035"/>
            <a:ext cx="9513651" cy="1581931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endParaRPr lang="en-US" sz="3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Week’s Experiment: Lemon Volcanoes!</a:t>
            </a:r>
            <a:endParaRPr lang="en-US" sz="4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lang="en-US"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326;p27">
            <a:extLst>
              <a:ext uri="{FF2B5EF4-FFF2-40B4-BE49-F238E27FC236}">
                <a16:creationId xmlns:a16="http://schemas.microsoft.com/office/drawing/2014/main" id="{C9521C5F-052D-3A91-3C63-404A325729D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4094" y="241493"/>
            <a:ext cx="3627299" cy="22731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8868CAB3-47EA-1028-5D37-8B9D53A72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702761"/>
            <a:ext cx="286134455" cy="1159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 descr="Creative Commons License">
            <a:hlinkClick r:id="rId5"/>
            <a:extLst>
              <a:ext uri="{FF2B5EF4-FFF2-40B4-BE49-F238E27FC236}">
                <a16:creationId xmlns:a16="http://schemas.microsoft.com/office/drawing/2014/main" id="{97AA0C17-C5B8-FB3D-6713-166EC06A3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6927" y="5866361"/>
            <a:ext cx="1014153" cy="35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EF92626C-302C-B071-73EC-93E37338E08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" y="612149"/>
            <a:ext cx="2861344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464646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464646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work is licensed under a</a:t>
            </a:r>
            <a: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46464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049CCF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Creative Commons Attribution-NonCommercial-ShareAlike 4.0 International License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99B524-B5BD-A50C-AA89-A1948DB6E228}"/>
              </a:ext>
            </a:extLst>
          </p:cNvPr>
          <p:cNvSpPr txBox="1"/>
          <p:nvPr/>
        </p:nvSpPr>
        <p:spPr>
          <a:xfrm>
            <a:off x="9382298" y="6211669"/>
            <a:ext cx="2809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464646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work is licensed under a </a:t>
            </a:r>
            <a:r>
              <a:rPr lang="en-US" sz="1200" u="sng" dirty="0">
                <a:solidFill>
                  <a:srgbClr val="049CCF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Creative Commons Attribution-NonCommercial-ShareAlike 4.0 International License</a:t>
            </a:r>
            <a:r>
              <a:rPr lang="en-US" sz="1050" dirty="0">
                <a:effectLst/>
              </a:rPr>
              <a:t> 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lemon cut in half&#10;&#10;Description automatically generated">
            <a:extLst>
              <a:ext uri="{FF2B5EF4-FFF2-40B4-BE49-F238E27FC236}">
                <a16:creationId xmlns:a16="http://schemas.microsoft.com/office/drawing/2014/main" id="{5BC97705-810C-2B51-B1DD-163DCA3AE5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0" name="Rectangle 29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85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Google Shape;292;p23"/>
          <p:cNvSpPr txBox="1">
            <a:spLocks noGrp="1"/>
          </p:cNvSpPr>
          <p:nvPr>
            <p:ph type="title"/>
          </p:nvPr>
        </p:nvSpPr>
        <p:spPr>
          <a:xfrm>
            <a:off x="523875" y="425950"/>
            <a:ext cx="11210925" cy="744836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Acids and Bases</a:t>
            </a:r>
            <a:endParaRPr lang="en-US" sz="20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02" name="Straight Connector 30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5069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24356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Google Shape;266;p20">
            <a:extLst>
              <a:ext uri="{FF2B5EF4-FFF2-40B4-BE49-F238E27FC236}">
                <a16:creationId xmlns:a16="http://schemas.microsoft.com/office/drawing/2014/main" id="{C1365501-E855-956B-1CF6-60E315533443}"/>
              </a:ext>
            </a:extLst>
          </p:cNvPr>
          <p:cNvSpPr txBox="1"/>
          <p:nvPr/>
        </p:nvSpPr>
        <p:spPr>
          <a:xfrm>
            <a:off x="550100" y="1613650"/>
            <a:ext cx="10803700" cy="501575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you have ever eaten a 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lemon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you know the juice inside is sour! This is because lemon juice contains a lot of acid. 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Baking soda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which is also used in this experiment, is a base. </a:t>
            </a:r>
            <a:endParaRPr lang="en-US"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When acids and bases come together, they react and release bubbles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which creates lots of bubbling and fizzing as they escape. </a:t>
            </a:r>
            <a:endParaRPr lang="en-US"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32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this experiment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we will investigate the chemical reaction that happens when the acid in the lemon juice meets the base of baking soda. </a:t>
            </a:r>
            <a:endParaRPr lang="en-US"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7894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1" name="Rectangle 310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emon cut in half&#10;&#10;Description automatically generated">
            <a:extLst>
              <a:ext uri="{FF2B5EF4-FFF2-40B4-BE49-F238E27FC236}">
                <a16:creationId xmlns:a16="http://schemas.microsoft.com/office/drawing/2014/main" id="{AF617E2E-B729-7B07-4A50-B89DF6BB9D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089" r="16275" b="909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13" name="Rectangle 312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3" name="Google Shape;283;p22"/>
          <p:cNvSpPr txBox="1">
            <a:spLocks noGrp="1"/>
          </p:cNvSpPr>
          <p:nvPr>
            <p:ph type="title"/>
          </p:nvPr>
        </p:nvSpPr>
        <p:spPr>
          <a:xfrm>
            <a:off x="548894" y="805688"/>
            <a:ext cx="5039106" cy="1404112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 fontScale="90000"/>
          </a:bodyPr>
          <a:lstStyle/>
          <a:p>
            <a:pPr marL="0" lvl="0" indent="0"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ts val="3600"/>
            </a:pP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Calibri"/>
              </a:rPr>
              <a:t>This Week’s Experiment: Lemon Volcanoes!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5" name="Rectangle 31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7" name="Rectangle 31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6" name="Google Shape;286;p22"/>
          <p:cNvSpPr txBox="1"/>
          <p:nvPr/>
        </p:nvSpPr>
        <p:spPr>
          <a:xfrm>
            <a:off x="371094" y="2718054"/>
            <a:ext cx="4912106" cy="3428746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51435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3200"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Calibri"/>
              </a:rPr>
              <a:t>Listen carefully as the volunteer scientists read the directions</a:t>
            </a:r>
          </a:p>
          <a:p>
            <a:pPr marL="51435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3200"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Calibri"/>
              </a:rPr>
              <a:t>Follow the instructions</a:t>
            </a:r>
          </a:p>
          <a:p>
            <a:pPr marL="51435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3200"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Calibri"/>
              </a:rPr>
              <a:t>Volunteer scientists will ask for your observations and thoughts at the end</a:t>
            </a:r>
          </a:p>
          <a:p>
            <a:pPr marL="51435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3200"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Calibri"/>
              </a:rPr>
              <a:t>Have </a:t>
            </a:r>
            <a:r>
              <a:rPr lang="en-US" sz="2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Calibri"/>
              </a:rPr>
              <a:t>fun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Calibri"/>
              </a:rPr>
              <a:t>!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emon cut in half&#10;&#10;Description automatically generated">
            <a:extLst>
              <a:ext uri="{FF2B5EF4-FFF2-40B4-BE49-F238E27FC236}">
                <a16:creationId xmlns:a16="http://schemas.microsoft.com/office/drawing/2014/main" id="{7312BDEF-A0DC-1207-3AA0-84D1B7E793C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0" name="Rectangle 29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85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Google Shape;292;p23"/>
          <p:cNvSpPr txBox="1">
            <a:spLocks noGrp="1"/>
          </p:cNvSpPr>
          <p:nvPr>
            <p:ph type="title"/>
          </p:nvPr>
        </p:nvSpPr>
        <p:spPr>
          <a:xfrm>
            <a:off x="523875" y="425950"/>
            <a:ext cx="11210925" cy="744836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 algn="ctr"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ts val="4400"/>
            </a:pPr>
            <a:r>
              <a:rPr lang="en-US" sz="3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What do we need?</a:t>
            </a:r>
          </a:p>
        </p:txBody>
      </p:sp>
      <p:cxnSp>
        <p:nvCxnSpPr>
          <p:cNvPr id="302" name="Straight Connector 30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5069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24356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Google Shape;246;p18">
            <a:extLst>
              <a:ext uri="{FF2B5EF4-FFF2-40B4-BE49-F238E27FC236}">
                <a16:creationId xmlns:a16="http://schemas.microsoft.com/office/drawing/2014/main" id="{2F7335CA-2BC3-9505-6EA9-82DC003807CA}"/>
              </a:ext>
            </a:extLst>
          </p:cNvPr>
          <p:cNvSpPr txBox="1"/>
          <p:nvPr/>
        </p:nvSpPr>
        <p:spPr>
          <a:xfrm>
            <a:off x="673100" y="1926713"/>
            <a:ext cx="10845800" cy="3643992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19050" lvl="1">
              <a:buClr>
                <a:schemeClr val="dk1"/>
              </a:buClr>
              <a:buSzPts val="3200"/>
            </a:pPr>
            <a:r>
              <a:rPr lang="en-US" sz="32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Materials:</a:t>
            </a:r>
          </a:p>
          <a:p>
            <a:pPr marL="53340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+mj-lt"/>
              <a:buAutoNum type="arabicPeriod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Lemon (cut in half – ask for help from an adult)</a:t>
            </a:r>
            <a:endParaRPr sz="32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53340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+mj-lt"/>
              <a:buAutoNum type="arabicPeriod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 plate (for the lemon)</a:t>
            </a:r>
            <a:endParaRPr sz="3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53340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+mj-lt"/>
              <a:buAutoNum type="arabicPeriod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 cup or bowl (for the lemon juice)</a:t>
            </a:r>
            <a:endParaRPr sz="3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53340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+mj-lt"/>
              <a:buAutoNum type="arabicPeriod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Baking soda</a:t>
            </a:r>
            <a:endParaRPr sz="32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53340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+mj-lt"/>
              <a:buAutoNum type="arabicPeriod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Spoon</a:t>
            </a:r>
            <a:endParaRPr sz="3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53340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+mj-lt"/>
              <a:buAutoNum type="arabicPeriod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OPTIONAL: food coloring (don’t spill!)</a:t>
            </a:r>
            <a:endParaRPr sz="32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le of lemons&#10;&#10;Description automatically generated">
            <a:extLst>
              <a:ext uri="{FF2B5EF4-FFF2-40B4-BE49-F238E27FC236}">
                <a16:creationId xmlns:a16="http://schemas.microsoft.com/office/drawing/2014/main" id="{2F5D9F5B-D9CE-F34B-E0BA-C05F43DCDA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b="15062"/>
          <a:stretch/>
        </p:blipFill>
        <p:spPr>
          <a:xfrm>
            <a:off x="1" y="0"/>
            <a:ext cx="12187399" cy="6858000"/>
          </a:xfrm>
          <a:prstGeom prst="rect">
            <a:avLst/>
          </a:prstGeom>
        </p:spPr>
      </p:pic>
      <p:sp>
        <p:nvSpPr>
          <p:cNvPr id="317" name="Rectangle 3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12" name="Google Shape;312;p25"/>
          <p:cNvSpPr txBox="1"/>
          <p:nvPr/>
        </p:nvSpPr>
        <p:spPr>
          <a:xfrm>
            <a:off x="694200" y="1457850"/>
            <a:ext cx="10803600" cy="39423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did we find out?</a:t>
            </a:r>
            <a:endParaRPr lang="en-US" sz="3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le of lemons&#10;&#10;Description automatically generated">
            <a:extLst>
              <a:ext uri="{FF2B5EF4-FFF2-40B4-BE49-F238E27FC236}">
                <a16:creationId xmlns:a16="http://schemas.microsoft.com/office/drawing/2014/main" id="{4D41759D-7528-FD4D-4740-6E57F786B6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b="15062"/>
          <a:stretch/>
        </p:blipFill>
        <p:spPr>
          <a:xfrm>
            <a:off x="1" y="0"/>
            <a:ext cx="12187399" cy="6858000"/>
          </a:xfrm>
          <a:prstGeom prst="rect">
            <a:avLst/>
          </a:prstGeom>
        </p:spPr>
      </p:pic>
      <p:sp>
        <p:nvSpPr>
          <p:cNvPr id="300" name="Rectangle 29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85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Google Shape;292;p23"/>
          <p:cNvSpPr txBox="1">
            <a:spLocks noGrp="1"/>
          </p:cNvSpPr>
          <p:nvPr>
            <p:ph type="title"/>
          </p:nvPr>
        </p:nvSpPr>
        <p:spPr>
          <a:xfrm>
            <a:off x="523875" y="425950"/>
            <a:ext cx="11210925" cy="744836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 algn="ctr"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ts val="4400"/>
            </a:pPr>
            <a:r>
              <a:rPr lang="en-US" sz="3600" dirty="0"/>
              <a:t>What did we find out?</a:t>
            </a:r>
            <a:endParaRPr lang="en-US" sz="3600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302" name="Straight Connector 30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5069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24356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Google Shape;321;p26">
            <a:extLst>
              <a:ext uri="{FF2B5EF4-FFF2-40B4-BE49-F238E27FC236}">
                <a16:creationId xmlns:a16="http://schemas.microsoft.com/office/drawing/2014/main" id="{50122743-4AB1-74CC-157D-7128665CB77A}"/>
              </a:ext>
            </a:extLst>
          </p:cNvPr>
          <p:cNvSpPr txBox="1"/>
          <p:nvPr/>
        </p:nvSpPr>
        <p:spPr>
          <a:xfrm>
            <a:off x="694200" y="1912589"/>
            <a:ext cx="10803600" cy="39423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988"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When you added the lemon juice (which contains acid) to the baking soda on top of the lemon, it caused a chemical reaction that resulted in the release of air – you made bubbles!</a:t>
            </a:r>
          </a:p>
          <a:p>
            <a:pPr marL="91440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8453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5510" y="244344"/>
            <a:ext cx="5830490" cy="3653775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27"/>
          <p:cNvSpPr txBox="1"/>
          <p:nvPr/>
        </p:nvSpPr>
        <p:spPr>
          <a:xfrm>
            <a:off x="492180" y="5780471"/>
            <a:ext cx="1104900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http://www.tlasprogram.wordpress.com</a:t>
            </a:r>
            <a:endParaRPr sz="4400" b="1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7"/>
          <p:cNvSpPr txBox="1"/>
          <p:nvPr/>
        </p:nvSpPr>
        <p:spPr>
          <a:xfrm>
            <a:off x="0" y="4140962"/>
            <a:ext cx="12192000" cy="1569660"/>
          </a:xfrm>
          <a:prstGeom prst="rect">
            <a:avLst/>
          </a:prstGeom>
          <a:gradFill>
            <a:gsLst>
              <a:gs pos="0">
                <a:srgbClr val="7030A0"/>
              </a:gs>
              <a:gs pos="47000">
                <a:srgbClr val="A9BEE4"/>
              </a:gs>
              <a:gs pos="85000">
                <a:srgbClr val="A9BEE4"/>
              </a:gs>
              <a:gs pos="100000">
                <a:srgbClr val="C5D3ED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Please visit our website for videos, experiment ideas and resources!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A qr code with black squares&#10;&#10;Description automatically generated with low confidence">
            <a:extLst>
              <a:ext uri="{FF2B5EF4-FFF2-40B4-BE49-F238E27FC236}">
                <a16:creationId xmlns:a16="http://schemas.microsoft.com/office/drawing/2014/main" id="{952A584B-27A6-35A6-D0A9-A03FE9BCFB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3766" y="243702"/>
            <a:ext cx="3135627" cy="31471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15187E-F301-4FBF-9BBD-146E4F7FF215}"/>
              </a:ext>
            </a:extLst>
          </p:cNvPr>
          <p:cNvSpPr txBox="1"/>
          <p:nvPr/>
        </p:nvSpPr>
        <p:spPr>
          <a:xfrm>
            <a:off x="7142206" y="3390900"/>
            <a:ext cx="41088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Scan the QR code above to visit our YouTube </a:t>
            </a:r>
          </a:p>
          <a:p>
            <a:pPr algn="ctr"/>
            <a:r>
              <a:rPr lang="en-US" b="1" dirty="0"/>
              <a:t>channel for more great experiments!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299</Words>
  <Application>Microsoft Macintosh PowerPoint</Application>
  <PresentationFormat>Widescreen</PresentationFormat>
  <Paragraphs>33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Source Sans Pro</vt:lpstr>
      <vt:lpstr>Office Theme</vt:lpstr>
      <vt:lpstr>PowerPoint Presentation</vt:lpstr>
      <vt:lpstr>Acids and Bases</vt:lpstr>
      <vt:lpstr>This Week’s Experiment: Lemon Volcanoes!</vt:lpstr>
      <vt:lpstr>What do we need?</vt:lpstr>
      <vt:lpstr>PowerPoint Presentation</vt:lpstr>
      <vt:lpstr>What did we find out?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Bernard, Aimee</dc:creator>
  <cp:lastModifiedBy>Amin, Reema</cp:lastModifiedBy>
  <cp:revision>3</cp:revision>
  <dcterms:created xsi:type="dcterms:W3CDTF">2020-03-08T12:06:12Z</dcterms:created>
  <dcterms:modified xsi:type="dcterms:W3CDTF">2023-06-12T18:23:12Z</dcterms:modified>
</cp:coreProperties>
</file>