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4" r:id="rId2"/>
    <p:sldId id="283" r:id="rId3"/>
    <p:sldId id="277" r:id="rId4"/>
    <p:sldId id="278" r:id="rId5"/>
    <p:sldId id="280" r:id="rId6"/>
    <p:sldId id="287" r:id="rId7"/>
    <p:sldId id="28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aOzIi9WmRHJorNzUwNjRlq+jn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5"/>
    <p:restoredTop sz="94696"/>
  </p:normalViewPr>
  <p:slideViewPr>
    <p:cSldViewPr snapToGrid="0" showGuides="1">
      <p:cViewPr varScale="1">
        <p:scale>
          <a:sx n="46" d="100"/>
          <a:sy n="46" d="100"/>
        </p:scale>
        <p:origin x="168" y="133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customschemas.google.com/relationships/presentationmetadata" Target="metadata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0" name="Google Shape;29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29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0" name="Google Shape;29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8" name="Google Shape;30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0" name="Google Shape;29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00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le of lemons&#10;&#10;Description automatically generated">
            <a:extLst>
              <a:ext uri="{FF2B5EF4-FFF2-40B4-BE49-F238E27FC236}">
                <a16:creationId xmlns:a16="http://schemas.microsoft.com/office/drawing/2014/main" id="{0068338C-3DAD-2072-9A0F-0C729E046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062"/>
          <a:stretch/>
        </p:blipFill>
        <p:spPr>
          <a:xfrm>
            <a:off x="1" y="0"/>
            <a:ext cx="12187399" cy="6858000"/>
          </a:xfrm>
          <a:prstGeom prst="rect">
            <a:avLst/>
          </a:prstGeom>
        </p:spPr>
      </p:pic>
      <p:sp>
        <p:nvSpPr>
          <p:cNvPr id="257" name="Google Shape;257;p19"/>
          <p:cNvSpPr txBox="1"/>
          <p:nvPr/>
        </p:nvSpPr>
        <p:spPr>
          <a:xfrm>
            <a:off x="1339175" y="2638035"/>
            <a:ext cx="9513651" cy="158193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Week’s Experiment: Lemon Volcanoes!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6;p27">
            <a:extLst>
              <a:ext uri="{FF2B5EF4-FFF2-40B4-BE49-F238E27FC236}">
                <a16:creationId xmlns:a16="http://schemas.microsoft.com/office/drawing/2014/main" id="{C9521C5F-052D-3A91-3C63-404A325729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094" y="241493"/>
            <a:ext cx="3627299" cy="2273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868CAB3-47EA-1028-5D37-8B9D53A7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702761"/>
            <a:ext cx="286134455" cy="115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reative Commons License">
            <a:hlinkClick r:id="rId5"/>
            <a:extLst>
              <a:ext uri="{FF2B5EF4-FFF2-40B4-BE49-F238E27FC236}">
                <a16:creationId xmlns:a16="http://schemas.microsoft.com/office/drawing/2014/main" id="{97AA0C17-C5B8-FB3D-6713-166EC06A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927" y="5866361"/>
            <a:ext cx="1014153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92626C-302C-B071-73EC-93E37338E0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" y="612149"/>
            <a:ext cx="286134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Creative Commons Attribution-NonCommercial-ShareAlike 4.0 International License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9B524-B5BD-A50C-AA89-A1948DB6E228}"/>
              </a:ext>
            </a:extLst>
          </p:cNvPr>
          <p:cNvSpPr txBox="1"/>
          <p:nvPr/>
        </p:nvSpPr>
        <p:spPr>
          <a:xfrm>
            <a:off x="9382298" y="6211669"/>
            <a:ext cx="280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 </a:t>
            </a:r>
            <a:r>
              <a:rPr lang="en-US" sz="1200" u="sng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Creative Commons Attribution-NonCommercial-ShareAlike 4.0 International License</a:t>
            </a:r>
            <a:r>
              <a:rPr lang="en-US" sz="1050" dirty="0">
                <a:effectLst/>
              </a:rPr>
              <a:t> 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emon cut in half&#10;&#10;Description automatically generated">
            <a:extLst>
              <a:ext uri="{FF2B5EF4-FFF2-40B4-BE49-F238E27FC236}">
                <a16:creationId xmlns:a16="http://schemas.microsoft.com/office/drawing/2014/main" id="{5BC97705-810C-2B51-B1DD-163DCA3AE5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0" name="Rectangle 29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Acids and Bases</a:t>
            </a:r>
            <a:endParaRPr lang="en-US" sz="20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66;p20">
            <a:extLst>
              <a:ext uri="{FF2B5EF4-FFF2-40B4-BE49-F238E27FC236}">
                <a16:creationId xmlns:a16="http://schemas.microsoft.com/office/drawing/2014/main" id="{C1365501-E855-956B-1CF6-60E315533443}"/>
              </a:ext>
            </a:extLst>
          </p:cNvPr>
          <p:cNvSpPr txBox="1"/>
          <p:nvPr/>
        </p:nvSpPr>
        <p:spPr>
          <a:xfrm>
            <a:off x="550100" y="1613650"/>
            <a:ext cx="10803700" cy="50157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have ever eaten a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lemon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you know the juice inside is sour! This is because lemon juice contains a lot of acid.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Baking soda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is also used in this experiment, is a base. 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acids and bases come together, they react and release bubbles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creates lots of bubbling and fizzing as they escape. 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3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this experiment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we will investigate the chemical reaction that happens when the acid in the lemon juice meets the base of baking soda. 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89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" name="Rectangle 3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emon cut in half&#10;&#10;Description automatically generated">
            <a:extLst>
              <a:ext uri="{FF2B5EF4-FFF2-40B4-BE49-F238E27FC236}">
                <a16:creationId xmlns:a16="http://schemas.microsoft.com/office/drawing/2014/main" id="{AF617E2E-B729-7B07-4A50-B89DF6BB9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9" r="1627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548894" y="805688"/>
            <a:ext cx="5039106" cy="14041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This Week’s Experiment: Lemon Volcanoes!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371094" y="2718054"/>
            <a:ext cx="4912106" cy="342874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Listen carefully as the volunteer scientists read the directions</a:t>
            </a:r>
          </a:p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Follow the instructions</a:t>
            </a:r>
          </a:p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Volunteer scientists will ask for your observations and thoughts at the end</a:t>
            </a:r>
          </a:p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Have 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fun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emon cut in half&#10;&#10;Description automatically generated">
            <a:extLst>
              <a:ext uri="{FF2B5EF4-FFF2-40B4-BE49-F238E27FC236}">
                <a16:creationId xmlns:a16="http://schemas.microsoft.com/office/drawing/2014/main" id="{7312BDEF-A0DC-1207-3AA0-84D1B7E793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0" name="Rectangle 29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do we need?</a:t>
            </a:r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46;p18">
            <a:extLst>
              <a:ext uri="{FF2B5EF4-FFF2-40B4-BE49-F238E27FC236}">
                <a16:creationId xmlns:a16="http://schemas.microsoft.com/office/drawing/2014/main" id="{2F7335CA-2BC3-9505-6EA9-82DC003807CA}"/>
              </a:ext>
            </a:extLst>
          </p:cNvPr>
          <p:cNvSpPr txBox="1"/>
          <p:nvPr/>
        </p:nvSpPr>
        <p:spPr>
          <a:xfrm>
            <a:off x="673100" y="1926713"/>
            <a:ext cx="10845800" cy="3643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9050" lvl="1">
              <a:buClr>
                <a:schemeClr val="dk1"/>
              </a:buClr>
              <a:buSzPts val="3200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Materials:</a:t>
            </a:r>
          </a:p>
          <a:p>
            <a:pPr marL="5334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Lemon (cut in half – ask for help from an adult)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334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plate (for the lemon)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334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cup or bowl (for the lemon juice)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334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Baking soda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334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Spoon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3340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OPTIONAL: food coloring (don’t spill!)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le of lemons&#10;&#10;Description automatically generated">
            <a:extLst>
              <a:ext uri="{FF2B5EF4-FFF2-40B4-BE49-F238E27FC236}">
                <a16:creationId xmlns:a16="http://schemas.microsoft.com/office/drawing/2014/main" id="{2F5D9F5B-D9CE-F34B-E0BA-C05F43DCD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062"/>
          <a:stretch/>
        </p:blipFill>
        <p:spPr>
          <a:xfrm>
            <a:off x="1" y="0"/>
            <a:ext cx="12187399" cy="6858000"/>
          </a:xfrm>
          <a:prstGeom prst="rect">
            <a:avLst/>
          </a:prstGeom>
        </p:spPr>
      </p:pic>
      <p:sp>
        <p:nvSpPr>
          <p:cNvPr id="317" name="Rectangle 3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2" name="Google Shape;312;p25"/>
          <p:cNvSpPr txBox="1"/>
          <p:nvPr/>
        </p:nvSpPr>
        <p:spPr>
          <a:xfrm>
            <a:off x="694200" y="1457850"/>
            <a:ext cx="10803600" cy="394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we find out?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le of lemons&#10;&#10;Description automatically generated">
            <a:extLst>
              <a:ext uri="{FF2B5EF4-FFF2-40B4-BE49-F238E27FC236}">
                <a16:creationId xmlns:a16="http://schemas.microsoft.com/office/drawing/2014/main" id="{4D41759D-7528-FD4D-4740-6E57F786B6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062"/>
          <a:stretch/>
        </p:blipFill>
        <p:spPr>
          <a:xfrm>
            <a:off x="1" y="0"/>
            <a:ext cx="12187399" cy="6858000"/>
          </a:xfrm>
          <a:prstGeom prst="rect">
            <a:avLst/>
          </a:prstGeom>
        </p:spPr>
      </p:pic>
      <p:sp>
        <p:nvSpPr>
          <p:cNvPr id="300" name="Rectangle 29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3600" dirty="0"/>
              <a:t>What did we find out?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321;p26">
            <a:extLst>
              <a:ext uri="{FF2B5EF4-FFF2-40B4-BE49-F238E27FC236}">
                <a16:creationId xmlns:a16="http://schemas.microsoft.com/office/drawing/2014/main" id="{50122743-4AB1-74CC-157D-7128665CB77A}"/>
              </a:ext>
            </a:extLst>
          </p:cNvPr>
          <p:cNvSpPr txBox="1"/>
          <p:nvPr/>
        </p:nvSpPr>
        <p:spPr>
          <a:xfrm>
            <a:off x="694200" y="1912589"/>
            <a:ext cx="10803600" cy="394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8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added the lemon juice (which contains acid) to the baking soda on top of the lemon, it caused a chemical reaction that resulted in the release of air – you made bubbles!</a:t>
            </a:r>
          </a:p>
          <a:p>
            <a:pPr marL="9144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45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510" y="244344"/>
            <a:ext cx="5830490" cy="36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 txBox="1"/>
          <p:nvPr/>
        </p:nvSpPr>
        <p:spPr>
          <a:xfrm>
            <a:off x="492180" y="5780471"/>
            <a:ext cx="11049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http://www.tlasprogram.wordpress.com</a:t>
            </a:r>
            <a:endParaRPr sz="4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7"/>
          <p:cNvSpPr txBox="1"/>
          <p:nvPr/>
        </p:nvSpPr>
        <p:spPr>
          <a:xfrm>
            <a:off x="0" y="4140962"/>
            <a:ext cx="12192000" cy="1569660"/>
          </a:xfrm>
          <a:prstGeom prst="rect">
            <a:avLst/>
          </a:prstGeom>
          <a:gradFill>
            <a:gsLst>
              <a:gs pos="0">
                <a:srgbClr val="7030A0"/>
              </a:gs>
              <a:gs pos="47000">
                <a:srgbClr val="A9BEE4"/>
              </a:gs>
              <a:gs pos="85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visit our website for videos, experiment ideas and resources!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952A584B-27A6-35A6-D0A9-A03FE9BC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766" y="243702"/>
            <a:ext cx="3135627" cy="3147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15187E-F301-4FBF-9BBD-146E4F7FF215}"/>
              </a:ext>
            </a:extLst>
          </p:cNvPr>
          <p:cNvSpPr txBox="1"/>
          <p:nvPr/>
        </p:nvSpPr>
        <p:spPr>
          <a:xfrm>
            <a:off x="7142206" y="3390900"/>
            <a:ext cx="410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Scan the QR code above to visit our YouTube </a:t>
            </a:r>
          </a:p>
          <a:p>
            <a:pPr algn="ctr"/>
            <a:r>
              <a:rPr lang="en-US" b="1" dirty="0"/>
              <a:t>channel for more great experiments!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299</Words>
  <Application>Microsoft Macintosh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</vt:lpstr>
      <vt:lpstr>Office Theme</vt:lpstr>
      <vt:lpstr>PowerPoint Presentation</vt:lpstr>
      <vt:lpstr>Acids and Bases</vt:lpstr>
      <vt:lpstr>This Week’s Experiment: Lemon Volcanoes!</vt:lpstr>
      <vt:lpstr>What do we need?</vt:lpstr>
      <vt:lpstr>PowerPoint Presentation</vt:lpstr>
      <vt:lpstr>What did we find out?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Bernard, Aimee</dc:creator>
  <cp:lastModifiedBy>Amin, Reema</cp:lastModifiedBy>
  <cp:revision>3</cp:revision>
  <dcterms:created xsi:type="dcterms:W3CDTF">2020-03-08T12:06:12Z</dcterms:created>
  <dcterms:modified xsi:type="dcterms:W3CDTF">2023-06-12T18:23:12Z</dcterms:modified>
</cp:coreProperties>
</file>