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57" r:id="rId3"/>
    <p:sldId id="261" r:id="rId4"/>
    <p:sldId id="258" r:id="rId5"/>
    <p:sldId id="259" r:id="rId6"/>
    <p:sldId id="262" r:id="rId7"/>
    <p:sldId id="264" r:id="rId8"/>
    <p:sldId id="268" r:id="rId9"/>
    <p:sldId id="266" r:id="rId10"/>
    <p:sldId id="267" r:id="rId11"/>
    <p:sldId id="269" r:id="rId12"/>
    <p:sldId id="270" r:id="rId13"/>
    <p:sldId id="271" r:id="rId14"/>
    <p:sldId id="273" r:id="rId15"/>
    <p:sldId id="275" r:id="rId16"/>
    <p:sldId id="276" r:id="rId17"/>
    <p:sldId id="277" r:id="rId18"/>
    <p:sldId id="278" r:id="rId19"/>
    <p:sldId id="279" r:id="rId20"/>
    <p:sldId id="280" r:id="rId21"/>
    <p:sldId id="260" r:id="rId22"/>
    <p:sldId id="263" r:id="rId23"/>
    <p:sldId id="265" r:id="rId24"/>
    <p:sldId id="272"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0329B-500F-4CD4-AC28-4E81E6FE55D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C4C9024-ACA8-4FD9-A7A1-7BFEB7FDD722}">
      <dgm:prSet/>
      <dgm:spPr/>
      <dgm:t>
        <a:bodyPr/>
        <a:lstStyle/>
        <a:p>
          <a:r>
            <a:rPr lang="en-US"/>
            <a:t>Today’s Ultra-processed Foods (UPFs) emerged in the 1980s.</a:t>
          </a:r>
        </a:p>
      </dgm:t>
    </dgm:pt>
    <dgm:pt modelId="{D4538766-ED6D-4926-96B5-7596A206D23E}" type="parTrans" cxnId="{6E020421-CFB8-45F2-B359-5BE4175E4D1F}">
      <dgm:prSet/>
      <dgm:spPr/>
      <dgm:t>
        <a:bodyPr/>
        <a:lstStyle/>
        <a:p>
          <a:endParaRPr lang="en-US"/>
        </a:p>
      </dgm:t>
    </dgm:pt>
    <dgm:pt modelId="{438DD040-9692-4A28-9CBD-82B7BA4C915F}" type="sibTrans" cxnId="{6E020421-CFB8-45F2-B359-5BE4175E4D1F}">
      <dgm:prSet/>
      <dgm:spPr/>
      <dgm:t>
        <a:bodyPr/>
        <a:lstStyle/>
        <a:p>
          <a:endParaRPr lang="en-US"/>
        </a:p>
      </dgm:t>
    </dgm:pt>
    <dgm:pt modelId="{566A6281-B796-486F-919B-738B2DBB3BED}">
      <dgm:prSet/>
      <dgm:spPr/>
      <dgm:t>
        <a:bodyPr/>
        <a:lstStyle/>
        <a:p>
          <a:r>
            <a:rPr lang="en-US"/>
            <a:t>Mostly used in convenience foods and snacks.</a:t>
          </a:r>
        </a:p>
      </dgm:t>
    </dgm:pt>
    <dgm:pt modelId="{36A0F555-BDA4-40D7-9467-8F03D0BFD8A1}" type="parTrans" cxnId="{2F356E9E-2F6C-4993-9155-ED3CEF69B1D9}">
      <dgm:prSet/>
      <dgm:spPr/>
      <dgm:t>
        <a:bodyPr/>
        <a:lstStyle/>
        <a:p>
          <a:endParaRPr lang="en-US"/>
        </a:p>
      </dgm:t>
    </dgm:pt>
    <dgm:pt modelId="{64CCD260-9273-4708-9FA0-9E87A7416277}" type="sibTrans" cxnId="{2F356E9E-2F6C-4993-9155-ED3CEF69B1D9}">
      <dgm:prSet/>
      <dgm:spPr/>
      <dgm:t>
        <a:bodyPr/>
        <a:lstStyle/>
        <a:p>
          <a:endParaRPr lang="en-US"/>
        </a:p>
      </dgm:t>
    </dgm:pt>
    <dgm:pt modelId="{E019C6ED-375D-4162-B2AF-D3BE7EF4EFE8}">
      <dgm:prSet/>
      <dgm:spPr/>
      <dgm:t>
        <a:bodyPr/>
        <a:lstStyle/>
        <a:p>
          <a:r>
            <a:rPr lang="en-US"/>
            <a:t>Also includes synthetic additives, colors, artificial sweeteners, and flavor enhancers.</a:t>
          </a:r>
        </a:p>
      </dgm:t>
    </dgm:pt>
    <dgm:pt modelId="{3289A517-2A63-42C7-B7F5-5DDE8B47ED40}" type="parTrans" cxnId="{1F4AE96B-0155-4A72-A8DB-A148E5E93F16}">
      <dgm:prSet/>
      <dgm:spPr/>
      <dgm:t>
        <a:bodyPr/>
        <a:lstStyle/>
        <a:p>
          <a:endParaRPr lang="en-US"/>
        </a:p>
      </dgm:t>
    </dgm:pt>
    <dgm:pt modelId="{80FD37E4-96EE-43B4-8661-E082333A280E}" type="sibTrans" cxnId="{1F4AE96B-0155-4A72-A8DB-A148E5E93F16}">
      <dgm:prSet/>
      <dgm:spPr/>
      <dgm:t>
        <a:bodyPr/>
        <a:lstStyle/>
        <a:p>
          <a:endParaRPr lang="en-US"/>
        </a:p>
      </dgm:t>
    </dgm:pt>
    <dgm:pt modelId="{2C00C8E9-A0E5-402F-B5D5-F4A88B15E94C}">
      <dgm:prSet/>
      <dgm:spPr/>
      <dgm:t>
        <a:bodyPr/>
        <a:lstStyle/>
        <a:p>
          <a:r>
            <a:rPr lang="en-US"/>
            <a:t>People who opposed ultra-processed foods back then were labelled food pseudoscientists or food faddists. </a:t>
          </a:r>
        </a:p>
      </dgm:t>
    </dgm:pt>
    <dgm:pt modelId="{C14EB4A9-F24E-4168-9086-64A9A4FB8F9B}" type="parTrans" cxnId="{38454BC0-5DC1-4733-A6A1-0A42EC730311}">
      <dgm:prSet/>
      <dgm:spPr/>
      <dgm:t>
        <a:bodyPr/>
        <a:lstStyle/>
        <a:p>
          <a:endParaRPr lang="en-US"/>
        </a:p>
      </dgm:t>
    </dgm:pt>
    <dgm:pt modelId="{BCC6DC21-94EA-4456-842E-28DDB2F3E91F}" type="sibTrans" cxnId="{38454BC0-5DC1-4733-A6A1-0A42EC730311}">
      <dgm:prSet/>
      <dgm:spPr/>
      <dgm:t>
        <a:bodyPr/>
        <a:lstStyle/>
        <a:p>
          <a:endParaRPr lang="en-US"/>
        </a:p>
      </dgm:t>
    </dgm:pt>
    <dgm:pt modelId="{03C96EFC-1F80-478F-88F3-F9A28AE858BE}">
      <dgm:prSet/>
      <dgm:spPr/>
      <dgm:t>
        <a:bodyPr/>
        <a:lstStyle/>
        <a:p>
          <a:r>
            <a:rPr lang="en-US"/>
            <a:t>Carlos Monteiro and his team at the University of Sao Paulo in Brazil created NOVA in 2010. NOVA is a food classification system that categorizes food products based on the extent of industrial processing.</a:t>
          </a:r>
        </a:p>
      </dgm:t>
    </dgm:pt>
    <dgm:pt modelId="{CD8EA6CA-FDD7-401A-998D-616ECFFF198F}" type="parTrans" cxnId="{62944B4F-A3C0-42DD-ADFA-919777E846DA}">
      <dgm:prSet/>
      <dgm:spPr/>
      <dgm:t>
        <a:bodyPr/>
        <a:lstStyle/>
        <a:p>
          <a:endParaRPr lang="en-US"/>
        </a:p>
      </dgm:t>
    </dgm:pt>
    <dgm:pt modelId="{6C1925F4-A8A3-494C-913B-C82850990899}" type="sibTrans" cxnId="{62944B4F-A3C0-42DD-ADFA-919777E846DA}">
      <dgm:prSet/>
      <dgm:spPr/>
      <dgm:t>
        <a:bodyPr/>
        <a:lstStyle/>
        <a:p>
          <a:endParaRPr lang="en-US"/>
        </a:p>
      </dgm:t>
    </dgm:pt>
    <dgm:pt modelId="{2C18397A-3A42-4B7A-A289-486D15C10C77}" type="pres">
      <dgm:prSet presAssocID="{C5D0329B-500F-4CD4-AC28-4E81E6FE55D9}" presName="root" presStyleCnt="0">
        <dgm:presLayoutVars>
          <dgm:dir/>
          <dgm:resizeHandles val="exact"/>
        </dgm:presLayoutVars>
      </dgm:prSet>
      <dgm:spPr/>
    </dgm:pt>
    <dgm:pt modelId="{6E2095F2-8E8E-4564-A19D-FF82CF582FB8}" type="pres">
      <dgm:prSet presAssocID="{9C4C9024-ACA8-4FD9-A7A1-7BFEB7FDD722}" presName="compNode" presStyleCnt="0"/>
      <dgm:spPr/>
    </dgm:pt>
    <dgm:pt modelId="{82DA89DA-C45D-4BB9-ACC7-C792065667E8}" type="pres">
      <dgm:prSet presAssocID="{9C4C9024-ACA8-4FD9-A7A1-7BFEB7FDD722}" presName="bgRect" presStyleLbl="bgShp" presStyleIdx="0" presStyleCnt="5"/>
      <dgm:spPr/>
    </dgm:pt>
    <dgm:pt modelId="{C4DE83D0-7D72-4EC1-9593-33B3F921D4DD}" type="pres">
      <dgm:prSet presAssocID="{9C4C9024-ACA8-4FD9-A7A1-7BFEB7FDD72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melon"/>
        </a:ext>
      </dgm:extLst>
    </dgm:pt>
    <dgm:pt modelId="{9358A803-6622-4DF6-A446-45D6AE88EECD}" type="pres">
      <dgm:prSet presAssocID="{9C4C9024-ACA8-4FD9-A7A1-7BFEB7FDD722}" presName="spaceRect" presStyleCnt="0"/>
      <dgm:spPr/>
    </dgm:pt>
    <dgm:pt modelId="{E2613DF4-FCDB-41CF-A9DD-965357AA6E5D}" type="pres">
      <dgm:prSet presAssocID="{9C4C9024-ACA8-4FD9-A7A1-7BFEB7FDD722}" presName="parTx" presStyleLbl="revTx" presStyleIdx="0" presStyleCnt="5">
        <dgm:presLayoutVars>
          <dgm:chMax val="0"/>
          <dgm:chPref val="0"/>
        </dgm:presLayoutVars>
      </dgm:prSet>
      <dgm:spPr/>
    </dgm:pt>
    <dgm:pt modelId="{DA58CB1E-93CE-4786-B7C7-C8113090BB43}" type="pres">
      <dgm:prSet presAssocID="{438DD040-9692-4A28-9CBD-82B7BA4C915F}" presName="sibTrans" presStyleCnt="0"/>
      <dgm:spPr/>
    </dgm:pt>
    <dgm:pt modelId="{00E7C076-EA07-460B-AE20-A572E275D901}" type="pres">
      <dgm:prSet presAssocID="{566A6281-B796-486F-919B-738B2DBB3BED}" presName="compNode" presStyleCnt="0"/>
      <dgm:spPr/>
    </dgm:pt>
    <dgm:pt modelId="{6FB63610-5C81-4D7C-82D7-C6FBB32115B0}" type="pres">
      <dgm:prSet presAssocID="{566A6281-B796-486F-919B-738B2DBB3BED}" presName="bgRect" presStyleLbl="bgShp" presStyleIdx="1" presStyleCnt="5"/>
      <dgm:spPr/>
    </dgm:pt>
    <dgm:pt modelId="{511B632E-8F6D-4710-8451-9601F0A5D149}" type="pres">
      <dgm:prSet presAssocID="{566A6281-B796-486F-919B-738B2DBB3BE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12C7A508-57CA-4C62-803A-2E2D69A5FEFB}" type="pres">
      <dgm:prSet presAssocID="{566A6281-B796-486F-919B-738B2DBB3BED}" presName="spaceRect" presStyleCnt="0"/>
      <dgm:spPr/>
    </dgm:pt>
    <dgm:pt modelId="{46F0B03D-750F-4787-9AEC-E9857A0F650F}" type="pres">
      <dgm:prSet presAssocID="{566A6281-B796-486F-919B-738B2DBB3BED}" presName="parTx" presStyleLbl="revTx" presStyleIdx="1" presStyleCnt="5">
        <dgm:presLayoutVars>
          <dgm:chMax val="0"/>
          <dgm:chPref val="0"/>
        </dgm:presLayoutVars>
      </dgm:prSet>
      <dgm:spPr/>
    </dgm:pt>
    <dgm:pt modelId="{B2511A5B-8FEB-4A96-9BC9-BF7E48B693CC}" type="pres">
      <dgm:prSet presAssocID="{64CCD260-9273-4708-9FA0-9E87A7416277}" presName="sibTrans" presStyleCnt="0"/>
      <dgm:spPr/>
    </dgm:pt>
    <dgm:pt modelId="{E47DE181-8A0D-4303-9580-3A38E3F3FE0F}" type="pres">
      <dgm:prSet presAssocID="{E019C6ED-375D-4162-B2AF-D3BE7EF4EFE8}" presName="compNode" presStyleCnt="0"/>
      <dgm:spPr/>
    </dgm:pt>
    <dgm:pt modelId="{6309832C-2646-42B5-B2F5-551D94313572}" type="pres">
      <dgm:prSet presAssocID="{E019C6ED-375D-4162-B2AF-D3BE7EF4EFE8}" presName="bgRect" presStyleLbl="bgShp" presStyleIdx="2" presStyleCnt="5"/>
      <dgm:spPr/>
    </dgm:pt>
    <dgm:pt modelId="{588EC5AC-BB16-41FF-8A2B-5CCAE1C1D556}" type="pres">
      <dgm:prSet presAssocID="{E019C6ED-375D-4162-B2AF-D3BE7EF4EFE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st"/>
        </a:ext>
      </dgm:extLst>
    </dgm:pt>
    <dgm:pt modelId="{768AC9A3-CDF2-4ACD-9420-9DB2C9D8D497}" type="pres">
      <dgm:prSet presAssocID="{E019C6ED-375D-4162-B2AF-D3BE7EF4EFE8}" presName="spaceRect" presStyleCnt="0"/>
      <dgm:spPr/>
    </dgm:pt>
    <dgm:pt modelId="{4E09B8EA-316B-440D-ACD1-69C0AF5B25DA}" type="pres">
      <dgm:prSet presAssocID="{E019C6ED-375D-4162-B2AF-D3BE7EF4EFE8}" presName="parTx" presStyleLbl="revTx" presStyleIdx="2" presStyleCnt="5">
        <dgm:presLayoutVars>
          <dgm:chMax val="0"/>
          <dgm:chPref val="0"/>
        </dgm:presLayoutVars>
      </dgm:prSet>
      <dgm:spPr/>
    </dgm:pt>
    <dgm:pt modelId="{5ADA650A-0401-4847-AD01-72804309596C}" type="pres">
      <dgm:prSet presAssocID="{80FD37E4-96EE-43B4-8661-E082333A280E}" presName="sibTrans" presStyleCnt="0"/>
      <dgm:spPr/>
    </dgm:pt>
    <dgm:pt modelId="{4202B966-DBD2-4E2C-965B-32F176C5EFFE}" type="pres">
      <dgm:prSet presAssocID="{2C00C8E9-A0E5-402F-B5D5-F4A88B15E94C}" presName="compNode" presStyleCnt="0"/>
      <dgm:spPr/>
    </dgm:pt>
    <dgm:pt modelId="{7871FC50-9697-4C74-B177-BC1F0190DCC3}" type="pres">
      <dgm:prSet presAssocID="{2C00C8E9-A0E5-402F-B5D5-F4A88B15E94C}" presName="bgRect" presStyleLbl="bgShp" presStyleIdx="3" presStyleCnt="5"/>
      <dgm:spPr/>
    </dgm:pt>
    <dgm:pt modelId="{0BBE28A7-421D-4A96-BED5-27AA1B7AE536}" type="pres">
      <dgm:prSet presAssocID="{2C00C8E9-A0E5-402F-B5D5-F4A88B15E9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Eating"/>
        </a:ext>
      </dgm:extLst>
    </dgm:pt>
    <dgm:pt modelId="{03766BC1-A14B-4BE4-82D3-88517E3D8516}" type="pres">
      <dgm:prSet presAssocID="{2C00C8E9-A0E5-402F-B5D5-F4A88B15E94C}" presName="spaceRect" presStyleCnt="0"/>
      <dgm:spPr/>
    </dgm:pt>
    <dgm:pt modelId="{DF035C3A-C2F0-4D23-B4FD-011EE926E405}" type="pres">
      <dgm:prSet presAssocID="{2C00C8E9-A0E5-402F-B5D5-F4A88B15E94C}" presName="parTx" presStyleLbl="revTx" presStyleIdx="3" presStyleCnt="5">
        <dgm:presLayoutVars>
          <dgm:chMax val="0"/>
          <dgm:chPref val="0"/>
        </dgm:presLayoutVars>
      </dgm:prSet>
      <dgm:spPr/>
    </dgm:pt>
    <dgm:pt modelId="{579EABEE-2B03-4309-AE11-AD9A41E1AEC8}" type="pres">
      <dgm:prSet presAssocID="{BCC6DC21-94EA-4456-842E-28DDB2F3E91F}" presName="sibTrans" presStyleCnt="0"/>
      <dgm:spPr/>
    </dgm:pt>
    <dgm:pt modelId="{515AB69D-A603-49AB-9D87-D22FE4065733}" type="pres">
      <dgm:prSet presAssocID="{03C96EFC-1F80-478F-88F3-F9A28AE858BE}" presName="compNode" presStyleCnt="0"/>
      <dgm:spPr/>
    </dgm:pt>
    <dgm:pt modelId="{1CEC06D0-21CE-467E-B30D-D63A24E1D7A9}" type="pres">
      <dgm:prSet presAssocID="{03C96EFC-1F80-478F-88F3-F9A28AE858BE}" presName="bgRect" presStyleLbl="bgShp" presStyleIdx="4" presStyleCnt="5"/>
      <dgm:spPr/>
    </dgm:pt>
    <dgm:pt modelId="{D5BAA78A-D605-434D-98DF-38E428A87BA1}" type="pres">
      <dgm:prSet presAssocID="{03C96EFC-1F80-478F-88F3-F9A28AE858B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k and knife"/>
        </a:ext>
      </dgm:extLst>
    </dgm:pt>
    <dgm:pt modelId="{9D53C6AD-1029-4F32-8C16-0079E27CC250}" type="pres">
      <dgm:prSet presAssocID="{03C96EFC-1F80-478F-88F3-F9A28AE858BE}" presName="spaceRect" presStyleCnt="0"/>
      <dgm:spPr/>
    </dgm:pt>
    <dgm:pt modelId="{D9F6FC83-8142-4619-852F-C70EB8179651}" type="pres">
      <dgm:prSet presAssocID="{03C96EFC-1F80-478F-88F3-F9A28AE858BE}" presName="parTx" presStyleLbl="revTx" presStyleIdx="4" presStyleCnt="5">
        <dgm:presLayoutVars>
          <dgm:chMax val="0"/>
          <dgm:chPref val="0"/>
        </dgm:presLayoutVars>
      </dgm:prSet>
      <dgm:spPr/>
    </dgm:pt>
  </dgm:ptLst>
  <dgm:cxnLst>
    <dgm:cxn modelId="{6E020421-CFB8-45F2-B359-5BE4175E4D1F}" srcId="{C5D0329B-500F-4CD4-AC28-4E81E6FE55D9}" destId="{9C4C9024-ACA8-4FD9-A7A1-7BFEB7FDD722}" srcOrd="0" destOrd="0" parTransId="{D4538766-ED6D-4926-96B5-7596A206D23E}" sibTransId="{438DD040-9692-4A28-9CBD-82B7BA4C915F}"/>
    <dgm:cxn modelId="{62944B4F-A3C0-42DD-ADFA-919777E846DA}" srcId="{C5D0329B-500F-4CD4-AC28-4E81E6FE55D9}" destId="{03C96EFC-1F80-478F-88F3-F9A28AE858BE}" srcOrd="4" destOrd="0" parTransId="{CD8EA6CA-FDD7-401A-998D-616ECFFF198F}" sibTransId="{6C1925F4-A8A3-494C-913B-C82850990899}"/>
    <dgm:cxn modelId="{93346C62-48F4-4684-BFD7-4E7C8C9064A9}" type="presOf" srcId="{03C96EFC-1F80-478F-88F3-F9A28AE858BE}" destId="{D9F6FC83-8142-4619-852F-C70EB8179651}" srcOrd="0" destOrd="0" presId="urn:microsoft.com/office/officeart/2018/2/layout/IconVerticalSolidList"/>
    <dgm:cxn modelId="{1F4AE96B-0155-4A72-A8DB-A148E5E93F16}" srcId="{C5D0329B-500F-4CD4-AC28-4E81E6FE55D9}" destId="{E019C6ED-375D-4162-B2AF-D3BE7EF4EFE8}" srcOrd="2" destOrd="0" parTransId="{3289A517-2A63-42C7-B7F5-5DDE8B47ED40}" sibTransId="{80FD37E4-96EE-43B4-8661-E082333A280E}"/>
    <dgm:cxn modelId="{4B94B27A-CE7C-4FA0-A875-26D5DD74BF41}" type="presOf" srcId="{2C00C8E9-A0E5-402F-B5D5-F4A88B15E94C}" destId="{DF035C3A-C2F0-4D23-B4FD-011EE926E405}" srcOrd="0" destOrd="0" presId="urn:microsoft.com/office/officeart/2018/2/layout/IconVerticalSolidList"/>
    <dgm:cxn modelId="{FBD8EA98-10C3-45FE-A81F-0E0E024B6B90}" type="presOf" srcId="{E019C6ED-375D-4162-B2AF-D3BE7EF4EFE8}" destId="{4E09B8EA-316B-440D-ACD1-69C0AF5B25DA}" srcOrd="0" destOrd="0" presId="urn:microsoft.com/office/officeart/2018/2/layout/IconVerticalSolidList"/>
    <dgm:cxn modelId="{B85E849A-C6F1-426B-9F7E-0BEDA980E6C3}" type="presOf" srcId="{C5D0329B-500F-4CD4-AC28-4E81E6FE55D9}" destId="{2C18397A-3A42-4B7A-A289-486D15C10C77}" srcOrd="0" destOrd="0" presId="urn:microsoft.com/office/officeart/2018/2/layout/IconVerticalSolidList"/>
    <dgm:cxn modelId="{2F356E9E-2F6C-4993-9155-ED3CEF69B1D9}" srcId="{C5D0329B-500F-4CD4-AC28-4E81E6FE55D9}" destId="{566A6281-B796-486F-919B-738B2DBB3BED}" srcOrd="1" destOrd="0" parTransId="{36A0F555-BDA4-40D7-9467-8F03D0BFD8A1}" sibTransId="{64CCD260-9273-4708-9FA0-9E87A7416277}"/>
    <dgm:cxn modelId="{72B413A9-092B-412C-B1AA-38EA75AC6141}" type="presOf" srcId="{566A6281-B796-486F-919B-738B2DBB3BED}" destId="{46F0B03D-750F-4787-9AEC-E9857A0F650F}" srcOrd="0" destOrd="0" presId="urn:microsoft.com/office/officeart/2018/2/layout/IconVerticalSolidList"/>
    <dgm:cxn modelId="{38454BC0-5DC1-4733-A6A1-0A42EC730311}" srcId="{C5D0329B-500F-4CD4-AC28-4E81E6FE55D9}" destId="{2C00C8E9-A0E5-402F-B5D5-F4A88B15E94C}" srcOrd="3" destOrd="0" parTransId="{C14EB4A9-F24E-4168-9086-64A9A4FB8F9B}" sibTransId="{BCC6DC21-94EA-4456-842E-28DDB2F3E91F}"/>
    <dgm:cxn modelId="{47A551C5-5738-42F5-92AD-16FFE4AE1FBE}" type="presOf" srcId="{9C4C9024-ACA8-4FD9-A7A1-7BFEB7FDD722}" destId="{E2613DF4-FCDB-41CF-A9DD-965357AA6E5D}" srcOrd="0" destOrd="0" presId="urn:microsoft.com/office/officeart/2018/2/layout/IconVerticalSolidList"/>
    <dgm:cxn modelId="{D049BFD8-AA76-42BE-A2A7-8A5CD803559F}" type="presParOf" srcId="{2C18397A-3A42-4B7A-A289-486D15C10C77}" destId="{6E2095F2-8E8E-4564-A19D-FF82CF582FB8}" srcOrd="0" destOrd="0" presId="urn:microsoft.com/office/officeart/2018/2/layout/IconVerticalSolidList"/>
    <dgm:cxn modelId="{169FE67B-567E-4100-853C-AA2D9A0A5B50}" type="presParOf" srcId="{6E2095F2-8E8E-4564-A19D-FF82CF582FB8}" destId="{82DA89DA-C45D-4BB9-ACC7-C792065667E8}" srcOrd="0" destOrd="0" presId="urn:microsoft.com/office/officeart/2018/2/layout/IconVerticalSolidList"/>
    <dgm:cxn modelId="{F6B74C0B-EE8B-4F9F-8EB2-0925008D9EE2}" type="presParOf" srcId="{6E2095F2-8E8E-4564-A19D-FF82CF582FB8}" destId="{C4DE83D0-7D72-4EC1-9593-33B3F921D4DD}" srcOrd="1" destOrd="0" presId="urn:microsoft.com/office/officeart/2018/2/layout/IconVerticalSolidList"/>
    <dgm:cxn modelId="{5670894B-0217-405F-ABF8-BC5431AACE30}" type="presParOf" srcId="{6E2095F2-8E8E-4564-A19D-FF82CF582FB8}" destId="{9358A803-6622-4DF6-A446-45D6AE88EECD}" srcOrd="2" destOrd="0" presId="urn:microsoft.com/office/officeart/2018/2/layout/IconVerticalSolidList"/>
    <dgm:cxn modelId="{74A99449-A0B2-4ABB-A426-EAF4ABF35D99}" type="presParOf" srcId="{6E2095F2-8E8E-4564-A19D-FF82CF582FB8}" destId="{E2613DF4-FCDB-41CF-A9DD-965357AA6E5D}" srcOrd="3" destOrd="0" presId="urn:microsoft.com/office/officeart/2018/2/layout/IconVerticalSolidList"/>
    <dgm:cxn modelId="{FBC4266F-5CB7-4C0A-8E05-AF1F461FEF88}" type="presParOf" srcId="{2C18397A-3A42-4B7A-A289-486D15C10C77}" destId="{DA58CB1E-93CE-4786-B7C7-C8113090BB43}" srcOrd="1" destOrd="0" presId="urn:microsoft.com/office/officeart/2018/2/layout/IconVerticalSolidList"/>
    <dgm:cxn modelId="{625556FE-F406-4ABF-BC04-3F052CFBC678}" type="presParOf" srcId="{2C18397A-3A42-4B7A-A289-486D15C10C77}" destId="{00E7C076-EA07-460B-AE20-A572E275D901}" srcOrd="2" destOrd="0" presId="urn:microsoft.com/office/officeart/2018/2/layout/IconVerticalSolidList"/>
    <dgm:cxn modelId="{FBFC432A-61EC-4664-B88C-1F65C246DBF8}" type="presParOf" srcId="{00E7C076-EA07-460B-AE20-A572E275D901}" destId="{6FB63610-5C81-4D7C-82D7-C6FBB32115B0}" srcOrd="0" destOrd="0" presId="urn:microsoft.com/office/officeart/2018/2/layout/IconVerticalSolidList"/>
    <dgm:cxn modelId="{A8ED0885-D2B3-43DE-82FD-27797B90D032}" type="presParOf" srcId="{00E7C076-EA07-460B-AE20-A572E275D901}" destId="{511B632E-8F6D-4710-8451-9601F0A5D149}" srcOrd="1" destOrd="0" presId="urn:microsoft.com/office/officeart/2018/2/layout/IconVerticalSolidList"/>
    <dgm:cxn modelId="{67447AB3-2DC4-44E7-BE26-725D76694430}" type="presParOf" srcId="{00E7C076-EA07-460B-AE20-A572E275D901}" destId="{12C7A508-57CA-4C62-803A-2E2D69A5FEFB}" srcOrd="2" destOrd="0" presId="urn:microsoft.com/office/officeart/2018/2/layout/IconVerticalSolidList"/>
    <dgm:cxn modelId="{CA08DE27-5B71-4406-964B-AA2888BBD3BF}" type="presParOf" srcId="{00E7C076-EA07-460B-AE20-A572E275D901}" destId="{46F0B03D-750F-4787-9AEC-E9857A0F650F}" srcOrd="3" destOrd="0" presId="urn:microsoft.com/office/officeart/2018/2/layout/IconVerticalSolidList"/>
    <dgm:cxn modelId="{66CBA372-097E-44F4-BCF1-CA13369C3D61}" type="presParOf" srcId="{2C18397A-3A42-4B7A-A289-486D15C10C77}" destId="{B2511A5B-8FEB-4A96-9BC9-BF7E48B693CC}" srcOrd="3" destOrd="0" presId="urn:microsoft.com/office/officeart/2018/2/layout/IconVerticalSolidList"/>
    <dgm:cxn modelId="{42905355-F538-4BDD-BB5F-C0591117E336}" type="presParOf" srcId="{2C18397A-3A42-4B7A-A289-486D15C10C77}" destId="{E47DE181-8A0D-4303-9580-3A38E3F3FE0F}" srcOrd="4" destOrd="0" presId="urn:microsoft.com/office/officeart/2018/2/layout/IconVerticalSolidList"/>
    <dgm:cxn modelId="{B1521E21-BB10-421E-B0CA-3850F5794D2B}" type="presParOf" srcId="{E47DE181-8A0D-4303-9580-3A38E3F3FE0F}" destId="{6309832C-2646-42B5-B2F5-551D94313572}" srcOrd="0" destOrd="0" presId="urn:microsoft.com/office/officeart/2018/2/layout/IconVerticalSolidList"/>
    <dgm:cxn modelId="{937095BC-4C7F-4B61-8157-818926993E47}" type="presParOf" srcId="{E47DE181-8A0D-4303-9580-3A38E3F3FE0F}" destId="{588EC5AC-BB16-41FF-8A2B-5CCAE1C1D556}" srcOrd="1" destOrd="0" presId="urn:microsoft.com/office/officeart/2018/2/layout/IconVerticalSolidList"/>
    <dgm:cxn modelId="{E09B4A73-7D23-4173-85CD-7DCE40CB00AF}" type="presParOf" srcId="{E47DE181-8A0D-4303-9580-3A38E3F3FE0F}" destId="{768AC9A3-CDF2-4ACD-9420-9DB2C9D8D497}" srcOrd="2" destOrd="0" presId="urn:microsoft.com/office/officeart/2018/2/layout/IconVerticalSolidList"/>
    <dgm:cxn modelId="{D2EBA8F5-EC93-4F35-8E4E-4C583C018ED8}" type="presParOf" srcId="{E47DE181-8A0D-4303-9580-3A38E3F3FE0F}" destId="{4E09B8EA-316B-440D-ACD1-69C0AF5B25DA}" srcOrd="3" destOrd="0" presId="urn:microsoft.com/office/officeart/2018/2/layout/IconVerticalSolidList"/>
    <dgm:cxn modelId="{950A2171-6383-4053-964A-EFF9E07FAC10}" type="presParOf" srcId="{2C18397A-3A42-4B7A-A289-486D15C10C77}" destId="{5ADA650A-0401-4847-AD01-72804309596C}" srcOrd="5" destOrd="0" presId="urn:microsoft.com/office/officeart/2018/2/layout/IconVerticalSolidList"/>
    <dgm:cxn modelId="{87576682-E535-4BB0-80A3-21BF6F06D3A9}" type="presParOf" srcId="{2C18397A-3A42-4B7A-A289-486D15C10C77}" destId="{4202B966-DBD2-4E2C-965B-32F176C5EFFE}" srcOrd="6" destOrd="0" presId="urn:microsoft.com/office/officeart/2018/2/layout/IconVerticalSolidList"/>
    <dgm:cxn modelId="{FC61ECDB-BE01-4BAA-B64B-A53E16926530}" type="presParOf" srcId="{4202B966-DBD2-4E2C-965B-32F176C5EFFE}" destId="{7871FC50-9697-4C74-B177-BC1F0190DCC3}" srcOrd="0" destOrd="0" presId="urn:microsoft.com/office/officeart/2018/2/layout/IconVerticalSolidList"/>
    <dgm:cxn modelId="{FAF69988-0F70-4A19-BF8D-D701C0A1FC57}" type="presParOf" srcId="{4202B966-DBD2-4E2C-965B-32F176C5EFFE}" destId="{0BBE28A7-421D-4A96-BED5-27AA1B7AE536}" srcOrd="1" destOrd="0" presId="urn:microsoft.com/office/officeart/2018/2/layout/IconVerticalSolidList"/>
    <dgm:cxn modelId="{9585BA7D-FEBB-4B2D-AE5F-9A3B22215007}" type="presParOf" srcId="{4202B966-DBD2-4E2C-965B-32F176C5EFFE}" destId="{03766BC1-A14B-4BE4-82D3-88517E3D8516}" srcOrd="2" destOrd="0" presId="urn:microsoft.com/office/officeart/2018/2/layout/IconVerticalSolidList"/>
    <dgm:cxn modelId="{0F3AD619-11A7-46F2-998A-00CBFE71B41F}" type="presParOf" srcId="{4202B966-DBD2-4E2C-965B-32F176C5EFFE}" destId="{DF035C3A-C2F0-4D23-B4FD-011EE926E405}" srcOrd="3" destOrd="0" presId="urn:microsoft.com/office/officeart/2018/2/layout/IconVerticalSolidList"/>
    <dgm:cxn modelId="{33E8288D-3546-4BD2-B9E4-93ED5B681AC1}" type="presParOf" srcId="{2C18397A-3A42-4B7A-A289-486D15C10C77}" destId="{579EABEE-2B03-4309-AE11-AD9A41E1AEC8}" srcOrd="7" destOrd="0" presId="urn:microsoft.com/office/officeart/2018/2/layout/IconVerticalSolidList"/>
    <dgm:cxn modelId="{1F57036D-4CA2-45CC-A8A8-B6B3A071AC8A}" type="presParOf" srcId="{2C18397A-3A42-4B7A-A289-486D15C10C77}" destId="{515AB69D-A603-49AB-9D87-D22FE4065733}" srcOrd="8" destOrd="0" presId="urn:microsoft.com/office/officeart/2018/2/layout/IconVerticalSolidList"/>
    <dgm:cxn modelId="{DE960576-4542-491E-B4CE-1CF9585C086F}" type="presParOf" srcId="{515AB69D-A603-49AB-9D87-D22FE4065733}" destId="{1CEC06D0-21CE-467E-B30D-D63A24E1D7A9}" srcOrd="0" destOrd="0" presId="urn:microsoft.com/office/officeart/2018/2/layout/IconVerticalSolidList"/>
    <dgm:cxn modelId="{273027C1-30E3-40DD-90D6-4FC0079857E1}" type="presParOf" srcId="{515AB69D-A603-49AB-9D87-D22FE4065733}" destId="{D5BAA78A-D605-434D-98DF-38E428A87BA1}" srcOrd="1" destOrd="0" presId="urn:microsoft.com/office/officeart/2018/2/layout/IconVerticalSolidList"/>
    <dgm:cxn modelId="{976B1B64-6A4F-4969-B69A-19A1E04E9537}" type="presParOf" srcId="{515AB69D-A603-49AB-9D87-D22FE4065733}" destId="{9D53C6AD-1029-4F32-8C16-0079E27CC250}" srcOrd="2" destOrd="0" presId="urn:microsoft.com/office/officeart/2018/2/layout/IconVerticalSolidList"/>
    <dgm:cxn modelId="{1B5304AD-FF76-4081-B25E-54B1DCAE109C}" type="presParOf" srcId="{515AB69D-A603-49AB-9D87-D22FE4065733}" destId="{D9F6FC83-8142-4619-852F-C70EB817965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E0E32F-5DC2-479A-A945-C259592E6EA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C424901-18DB-40B8-8F81-4FA66F754D83}">
      <dgm:prSet/>
      <dgm:spPr/>
      <dgm:t>
        <a:bodyPr/>
        <a:lstStyle/>
        <a:p>
          <a:pPr>
            <a:lnSpc>
              <a:spcPct val="100000"/>
            </a:lnSpc>
          </a:pPr>
          <a:r>
            <a:rPr lang="en-US"/>
            <a:t>The commercial determinants of health (CDOH) are the “strategies and approaches used by the private sector to promote products and choices that are detrimental to health”. </a:t>
          </a:r>
        </a:p>
      </dgm:t>
    </dgm:pt>
    <dgm:pt modelId="{834C75A2-4CED-40E8-8CD7-482D3DAD296E}" type="parTrans" cxnId="{E178561C-7D99-4AA1-9ED0-66295D2BEAB1}">
      <dgm:prSet/>
      <dgm:spPr/>
      <dgm:t>
        <a:bodyPr/>
        <a:lstStyle/>
        <a:p>
          <a:endParaRPr lang="en-US"/>
        </a:p>
      </dgm:t>
    </dgm:pt>
    <dgm:pt modelId="{2BA4C292-81CB-4FDF-86B8-04C3A71582C7}" type="sibTrans" cxnId="{E178561C-7D99-4AA1-9ED0-66295D2BEAB1}">
      <dgm:prSet/>
      <dgm:spPr/>
      <dgm:t>
        <a:bodyPr/>
        <a:lstStyle/>
        <a:p>
          <a:pPr>
            <a:lnSpc>
              <a:spcPct val="100000"/>
            </a:lnSpc>
          </a:pPr>
          <a:endParaRPr lang="en-US"/>
        </a:p>
      </dgm:t>
    </dgm:pt>
    <dgm:pt modelId="{BD255565-8842-44FD-A020-16D8018E32C4}">
      <dgm:prSet/>
      <dgm:spPr/>
      <dgm:t>
        <a:bodyPr/>
        <a:lstStyle/>
        <a:p>
          <a:pPr>
            <a:lnSpc>
              <a:spcPct val="100000"/>
            </a:lnSpc>
          </a:pPr>
          <a:r>
            <a:rPr lang="en-US"/>
            <a:t>Governments, civil society groups and public health practitioners need to work together to build long-term global networks and social movements with diverse skillsets to mitigate the harms associated with Big Food.</a:t>
          </a:r>
        </a:p>
      </dgm:t>
    </dgm:pt>
    <dgm:pt modelId="{B6849F62-6204-474A-8E3C-571A653802FB}" type="parTrans" cxnId="{F7FBB464-6D48-4942-AF2D-F0898DC5FD06}">
      <dgm:prSet/>
      <dgm:spPr/>
      <dgm:t>
        <a:bodyPr/>
        <a:lstStyle/>
        <a:p>
          <a:endParaRPr lang="en-US"/>
        </a:p>
      </dgm:t>
    </dgm:pt>
    <dgm:pt modelId="{B26F6CE8-F05F-40D6-B387-F839284FB0E8}" type="sibTrans" cxnId="{F7FBB464-6D48-4942-AF2D-F0898DC5FD06}">
      <dgm:prSet/>
      <dgm:spPr/>
      <dgm:t>
        <a:bodyPr/>
        <a:lstStyle/>
        <a:p>
          <a:pPr>
            <a:lnSpc>
              <a:spcPct val="100000"/>
            </a:lnSpc>
          </a:pPr>
          <a:endParaRPr lang="en-US"/>
        </a:p>
      </dgm:t>
    </dgm:pt>
    <dgm:pt modelId="{0B444A57-864D-4848-8578-1CB10ECE2C97}">
      <dgm:prSet/>
      <dgm:spPr/>
      <dgm:t>
        <a:bodyPr/>
        <a:lstStyle/>
        <a:p>
          <a:pPr>
            <a:lnSpc>
              <a:spcPct val="100000"/>
            </a:lnSpc>
          </a:pPr>
          <a:r>
            <a:rPr lang="en-US"/>
            <a:t>Taxation has been a major policy used to discourage consumption of UPFs including SSBs and high-energy dense packaged foods.</a:t>
          </a:r>
        </a:p>
      </dgm:t>
    </dgm:pt>
    <dgm:pt modelId="{AA79B909-0864-486E-8BC2-2BEDEE345ED6}" type="parTrans" cxnId="{D670C56A-D7C8-4CA2-B955-1E805DC9E259}">
      <dgm:prSet/>
      <dgm:spPr/>
      <dgm:t>
        <a:bodyPr/>
        <a:lstStyle/>
        <a:p>
          <a:endParaRPr lang="en-US"/>
        </a:p>
      </dgm:t>
    </dgm:pt>
    <dgm:pt modelId="{63CD1A7B-A97D-4B58-AF2D-11482FFBD8FC}" type="sibTrans" cxnId="{D670C56A-D7C8-4CA2-B955-1E805DC9E259}">
      <dgm:prSet/>
      <dgm:spPr/>
      <dgm:t>
        <a:bodyPr/>
        <a:lstStyle/>
        <a:p>
          <a:pPr>
            <a:lnSpc>
              <a:spcPct val="100000"/>
            </a:lnSpc>
          </a:pPr>
          <a:endParaRPr lang="en-US"/>
        </a:p>
      </dgm:t>
    </dgm:pt>
    <dgm:pt modelId="{EF8F55DC-B306-4087-9B19-9DE28609E21F}">
      <dgm:prSet/>
      <dgm:spPr/>
      <dgm:t>
        <a:bodyPr/>
        <a:lstStyle/>
        <a:p>
          <a:pPr>
            <a:lnSpc>
              <a:spcPct val="100000"/>
            </a:lnSpc>
          </a:pPr>
          <a:r>
            <a:rPr lang="en-US"/>
            <a:t>Many countries lack clear policies of regulating UPFs, including the U.S. </a:t>
          </a:r>
        </a:p>
      </dgm:t>
    </dgm:pt>
    <dgm:pt modelId="{CB89E19B-6600-4462-9062-C2EB5DD44179}" type="parTrans" cxnId="{8447CFD6-2813-4C6C-93F2-E7BFEFBA5AEC}">
      <dgm:prSet/>
      <dgm:spPr/>
      <dgm:t>
        <a:bodyPr/>
        <a:lstStyle/>
        <a:p>
          <a:endParaRPr lang="en-US"/>
        </a:p>
      </dgm:t>
    </dgm:pt>
    <dgm:pt modelId="{F5F89199-F8B6-4210-A2D7-5425FD59C3CC}" type="sibTrans" cxnId="{8447CFD6-2813-4C6C-93F2-E7BFEFBA5AEC}">
      <dgm:prSet/>
      <dgm:spPr/>
      <dgm:t>
        <a:bodyPr/>
        <a:lstStyle/>
        <a:p>
          <a:endParaRPr lang="en-US"/>
        </a:p>
      </dgm:t>
    </dgm:pt>
    <dgm:pt modelId="{24060F4E-AF42-4FD6-B5A5-C2294872FAF8}" type="pres">
      <dgm:prSet presAssocID="{78E0E32F-5DC2-479A-A945-C259592E6EA2}" presName="root" presStyleCnt="0">
        <dgm:presLayoutVars>
          <dgm:dir/>
          <dgm:resizeHandles val="exact"/>
        </dgm:presLayoutVars>
      </dgm:prSet>
      <dgm:spPr/>
    </dgm:pt>
    <dgm:pt modelId="{D83D6E18-5F0D-46A7-8842-5185862CF38B}" type="pres">
      <dgm:prSet presAssocID="{78E0E32F-5DC2-479A-A945-C259592E6EA2}" presName="container" presStyleCnt="0">
        <dgm:presLayoutVars>
          <dgm:dir/>
          <dgm:resizeHandles val="exact"/>
        </dgm:presLayoutVars>
      </dgm:prSet>
      <dgm:spPr/>
    </dgm:pt>
    <dgm:pt modelId="{8AE2E9D2-D16A-49FC-BEEA-06C3F7A311F2}" type="pres">
      <dgm:prSet presAssocID="{1C424901-18DB-40B8-8F81-4FA66F754D83}" presName="compNode" presStyleCnt="0"/>
      <dgm:spPr/>
    </dgm:pt>
    <dgm:pt modelId="{6FE04F1A-F1FA-45F7-900C-D1EC4592359D}" type="pres">
      <dgm:prSet presAssocID="{1C424901-18DB-40B8-8F81-4FA66F754D83}" presName="iconBgRect" presStyleLbl="bgShp" presStyleIdx="0" presStyleCnt="4"/>
      <dgm:spPr/>
    </dgm:pt>
    <dgm:pt modelId="{4A291FC6-A182-4B0B-B0C1-ED6CED5ED580}" type="pres">
      <dgm:prSet presAssocID="{1C424901-18DB-40B8-8F81-4FA66F754D8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E7DA1E73-9E95-4760-9330-1AC9E7C6B615}" type="pres">
      <dgm:prSet presAssocID="{1C424901-18DB-40B8-8F81-4FA66F754D83}" presName="spaceRect" presStyleCnt="0"/>
      <dgm:spPr/>
    </dgm:pt>
    <dgm:pt modelId="{09DED1BD-C02B-4910-AFA4-AC93CD31C555}" type="pres">
      <dgm:prSet presAssocID="{1C424901-18DB-40B8-8F81-4FA66F754D83}" presName="textRect" presStyleLbl="revTx" presStyleIdx="0" presStyleCnt="4">
        <dgm:presLayoutVars>
          <dgm:chMax val="1"/>
          <dgm:chPref val="1"/>
        </dgm:presLayoutVars>
      </dgm:prSet>
      <dgm:spPr/>
    </dgm:pt>
    <dgm:pt modelId="{3CEA75E5-5C49-4C80-880E-D38D04A9DE76}" type="pres">
      <dgm:prSet presAssocID="{2BA4C292-81CB-4FDF-86B8-04C3A71582C7}" presName="sibTrans" presStyleLbl="sibTrans2D1" presStyleIdx="0" presStyleCnt="0"/>
      <dgm:spPr/>
    </dgm:pt>
    <dgm:pt modelId="{03A2392C-0DAF-4C18-89AF-0A42E693B529}" type="pres">
      <dgm:prSet presAssocID="{BD255565-8842-44FD-A020-16D8018E32C4}" presName="compNode" presStyleCnt="0"/>
      <dgm:spPr/>
    </dgm:pt>
    <dgm:pt modelId="{D5EFC67E-F1B9-4549-9448-3F57B5920C94}" type="pres">
      <dgm:prSet presAssocID="{BD255565-8842-44FD-A020-16D8018E32C4}" presName="iconBgRect" presStyleLbl="bgShp" presStyleIdx="1" presStyleCnt="4"/>
      <dgm:spPr/>
    </dgm:pt>
    <dgm:pt modelId="{8CD7AF80-F831-4616-B8AD-0E351A3A1E82}" type="pres">
      <dgm:prSet presAssocID="{BD255565-8842-44FD-A020-16D8018E32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51B003B0-98D5-499E-8051-2EC5907EA6D0}" type="pres">
      <dgm:prSet presAssocID="{BD255565-8842-44FD-A020-16D8018E32C4}" presName="spaceRect" presStyleCnt="0"/>
      <dgm:spPr/>
    </dgm:pt>
    <dgm:pt modelId="{A54F99FD-3538-4C0A-BF21-D66CE9712B1A}" type="pres">
      <dgm:prSet presAssocID="{BD255565-8842-44FD-A020-16D8018E32C4}" presName="textRect" presStyleLbl="revTx" presStyleIdx="1" presStyleCnt="4">
        <dgm:presLayoutVars>
          <dgm:chMax val="1"/>
          <dgm:chPref val="1"/>
        </dgm:presLayoutVars>
      </dgm:prSet>
      <dgm:spPr/>
    </dgm:pt>
    <dgm:pt modelId="{67BF222D-20C3-4837-8B85-8DC32A0E1A6E}" type="pres">
      <dgm:prSet presAssocID="{B26F6CE8-F05F-40D6-B387-F839284FB0E8}" presName="sibTrans" presStyleLbl="sibTrans2D1" presStyleIdx="0" presStyleCnt="0"/>
      <dgm:spPr/>
    </dgm:pt>
    <dgm:pt modelId="{CB260EF1-288D-44D1-9160-7857A7167D63}" type="pres">
      <dgm:prSet presAssocID="{0B444A57-864D-4848-8578-1CB10ECE2C97}" presName="compNode" presStyleCnt="0"/>
      <dgm:spPr/>
    </dgm:pt>
    <dgm:pt modelId="{E9A87B20-E852-4725-A020-8F9A184FF79D}" type="pres">
      <dgm:prSet presAssocID="{0B444A57-864D-4848-8578-1CB10ECE2C97}" presName="iconBgRect" presStyleLbl="bgShp" presStyleIdx="2" presStyleCnt="4"/>
      <dgm:spPr/>
    </dgm:pt>
    <dgm:pt modelId="{1C999CEF-187D-4EA9-8ED6-6A5530B6AA7D}" type="pres">
      <dgm:prSet presAssocID="{0B444A57-864D-4848-8578-1CB10ECE2C9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apes"/>
        </a:ext>
      </dgm:extLst>
    </dgm:pt>
    <dgm:pt modelId="{9B100A00-84A2-47BA-8C9B-8D87BCB59A01}" type="pres">
      <dgm:prSet presAssocID="{0B444A57-864D-4848-8578-1CB10ECE2C97}" presName="spaceRect" presStyleCnt="0"/>
      <dgm:spPr/>
    </dgm:pt>
    <dgm:pt modelId="{76776FA4-02AF-4BF0-8995-6A0022F23777}" type="pres">
      <dgm:prSet presAssocID="{0B444A57-864D-4848-8578-1CB10ECE2C97}" presName="textRect" presStyleLbl="revTx" presStyleIdx="2" presStyleCnt="4">
        <dgm:presLayoutVars>
          <dgm:chMax val="1"/>
          <dgm:chPref val="1"/>
        </dgm:presLayoutVars>
      </dgm:prSet>
      <dgm:spPr/>
    </dgm:pt>
    <dgm:pt modelId="{5FB06BFB-393B-4E5E-909F-069F4C705F8E}" type="pres">
      <dgm:prSet presAssocID="{63CD1A7B-A97D-4B58-AF2D-11482FFBD8FC}" presName="sibTrans" presStyleLbl="sibTrans2D1" presStyleIdx="0" presStyleCnt="0"/>
      <dgm:spPr/>
    </dgm:pt>
    <dgm:pt modelId="{5EFC5E19-1313-4C50-B012-216B406DB28E}" type="pres">
      <dgm:prSet presAssocID="{EF8F55DC-B306-4087-9B19-9DE28609E21F}" presName="compNode" presStyleCnt="0"/>
      <dgm:spPr/>
    </dgm:pt>
    <dgm:pt modelId="{868B119D-523D-4AC4-8CAF-A2449373D931}" type="pres">
      <dgm:prSet presAssocID="{EF8F55DC-B306-4087-9B19-9DE28609E21F}" presName="iconBgRect" presStyleLbl="bgShp" presStyleIdx="3" presStyleCnt="4"/>
      <dgm:spPr/>
    </dgm:pt>
    <dgm:pt modelId="{4DE134B7-F44D-4E3F-9FF5-570C3DF091DC}" type="pres">
      <dgm:prSet presAssocID="{EF8F55DC-B306-4087-9B19-9DE28609E2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vel"/>
        </a:ext>
      </dgm:extLst>
    </dgm:pt>
    <dgm:pt modelId="{08B8E17A-F2D4-4743-959D-F87B5AE01ED1}" type="pres">
      <dgm:prSet presAssocID="{EF8F55DC-B306-4087-9B19-9DE28609E21F}" presName="spaceRect" presStyleCnt="0"/>
      <dgm:spPr/>
    </dgm:pt>
    <dgm:pt modelId="{38BB30FD-1D06-498E-99FD-3CDCC16BCC4A}" type="pres">
      <dgm:prSet presAssocID="{EF8F55DC-B306-4087-9B19-9DE28609E21F}" presName="textRect" presStyleLbl="revTx" presStyleIdx="3" presStyleCnt="4">
        <dgm:presLayoutVars>
          <dgm:chMax val="1"/>
          <dgm:chPref val="1"/>
        </dgm:presLayoutVars>
      </dgm:prSet>
      <dgm:spPr/>
    </dgm:pt>
  </dgm:ptLst>
  <dgm:cxnLst>
    <dgm:cxn modelId="{7E738300-6DBB-456F-87A3-4E9688A9E34F}" type="presOf" srcId="{EF8F55DC-B306-4087-9B19-9DE28609E21F}" destId="{38BB30FD-1D06-498E-99FD-3CDCC16BCC4A}" srcOrd="0" destOrd="0" presId="urn:microsoft.com/office/officeart/2018/2/layout/IconCircleList"/>
    <dgm:cxn modelId="{3479F103-2DD9-4E3A-AA96-011E4306738A}" type="presOf" srcId="{63CD1A7B-A97D-4B58-AF2D-11482FFBD8FC}" destId="{5FB06BFB-393B-4E5E-909F-069F4C705F8E}" srcOrd="0" destOrd="0" presId="urn:microsoft.com/office/officeart/2018/2/layout/IconCircleList"/>
    <dgm:cxn modelId="{7AAD0706-F83F-42BC-A982-9CAC5B5E7979}" type="presOf" srcId="{B26F6CE8-F05F-40D6-B387-F839284FB0E8}" destId="{67BF222D-20C3-4837-8B85-8DC32A0E1A6E}" srcOrd="0" destOrd="0" presId="urn:microsoft.com/office/officeart/2018/2/layout/IconCircleList"/>
    <dgm:cxn modelId="{E178561C-7D99-4AA1-9ED0-66295D2BEAB1}" srcId="{78E0E32F-5DC2-479A-A945-C259592E6EA2}" destId="{1C424901-18DB-40B8-8F81-4FA66F754D83}" srcOrd="0" destOrd="0" parTransId="{834C75A2-4CED-40E8-8CD7-482D3DAD296E}" sibTransId="{2BA4C292-81CB-4FDF-86B8-04C3A71582C7}"/>
    <dgm:cxn modelId="{48A46934-C450-42E1-B2C8-C22DB2C1E52D}" type="presOf" srcId="{78E0E32F-5DC2-479A-A945-C259592E6EA2}" destId="{24060F4E-AF42-4FD6-B5A5-C2294872FAF8}" srcOrd="0" destOrd="0" presId="urn:microsoft.com/office/officeart/2018/2/layout/IconCircleList"/>
    <dgm:cxn modelId="{F7FBB464-6D48-4942-AF2D-F0898DC5FD06}" srcId="{78E0E32F-5DC2-479A-A945-C259592E6EA2}" destId="{BD255565-8842-44FD-A020-16D8018E32C4}" srcOrd="1" destOrd="0" parTransId="{B6849F62-6204-474A-8E3C-571A653802FB}" sibTransId="{B26F6CE8-F05F-40D6-B387-F839284FB0E8}"/>
    <dgm:cxn modelId="{D670C56A-D7C8-4CA2-B955-1E805DC9E259}" srcId="{78E0E32F-5DC2-479A-A945-C259592E6EA2}" destId="{0B444A57-864D-4848-8578-1CB10ECE2C97}" srcOrd="2" destOrd="0" parTransId="{AA79B909-0864-486E-8BC2-2BEDEE345ED6}" sibTransId="{63CD1A7B-A97D-4B58-AF2D-11482FFBD8FC}"/>
    <dgm:cxn modelId="{93EF228F-D34E-48BD-B089-65E93BC0A852}" type="presOf" srcId="{0B444A57-864D-4848-8578-1CB10ECE2C97}" destId="{76776FA4-02AF-4BF0-8995-6A0022F23777}" srcOrd="0" destOrd="0" presId="urn:microsoft.com/office/officeart/2018/2/layout/IconCircleList"/>
    <dgm:cxn modelId="{2AE770C8-DCA5-4CEE-8BEF-2A92109D8B11}" type="presOf" srcId="{BD255565-8842-44FD-A020-16D8018E32C4}" destId="{A54F99FD-3538-4C0A-BF21-D66CE9712B1A}" srcOrd="0" destOrd="0" presId="urn:microsoft.com/office/officeart/2018/2/layout/IconCircleList"/>
    <dgm:cxn modelId="{FBA9B2CF-A538-457C-B1C4-340E9934B25F}" type="presOf" srcId="{2BA4C292-81CB-4FDF-86B8-04C3A71582C7}" destId="{3CEA75E5-5C49-4C80-880E-D38D04A9DE76}" srcOrd="0" destOrd="0" presId="urn:microsoft.com/office/officeart/2018/2/layout/IconCircleList"/>
    <dgm:cxn modelId="{A83255D4-AB2B-4D55-9360-66BC581603B0}" type="presOf" srcId="{1C424901-18DB-40B8-8F81-4FA66F754D83}" destId="{09DED1BD-C02B-4910-AFA4-AC93CD31C555}" srcOrd="0" destOrd="0" presId="urn:microsoft.com/office/officeart/2018/2/layout/IconCircleList"/>
    <dgm:cxn modelId="{8447CFD6-2813-4C6C-93F2-E7BFEFBA5AEC}" srcId="{78E0E32F-5DC2-479A-A945-C259592E6EA2}" destId="{EF8F55DC-B306-4087-9B19-9DE28609E21F}" srcOrd="3" destOrd="0" parTransId="{CB89E19B-6600-4462-9062-C2EB5DD44179}" sibTransId="{F5F89199-F8B6-4210-A2D7-5425FD59C3CC}"/>
    <dgm:cxn modelId="{A76367D0-377E-480C-A146-F2026262115E}" type="presParOf" srcId="{24060F4E-AF42-4FD6-B5A5-C2294872FAF8}" destId="{D83D6E18-5F0D-46A7-8842-5185862CF38B}" srcOrd="0" destOrd="0" presId="urn:microsoft.com/office/officeart/2018/2/layout/IconCircleList"/>
    <dgm:cxn modelId="{904EA348-CEB2-4DB9-842B-1FFDDFD7D9F6}" type="presParOf" srcId="{D83D6E18-5F0D-46A7-8842-5185862CF38B}" destId="{8AE2E9D2-D16A-49FC-BEEA-06C3F7A311F2}" srcOrd="0" destOrd="0" presId="urn:microsoft.com/office/officeart/2018/2/layout/IconCircleList"/>
    <dgm:cxn modelId="{428ED0DE-F0B0-44BE-A153-FC8BC2812086}" type="presParOf" srcId="{8AE2E9D2-D16A-49FC-BEEA-06C3F7A311F2}" destId="{6FE04F1A-F1FA-45F7-900C-D1EC4592359D}" srcOrd="0" destOrd="0" presId="urn:microsoft.com/office/officeart/2018/2/layout/IconCircleList"/>
    <dgm:cxn modelId="{5B7325A9-45CC-44A5-8171-6D826F59674B}" type="presParOf" srcId="{8AE2E9D2-D16A-49FC-BEEA-06C3F7A311F2}" destId="{4A291FC6-A182-4B0B-B0C1-ED6CED5ED580}" srcOrd="1" destOrd="0" presId="urn:microsoft.com/office/officeart/2018/2/layout/IconCircleList"/>
    <dgm:cxn modelId="{0565D8F1-FE2C-4193-A609-2DB74D418CEF}" type="presParOf" srcId="{8AE2E9D2-D16A-49FC-BEEA-06C3F7A311F2}" destId="{E7DA1E73-9E95-4760-9330-1AC9E7C6B615}" srcOrd="2" destOrd="0" presId="urn:microsoft.com/office/officeart/2018/2/layout/IconCircleList"/>
    <dgm:cxn modelId="{C909FC8F-5EC2-49F9-A642-97065CF229C4}" type="presParOf" srcId="{8AE2E9D2-D16A-49FC-BEEA-06C3F7A311F2}" destId="{09DED1BD-C02B-4910-AFA4-AC93CD31C555}" srcOrd="3" destOrd="0" presId="urn:microsoft.com/office/officeart/2018/2/layout/IconCircleList"/>
    <dgm:cxn modelId="{45EA2B40-0241-4BB1-8D20-1269F2F94987}" type="presParOf" srcId="{D83D6E18-5F0D-46A7-8842-5185862CF38B}" destId="{3CEA75E5-5C49-4C80-880E-D38D04A9DE76}" srcOrd="1" destOrd="0" presId="urn:microsoft.com/office/officeart/2018/2/layout/IconCircleList"/>
    <dgm:cxn modelId="{BE3C8F28-6863-4C3F-961C-F2800B1004B5}" type="presParOf" srcId="{D83D6E18-5F0D-46A7-8842-5185862CF38B}" destId="{03A2392C-0DAF-4C18-89AF-0A42E693B529}" srcOrd="2" destOrd="0" presId="urn:microsoft.com/office/officeart/2018/2/layout/IconCircleList"/>
    <dgm:cxn modelId="{A4A77FD8-EFF1-4AC6-A532-8843D154B90D}" type="presParOf" srcId="{03A2392C-0DAF-4C18-89AF-0A42E693B529}" destId="{D5EFC67E-F1B9-4549-9448-3F57B5920C94}" srcOrd="0" destOrd="0" presId="urn:microsoft.com/office/officeart/2018/2/layout/IconCircleList"/>
    <dgm:cxn modelId="{5E5480E6-1988-4223-9582-E1E2B27135A3}" type="presParOf" srcId="{03A2392C-0DAF-4C18-89AF-0A42E693B529}" destId="{8CD7AF80-F831-4616-B8AD-0E351A3A1E82}" srcOrd="1" destOrd="0" presId="urn:microsoft.com/office/officeart/2018/2/layout/IconCircleList"/>
    <dgm:cxn modelId="{8C0A6825-4000-45F5-87AD-E1BB4CC87B44}" type="presParOf" srcId="{03A2392C-0DAF-4C18-89AF-0A42E693B529}" destId="{51B003B0-98D5-499E-8051-2EC5907EA6D0}" srcOrd="2" destOrd="0" presId="urn:microsoft.com/office/officeart/2018/2/layout/IconCircleList"/>
    <dgm:cxn modelId="{414BE80D-257B-4AA3-BF53-282E8A65F994}" type="presParOf" srcId="{03A2392C-0DAF-4C18-89AF-0A42E693B529}" destId="{A54F99FD-3538-4C0A-BF21-D66CE9712B1A}" srcOrd="3" destOrd="0" presId="urn:microsoft.com/office/officeart/2018/2/layout/IconCircleList"/>
    <dgm:cxn modelId="{60F72ADC-C121-4C76-9E5F-DE63A912A82E}" type="presParOf" srcId="{D83D6E18-5F0D-46A7-8842-5185862CF38B}" destId="{67BF222D-20C3-4837-8B85-8DC32A0E1A6E}" srcOrd="3" destOrd="0" presId="urn:microsoft.com/office/officeart/2018/2/layout/IconCircleList"/>
    <dgm:cxn modelId="{202BB99A-53F2-46FD-8A68-E567653FE4DF}" type="presParOf" srcId="{D83D6E18-5F0D-46A7-8842-5185862CF38B}" destId="{CB260EF1-288D-44D1-9160-7857A7167D63}" srcOrd="4" destOrd="0" presId="urn:microsoft.com/office/officeart/2018/2/layout/IconCircleList"/>
    <dgm:cxn modelId="{9340ED0E-D008-45ED-A0D8-1D141058B761}" type="presParOf" srcId="{CB260EF1-288D-44D1-9160-7857A7167D63}" destId="{E9A87B20-E852-4725-A020-8F9A184FF79D}" srcOrd="0" destOrd="0" presId="urn:microsoft.com/office/officeart/2018/2/layout/IconCircleList"/>
    <dgm:cxn modelId="{339DFDAE-14D9-4981-8D3B-4B915CB5E2B1}" type="presParOf" srcId="{CB260EF1-288D-44D1-9160-7857A7167D63}" destId="{1C999CEF-187D-4EA9-8ED6-6A5530B6AA7D}" srcOrd="1" destOrd="0" presId="urn:microsoft.com/office/officeart/2018/2/layout/IconCircleList"/>
    <dgm:cxn modelId="{9B5E3A8F-40F8-4E1B-B8B5-D4E88EADA6A1}" type="presParOf" srcId="{CB260EF1-288D-44D1-9160-7857A7167D63}" destId="{9B100A00-84A2-47BA-8C9B-8D87BCB59A01}" srcOrd="2" destOrd="0" presId="urn:microsoft.com/office/officeart/2018/2/layout/IconCircleList"/>
    <dgm:cxn modelId="{208A3516-F271-4AFE-9F3D-65AFB5F0000A}" type="presParOf" srcId="{CB260EF1-288D-44D1-9160-7857A7167D63}" destId="{76776FA4-02AF-4BF0-8995-6A0022F23777}" srcOrd="3" destOrd="0" presId="urn:microsoft.com/office/officeart/2018/2/layout/IconCircleList"/>
    <dgm:cxn modelId="{AB8EC35B-0940-4942-A1E6-32FA6470F586}" type="presParOf" srcId="{D83D6E18-5F0D-46A7-8842-5185862CF38B}" destId="{5FB06BFB-393B-4E5E-909F-069F4C705F8E}" srcOrd="5" destOrd="0" presId="urn:microsoft.com/office/officeart/2018/2/layout/IconCircleList"/>
    <dgm:cxn modelId="{828D6E5B-584D-42B2-AF08-368A5E9D858E}" type="presParOf" srcId="{D83D6E18-5F0D-46A7-8842-5185862CF38B}" destId="{5EFC5E19-1313-4C50-B012-216B406DB28E}" srcOrd="6" destOrd="0" presId="urn:microsoft.com/office/officeart/2018/2/layout/IconCircleList"/>
    <dgm:cxn modelId="{68187BD2-BE9F-4CAB-8A10-3BE113695D41}" type="presParOf" srcId="{5EFC5E19-1313-4C50-B012-216B406DB28E}" destId="{868B119D-523D-4AC4-8CAF-A2449373D931}" srcOrd="0" destOrd="0" presId="urn:microsoft.com/office/officeart/2018/2/layout/IconCircleList"/>
    <dgm:cxn modelId="{24E91870-E946-4DA7-9738-E157857B2461}" type="presParOf" srcId="{5EFC5E19-1313-4C50-B012-216B406DB28E}" destId="{4DE134B7-F44D-4E3F-9FF5-570C3DF091DC}" srcOrd="1" destOrd="0" presId="urn:microsoft.com/office/officeart/2018/2/layout/IconCircleList"/>
    <dgm:cxn modelId="{2F62C6EE-DEAC-412D-A458-45776AB7D8C0}" type="presParOf" srcId="{5EFC5E19-1313-4C50-B012-216B406DB28E}" destId="{08B8E17A-F2D4-4743-959D-F87B5AE01ED1}" srcOrd="2" destOrd="0" presId="urn:microsoft.com/office/officeart/2018/2/layout/IconCircleList"/>
    <dgm:cxn modelId="{9EE79AB8-0094-4349-A932-7E3586E36727}" type="presParOf" srcId="{5EFC5E19-1313-4C50-B012-216B406DB28E}" destId="{38BB30FD-1D06-498E-99FD-3CDCC16BCC4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3ABA02-C6AF-4072-8393-9C3129085EA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CA6BBBF-E9D9-419B-8B3E-427FF0930F8B}">
      <dgm:prSet/>
      <dgm:spPr/>
      <dgm:t>
        <a:bodyPr/>
        <a:lstStyle/>
        <a:p>
          <a:r>
            <a:rPr lang="en-US"/>
            <a:t>Legislation introduced in the 118th Congress would amend federal labeling requirements and/or require reassessment of federal policies on the use of certain ingredients and additives in U.S. food products. Separately, the Food and Drug Administration (FDA) is considering updates to its existing nutrition labeling requirements. The executive branch is also considering other product labeling changes.</a:t>
          </a:r>
        </a:p>
      </dgm:t>
    </dgm:pt>
    <dgm:pt modelId="{7A5AF047-FB4D-4D5E-8F82-E522A99781FA}" type="parTrans" cxnId="{059A2CA5-AA00-493C-845C-2327C4B4845A}">
      <dgm:prSet/>
      <dgm:spPr/>
      <dgm:t>
        <a:bodyPr/>
        <a:lstStyle/>
        <a:p>
          <a:endParaRPr lang="en-US"/>
        </a:p>
      </dgm:t>
    </dgm:pt>
    <dgm:pt modelId="{E58FD4F4-1C89-4344-9F8E-72AD476ACBFE}" type="sibTrans" cxnId="{059A2CA5-AA00-493C-845C-2327C4B4845A}">
      <dgm:prSet/>
      <dgm:spPr/>
      <dgm:t>
        <a:bodyPr/>
        <a:lstStyle/>
        <a:p>
          <a:endParaRPr lang="en-US"/>
        </a:p>
      </dgm:t>
    </dgm:pt>
    <dgm:pt modelId="{B3ADA4A4-A4A1-4091-9E50-932D340230EC}">
      <dgm:prSet/>
      <dgm:spPr/>
      <dgm:t>
        <a:bodyPr/>
        <a:lstStyle/>
        <a:p>
          <a:r>
            <a:rPr lang="en-US"/>
            <a:t>Separately, the executive branch could consider whether to take actions related to certain FDA authorities. FDA could assess whether to retain, remove, or amend its GRAS (Generally Recognized as Safe) determination for certain food ingredients or additives. </a:t>
          </a:r>
        </a:p>
      </dgm:t>
    </dgm:pt>
    <dgm:pt modelId="{3E91FE57-96EF-44B3-8153-B800479A889C}" type="parTrans" cxnId="{04B8933B-24CA-4610-A067-E84C884B4C31}">
      <dgm:prSet/>
      <dgm:spPr/>
      <dgm:t>
        <a:bodyPr/>
        <a:lstStyle/>
        <a:p>
          <a:endParaRPr lang="en-US"/>
        </a:p>
      </dgm:t>
    </dgm:pt>
    <dgm:pt modelId="{D10C0F28-2793-4D2F-81BC-B03C1D5783AB}" type="sibTrans" cxnId="{04B8933B-24CA-4610-A067-E84C884B4C31}">
      <dgm:prSet/>
      <dgm:spPr/>
      <dgm:t>
        <a:bodyPr/>
        <a:lstStyle/>
        <a:p>
          <a:endParaRPr lang="en-US"/>
        </a:p>
      </dgm:t>
    </dgm:pt>
    <dgm:pt modelId="{0AB5AF9E-BEC4-44A8-A983-7B1E9BFDB96C}">
      <dgm:prSet/>
      <dgm:spPr/>
      <dgm:t>
        <a:bodyPr/>
        <a:lstStyle/>
        <a:p>
          <a:r>
            <a:rPr lang="en-US"/>
            <a:t>Not all UPFs are labeled with front-of package labeling which could reduce the amount of UPFs purchased and consumed.</a:t>
          </a:r>
        </a:p>
      </dgm:t>
    </dgm:pt>
    <dgm:pt modelId="{168090FE-1B34-4B3B-A446-7F1261D0AD75}" type="parTrans" cxnId="{8192BAD9-93E4-4010-9139-3593618AACBA}">
      <dgm:prSet/>
      <dgm:spPr/>
      <dgm:t>
        <a:bodyPr/>
        <a:lstStyle/>
        <a:p>
          <a:endParaRPr lang="en-US"/>
        </a:p>
      </dgm:t>
    </dgm:pt>
    <dgm:pt modelId="{64A51FC5-F5B4-4C7B-BCCC-EFA16D261037}" type="sibTrans" cxnId="{8192BAD9-93E4-4010-9139-3593618AACBA}">
      <dgm:prSet/>
      <dgm:spPr/>
      <dgm:t>
        <a:bodyPr/>
        <a:lstStyle/>
        <a:p>
          <a:endParaRPr lang="en-US"/>
        </a:p>
      </dgm:t>
    </dgm:pt>
    <dgm:pt modelId="{5FFF7665-A3A4-457E-AD91-3E7B1E81E16E}">
      <dgm:prSet/>
      <dgm:spPr/>
      <dgm:t>
        <a:bodyPr/>
        <a:lstStyle/>
        <a:p>
          <a:r>
            <a:rPr lang="en-US"/>
            <a:t>UPFs are used a lot to target children using cartoons and characters or labeling.</a:t>
          </a:r>
        </a:p>
      </dgm:t>
    </dgm:pt>
    <dgm:pt modelId="{995EA2CD-6A93-4A99-A889-D6A816282514}" type="parTrans" cxnId="{9FF43E61-DDAD-4D71-9CC8-8C1E8B862622}">
      <dgm:prSet/>
      <dgm:spPr/>
      <dgm:t>
        <a:bodyPr/>
        <a:lstStyle/>
        <a:p>
          <a:endParaRPr lang="en-US"/>
        </a:p>
      </dgm:t>
    </dgm:pt>
    <dgm:pt modelId="{C7F2D5BE-AA53-4C62-9E5B-B5B1DD60766E}" type="sibTrans" cxnId="{9FF43E61-DDAD-4D71-9CC8-8C1E8B862622}">
      <dgm:prSet/>
      <dgm:spPr/>
      <dgm:t>
        <a:bodyPr/>
        <a:lstStyle/>
        <a:p>
          <a:endParaRPr lang="en-US"/>
        </a:p>
      </dgm:t>
    </dgm:pt>
    <dgm:pt modelId="{FA80FC17-E925-4F69-8BF0-E9A1A9DAC824}">
      <dgm:prSet/>
      <dgm:spPr/>
      <dgm:t>
        <a:bodyPr/>
        <a:lstStyle/>
        <a:p>
          <a:r>
            <a:rPr lang="en-US"/>
            <a:t>Some companies fail to disclose health risks which is a major legal issues.</a:t>
          </a:r>
        </a:p>
      </dgm:t>
    </dgm:pt>
    <dgm:pt modelId="{C2C61D97-731C-48B5-A1F0-6A5DBFC84AA9}" type="parTrans" cxnId="{6469E4F1-F1EF-4E1D-8931-F9F77F8EF0B8}">
      <dgm:prSet/>
      <dgm:spPr/>
      <dgm:t>
        <a:bodyPr/>
        <a:lstStyle/>
        <a:p>
          <a:endParaRPr lang="en-US"/>
        </a:p>
      </dgm:t>
    </dgm:pt>
    <dgm:pt modelId="{1E9C4914-D4C1-4333-BCDD-E1AF3E1670F5}" type="sibTrans" cxnId="{6469E4F1-F1EF-4E1D-8931-F9F77F8EF0B8}">
      <dgm:prSet/>
      <dgm:spPr/>
      <dgm:t>
        <a:bodyPr/>
        <a:lstStyle/>
        <a:p>
          <a:endParaRPr lang="en-US"/>
        </a:p>
      </dgm:t>
    </dgm:pt>
    <dgm:pt modelId="{12FAEFF0-D824-2646-8B15-3AC13E4B5112}" type="pres">
      <dgm:prSet presAssocID="{363ABA02-C6AF-4072-8393-9C3129085EA9}" presName="linear" presStyleCnt="0">
        <dgm:presLayoutVars>
          <dgm:animLvl val="lvl"/>
          <dgm:resizeHandles val="exact"/>
        </dgm:presLayoutVars>
      </dgm:prSet>
      <dgm:spPr/>
    </dgm:pt>
    <dgm:pt modelId="{D58E39C1-8870-7841-8FD5-91CA7660730A}" type="pres">
      <dgm:prSet presAssocID="{0CA6BBBF-E9D9-419B-8B3E-427FF0930F8B}" presName="parentText" presStyleLbl="node1" presStyleIdx="0" presStyleCnt="5">
        <dgm:presLayoutVars>
          <dgm:chMax val="0"/>
          <dgm:bulletEnabled val="1"/>
        </dgm:presLayoutVars>
      </dgm:prSet>
      <dgm:spPr/>
    </dgm:pt>
    <dgm:pt modelId="{90654924-6C7F-F64A-A604-FF3C2DE74628}" type="pres">
      <dgm:prSet presAssocID="{E58FD4F4-1C89-4344-9F8E-72AD476ACBFE}" presName="spacer" presStyleCnt="0"/>
      <dgm:spPr/>
    </dgm:pt>
    <dgm:pt modelId="{3D4D80A4-16CA-044E-A552-8A7A844F1EE8}" type="pres">
      <dgm:prSet presAssocID="{B3ADA4A4-A4A1-4091-9E50-932D340230EC}" presName="parentText" presStyleLbl="node1" presStyleIdx="1" presStyleCnt="5">
        <dgm:presLayoutVars>
          <dgm:chMax val="0"/>
          <dgm:bulletEnabled val="1"/>
        </dgm:presLayoutVars>
      </dgm:prSet>
      <dgm:spPr/>
    </dgm:pt>
    <dgm:pt modelId="{131F2C6B-4382-2F47-A453-5793D8DCD719}" type="pres">
      <dgm:prSet presAssocID="{D10C0F28-2793-4D2F-81BC-B03C1D5783AB}" presName="spacer" presStyleCnt="0"/>
      <dgm:spPr/>
    </dgm:pt>
    <dgm:pt modelId="{39A3DDE0-2F52-A645-9AEB-DB6E101636CF}" type="pres">
      <dgm:prSet presAssocID="{0AB5AF9E-BEC4-44A8-A983-7B1E9BFDB96C}" presName="parentText" presStyleLbl="node1" presStyleIdx="2" presStyleCnt="5">
        <dgm:presLayoutVars>
          <dgm:chMax val="0"/>
          <dgm:bulletEnabled val="1"/>
        </dgm:presLayoutVars>
      </dgm:prSet>
      <dgm:spPr/>
    </dgm:pt>
    <dgm:pt modelId="{8CDBB18D-681F-C24C-879A-E509D21BEE38}" type="pres">
      <dgm:prSet presAssocID="{64A51FC5-F5B4-4C7B-BCCC-EFA16D261037}" presName="spacer" presStyleCnt="0"/>
      <dgm:spPr/>
    </dgm:pt>
    <dgm:pt modelId="{E48F63A3-2C7B-2F45-AF0E-4D8806F01EC3}" type="pres">
      <dgm:prSet presAssocID="{5FFF7665-A3A4-457E-AD91-3E7B1E81E16E}" presName="parentText" presStyleLbl="node1" presStyleIdx="3" presStyleCnt="5">
        <dgm:presLayoutVars>
          <dgm:chMax val="0"/>
          <dgm:bulletEnabled val="1"/>
        </dgm:presLayoutVars>
      </dgm:prSet>
      <dgm:spPr/>
    </dgm:pt>
    <dgm:pt modelId="{4D7A29C2-DEEB-FE49-9E6B-B46AD5147C05}" type="pres">
      <dgm:prSet presAssocID="{C7F2D5BE-AA53-4C62-9E5B-B5B1DD60766E}" presName="spacer" presStyleCnt="0"/>
      <dgm:spPr/>
    </dgm:pt>
    <dgm:pt modelId="{41E46393-99C2-C341-904C-5B3409592821}" type="pres">
      <dgm:prSet presAssocID="{FA80FC17-E925-4F69-8BF0-E9A1A9DAC824}" presName="parentText" presStyleLbl="node1" presStyleIdx="4" presStyleCnt="5">
        <dgm:presLayoutVars>
          <dgm:chMax val="0"/>
          <dgm:bulletEnabled val="1"/>
        </dgm:presLayoutVars>
      </dgm:prSet>
      <dgm:spPr/>
    </dgm:pt>
  </dgm:ptLst>
  <dgm:cxnLst>
    <dgm:cxn modelId="{04B8933B-24CA-4610-A067-E84C884B4C31}" srcId="{363ABA02-C6AF-4072-8393-9C3129085EA9}" destId="{B3ADA4A4-A4A1-4091-9E50-932D340230EC}" srcOrd="1" destOrd="0" parTransId="{3E91FE57-96EF-44B3-8153-B800479A889C}" sibTransId="{D10C0F28-2793-4D2F-81BC-B03C1D5783AB}"/>
    <dgm:cxn modelId="{4562D53F-A8AE-F94F-9EAF-84691388FA78}" type="presOf" srcId="{0AB5AF9E-BEC4-44A8-A983-7B1E9BFDB96C}" destId="{39A3DDE0-2F52-A645-9AEB-DB6E101636CF}" srcOrd="0" destOrd="0" presId="urn:microsoft.com/office/officeart/2005/8/layout/vList2"/>
    <dgm:cxn modelId="{82E39740-CFBD-1A46-8BE5-1869F1FBF312}" type="presOf" srcId="{0CA6BBBF-E9D9-419B-8B3E-427FF0930F8B}" destId="{D58E39C1-8870-7841-8FD5-91CA7660730A}" srcOrd="0" destOrd="0" presId="urn:microsoft.com/office/officeart/2005/8/layout/vList2"/>
    <dgm:cxn modelId="{9FF43E61-DDAD-4D71-9CC8-8C1E8B862622}" srcId="{363ABA02-C6AF-4072-8393-9C3129085EA9}" destId="{5FFF7665-A3A4-457E-AD91-3E7B1E81E16E}" srcOrd="3" destOrd="0" parTransId="{995EA2CD-6A93-4A99-A889-D6A816282514}" sibTransId="{C7F2D5BE-AA53-4C62-9E5B-B5B1DD60766E}"/>
    <dgm:cxn modelId="{201BDF8E-A837-3744-9CD1-E7BE4F12B143}" type="presOf" srcId="{5FFF7665-A3A4-457E-AD91-3E7B1E81E16E}" destId="{E48F63A3-2C7B-2F45-AF0E-4D8806F01EC3}" srcOrd="0" destOrd="0" presId="urn:microsoft.com/office/officeart/2005/8/layout/vList2"/>
    <dgm:cxn modelId="{059A2CA5-AA00-493C-845C-2327C4B4845A}" srcId="{363ABA02-C6AF-4072-8393-9C3129085EA9}" destId="{0CA6BBBF-E9D9-419B-8B3E-427FF0930F8B}" srcOrd="0" destOrd="0" parTransId="{7A5AF047-FB4D-4D5E-8F82-E522A99781FA}" sibTransId="{E58FD4F4-1C89-4344-9F8E-72AD476ACBFE}"/>
    <dgm:cxn modelId="{837543BB-A364-4941-93B6-23A849266CEC}" type="presOf" srcId="{FA80FC17-E925-4F69-8BF0-E9A1A9DAC824}" destId="{41E46393-99C2-C341-904C-5B3409592821}" srcOrd="0" destOrd="0" presId="urn:microsoft.com/office/officeart/2005/8/layout/vList2"/>
    <dgm:cxn modelId="{7601C3C1-EA45-5143-A826-D67336D2726E}" type="presOf" srcId="{363ABA02-C6AF-4072-8393-9C3129085EA9}" destId="{12FAEFF0-D824-2646-8B15-3AC13E4B5112}" srcOrd="0" destOrd="0" presId="urn:microsoft.com/office/officeart/2005/8/layout/vList2"/>
    <dgm:cxn modelId="{8192BAD9-93E4-4010-9139-3593618AACBA}" srcId="{363ABA02-C6AF-4072-8393-9C3129085EA9}" destId="{0AB5AF9E-BEC4-44A8-A983-7B1E9BFDB96C}" srcOrd="2" destOrd="0" parTransId="{168090FE-1B34-4B3B-A446-7F1261D0AD75}" sibTransId="{64A51FC5-F5B4-4C7B-BCCC-EFA16D261037}"/>
    <dgm:cxn modelId="{8561F1ED-258E-4F48-B12A-35D54431DCD4}" type="presOf" srcId="{B3ADA4A4-A4A1-4091-9E50-932D340230EC}" destId="{3D4D80A4-16CA-044E-A552-8A7A844F1EE8}" srcOrd="0" destOrd="0" presId="urn:microsoft.com/office/officeart/2005/8/layout/vList2"/>
    <dgm:cxn modelId="{6469E4F1-F1EF-4E1D-8931-F9F77F8EF0B8}" srcId="{363ABA02-C6AF-4072-8393-9C3129085EA9}" destId="{FA80FC17-E925-4F69-8BF0-E9A1A9DAC824}" srcOrd="4" destOrd="0" parTransId="{C2C61D97-731C-48B5-A1F0-6A5DBFC84AA9}" sibTransId="{1E9C4914-D4C1-4333-BCDD-E1AF3E1670F5}"/>
    <dgm:cxn modelId="{BDD3CCFA-506B-C24A-8D70-2C7EE84C4B1B}" type="presParOf" srcId="{12FAEFF0-D824-2646-8B15-3AC13E4B5112}" destId="{D58E39C1-8870-7841-8FD5-91CA7660730A}" srcOrd="0" destOrd="0" presId="urn:microsoft.com/office/officeart/2005/8/layout/vList2"/>
    <dgm:cxn modelId="{A2EDCF0B-765D-BC4D-86B8-5C70A15CE86F}" type="presParOf" srcId="{12FAEFF0-D824-2646-8B15-3AC13E4B5112}" destId="{90654924-6C7F-F64A-A604-FF3C2DE74628}" srcOrd="1" destOrd="0" presId="urn:microsoft.com/office/officeart/2005/8/layout/vList2"/>
    <dgm:cxn modelId="{B27204CD-2882-DA4E-8736-9340B1DEC0D2}" type="presParOf" srcId="{12FAEFF0-D824-2646-8B15-3AC13E4B5112}" destId="{3D4D80A4-16CA-044E-A552-8A7A844F1EE8}" srcOrd="2" destOrd="0" presId="urn:microsoft.com/office/officeart/2005/8/layout/vList2"/>
    <dgm:cxn modelId="{DE185D08-EBAC-6749-8F9E-EC0342147CDD}" type="presParOf" srcId="{12FAEFF0-D824-2646-8B15-3AC13E4B5112}" destId="{131F2C6B-4382-2F47-A453-5793D8DCD719}" srcOrd="3" destOrd="0" presId="urn:microsoft.com/office/officeart/2005/8/layout/vList2"/>
    <dgm:cxn modelId="{A7E3F551-4A20-B449-BD1E-F7ADC0E2EF1E}" type="presParOf" srcId="{12FAEFF0-D824-2646-8B15-3AC13E4B5112}" destId="{39A3DDE0-2F52-A645-9AEB-DB6E101636CF}" srcOrd="4" destOrd="0" presId="urn:microsoft.com/office/officeart/2005/8/layout/vList2"/>
    <dgm:cxn modelId="{E87F822F-DE16-3942-BD09-4F6BF90CDF27}" type="presParOf" srcId="{12FAEFF0-D824-2646-8B15-3AC13E4B5112}" destId="{8CDBB18D-681F-C24C-879A-E509D21BEE38}" srcOrd="5" destOrd="0" presId="urn:microsoft.com/office/officeart/2005/8/layout/vList2"/>
    <dgm:cxn modelId="{06EB1A7F-FC4D-3448-ADDB-3E7F95A98AC8}" type="presParOf" srcId="{12FAEFF0-D824-2646-8B15-3AC13E4B5112}" destId="{E48F63A3-2C7B-2F45-AF0E-4D8806F01EC3}" srcOrd="6" destOrd="0" presId="urn:microsoft.com/office/officeart/2005/8/layout/vList2"/>
    <dgm:cxn modelId="{EE300DDC-B2FA-B644-B100-3C5B3C0CCAFF}" type="presParOf" srcId="{12FAEFF0-D824-2646-8B15-3AC13E4B5112}" destId="{4D7A29C2-DEEB-FE49-9E6B-B46AD5147C05}" srcOrd="7" destOrd="0" presId="urn:microsoft.com/office/officeart/2005/8/layout/vList2"/>
    <dgm:cxn modelId="{A60DDA9E-4698-F34B-90A7-016E7BF66761}" type="presParOf" srcId="{12FAEFF0-D824-2646-8B15-3AC13E4B5112}" destId="{41E46393-99C2-C341-904C-5B340959282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8DC2DD-3694-4B9D-8FA6-6BFF10165F3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4004A12-244A-4DE8-8872-233C413D80FE}">
      <dgm:prSet/>
      <dgm:spPr/>
      <dgm:t>
        <a:bodyPr/>
        <a:lstStyle/>
        <a:p>
          <a:pPr>
            <a:lnSpc>
              <a:spcPct val="100000"/>
            </a:lnSpc>
            <a:defRPr cap="all"/>
          </a:pPr>
          <a:r>
            <a:rPr lang="en-US"/>
            <a:t>The NOVA food classification was used to identify UPFs. Associations between religion and daily consumption were identified using risk analysis.</a:t>
          </a:r>
        </a:p>
      </dgm:t>
    </dgm:pt>
    <dgm:pt modelId="{16258F86-C003-486A-B009-CF564D7F0E7F}" type="parTrans" cxnId="{946039BE-9516-417C-B084-65C80D0A6F1E}">
      <dgm:prSet/>
      <dgm:spPr/>
      <dgm:t>
        <a:bodyPr/>
        <a:lstStyle/>
        <a:p>
          <a:endParaRPr lang="en-US"/>
        </a:p>
      </dgm:t>
    </dgm:pt>
    <dgm:pt modelId="{1834F7EB-9497-4663-A50A-DCFECF908F6F}" type="sibTrans" cxnId="{946039BE-9516-417C-B084-65C80D0A6F1E}">
      <dgm:prSet/>
      <dgm:spPr/>
      <dgm:t>
        <a:bodyPr/>
        <a:lstStyle/>
        <a:p>
          <a:endParaRPr lang="en-US"/>
        </a:p>
      </dgm:t>
    </dgm:pt>
    <dgm:pt modelId="{592B9E58-5E98-495C-9A6E-3B9269CF2430}">
      <dgm:prSet/>
      <dgm:spPr/>
      <dgm:t>
        <a:bodyPr/>
        <a:lstStyle/>
        <a:p>
          <a:pPr>
            <a:lnSpc>
              <a:spcPct val="100000"/>
            </a:lnSpc>
            <a:defRPr cap="all"/>
          </a:pPr>
          <a:r>
            <a:rPr lang="en-US"/>
            <a:t>Both Muslim and Christian schoolchildren had a high consumption of UPFs. Regarding the potential impact of religion on the consumption of UPF, we observed that Muslim schoolchildren consumed three to four times more UPF than Christian schoolchildren. </a:t>
          </a:r>
        </a:p>
      </dgm:t>
    </dgm:pt>
    <dgm:pt modelId="{9733385B-FD85-4453-95EB-31D90B490120}" type="parTrans" cxnId="{4AE70E2F-E486-4416-9CBE-5E2F81499A69}">
      <dgm:prSet/>
      <dgm:spPr/>
      <dgm:t>
        <a:bodyPr/>
        <a:lstStyle/>
        <a:p>
          <a:endParaRPr lang="en-US"/>
        </a:p>
      </dgm:t>
    </dgm:pt>
    <dgm:pt modelId="{38A7FE01-9A5B-41B7-AB2B-A4BB96CB5F92}" type="sibTrans" cxnId="{4AE70E2F-E486-4416-9CBE-5E2F81499A69}">
      <dgm:prSet/>
      <dgm:spPr/>
      <dgm:t>
        <a:bodyPr/>
        <a:lstStyle/>
        <a:p>
          <a:endParaRPr lang="en-US"/>
        </a:p>
      </dgm:t>
    </dgm:pt>
    <dgm:pt modelId="{97E52B90-F7BC-4432-AD77-7260F7647E40}">
      <dgm:prSet/>
      <dgm:spPr/>
      <dgm:t>
        <a:bodyPr/>
        <a:lstStyle/>
        <a:p>
          <a:pPr>
            <a:lnSpc>
              <a:spcPct val="100000"/>
            </a:lnSpc>
            <a:defRPr cap="all"/>
          </a:pPr>
          <a:r>
            <a:rPr lang="en-US"/>
            <a:t>“Or do you not know that your body is a temple of the Holy Spirit within you, whom you have from God? You are not your own, for you were bought with a price. So glorify God with your body.” -1 Corinthians 6:19-20</a:t>
          </a:r>
        </a:p>
      </dgm:t>
    </dgm:pt>
    <dgm:pt modelId="{5E94148D-F48C-4925-9B6A-EBB883844B6F}" type="parTrans" cxnId="{E8C1B413-D741-43B1-831C-1247FDA43D89}">
      <dgm:prSet/>
      <dgm:spPr/>
      <dgm:t>
        <a:bodyPr/>
        <a:lstStyle/>
        <a:p>
          <a:endParaRPr lang="en-US"/>
        </a:p>
      </dgm:t>
    </dgm:pt>
    <dgm:pt modelId="{A2F5D4E5-1017-49D8-9E08-F8E0EBEBFEB4}" type="sibTrans" cxnId="{E8C1B413-D741-43B1-831C-1247FDA43D89}">
      <dgm:prSet/>
      <dgm:spPr/>
      <dgm:t>
        <a:bodyPr/>
        <a:lstStyle/>
        <a:p>
          <a:endParaRPr lang="en-US"/>
        </a:p>
      </dgm:t>
    </dgm:pt>
    <dgm:pt modelId="{B7729FA2-D9BB-4530-812D-4F7948BC66AA}">
      <dgm:prSet/>
      <dgm:spPr/>
      <dgm:t>
        <a:bodyPr/>
        <a:lstStyle/>
        <a:p>
          <a:pPr>
            <a:lnSpc>
              <a:spcPct val="100000"/>
            </a:lnSpc>
            <a:defRPr cap="all"/>
          </a:pPr>
          <a:r>
            <a:rPr lang="en-US"/>
            <a:t>This verse from the Christian Bible talks about how God made your body a temple and you need to nourish it and take care of it with healthy and nourishing foods. </a:t>
          </a:r>
        </a:p>
      </dgm:t>
    </dgm:pt>
    <dgm:pt modelId="{66E2F15A-EE2E-4788-9BB5-5230E949D8D4}" type="parTrans" cxnId="{F6355288-C6B8-4797-AD20-18FF5D06ABE6}">
      <dgm:prSet/>
      <dgm:spPr/>
      <dgm:t>
        <a:bodyPr/>
        <a:lstStyle/>
        <a:p>
          <a:endParaRPr lang="en-US"/>
        </a:p>
      </dgm:t>
    </dgm:pt>
    <dgm:pt modelId="{3545A60F-E88B-4679-BB3B-B78D121D4D9A}" type="sibTrans" cxnId="{F6355288-C6B8-4797-AD20-18FF5D06ABE6}">
      <dgm:prSet/>
      <dgm:spPr/>
      <dgm:t>
        <a:bodyPr/>
        <a:lstStyle/>
        <a:p>
          <a:endParaRPr lang="en-US"/>
        </a:p>
      </dgm:t>
    </dgm:pt>
    <dgm:pt modelId="{9E791FA1-C78E-8548-BDBD-9F8D1FA296F0}" type="pres">
      <dgm:prSet presAssocID="{868DC2DD-3694-4B9D-8FA6-6BFF10165F31}" presName="diagram" presStyleCnt="0">
        <dgm:presLayoutVars>
          <dgm:dir/>
          <dgm:resizeHandles val="exact"/>
        </dgm:presLayoutVars>
      </dgm:prSet>
      <dgm:spPr/>
    </dgm:pt>
    <dgm:pt modelId="{C30DA0A3-AFDC-3B4F-B7B0-4E51B531FAC5}" type="pres">
      <dgm:prSet presAssocID="{F4004A12-244A-4DE8-8872-233C413D80FE}" presName="node" presStyleLbl="node1" presStyleIdx="0" presStyleCnt="4">
        <dgm:presLayoutVars>
          <dgm:bulletEnabled val="1"/>
        </dgm:presLayoutVars>
      </dgm:prSet>
      <dgm:spPr/>
    </dgm:pt>
    <dgm:pt modelId="{C23D721E-7C89-A84A-B526-BD3323D79B72}" type="pres">
      <dgm:prSet presAssocID="{1834F7EB-9497-4663-A50A-DCFECF908F6F}" presName="sibTrans" presStyleCnt="0"/>
      <dgm:spPr/>
    </dgm:pt>
    <dgm:pt modelId="{AB5AF3B7-4B3F-0A44-BC32-F9CEC5D3F971}" type="pres">
      <dgm:prSet presAssocID="{592B9E58-5E98-495C-9A6E-3B9269CF2430}" presName="node" presStyleLbl="node1" presStyleIdx="1" presStyleCnt="4">
        <dgm:presLayoutVars>
          <dgm:bulletEnabled val="1"/>
        </dgm:presLayoutVars>
      </dgm:prSet>
      <dgm:spPr/>
    </dgm:pt>
    <dgm:pt modelId="{C3AD3F26-76DD-674E-96E8-06480AD68746}" type="pres">
      <dgm:prSet presAssocID="{38A7FE01-9A5B-41B7-AB2B-A4BB96CB5F92}" presName="sibTrans" presStyleCnt="0"/>
      <dgm:spPr/>
    </dgm:pt>
    <dgm:pt modelId="{048F0D34-30F3-D54C-A459-ACFD5DB17267}" type="pres">
      <dgm:prSet presAssocID="{97E52B90-F7BC-4432-AD77-7260F7647E40}" presName="node" presStyleLbl="node1" presStyleIdx="2" presStyleCnt="4">
        <dgm:presLayoutVars>
          <dgm:bulletEnabled val="1"/>
        </dgm:presLayoutVars>
      </dgm:prSet>
      <dgm:spPr/>
    </dgm:pt>
    <dgm:pt modelId="{6B54BC03-F45A-6349-ACC3-22851D11D541}" type="pres">
      <dgm:prSet presAssocID="{A2F5D4E5-1017-49D8-9E08-F8E0EBEBFEB4}" presName="sibTrans" presStyleCnt="0"/>
      <dgm:spPr/>
    </dgm:pt>
    <dgm:pt modelId="{D3A4C36A-C037-654A-A356-B6DD0DFA2705}" type="pres">
      <dgm:prSet presAssocID="{B7729FA2-D9BB-4530-812D-4F7948BC66AA}" presName="node" presStyleLbl="node1" presStyleIdx="3" presStyleCnt="4">
        <dgm:presLayoutVars>
          <dgm:bulletEnabled val="1"/>
        </dgm:presLayoutVars>
      </dgm:prSet>
      <dgm:spPr/>
    </dgm:pt>
  </dgm:ptLst>
  <dgm:cxnLst>
    <dgm:cxn modelId="{2CDD2D07-8BF4-234E-A4A4-304461057945}" type="presOf" srcId="{B7729FA2-D9BB-4530-812D-4F7948BC66AA}" destId="{D3A4C36A-C037-654A-A356-B6DD0DFA2705}" srcOrd="0" destOrd="0" presId="urn:microsoft.com/office/officeart/2005/8/layout/default"/>
    <dgm:cxn modelId="{45AED00C-D772-9641-9CA9-3EDF29860D49}" type="presOf" srcId="{F4004A12-244A-4DE8-8872-233C413D80FE}" destId="{C30DA0A3-AFDC-3B4F-B7B0-4E51B531FAC5}" srcOrd="0" destOrd="0" presId="urn:microsoft.com/office/officeart/2005/8/layout/default"/>
    <dgm:cxn modelId="{E8C1B413-D741-43B1-831C-1247FDA43D89}" srcId="{868DC2DD-3694-4B9D-8FA6-6BFF10165F31}" destId="{97E52B90-F7BC-4432-AD77-7260F7647E40}" srcOrd="2" destOrd="0" parTransId="{5E94148D-F48C-4925-9B6A-EBB883844B6F}" sibTransId="{A2F5D4E5-1017-49D8-9E08-F8E0EBEBFEB4}"/>
    <dgm:cxn modelId="{4AE70E2F-E486-4416-9CBE-5E2F81499A69}" srcId="{868DC2DD-3694-4B9D-8FA6-6BFF10165F31}" destId="{592B9E58-5E98-495C-9A6E-3B9269CF2430}" srcOrd="1" destOrd="0" parTransId="{9733385B-FD85-4453-95EB-31D90B490120}" sibTransId="{38A7FE01-9A5B-41B7-AB2B-A4BB96CB5F92}"/>
    <dgm:cxn modelId="{F53C046A-77E9-594D-AA6A-9231FDB3C774}" type="presOf" srcId="{97E52B90-F7BC-4432-AD77-7260F7647E40}" destId="{048F0D34-30F3-D54C-A459-ACFD5DB17267}" srcOrd="0" destOrd="0" presId="urn:microsoft.com/office/officeart/2005/8/layout/default"/>
    <dgm:cxn modelId="{F6355288-C6B8-4797-AD20-18FF5D06ABE6}" srcId="{868DC2DD-3694-4B9D-8FA6-6BFF10165F31}" destId="{B7729FA2-D9BB-4530-812D-4F7948BC66AA}" srcOrd="3" destOrd="0" parTransId="{66E2F15A-EE2E-4788-9BB5-5230E949D8D4}" sibTransId="{3545A60F-E88B-4679-BB3B-B78D121D4D9A}"/>
    <dgm:cxn modelId="{6B2F1B9D-87D9-3E40-8FBC-D867ADC673FA}" type="presOf" srcId="{592B9E58-5E98-495C-9A6E-3B9269CF2430}" destId="{AB5AF3B7-4B3F-0A44-BC32-F9CEC5D3F971}" srcOrd="0" destOrd="0" presId="urn:microsoft.com/office/officeart/2005/8/layout/default"/>
    <dgm:cxn modelId="{946039BE-9516-417C-B084-65C80D0A6F1E}" srcId="{868DC2DD-3694-4B9D-8FA6-6BFF10165F31}" destId="{F4004A12-244A-4DE8-8872-233C413D80FE}" srcOrd="0" destOrd="0" parTransId="{16258F86-C003-486A-B009-CF564D7F0E7F}" sibTransId="{1834F7EB-9497-4663-A50A-DCFECF908F6F}"/>
    <dgm:cxn modelId="{2B35E4EE-DCF0-C54C-9386-998BBF73345B}" type="presOf" srcId="{868DC2DD-3694-4B9D-8FA6-6BFF10165F31}" destId="{9E791FA1-C78E-8548-BDBD-9F8D1FA296F0}" srcOrd="0" destOrd="0" presId="urn:microsoft.com/office/officeart/2005/8/layout/default"/>
    <dgm:cxn modelId="{AE9EA1C9-7500-9B46-A499-73DCBA2B0353}" type="presParOf" srcId="{9E791FA1-C78E-8548-BDBD-9F8D1FA296F0}" destId="{C30DA0A3-AFDC-3B4F-B7B0-4E51B531FAC5}" srcOrd="0" destOrd="0" presId="urn:microsoft.com/office/officeart/2005/8/layout/default"/>
    <dgm:cxn modelId="{05A52BC1-728A-5740-88A2-B1AEDAA6CC15}" type="presParOf" srcId="{9E791FA1-C78E-8548-BDBD-9F8D1FA296F0}" destId="{C23D721E-7C89-A84A-B526-BD3323D79B72}" srcOrd="1" destOrd="0" presId="urn:microsoft.com/office/officeart/2005/8/layout/default"/>
    <dgm:cxn modelId="{E7665739-A3C8-054A-8DE1-5CB331EA7484}" type="presParOf" srcId="{9E791FA1-C78E-8548-BDBD-9F8D1FA296F0}" destId="{AB5AF3B7-4B3F-0A44-BC32-F9CEC5D3F971}" srcOrd="2" destOrd="0" presId="urn:microsoft.com/office/officeart/2005/8/layout/default"/>
    <dgm:cxn modelId="{1C3B2024-DC92-9A43-9B7E-9DFCB467C091}" type="presParOf" srcId="{9E791FA1-C78E-8548-BDBD-9F8D1FA296F0}" destId="{C3AD3F26-76DD-674E-96E8-06480AD68746}" srcOrd="3" destOrd="0" presId="urn:microsoft.com/office/officeart/2005/8/layout/default"/>
    <dgm:cxn modelId="{63CF66C4-D13C-C64B-9C3E-4EFAEDEAC5AC}" type="presParOf" srcId="{9E791FA1-C78E-8548-BDBD-9F8D1FA296F0}" destId="{048F0D34-30F3-D54C-A459-ACFD5DB17267}" srcOrd="4" destOrd="0" presId="urn:microsoft.com/office/officeart/2005/8/layout/default"/>
    <dgm:cxn modelId="{8769DFB5-6E72-1F44-85A2-9F2B02F02266}" type="presParOf" srcId="{9E791FA1-C78E-8548-BDBD-9F8D1FA296F0}" destId="{6B54BC03-F45A-6349-ACC3-22851D11D541}" srcOrd="5" destOrd="0" presId="urn:microsoft.com/office/officeart/2005/8/layout/default"/>
    <dgm:cxn modelId="{D7717E3F-01DC-2645-B747-F5081B9F28D2}" type="presParOf" srcId="{9E791FA1-C78E-8548-BDBD-9F8D1FA296F0}" destId="{D3A4C36A-C037-654A-A356-B6DD0DFA270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6F4FEF-05FC-4350-9DA2-5B4AB8AACBE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AC008D0-C17A-4ECE-88F4-F611B8E653A4}">
      <dgm:prSet/>
      <dgm:spPr/>
      <dgm:t>
        <a:bodyPr/>
        <a:lstStyle/>
        <a:p>
          <a:pPr>
            <a:lnSpc>
              <a:spcPct val="100000"/>
            </a:lnSpc>
          </a:pPr>
          <a:r>
            <a:rPr lang="en-US"/>
            <a:t>What public health issues come from UPFs?</a:t>
          </a:r>
        </a:p>
      </dgm:t>
    </dgm:pt>
    <dgm:pt modelId="{E96F7ED3-B6B6-4AE8-A253-0DD5EEDF7B88}" type="parTrans" cxnId="{B4C357EF-8EA9-40FB-AB27-01E7DF40CD3A}">
      <dgm:prSet/>
      <dgm:spPr/>
      <dgm:t>
        <a:bodyPr/>
        <a:lstStyle/>
        <a:p>
          <a:endParaRPr lang="en-US"/>
        </a:p>
      </dgm:t>
    </dgm:pt>
    <dgm:pt modelId="{1C29CDCD-7CDE-40D2-A3EF-1B2A77EBF15A}" type="sibTrans" cxnId="{B4C357EF-8EA9-40FB-AB27-01E7DF40CD3A}">
      <dgm:prSet/>
      <dgm:spPr/>
      <dgm:t>
        <a:bodyPr/>
        <a:lstStyle/>
        <a:p>
          <a:endParaRPr lang="en-US"/>
        </a:p>
      </dgm:t>
    </dgm:pt>
    <dgm:pt modelId="{F348FE7B-2991-4E27-9F18-24A4432756C8}">
      <dgm:prSet/>
      <dgm:spPr/>
      <dgm:t>
        <a:bodyPr/>
        <a:lstStyle/>
        <a:p>
          <a:pPr>
            <a:lnSpc>
              <a:spcPct val="100000"/>
            </a:lnSpc>
          </a:pPr>
          <a:r>
            <a:rPr lang="en-US"/>
            <a:t>-Increased chronic diseases like obesity, cardiovascular diseases, diabetes, etc.</a:t>
          </a:r>
        </a:p>
      </dgm:t>
    </dgm:pt>
    <dgm:pt modelId="{8EFE716F-293B-4C57-ABFB-3F5B13F5EDCF}" type="parTrans" cxnId="{45C13828-22F6-4AD9-98F3-2090F9B20B17}">
      <dgm:prSet/>
      <dgm:spPr/>
      <dgm:t>
        <a:bodyPr/>
        <a:lstStyle/>
        <a:p>
          <a:endParaRPr lang="en-US"/>
        </a:p>
      </dgm:t>
    </dgm:pt>
    <dgm:pt modelId="{55802FF1-6CEE-470B-883B-873EA1B6741E}" type="sibTrans" cxnId="{45C13828-22F6-4AD9-98F3-2090F9B20B17}">
      <dgm:prSet/>
      <dgm:spPr/>
      <dgm:t>
        <a:bodyPr/>
        <a:lstStyle/>
        <a:p>
          <a:endParaRPr lang="en-US"/>
        </a:p>
      </dgm:t>
    </dgm:pt>
    <dgm:pt modelId="{31E37667-35EE-4CF8-B320-B050C8B86C92}">
      <dgm:prSet/>
      <dgm:spPr/>
      <dgm:t>
        <a:bodyPr/>
        <a:lstStyle/>
        <a:p>
          <a:pPr>
            <a:lnSpc>
              <a:spcPct val="100000"/>
            </a:lnSpc>
          </a:pPr>
          <a:r>
            <a:rPr lang="en-US"/>
            <a:t>-Marketing for UPFs aim at vulnerable populations like children, low-income communities, and areas with limited access to nutritional education.</a:t>
          </a:r>
        </a:p>
      </dgm:t>
    </dgm:pt>
    <dgm:pt modelId="{6016B7BA-1D44-4193-AA2F-C53532E9E044}" type="parTrans" cxnId="{D56551DE-787F-43BD-B039-69BF33260516}">
      <dgm:prSet/>
      <dgm:spPr/>
      <dgm:t>
        <a:bodyPr/>
        <a:lstStyle/>
        <a:p>
          <a:endParaRPr lang="en-US"/>
        </a:p>
      </dgm:t>
    </dgm:pt>
    <dgm:pt modelId="{62A4DF93-10B9-4239-A8ED-6337EDEF1FA1}" type="sibTrans" cxnId="{D56551DE-787F-43BD-B039-69BF33260516}">
      <dgm:prSet/>
      <dgm:spPr/>
      <dgm:t>
        <a:bodyPr/>
        <a:lstStyle/>
        <a:p>
          <a:endParaRPr lang="en-US"/>
        </a:p>
      </dgm:t>
    </dgm:pt>
    <dgm:pt modelId="{951E7C2A-ABE9-409E-A0FC-A3BC2616908B}">
      <dgm:prSet/>
      <dgm:spPr/>
      <dgm:t>
        <a:bodyPr/>
        <a:lstStyle/>
        <a:p>
          <a:pPr>
            <a:lnSpc>
              <a:spcPct val="100000"/>
            </a:lnSpc>
          </a:pPr>
          <a:r>
            <a:rPr lang="en-US"/>
            <a:t>What kind of false advertisements?</a:t>
          </a:r>
        </a:p>
      </dgm:t>
    </dgm:pt>
    <dgm:pt modelId="{59A9B69D-3EBA-4202-8C98-9E074D04CF69}" type="parTrans" cxnId="{028C7525-1411-4B39-8271-E919CAE4F473}">
      <dgm:prSet/>
      <dgm:spPr/>
      <dgm:t>
        <a:bodyPr/>
        <a:lstStyle/>
        <a:p>
          <a:endParaRPr lang="en-US"/>
        </a:p>
      </dgm:t>
    </dgm:pt>
    <dgm:pt modelId="{72D07F8F-203F-4726-BB04-F8EFD9A1B898}" type="sibTrans" cxnId="{028C7525-1411-4B39-8271-E919CAE4F473}">
      <dgm:prSet/>
      <dgm:spPr/>
      <dgm:t>
        <a:bodyPr/>
        <a:lstStyle/>
        <a:p>
          <a:endParaRPr lang="en-US"/>
        </a:p>
      </dgm:t>
    </dgm:pt>
    <dgm:pt modelId="{0F875FF4-27EC-4640-A4A2-3F44CFC5D2A0}">
      <dgm:prSet/>
      <dgm:spPr/>
      <dgm:t>
        <a:bodyPr/>
        <a:lstStyle/>
        <a:p>
          <a:pPr>
            <a:lnSpc>
              <a:spcPct val="100000"/>
            </a:lnSpc>
          </a:pPr>
          <a:r>
            <a:rPr lang="en-US"/>
            <a:t>-Misleading health claims and bright and fun packaging.</a:t>
          </a:r>
        </a:p>
      </dgm:t>
    </dgm:pt>
    <dgm:pt modelId="{FF5A48F8-DDD3-479C-9D45-B60270262735}" type="parTrans" cxnId="{8AAD2F66-A4A1-4340-B5E4-8B6DCED8C391}">
      <dgm:prSet/>
      <dgm:spPr/>
      <dgm:t>
        <a:bodyPr/>
        <a:lstStyle/>
        <a:p>
          <a:endParaRPr lang="en-US"/>
        </a:p>
      </dgm:t>
    </dgm:pt>
    <dgm:pt modelId="{E76D1947-7C7D-4C51-808E-57112F34EDD9}" type="sibTrans" cxnId="{8AAD2F66-A4A1-4340-B5E4-8B6DCED8C391}">
      <dgm:prSet/>
      <dgm:spPr/>
      <dgm:t>
        <a:bodyPr/>
        <a:lstStyle/>
        <a:p>
          <a:endParaRPr lang="en-US"/>
        </a:p>
      </dgm:t>
    </dgm:pt>
    <dgm:pt modelId="{989795BB-149A-46C2-91AC-2EBDAD0503E5}">
      <dgm:prSet/>
      <dgm:spPr/>
      <dgm:t>
        <a:bodyPr/>
        <a:lstStyle/>
        <a:p>
          <a:pPr>
            <a:lnSpc>
              <a:spcPct val="100000"/>
            </a:lnSpc>
          </a:pPr>
          <a:r>
            <a:rPr lang="en-US"/>
            <a:t>-May not provide all ingredients in the UPF.</a:t>
          </a:r>
        </a:p>
      </dgm:t>
    </dgm:pt>
    <dgm:pt modelId="{DB4B8D31-D6EE-4C18-943D-45D159D7A991}" type="parTrans" cxnId="{2434F428-F75A-474C-B677-850DAE1776E1}">
      <dgm:prSet/>
      <dgm:spPr/>
      <dgm:t>
        <a:bodyPr/>
        <a:lstStyle/>
        <a:p>
          <a:endParaRPr lang="en-US"/>
        </a:p>
      </dgm:t>
    </dgm:pt>
    <dgm:pt modelId="{EE9A5C0A-B7F2-4246-80B8-229938E75EB5}" type="sibTrans" cxnId="{2434F428-F75A-474C-B677-850DAE1776E1}">
      <dgm:prSet/>
      <dgm:spPr/>
      <dgm:t>
        <a:bodyPr/>
        <a:lstStyle/>
        <a:p>
          <a:endParaRPr lang="en-US"/>
        </a:p>
      </dgm:t>
    </dgm:pt>
    <dgm:pt modelId="{9C34D3F0-CECE-4CD1-967E-61A9F57D42B4}" type="pres">
      <dgm:prSet presAssocID="{2E6F4FEF-05FC-4350-9DA2-5B4AB8AACBE1}" presName="root" presStyleCnt="0">
        <dgm:presLayoutVars>
          <dgm:dir/>
          <dgm:resizeHandles val="exact"/>
        </dgm:presLayoutVars>
      </dgm:prSet>
      <dgm:spPr/>
    </dgm:pt>
    <dgm:pt modelId="{28BA38E2-16E7-491E-9343-885DE241B6E2}" type="pres">
      <dgm:prSet presAssocID="{1AC008D0-C17A-4ECE-88F4-F611B8E653A4}" presName="compNode" presStyleCnt="0"/>
      <dgm:spPr/>
    </dgm:pt>
    <dgm:pt modelId="{05529D48-9600-436E-951D-37FA69F5CD87}" type="pres">
      <dgm:prSet presAssocID="{1AC008D0-C17A-4ECE-88F4-F611B8E653A4}" presName="bgRect" presStyleLbl="bgShp" presStyleIdx="0" presStyleCnt="6"/>
      <dgm:spPr/>
    </dgm:pt>
    <dgm:pt modelId="{45277D74-D08E-43B3-8CCE-CFBBE885E32C}" type="pres">
      <dgm:prSet presAssocID="{1AC008D0-C17A-4ECE-88F4-F611B8E653A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B50A67CC-03A7-4111-AD2A-BB2464AF4CBF}" type="pres">
      <dgm:prSet presAssocID="{1AC008D0-C17A-4ECE-88F4-F611B8E653A4}" presName="spaceRect" presStyleCnt="0"/>
      <dgm:spPr/>
    </dgm:pt>
    <dgm:pt modelId="{76F53265-AA5A-4143-BD68-7A6E6CC9C194}" type="pres">
      <dgm:prSet presAssocID="{1AC008D0-C17A-4ECE-88F4-F611B8E653A4}" presName="parTx" presStyleLbl="revTx" presStyleIdx="0" presStyleCnt="6">
        <dgm:presLayoutVars>
          <dgm:chMax val="0"/>
          <dgm:chPref val="0"/>
        </dgm:presLayoutVars>
      </dgm:prSet>
      <dgm:spPr/>
    </dgm:pt>
    <dgm:pt modelId="{DB47326C-A7C4-41F6-A7FB-2826FFCB0E4E}" type="pres">
      <dgm:prSet presAssocID="{1C29CDCD-7CDE-40D2-A3EF-1B2A77EBF15A}" presName="sibTrans" presStyleCnt="0"/>
      <dgm:spPr/>
    </dgm:pt>
    <dgm:pt modelId="{1D864B9E-37BC-4D2B-A5F9-1D6A42451A5A}" type="pres">
      <dgm:prSet presAssocID="{F348FE7B-2991-4E27-9F18-24A4432756C8}" presName="compNode" presStyleCnt="0"/>
      <dgm:spPr/>
    </dgm:pt>
    <dgm:pt modelId="{40CC5B17-355A-4B45-A88F-FE6BF993B63E}" type="pres">
      <dgm:prSet presAssocID="{F348FE7B-2991-4E27-9F18-24A4432756C8}" presName="bgRect" presStyleLbl="bgShp" presStyleIdx="1" presStyleCnt="6"/>
      <dgm:spPr/>
    </dgm:pt>
    <dgm:pt modelId="{A0A33F79-D972-4E4A-A1E5-D33EB040AD37}" type="pres">
      <dgm:prSet presAssocID="{F348FE7B-2991-4E27-9F18-24A4432756C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Organ"/>
        </a:ext>
      </dgm:extLst>
    </dgm:pt>
    <dgm:pt modelId="{1C942BE1-538E-4F06-92CA-D5FE4631BB9C}" type="pres">
      <dgm:prSet presAssocID="{F348FE7B-2991-4E27-9F18-24A4432756C8}" presName="spaceRect" presStyleCnt="0"/>
      <dgm:spPr/>
    </dgm:pt>
    <dgm:pt modelId="{6685E537-B9A1-47FD-B134-11F5377944FD}" type="pres">
      <dgm:prSet presAssocID="{F348FE7B-2991-4E27-9F18-24A4432756C8}" presName="parTx" presStyleLbl="revTx" presStyleIdx="1" presStyleCnt="6">
        <dgm:presLayoutVars>
          <dgm:chMax val="0"/>
          <dgm:chPref val="0"/>
        </dgm:presLayoutVars>
      </dgm:prSet>
      <dgm:spPr/>
    </dgm:pt>
    <dgm:pt modelId="{D441255D-D7B9-4605-971D-D0058FF5AEC1}" type="pres">
      <dgm:prSet presAssocID="{55802FF1-6CEE-470B-883B-873EA1B6741E}" presName="sibTrans" presStyleCnt="0"/>
      <dgm:spPr/>
    </dgm:pt>
    <dgm:pt modelId="{D0048C32-9F1D-4061-9FF5-4B6190FE3672}" type="pres">
      <dgm:prSet presAssocID="{31E37667-35EE-4CF8-B320-B050C8B86C92}" presName="compNode" presStyleCnt="0"/>
      <dgm:spPr/>
    </dgm:pt>
    <dgm:pt modelId="{0EDC40CB-7B89-4241-BB29-FFBBC0E24BA9}" type="pres">
      <dgm:prSet presAssocID="{31E37667-35EE-4CF8-B320-B050C8B86C92}" presName="bgRect" presStyleLbl="bgShp" presStyleIdx="2" presStyleCnt="6"/>
      <dgm:spPr/>
    </dgm:pt>
    <dgm:pt modelId="{1E1B348E-48F3-4DCA-9FC2-BDD368C294B7}" type="pres">
      <dgm:prSet presAssocID="{31E37667-35EE-4CF8-B320-B050C8B86C9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ruit Bowl"/>
        </a:ext>
      </dgm:extLst>
    </dgm:pt>
    <dgm:pt modelId="{396C99B2-6A75-418A-B922-D1E6F11CF4F5}" type="pres">
      <dgm:prSet presAssocID="{31E37667-35EE-4CF8-B320-B050C8B86C92}" presName="spaceRect" presStyleCnt="0"/>
      <dgm:spPr/>
    </dgm:pt>
    <dgm:pt modelId="{3DBE1CB9-79CF-490B-8C7F-876F925D1EE4}" type="pres">
      <dgm:prSet presAssocID="{31E37667-35EE-4CF8-B320-B050C8B86C92}" presName="parTx" presStyleLbl="revTx" presStyleIdx="2" presStyleCnt="6">
        <dgm:presLayoutVars>
          <dgm:chMax val="0"/>
          <dgm:chPref val="0"/>
        </dgm:presLayoutVars>
      </dgm:prSet>
      <dgm:spPr/>
    </dgm:pt>
    <dgm:pt modelId="{DF0C3BBB-B900-407E-AEB2-3CCFF7095BAC}" type="pres">
      <dgm:prSet presAssocID="{62A4DF93-10B9-4239-A8ED-6337EDEF1FA1}" presName="sibTrans" presStyleCnt="0"/>
      <dgm:spPr/>
    </dgm:pt>
    <dgm:pt modelId="{88DFDF24-BA56-4A6B-9610-D5285881667D}" type="pres">
      <dgm:prSet presAssocID="{951E7C2A-ABE9-409E-A0FC-A3BC2616908B}" presName="compNode" presStyleCnt="0"/>
      <dgm:spPr/>
    </dgm:pt>
    <dgm:pt modelId="{E4CAA876-59A8-4485-B20A-E8ED6190A0BE}" type="pres">
      <dgm:prSet presAssocID="{951E7C2A-ABE9-409E-A0FC-A3BC2616908B}" presName="bgRect" presStyleLbl="bgShp" presStyleIdx="3" presStyleCnt="6"/>
      <dgm:spPr/>
    </dgm:pt>
    <dgm:pt modelId="{0B740609-63EB-411C-A799-DEBD90224D38}" type="pres">
      <dgm:prSet presAssocID="{951E7C2A-ABE9-409E-A0FC-A3BC2616908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dvertising"/>
        </a:ext>
      </dgm:extLst>
    </dgm:pt>
    <dgm:pt modelId="{D869652A-21D3-404D-AEBB-1E75A0E143C7}" type="pres">
      <dgm:prSet presAssocID="{951E7C2A-ABE9-409E-A0FC-A3BC2616908B}" presName="spaceRect" presStyleCnt="0"/>
      <dgm:spPr/>
    </dgm:pt>
    <dgm:pt modelId="{95781BBA-5EEF-4CDD-89CC-DC2730D9188A}" type="pres">
      <dgm:prSet presAssocID="{951E7C2A-ABE9-409E-A0FC-A3BC2616908B}" presName="parTx" presStyleLbl="revTx" presStyleIdx="3" presStyleCnt="6">
        <dgm:presLayoutVars>
          <dgm:chMax val="0"/>
          <dgm:chPref val="0"/>
        </dgm:presLayoutVars>
      </dgm:prSet>
      <dgm:spPr/>
    </dgm:pt>
    <dgm:pt modelId="{50157704-DF51-4A21-810E-5C7AD817C5F5}" type="pres">
      <dgm:prSet presAssocID="{72D07F8F-203F-4726-BB04-F8EFD9A1B898}" presName="sibTrans" presStyleCnt="0"/>
      <dgm:spPr/>
    </dgm:pt>
    <dgm:pt modelId="{7F65C231-5D46-4F7B-B378-BB0F4CBF8476}" type="pres">
      <dgm:prSet presAssocID="{0F875FF4-27EC-4640-A4A2-3F44CFC5D2A0}" presName="compNode" presStyleCnt="0"/>
      <dgm:spPr/>
    </dgm:pt>
    <dgm:pt modelId="{69466506-F8DD-4803-9475-DCF5A9E2E72B}" type="pres">
      <dgm:prSet presAssocID="{0F875FF4-27EC-4640-A4A2-3F44CFC5D2A0}" presName="bgRect" presStyleLbl="bgShp" presStyleIdx="4" presStyleCnt="6"/>
      <dgm:spPr/>
    </dgm:pt>
    <dgm:pt modelId="{196329E0-68AF-43E9-A88E-D6FDA0ED6D44}" type="pres">
      <dgm:prSet presAssocID="{0F875FF4-27EC-4640-A4A2-3F44CFC5D2A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Artist"/>
        </a:ext>
      </dgm:extLst>
    </dgm:pt>
    <dgm:pt modelId="{8449E154-E7AF-4D53-B9C3-FBBCB60C1035}" type="pres">
      <dgm:prSet presAssocID="{0F875FF4-27EC-4640-A4A2-3F44CFC5D2A0}" presName="spaceRect" presStyleCnt="0"/>
      <dgm:spPr/>
    </dgm:pt>
    <dgm:pt modelId="{6ABC2855-96CC-4D68-8601-F2FC25975872}" type="pres">
      <dgm:prSet presAssocID="{0F875FF4-27EC-4640-A4A2-3F44CFC5D2A0}" presName="parTx" presStyleLbl="revTx" presStyleIdx="4" presStyleCnt="6">
        <dgm:presLayoutVars>
          <dgm:chMax val="0"/>
          <dgm:chPref val="0"/>
        </dgm:presLayoutVars>
      </dgm:prSet>
      <dgm:spPr/>
    </dgm:pt>
    <dgm:pt modelId="{C80A6B81-ED24-4D6E-BE46-4AFE700313DB}" type="pres">
      <dgm:prSet presAssocID="{E76D1947-7C7D-4C51-808E-57112F34EDD9}" presName="sibTrans" presStyleCnt="0"/>
      <dgm:spPr/>
    </dgm:pt>
    <dgm:pt modelId="{4018B957-A541-43E8-80D3-CABD4FC64881}" type="pres">
      <dgm:prSet presAssocID="{989795BB-149A-46C2-91AC-2EBDAD0503E5}" presName="compNode" presStyleCnt="0"/>
      <dgm:spPr/>
    </dgm:pt>
    <dgm:pt modelId="{24451108-2412-4813-86DF-98531BF0ADCA}" type="pres">
      <dgm:prSet presAssocID="{989795BB-149A-46C2-91AC-2EBDAD0503E5}" presName="bgRect" presStyleLbl="bgShp" presStyleIdx="5" presStyleCnt="6"/>
      <dgm:spPr/>
    </dgm:pt>
    <dgm:pt modelId="{101582F5-64B7-4CFC-9BE5-540110034739}" type="pres">
      <dgm:prSet presAssocID="{989795BB-149A-46C2-91AC-2EBDAD0503E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ingerbread Cookie"/>
        </a:ext>
      </dgm:extLst>
    </dgm:pt>
    <dgm:pt modelId="{26CF4867-FD55-4AF9-9B84-125B98F67CC3}" type="pres">
      <dgm:prSet presAssocID="{989795BB-149A-46C2-91AC-2EBDAD0503E5}" presName="spaceRect" presStyleCnt="0"/>
      <dgm:spPr/>
    </dgm:pt>
    <dgm:pt modelId="{201C67E6-7488-43E9-8690-ED396AF35729}" type="pres">
      <dgm:prSet presAssocID="{989795BB-149A-46C2-91AC-2EBDAD0503E5}" presName="parTx" presStyleLbl="revTx" presStyleIdx="5" presStyleCnt="6">
        <dgm:presLayoutVars>
          <dgm:chMax val="0"/>
          <dgm:chPref val="0"/>
        </dgm:presLayoutVars>
      </dgm:prSet>
      <dgm:spPr/>
    </dgm:pt>
  </dgm:ptLst>
  <dgm:cxnLst>
    <dgm:cxn modelId="{0D359C03-1777-409B-86A6-448E6099B875}" type="presOf" srcId="{951E7C2A-ABE9-409E-A0FC-A3BC2616908B}" destId="{95781BBA-5EEF-4CDD-89CC-DC2730D9188A}" srcOrd="0" destOrd="0" presId="urn:microsoft.com/office/officeart/2018/2/layout/IconVerticalSolidList"/>
    <dgm:cxn modelId="{B8422D0F-5AC2-4FA6-83F2-9DA2EB85D196}" type="presOf" srcId="{31E37667-35EE-4CF8-B320-B050C8B86C92}" destId="{3DBE1CB9-79CF-490B-8C7F-876F925D1EE4}" srcOrd="0" destOrd="0" presId="urn:microsoft.com/office/officeart/2018/2/layout/IconVerticalSolidList"/>
    <dgm:cxn modelId="{028C7525-1411-4B39-8271-E919CAE4F473}" srcId="{2E6F4FEF-05FC-4350-9DA2-5B4AB8AACBE1}" destId="{951E7C2A-ABE9-409E-A0FC-A3BC2616908B}" srcOrd="3" destOrd="0" parTransId="{59A9B69D-3EBA-4202-8C98-9E074D04CF69}" sibTransId="{72D07F8F-203F-4726-BB04-F8EFD9A1B898}"/>
    <dgm:cxn modelId="{45C13828-22F6-4AD9-98F3-2090F9B20B17}" srcId="{2E6F4FEF-05FC-4350-9DA2-5B4AB8AACBE1}" destId="{F348FE7B-2991-4E27-9F18-24A4432756C8}" srcOrd="1" destOrd="0" parTransId="{8EFE716F-293B-4C57-ABFB-3F5B13F5EDCF}" sibTransId="{55802FF1-6CEE-470B-883B-873EA1B6741E}"/>
    <dgm:cxn modelId="{2434F428-F75A-474C-B677-850DAE1776E1}" srcId="{2E6F4FEF-05FC-4350-9DA2-5B4AB8AACBE1}" destId="{989795BB-149A-46C2-91AC-2EBDAD0503E5}" srcOrd="5" destOrd="0" parTransId="{DB4B8D31-D6EE-4C18-943D-45D159D7A991}" sibTransId="{EE9A5C0A-B7F2-4246-80B8-229938E75EB5}"/>
    <dgm:cxn modelId="{A1E3E654-AFF8-493D-A8BE-8EBB8FE85F30}" type="presOf" srcId="{0F875FF4-27EC-4640-A4A2-3F44CFC5D2A0}" destId="{6ABC2855-96CC-4D68-8601-F2FC25975872}" srcOrd="0" destOrd="0" presId="urn:microsoft.com/office/officeart/2018/2/layout/IconVerticalSolidList"/>
    <dgm:cxn modelId="{8AAD2F66-A4A1-4340-B5E4-8B6DCED8C391}" srcId="{2E6F4FEF-05FC-4350-9DA2-5B4AB8AACBE1}" destId="{0F875FF4-27EC-4640-A4A2-3F44CFC5D2A0}" srcOrd="4" destOrd="0" parTransId="{FF5A48F8-DDD3-479C-9D45-B60270262735}" sibTransId="{E76D1947-7C7D-4C51-808E-57112F34EDD9}"/>
    <dgm:cxn modelId="{CA9B9F69-BA99-4775-ABFB-852BAFF4D7AB}" type="presOf" srcId="{1AC008D0-C17A-4ECE-88F4-F611B8E653A4}" destId="{76F53265-AA5A-4143-BD68-7A6E6CC9C194}" srcOrd="0" destOrd="0" presId="urn:microsoft.com/office/officeart/2018/2/layout/IconVerticalSolidList"/>
    <dgm:cxn modelId="{F10AD492-CF1D-4B78-BD5F-49D1298B6FE9}" type="presOf" srcId="{989795BB-149A-46C2-91AC-2EBDAD0503E5}" destId="{201C67E6-7488-43E9-8690-ED396AF35729}" srcOrd="0" destOrd="0" presId="urn:microsoft.com/office/officeart/2018/2/layout/IconVerticalSolidList"/>
    <dgm:cxn modelId="{76BEAF9A-FEAA-48AB-BCA4-9538375F1174}" type="presOf" srcId="{F348FE7B-2991-4E27-9F18-24A4432756C8}" destId="{6685E537-B9A1-47FD-B134-11F5377944FD}" srcOrd="0" destOrd="0" presId="urn:microsoft.com/office/officeart/2018/2/layout/IconVerticalSolidList"/>
    <dgm:cxn modelId="{D56551DE-787F-43BD-B039-69BF33260516}" srcId="{2E6F4FEF-05FC-4350-9DA2-5B4AB8AACBE1}" destId="{31E37667-35EE-4CF8-B320-B050C8B86C92}" srcOrd="2" destOrd="0" parTransId="{6016B7BA-1D44-4193-AA2F-C53532E9E044}" sibTransId="{62A4DF93-10B9-4239-A8ED-6337EDEF1FA1}"/>
    <dgm:cxn modelId="{B4C357EF-8EA9-40FB-AB27-01E7DF40CD3A}" srcId="{2E6F4FEF-05FC-4350-9DA2-5B4AB8AACBE1}" destId="{1AC008D0-C17A-4ECE-88F4-F611B8E653A4}" srcOrd="0" destOrd="0" parTransId="{E96F7ED3-B6B6-4AE8-A253-0DD5EEDF7B88}" sibTransId="{1C29CDCD-7CDE-40D2-A3EF-1B2A77EBF15A}"/>
    <dgm:cxn modelId="{16087FF9-532C-4C88-8462-2B88BA8601F6}" type="presOf" srcId="{2E6F4FEF-05FC-4350-9DA2-5B4AB8AACBE1}" destId="{9C34D3F0-CECE-4CD1-967E-61A9F57D42B4}" srcOrd="0" destOrd="0" presId="urn:microsoft.com/office/officeart/2018/2/layout/IconVerticalSolidList"/>
    <dgm:cxn modelId="{178A124B-29E4-46F7-B3B1-A48140AC1CDA}" type="presParOf" srcId="{9C34D3F0-CECE-4CD1-967E-61A9F57D42B4}" destId="{28BA38E2-16E7-491E-9343-885DE241B6E2}" srcOrd="0" destOrd="0" presId="urn:microsoft.com/office/officeart/2018/2/layout/IconVerticalSolidList"/>
    <dgm:cxn modelId="{7AE27566-7C34-46CA-9D0B-8077C22F6199}" type="presParOf" srcId="{28BA38E2-16E7-491E-9343-885DE241B6E2}" destId="{05529D48-9600-436E-951D-37FA69F5CD87}" srcOrd="0" destOrd="0" presId="urn:microsoft.com/office/officeart/2018/2/layout/IconVerticalSolidList"/>
    <dgm:cxn modelId="{DE6C0FB5-127F-4C0C-B8B1-B7594D857495}" type="presParOf" srcId="{28BA38E2-16E7-491E-9343-885DE241B6E2}" destId="{45277D74-D08E-43B3-8CCE-CFBBE885E32C}" srcOrd="1" destOrd="0" presId="urn:microsoft.com/office/officeart/2018/2/layout/IconVerticalSolidList"/>
    <dgm:cxn modelId="{B5F6653F-F2DD-482E-9724-7EAF69E2AD03}" type="presParOf" srcId="{28BA38E2-16E7-491E-9343-885DE241B6E2}" destId="{B50A67CC-03A7-4111-AD2A-BB2464AF4CBF}" srcOrd="2" destOrd="0" presId="urn:microsoft.com/office/officeart/2018/2/layout/IconVerticalSolidList"/>
    <dgm:cxn modelId="{5AFE06F7-A2C1-459B-8581-14A9D8E0AC80}" type="presParOf" srcId="{28BA38E2-16E7-491E-9343-885DE241B6E2}" destId="{76F53265-AA5A-4143-BD68-7A6E6CC9C194}" srcOrd="3" destOrd="0" presId="urn:microsoft.com/office/officeart/2018/2/layout/IconVerticalSolidList"/>
    <dgm:cxn modelId="{F6F02213-C63B-4394-A53D-1AE72547F08F}" type="presParOf" srcId="{9C34D3F0-CECE-4CD1-967E-61A9F57D42B4}" destId="{DB47326C-A7C4-41F6-A7FB-2826FFCB0E4E}" srcOrd="1" destOrd="0" presId="urn:microsoft.com/office/officeart/2018/2/layout/IconVerticalSolidList"/>
    <dgm:cxn modelId="{F0C9207C-66D6-4A0B-951D-DD18A6725AF1}" type="presParOf" srcId="{9C34D3F0-CECE-4CD1-967E-61A9F57D42B4}" destId="{1D864B9E-37BC-4D2B-A5F9-1D6A42451A5A}" srcOrd="2" destOrd="0" presId="urn:microsoft.com/office/officeart/2018/2/layout/IconVerticalSolidList"/>
    <dgm:cxn modelId="{7C87CA50-5648-4850-A834-550A426252E0}" type="presParOf" srcId="{1D864B9E-37BC-4D2B-A5F9-1D6A42451A5A}" destId="{40CC5B17-355A-4B45-A88F-FE6BF993B63E}" srcOrd="0" destOrd="0" presId="urn:microsoft.com/office/officeart/2018/2/layout/IconVerticalSolidList"/>
    <dgm:cxn modelId="{0FBA1103-85E2-4FC2-B597-D389E1A6D8E3}" type="presParOf" srcId="{1D864B9E-37BC-4D2B-A5F9-1D6A42451A5A}" destId="{A0A33F79-D972-4E4A-A1E5-D33EB040AD37}" srcOrd="1" destOrd="0" presId="urn:microsoft.com/office/officeart/2018/2/layout/IconVerticalSolidList"/>
    <dgm:cxn modelId="{40CDD8E1-A848-44C7-9435-E29C0AFDF1D3}" type="presParOf" srcId="{1D864B9E-37BC-4D2B-A5F9-1D6A42451A5A}" destId="{1C942BE1-538E-4F06-92CA-D5FE4631BB9C}" srcOrd="2" destOrd="0" presId="urn:microsoft.com/office/officeart/2018/2/layout/IconVerticalSolidList"/>
    <dgm:cxn modelId="{07E0D14B-5D96-461F-BA37-2897AD501A95}" type="presParOf" srcId="{1D864B9E-37BC-4D2B-A5F9-1D6A42451A5A}" destId="{6685E537-B9A1-47FD-B134-11F5377944FD}" srcOrd="3" destOrd="0" presId="urn:microsoft.com/office/officeart/2018/2/layout/IconVerticalSolidList"/>
    <dgm:cxn modelId="{6EF4290B-D9F9-456E-B20E-244A7AE0573D}" type="presParOf" srcId="{9C34D3F0-CECE-4CD1-967E-61A9F57D42B4}" destId="{D441255D-D7B9-4605-971D-D0058FF5AEC1}" srcOrd="3" destOrd="0" presId="urn:microsoft.com/office/officeart/2018/2/layout/IconVerticalSolidList"/>
    <dgm:cxn modelId="{7F5A9173-8720-4053-BD74-D0C8484101BC}" type="presParOf" srcId="{9C34D3F0-CECE-4CD1-967E-61A9F57D42B4}" destId="{D0048C32-9F1D-4061-9FF5-4B6190FE3672}" srcOrd="4" destOrd="0" presId="urn:microsoft.com/office/officeart/2018/2/layout/IconVerticalSolidList"/>
    <dgm:cxn modelId="{636A981F-EB0C-480F-A97E-0D592DB24F67}" type="presParOf" srcId="{D0048C32-9F1D-4061-9FF5-4B6190FE3672}" destId="{0EDC40CB-7B89-4241-BB29-FFBBC0E24BA9}" srcOrd="0" destOrd="0" presId="urn:microsoft.com/office/officeart/2018/2/layout/IconVerticalSolidList"/>
    <dgm:cxn modelId="{045A1997-02D1-4370-97E1-1430A712CD80}" type="presParOf" srcId="{D0048C32-9F1D-4061-9FF5-4B6190FE3672}" destId="{1E1B348E-48F3-4DCA-9FC2-BDD368C294B7}" srcOrd="1" destOrd="0" presId="urn:microsoft.com/office/officeart/2018/2/layout/IconVerticalSolidList"/>
    <dgm:cxn modelId="{08934BFF-2314-44E0-B9DF-16F44266AB77}" type="presParOf" srcId="{D0048C32-9F1D-4061-9FF5-4B6190FE3672}" destId="{396C99B2-6A75-418A-B922-D1E6F11CF4F5}" srcOrd="2" destOrd="0" presId="urn:microsoft.com/office/officeart/2018/2/layout/IconVerticalSolidList"/>
    <dgm:cxn modelId="{D1EA9AB0-B40A-4B87-8678-B54A3D49E464}" type="presParOf" srcId="{D0048C32-9F1D-4061-9FF5-4B6190FE3672}" destId="{3DBE1CB9-79CF-490B-8C7F-876F925D1EE4}" srcOrd="3" destOrd="0" presId="urn:microsoft.com/office/officeart/2018/2/layout/IconVerticalSolidList"/>
    <dgm:cxn modelId="{3FBF1142-16E6-4BA3-8470-C0BF524C646E}" type="presParOf" srcId="{9C34D3F0-CECE-4CD1-967E-61A9F57D42B4}" destId="{DF0C3BBB-B900-407E-AEB2-3CCFF7095BAC}" srcOrd="5" destOrd="0" presId="urn:microsoft.com/office/officeart/2018/2/layout/IconVerticalSolidList"/>
    <dgm:cxn modelId="{7DBDF4DC-4368-4A33-8BE9-2FCA2DB9F3A6}" type="presParOf" srcId="{9C34D3F0-CECE-4CD1-967E-61A9F57D42B4}" destId="{88DFDF24-BA56-4A6B-9610-D5285881667D}" srcOrd="6" destOrd="0" presId="urn:microsoft.com/office/officeart/2018/2/layout/IconVerticalSolidList"/>
    <dgm:cxn modelId="{D4A2C621-239A-4623-8A4C-92D043EC3EC5}" type="presParOf" srcId="{88DFDF24-BA56-4A6B-9610-D5285881667D}" destId="{E4CAA876-59A8-4485-B20A-E8ED6190A0BE}" srcOrd="0" destOrd="0" presId="urn:microsoft.com/office/officeart/2018/2/layout/IconVerticalSolidList"/>
    <dgm:cxn modelId="{597E7D09-E540-4F25-995D-FE17B6D09A11}" type="presParOf" srcId="{88DFDF24-BA56-4A6B-9610-D5285881667D}" destId="{0B740609-63EB-411C-A799-DEBD90224D38}" srcOrd="1" destOrd="0" presId="urn:microsoft.com/office/officeart/2018/2/layout/IconVerticalSolidList"/>
    <dgm:cxn modelId="{2696A40A-A038-4ADF-A91E-78D488412B00}" type="presParOf" srcId="{88DFDF24-BA56-4A6B-9610-D5285881667D}" destId="{D869652A-21D3-404D-AEBB-1E75A0E143C7}" srcOrd="2" destOrd="0" presId="urn:microsoft.com/office/officeart/2018/2/layout/IconVerticalSolidList"/>
    <dgm:cxn modelId="{99C43ED8-FBA7-4E60-A6B6-FF65A8E8F6FF}" type="presParOf" srcId="{88DFDF24-BA56-4A6B-9610-D5285881667D}" destId="{95781BBA-5EEF-4CDD-89CC-DC2730D9188A}" srcOrd="3" destOrd="0" presId="urn:microsoft.com/office/officeart/2018/2/layout/IconVerticalSolidList"/>
    <dgm:cxn modelId="{B7DB1BA7-DB5C-4F5E-81C7-F2C440130632}" type="presParOf" srcId="{9C34D3F0-CECE-4CD1-967E-61A9F57D42B4}" destId="{50157704-DF51-4A21-810E-5C7AD817C5F5}" srcOrd="7" destOrd="0" presId="urn:microsoft.com/office/officeart/2018/2/layout/IconVerticalSolidList"/>
    <dgm:cxn modelId="{44067C40-2527-4948-99DE-50877FBB8A4F}" type="presParOf" srcId="{9C34D3F0-CECE-4CD1-967E-61A9F57D42B4}" destId="{7F65C231-5D46-4F7B-B378-BB0F4CBF8476}" srcOrd="8" destOrd="0" presId="urn:microsoft.com/office/officeart/2018/2/layout/IconVerticalSolidList"/>
    <dgm:cxn modelId="{3BD0F70E-B69B-466D-8D8D-FF07153A0E20}" type="presParOf" srcId="{7F65C231-5D46-4F7B-B378-BB0F4CBF8476}" destId="{69466506-F8DD-4803-9475-DCF5A9E2E72B}" srcOrd="0" destOrd="0" presId="urn:microsoft.com/office/officeart/2018/2/layout/IconVerticalSolidList"/>
    <dgm:cxn modelId="{D9790A94-00D0-4D0B-A20F-281C167B68E0}" type="presParOf" srcId="{7F65C231-5D46-4F7B-B378-BB0F4CBF8476}" destId="{196329E0-68AF-43E9-A88E-D6FDA0ED6D44}" srcOrd="1" destOrd="0" presId="urn:microsoft.com/office/officeart/2018/2/layout/IconVerticalSolidList"/>
    <dgm:cxn modelId="{D27446C5-33E2-446E-8C6E-A1F06C397E24}" type="presParOf" srcId="{7F65C231-5D46-4F7B-B378-BB0F4CBF8476}" destId="{8449E154-E7AF-4D53-B9C3-FBBCB60C1035}" srcOrd="2" destOrd="0" presId="urn:microsoft.com/office/officeart/2018/2/layout/IconVerticalSolidList"/>
    <dgm:cxn modelId="{B4ED7CCC-2DF5-4865-884F-8D20FABED080}" type="presParOf" srcId="{7F65C231-5D46-4F7B-B378-BB0F4CBF8476}" destId="{6ABC2855-96CC-4D68-8601-F2FC25975872}" srcOrd="3" destOrd="0" presId="urn:microsoft.com/office/officeart/2018/2/layout/IconVerticalSolidList"/>
    <dgm:cxn modelId="{9ABAF838-F81A-4061-88D3-9E46E8082154}" type="presParOf" srcId="{9C34D3F0-CECE-4CD1-967E-61A9F57D42B4}" destId="{C80A6B81-ED24-4D6E-BE46-4AFE700313DB}" srcOrd="9" destOrd="0" presId="urn:microsoft.com/office/officeart/2018/2/layout/IconVerticalSolidList"/>
    <dgm:cxn modelId="{D4DFE55F-6C90-4BB2-BA4E-14FEEC645138}" type="presParOf" srcId="{9C34D3F0-CECE-4CD1-967E-61A9F57D42B4}" destId="{4018B957-A541-43E8-80D3-CABD4FC64881}" srcOrd="10" destOrd="0" presId="urn:microsoft.com/office/officeart/2018/2/layout/IconVerticalSolidList"/>
    <dgm:cxn modelId="{0BE9D123-9EEA-46DE-9E7C-FBEFEC4C56ED}" type="presParOf" srcId="{4018B957-A541-43E8-80D3-CABD4FC64881}" destId="{24451108-2412-4813-86DF-98531BF0ADCA}" srcOrd="0" destOrd="0" presId="urn:microsoft.com/office/officeart/2018/2/layout/IconVerticalSolidList"/>
    <dgm:cxn modelId="{BCCB639D-2247-4F55-B592-669B5D9F29FC}" type="presParOf" srcId="{4018B957-A541-43E8-80D3-CABD4FC64881}" destId="{101582F5-64B7-4CFC-9BE5-540110034739}" srcOrd="1" destOrd="0" presId="urn:microsoft.com/office/officeart/2018/2/layout/IconVerticalSolidList"/>
    <dgm:cxn modelId="{AD44924B-2497-49D4-A623-DC8CB3F38B0A}" type="presParOf" srcId="{4018B957-A541-43E8-80D3-CABD4FC64881}" destId="{26CF4867-FD55-4AF9-9B84-125B98F67CC3}" srcOrd="2" destOrd="0" presId="urn:microsoft.com/office/officeart/2018/2/layout/IconVerticalSolidList"/>
    <dgm:cxn modelId="{54A4EFCD-322A-4D52-96D0-F4DFE7C98A68}" type="presParOf" srcId="{4018B957-A541-43E8-80D3-CABD4FC64881}" destId="{201C67E6-7488-43E9-8690-ED396AF357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9BD59D-BB45-401C-80CC-ED0672DF13EC}"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B2928D22-82FC-4E62-A498-28E111E57A9B}">
      <dgm:prSet/>
      <dgm:spPr/>
      <dgm:t>
        <a:bodyPr/>
        <a:lstStyle/>
        <a:p>
          <a:r>
            <a:rPr lang="en-US"/>
            <a:t>What Economic Issues Come from UPFs?</a:t>
          </a:r>
        </a:p>
      </dgm:t>
    </dgm:pt>
    <dgm:pt modelId="{6444A409-C712-4F95-845A-27E9CFFD4146}" type="parTrans" cxnId="{BF614B26-4773-4F4A-BB2D-52F75C1E07FF}">
      <dgm:prSet/>
      <dgm:spPr/>
      <dgm:t>
        <a:bodyPr/>
        <a:lstStyle/>
        <a:p>
          <a:endParaRPr lang="en-US"/>
        </a:p>
      </dgm:t>
    </dgm:pt>
    <dgm:pt modelId="{891715E9-8C20-42D4-AFFF-E360DB9C3F67}" type="sibTrans" cxnId="{BF614B26-4773-4F4A-BB2D-52F75C1E07FF}">
      <dgm:prSet/>
      <dgm:spPr/>
      <dgm:t>
        <a:bodyPr/>
        <a:lstStyle/>
        <a:p>
          <a:endParaRPr lang="en-US"/>
        </a:p>
      </dgm:t>
    </dgm:pt>
    <dgm:pt modelId="{7C8C6FCB-17FD-4DB7-90B2-400BEB5A983E}">
      <dgm:prSet/>
      <dgm:spPr/>
      <dgm:t>
        <a:bodyPr/>
        <a:lstStyle/>
        <a:p>
          <a:r>
            <a:rPr lang="en-US"/>
            <a:t>-May stifle local food systems and local producers.</a:t>
          </a:r>
        </a:p>
      </dgm:t>
    </dgm:pt>
    <dgm:pt modelId="{DEB4FFBE-79FC-4E43-9DF7-CFC490704D00}" type="parTrans" cxnId="{B36D2766-CEA3-45F3-B543-0E3EBE6CF2C9}">
      <dgm:prSet/>
      <dgm:spPr/>
      <dgm:t>
        <a:bodyPr/>
        <a:lstStyle/>
        <a:p>
          <a:endParaRPr lang="en-US"/>
        </a:p>
      </dgm:t>
    </dgm:pt>
    <dgm:pt modelId="{30908EC9-653B-46C1-855C-16944CBA5BD4}" type="sibTrans" cxnId="{B36D2766-CEA3-45F3-B543-0E3EBE6CF2C9}">
      <dgm:prSet/>
      <dgm:spPr/>
      <dgm:t>
        <a:bodyPr/>
        <a:lstStyle/>
        <a:p>
          <a:endParaRPr lang="en-US"/>
        </a:p>
      </dgm:t>
    </dgm:pt>
    <dgm:pt modelId="{4823F043-8A37-444E-8EAC-336202E8B795}">
      <dgm:prSet/>
      <dgm:spPr/>
      <dgm:t>
        <a:bodyPr/>
        <a:lstStyle/>
        <a:p>
          <a:r>
            <a:rPr lang="en-US"/>
            <a:t>-May choose to make a profit over the health of people.</a:t>
          </a:r>
        </a:p>
      </dgm:t>
    </dgm:pt>
    <dgm:pt modelId="{F9A91845-9828-4685-8F49-107A34789EA5}" type="parTrans" cxnId="{88B5025F-DF9F-4C3C-9BED-26D5369058D3}">
      <dgm:prSet/>
      <dgm:spPr/>
      <dgm:t>
        <a:bodyPr/>
        <a:lstStyle/>
        <a:p>
          <a:endParaRPr lang="en-US"/>
        </a:p>
      </dgm:t>
    </dgm:pt>
    <dgm:pt modelId="{E121BAE5-6E00-4619-A617-8A539A5AE5D4}" type="sibTrans" cxnId="{88B5025F-DF9F-4C3C-9BED-26D5369058D3}">
      <dgm:prSet/>
      <dgm:spPr/>
      <dgm:t>
        <a:bodyPr/>
        <a:lstStyle/>
        <a:p>
          <a:endParaRPr lang="en-US"/>
        </a:p>
      </dgm:t>
    </dgm:pt>
    <dgm:pt modelId="{7A6627BF-4ACF-4594-A5E4-25F48EB778C4}">
      <dgm:prSet/>
      <dgm:spPr/>
      <dgm:t>
        <a:bodyPr/>
        <a:lstStyle/>
        <a:p>
          <a:r>
            <a:rPr lang="en-US"/>
            <a:t>What Environmental Impacts are caused by UPFs?</a:t>
          </a:r>
        </a:p>
      </dgm:t>
    </dgm:pt>
    <dgm:pt modelId="{B93E8FC5-8691-4460-B9F3-707A92B36D8C}" type="parTrans" cxnId="{A80917C8-B12A-446E-AC00-C80832D07FB6}">
      <dgm:prSet/>
      <dgm:spPr/>
      <dgm:t>
        <a:bodyPr/>
        <a:lstStyle/>
        <a:p>
          <a:endParaRPr lang="en-US"/>
        </a:p>
      </dgm:t>
    </dgm:pt>
    <dgm:pt modelId="{D55BBCC9-D475-4B91-B346-16515F74775E}" type="sibTrans" cxnId="{A80917C8-B12A-446E-AC00-C80832D07FB6}">
      <dgm:prSet/>
      <dgm:spPr/>
      <dgm:t>
        <a:bodyPr/>
        <a:lstStyle/>
        <a:p>
          <a:endParaRPr lang="en-US"/>
        </a:p>
      </dgm:t>
    </dgm:pt>
    <dgm:pt modelId="{4DE90CBC-1729-401A-828B-A9216DF31FEB}">
      <dgm:prSet/>
      <dgm:spPr/>
      <dgm:t>
        <a:bodyPr/>
        <a:lstStyle/>
        <a:p>
          <a:r>
            <a:rPr lang="en-US"/>
            <a:t>-A lot of UPFs contain palm oil, soy, corn, etc. These products can lead to deforestation, greenhouse gas emissions, and biodiversity loss.</a:t>
          </a:r>
        </a:p>
      </dgm:t>
    </dgm:pt>
    <dgm:pt modelId="{A4E9B319-2204-4978-A16D-409F4F4AB090}" type="parTrans" cxnId="{006B07D2-161E-4FCA-8EDE-17E4349BC5E6}">
      <dgm:prSet/>
      <dgm:spPr/>
      <dgm:t>
        <a:bodyPr/>
        <a:lstStyle/>
        <a:p>
          <a:endParaRPr lang="en-US"/>
        </a:p>
      </dgm:t>
    </dgm:pt>
    <dgm:pt modelId="{82B502ED-C761-46CC-B2E5-4C7FC8529C14}" type="sibTrans" cxnId="{006B07D2-161E-4FCA-8EDE-17E4349BC5E6}">
      <dgm:prSet/>
      <dgm:spPr/>
      <dgm:t>
        <a:bodyPr/>
        <a:lstStyle/>
        <a:p>
          <a:endParaRPr lang="en-US"/>
        </a:p>
      </dgm:t>
    </dgm:pt>
    <dgm:pt modelId="{25D1F73C-2404-4C50-8122-8132815E577A}">
      <dgm:prSet/>
      <dgm:spPr/>
      <dgm:t>
        <a:bodyPr/>
        <a:lstStyle/>
        <a:p>
          <a:r>
            <a:rPr lang="en-US"/>
            <a:t>-The heavy use of plastics can lead to environmental degradation. </a:t>
          </a:r>
        </a:p>
      </dgm:t>
    </dgm:pt>
    <dgm:pt modelId="{CFDAEFBB-372A-45D7-92C9-A436A6C9492A}" type="parTrans" cxnId="{EDD93DB8-F934-4779-B500-1C51F2918668}">
      <dgm:prSet/>
      <dgm:spPr/>
      <dgm:t>
        <a:bodyPr/>
        <a:lstStyle/>
        <a:p>
          <a:endParaRPr lang="en-US"/>
        </a:p>
      </dgm:t>
    </dgm:pt>
    <dgm:pt modelId="{4082818F-B150-4D3E-B134-08BC9EA1E387}" type="sibTrans" cxnId="{EDD93DB8-F934-4779-B500-1C51F2918668}">
      <dgm:prSet/>
      <dgm:spPr/>
      <dgm:t>
        <a:bodyPr/>
        <a:lstStyle/>
        <a:p>
          <a:endParaRPr lang="en-US"/>
        </a:p>
      </dgm:t>
    </dgm:pt>
    <dgm:pt modelId="{F8A55A23-03C2-1A40-B6AC-1302EDF38611}" type="pres">
      <dgm:prSet presAssocID="{449BD59D-BB45-401C-80CC-ED0672DF13EC}" presName="Name0" presStyleCnt="0">
        <dgm:presLayoutVars>
          <dgm:dir/>
          <dgm:resizeHandles val="exact"/>
        </dgm:presLayoutVars>
      </dgm:prSet>
      <dgm:spPr/>
    </dgm:pt>
    <dgm:pt modelId="{8F2FE5C3-77C6-1F45-9F93-9AB6102EEABE}" type="pres">
      <dgm:prSet presAssocID="{B2928D22-82FC-4E62-A498-28E111E57A9B}" presName="node" presStyleLbl="node1" presStyleIdx="0" presStyleCnt="6">
        <dgm:presLayoutVars>
          <dgm:bulletEnabled val="1"/>
        </dgm:presLayoutVars>
      </dgm:prSet>
      <dgm:spPr/>
    </dgm:pt>
    <dgm:pt modelId="{EEC24C85-5E96-CF4E-865F-EBA61BCCC583}" type="pres">
      <dgm:prSet presAssocID="{891715E9-8C20-42D4-AFFF-E360DB9C3F67}" presName="sibTrans" presStyleLbl="sibTrans1D1" presStyleIdx="0" presStyleCnt="5"/>
      <dgm:spPr/>
    </dgm:pt>
    <dgm:pt modelId="{8A93A51D-A3E3-4249-B7EF-11E52F872793}" type="pres">
      <dgm:prSet presAssocID="{891715E9-8C20-42D4-AFFF-E360DB9C3F67}" presName="connectorText" presStyleLbl="sibTrans1D1" presStyleIdx="0" presStyleCnt="5"/>
      <dgm:spPr/>
    </dgm:pt>
    <dgm:pt modelId="{4C12BF78-1842-F949-A33D-060C74140246}" type="pres">
      <dgm:prSet presAssocID="{7C8C6FCB-17FD-4DB7-90B2-400BEB5A983E}" presName="node" presStyleLbl="node1" presStyleIdx="1" presStyleCnt="6">
        <dgm:presLayoutVars>
          <dgm:bulletEnabled val="1"/>
        </dgm:presLayoutVars>
      </dgm:prSet>
      <dgm:spPr/>
    </dgm:pt>
    <dgm:pt modelId="{8B507270-83A0-0B46-8E15-7A4839540793}" type="pres">
      <dgm:prSet presAssocID="{30908EC9-653B-46C1-855C-16944CBA5BD4}" presName="sibTrans" presStyleLbl="sibTrans1D1" presStyleIdx="1" presStyleCnt="5"/>
      <dgm:spPr/>
    </dgm:pt>
    <dgm:pt modelId="{A813861F-894D-E544-9C01-DC11FDD4DBB6}" type="pres">
      <dgm:prSet presAssocID="{30908EC9-653B-46C1-855C-16944CBA5BD4}" presName="connectorText" presStyleLbl="sibTrans1D1" presStyleIdx="1" presStyleCnt="5"/>
      <dgm:spPr/>
    </dgm:pt>
    <dgm:pt modelId="{34F5EC06-A18F-A749-9679-EEFE9E59320F}" type="pres">
      <dgm:prSet presAssocID="{4823F043-8A37-444E-8EAC-336202E8B795}" presName="node" presStyleLbl="node1" presStyleIdx="2" presStyleCnt="6">
        <dgm:presLayoutVars>
          <dgm:bulletEnabled val="1"/>
        </dgm:presLayoutVars>
      </dgm:prSet>
      <dgm:spPr/>
    </dgm:pt>
    <dgm:pt modelId="{3DB06047-B43F-4249-A386-58913A40C32E}" type="pres">
      <dgm:prSet presAssocID="{E121BAE5-6E00-4619-A617-8A539A5AE5D4}" presName="sibTrans" presStyleLbl="sibTrans1D1" presStyleIdx="2" presStyleCnt="5"/>
      <dgm:spPr/>
    </dgm:pt>
    <dgm:pt modelId="{DDC89A4E-04DA-854B-9351-CA83E01115DA}" type="pres">
      <dgm:prSet presAssocID="{E121BAE5-6E00-4619-A617-8A539A5AE5D4}" presName="connectorText" presStyleLbl="sibTrans1D1" presStyleIdx="2" presStyleCnt="5"/>
      <dgm:spPr/>
    </dgm:pt>
    <dgm:pt modelId="{FCE22066-70E3-8A4C-982D-8D58B436F802}" type="pres">
      <dgm:prSet presAssocID="{7A6627BF-4ACF-4594-A5E4-25F48EB778C4}" presName="node" presStyleLbl="node1" presStyleIdx="3" presStyleCnt="6">
        <dgm:presLayoutVars>
          <dgm:bulletEnabled val="1"/>
        </dgm:presLayoutVars>
      </dgm:prSet>
      <dgm:spPr/>
    </dgm:pt>
    <dgm:pt modelId="{F84138DC-B9F1-6D4E-AFA6-59D792E39454}" type="pres">
      <dgm:prSet presAssocID="{D55BBCC9-D475-4B91-B346-16515F74775E}" presName="sibTrans" presStyleLbl="sibTrans1D1" presStyleIdx="3" presStyleCnt="5"/>
      <dgm:spPr/>
    </dgm:pt>
    <dgm:pt modelId="{0B63D7A1-FC11-1747-AEE5-D9A4042C3287}" type="pres">
      <dgm:prSet presAssocID="{D55BBCC9-D475-4B91-B346-16515F74775E}" presName="connectorText" presStyleLbl="sibTrans1D1" presStyleIdx="3" presStyleCnt="5"/>
      <dgm:spPr/>
    </dgm:pt>
    <dgm:pt modelId="{D2E11173-4D99-AB41-B5C4-C6E3542C6A39}" type="pres">
      <dgm:prSet presAssocID="{4DE90CBC-1729-401A-828B-A9216DF31FEB}" presName="node" presStyleLbl="node1" presStyleIdx="4" presStyleCnt="6">
        <dgm:presLayoutVars>
          <dgm:bulletEnabled val="1"/>
        </dgm:presLayoutVars>
      </dgm:prSet>
      <dgm:spPr/>
    </dgm:pt>
    <dgm:pt modelId="{01EC7A2E-B532-CD42-BE17-CA4F6441D71C}" type="pres">
      <dgm:prSet presAssocID="{82B502ED-C761-46CC-B2E5-4C7FC8529C14}" presName="sibTrans" presStyleLbl="sibTrans1D1" presStyleIdx="4" presStyleCnt="5"/>
      <dgm:spPr/>
    </dgm:pt>
    <dgm:pt modelId="{26BA4F54-433A-C743-89F0-842A3B315736}" type="pres">
      <dgm:prSet presAssocID="{82B502ED-C761-46CC-B2E5-4C7FC8529C14}" presName="connectorText" presStyleLbl="sibTrans1D1" presStyleIdx="4" presStyleCnt="5"/>
      <dgm:spPr/>
    </dgm:pt>
    <dgm:pt modelId="{BDE2E47F-3820-7D4B-ACC4-AF49DBDD8DC1}" type="pres">
      <dgm:prSet presAssocID="{25D1F73C-2404-4C50-8122-8132815E577A}" presName="node" presStyleLbl="node1" presStyleIdx="5" presStyleCnt="6">
        <dgm:presLayoutVars>
          <dgm:bulletEnabled val="1"/>
        </dgm:presLayoutVars>
      </dgm:prSet>
      <dgm:spPr/>
    </dgm:pt>
  </dgm:ptLst>
  <dgm:cxnLst>
    <dgm:cxn modelId="{FD63DB02-2C5F-5D46-85F1-7C2E802C2FDE}" type="presOf" srcId="{449BD59D-BB45-401C-80CC-ED0672DF13EC}" destId="{F8A55A23-03C2-1A40-B6AC-1302EDF38611}" srcOrd="0" destOrd="0" presId="urn:microsoft.com/office/officeart/2016/7/layout/RepeatingBendingProcessNew"/>
    <dgm:cxn modelId="{BD65E113-5499-2941-8BBC-7C5D6617C706}" type="presOf" srcId="{82B502ED-C761-46CC-B2E5-4C7FC8529C14}" destId="{26BA4F54-433A-C743-89F0-842A3B315736}" srcOrd="1" destOrd="0" presId="urn:microsoft.com/office/officeart/2016/7/layout/RepeatingBendingProcessNew"/>
    <dgm:cxn modelId="{7FF03521-DB9F-1D42-B451-896EF03DB6F6}" type="presOf" srcId="{E121BAE5-6E00-4619-A617-8A539A5AE5D4}" destId="{DDC89A4E-04DA-854B-9351-CA83E01115DA}" srcOrd="1" destOrd="0" presId="urn:microsoft.com/office/officeart/2016/7/layout/RepeatingBendingProcessNew"/>
    <dgm:cxn modelId="{A7667C25-D3A5-3D42-AD74-04503945D387}" type="presOf" srcId="{4823F043-8A37-444E-8EAC-336202E8B795}" destId="{34F5EC06-A18F-A749-9679-EEFE9E59320F}" srcOrd="0" destOrd="0" presId="urn:microsoft.com/office/officeart/2016/7/layout/RepeatingBendingProcessNew"/>
    <dgm:cxn modelId="{BF614B26-4773-4F4A-BB2D-52F75C1E07FF}" srcId="{449BD59D-BB45-401C-80CC-ED0672DF13EC}" destId="{B2928D22-82FC-4E62-A498-28E111E57A9B}" srcOrd="0" destOrd="0" parTransId="{6444A409-C712-4F95-845A-27E9CFFD4146}" sibTransId="{891715E9-8C20-42D4-AFFF-E360DB9C3F67}"/>
    <dgm:cxn modelId="{2BD45243-796D-5D4B-955C-9053926E3F1D}" type="presOf" srcId="{25D1F73C-2404-4C50-8122-8132815E577A}" destId="{BDE2E47F-3820-7D4B-ACC4-AF49DBDD8DC1}" srcOrd="0" destOrd="0" presId="urn:microsoft.com/office/officeart/2016/7/layout/RepeatingBendingProcessNew"/>
    <dgm:cxn modelId="{2C8B0453-9840-2042-9E24-B6EEA4EC661C}" type="presOf" srcId="{30908EC9-653B-46C1-855C-16944CBA5BD4}" destId="{8B507270-83A0-0B46-8E15-7A4839540793}" srcOrd="0" destOrd="0" presId="urn:microsoft.com/office/officeart/2016/7/layout/RepeatingBendingProcessNew"/>
    <dgm:cxn modelId="{88B5025F-DF9F-4C3C-9BED-26D5369058D3}" srcId="{449BD59D-BB45-401C-80CC-ED0672DF13EC}" destId="{4823F043-8A37-444E-8EAC-336202E8B795}" srcOrd="2" destOrd="0" parTransId="{F9A91845-9828-4685-8F49-107A34789EA5}" sibTransId="{E121BAE5-6E00-4619-A617-8A539A5AE5D4}"/>
    <dgm:cxn modelId="{B36D2766-CEA3-45F3-B543-0E3EBE6CF2C9}" srcId="{449BD59D-BB45-401C-80CC-ED0672DF13EC}" destId="{7C8C6FCB-17FD-4DB7-90B2-400BEB5A983E}" srcOrd="1" destOrd="0" parTransId="{DEB4FFBE-79FC-4E43-9DF7-CFC490704D00}" sibTransId="{30908EC9-653B-46C1-855C-16944CBA5BD4}"/>
    <dgm:cxn modelId="{A798E768-AB91-F64C-8E15-D43EC1C10900}" type="presOf" srcId="{891715E9-8C20-42D4-AFFF-E360DB9C3F67}" destId="{EEC24C85-5E96-CF4E-865F-EBA61BCCC583}" srcOrd="0" destOrd="0" presId="urn:microsoft.com/office/officeart/2016/7/layout/RepeatingBendingProcessNew"/>
    <dgm:cxn modelId="{1104787B-5CF3-4247-B57F-D42FB3D1CBFE}" type="presOf" srcId="{82B502ED-C761-46CC-B2E5-4C7FC8529C14}" destId="{01EC7A2E-B532-CD42-BE17-CA4F6441D71C}" srcOrd="0" destOrd="0" presId="urn:microsoft.com/office/officeart/2016/7/layout/RepeatingBendingProcessNew"/>
    <dgm:cxn modelId="{25A8D07C-A2CD-B442-B137-521B1749EB2C}" type="presOf" srcId="{E121BAE5-6E00-4619-A617-8A539A5AE5D4}" destId="{3DB06047-B43F-4249-A386-58913A40C32E}" srcOrd="0" destOrd="0" presId="urn:microsoft.com/office/officeart/2016/7/layout/RepeatingBendingProcessNew"/>
    <dgm:cxn modelId="{D0AE1D98-0378-1F40-B7BB-4D7E792D1106}" type="presOf" srcId="{891715E9-8C20-42D4-AFFF-E360DB9C3F67}" destId="{8A93A51D-A3E3-4249-B7EF-11E52F872793}" srcOrd="1" destOrd="0" presId="urn:microsoft.com/office/officeart/2016/7/layout/RepeatingBendingProcessNew"/>
    <dgm:cxn modelId="{8DDAFAB5-3703-894F-9974-7FD05E46319A}" type="presOf" srcId="{D55BBCC9-D475-4B91-B346-16515F74775E}" destId="{0B63D7A1-FC11-1747-AEE5-D9A4042C3287}" srcOrd="1" destOrd="0" presId="urn:microsoft.com/office/officeart/2016/7/layout/RepeatingBendingProcessNew"/>
    <dgm:cxn modelId="{EDD93DB8-F934-4779-B500-1C51F2918668}" srcId="{449BD59D-BB45-401C-80CC-ED0672DF13EC}" destId="{25D1F73C-2404-4C50-8122-8132815E577A}" srcOrd="5" destOrd="0" parTransId="{CFDAEFBB-372A-45D7-92C9-A436A6C9492A}" sibTransId="{4082818F-B150-4D3E-B134-08BC9EA1E387}"/>
    <dgm:cxn modelId="{0E0C47C2-4361-1245-A8B6-B5D5920245B8}" type="presOf" srcId="{B2928D22-82FC-4E62-A498-28E111E57A9B}" destId="{8F2FE5C3-77C6-1F45-9F93-9AB6102EEABE}" srcOrd="0" destOrd="0" presId="urn:microsoft.com/office/officeart/2016/7/layout/RepeatingBendingProcessNew"/>
    <dgm:cxn modelId="{A80917C8-B12A-446E-AC00-C80832D07FB6}" srcId="{449BD59D-BB45-401C-80CC-ED0672DF13EC}" destId="{7A6627BF-4ACF-4594-A5E4-25F48EB778C4}" srcOrd="3" destOrd="0" parTransId="{B93E8FC5-8691-4460-B9F3-707A92B36D8C}" sibTransId="{D55BBCC9-D475-4B91-B346-16515F74775E}"/>
    <dgm:cxn modelId="{006B07D2-161E-4FCA-8EDE-17E4349BC5E6}" srcId="{449BD59D-BB45-401C-80CC-ED0672DF13EC}" destId="{4DE90CBC-1729-401A-828B-A9216DF31FEB}" srcOrd="4" destOrd="0" parTransId="{A4E9B319-2204-4978-A16D-409F4F4AB090}" sibTransId="{82B502ED-C761-46CC-B2E5-4C7FC8529C14}"/>
    <dgm:cxn modelId="{B4FB08D4-DDEB-D941-B8AD-2D913D0CC66B}" type="presOf" srcId="{7C8C6FCB-17FD-4DB7-90B2-400BEB5A983E}" destId="{4C12BF78-1842-F949-A33D-060C74140246}" srcOrd="0" destOrd="0" presId="urn:microsoft.com/office/officeart/2016/7/layout/RepeatingBendingProcessNew"/>
    <dgm:cxn modelId="{AE9E0BE9-DC05-254A-B850-5E714BA621E9}" type="presOf" srcId="{7A6627BF-4ACF-4594-A5E4-25F48EB778C4}" destId="{FCE22066-70E3-8A4C-982D-8D58B436F802}" srcOrd="0" destOrd="0" presId="urn:microsoft.com/office/officeart/2016/7/layout/RepeatingBendingProcessNew"/>
    <dgm:cxn modelId="{3871B7ED-4EC5-2C4A-A272-FA726EE86692}" type="presOf" srcId="{4DE90CBC-1729-401A-828B-A9216DF31FEB}" destId="{D2E11173-4D99-AB41-B5C4-C6E3542C6A39}" srcOrd="0" destOrd="0" presId="urn:microsoft.com/office/officeart/2016/7/layout/RepeatingBendingProcessNew"/>
    <dgm:cxn modelId="{F7FB0AF5-BA9D-4144-9B81-AAC5A52347A5}" type="presOf" srcId="{D55BBCC9-D475-4B91-B346-16515F74775E}" destId="{F84138DC-B9F1-6D4E-AFA6-59D792E39454}" srcOrd="0" destOrd="0" presId="urn:microsoft.com/office/officeart/2016/7/layout/RepeatingBendingProcessNew"/>
    <dgm:cxn modelId="{00659FFE-9797-1E4B-9449-6AEBD300CC1F}" type="presOf" srcId="{30908EC9-653B-46C1-855C-16944CBA5BD4}" destId="{A813861F-894D-E544-9C01-DC11FDD4DBB6}" srcOrd="1" destOrd="0" presId="urn:microsoft.com/office/officeart/2016/7/layout/RepeatingBendingProcessNew"/>
    <dgm:cxn modelId="{5ACB0816-8569-0B4E-8A11-80614645A883}" type="presParOf" srcId="{F8A55A23-03C2-1A40-B6AC-1302EDF38611}" destId="{8F2FE5C3-77C6-1F45-9F93-9AB6102EEABE}" srcOrd="0" destOrd="0" presId="urn:microsoft.com/office/officeart/2016/7/layout/RepeatingBendingProcessNew"/>
    <dgm:cxn modelId="{216B7298-456B-954B-82E6-88B88344DDAC}" type="presParOf" srcId="{F8A55A23-03C2-1A40-B6AC-1302EDF38611}" destId="{EEC24C85-5E96-CF4E-865F-EBA61BCCC583}" srcOrd="1" destOrd="0" presId="urn:microsoft.com/office/officeart/2016/7/layout/RepeatingBendingProcessNew"/>
    <dgm:cxn modelId="{BC10A540-F828-6F45-9015-18E2F74E56CA}" type="presParOf" srcId="{EEC24C85-5E96-CF4E-865F-EBA61BCCC583}" destId="{8A93A51D-A3E3-4249-B7EF-11E52F872793}" srcOrd="0" destOrd="0" presId="urn:microsoft.com/office/officeart/2016/7/layout/RepeatingBendingProcessNew"/>
    <dgm:cxn modelId="{AAE31A64-0FED-2547-906B-A346AC69FEE4}" type="presParOf" srcId="{F8A55A23-03C2-1A40-B6AC-1302EDF38611}" destId="{4C12BF78-1842-F949-A33D-060C74140246}" srcOrd="2" destOrd="0" presId="urn:microsoft.com/office/officeart/2016/7/layout/RepeatingBendingProcessNew"/>
    <dgm:cxn modelId="{8373BC2F-565E-EE4B-969F-AC7B421C05CC}" type="presParOf" srcId="{F8A55A23-03C2-1A40-B6AC-1302EDF38611}" destId="{8B507270-83A0-0B46-8E15-7A4839540793}" srcOrd="3" destOrd="0" presId="urn:microsoft.com/office/officeart/2016/7/layout/RepeatingBendingProcessNew"/>
    <dgm:cxn modelId="{1661C936-2389-7C42-B781-D3E994067B6F}" type="presParOf" srcId="{8B507270-83A0-0B46-8E15-7A4839540793}" destId="{A813861F-894D-E544-9C01-DC11FDD4DBB6}" srcOrd="0" destOrd="0" presId="urn:microsoft.com/office/officeart/2016/7/layout/RepeatingBendingProcessNew"/>
    <dgm:cxn modelId="{63A787EB-B0C8-874F-B742-4829E3BE99E3}" type="presParOf" srcId="{F8A55A23-03C2-1A40-B6AC-1302EDF38611}" destId="{34F5EC06-A18F-A749-9679-EEFE9E59320F}" srcOrd="4" destOrd="0" presId="urn:microsoft.com/office/officeart/2016/7/layout/RepeatingBendingProcessNew"/>
    <dgm:cxn modelId="{5542F807-9101-5741-9913-659F4F9E0EB1}" type="presParOf" srcId="{F8A55A23-03C2-1A40-B6AC-1302EDF38611}" destId="{3DB06047-B43F-4249-A386-58913A40C32E}" srcOrd="5" destOrd="0" presId="urn:microsoft.com/office/officeart/2016/7/layout/RepeatingBendingProcessNew"/>
    <dgm:cxn modelId="{6CF91AC3-F867-F848-8649-0AC7A388715E}" type="presParOf" srcId="{3DB06047-B43F-4249-A386-58913A40C32E}" destId="{DDC89A4E-04DA-854B-9351-CA83E01115DA}" srcOrd="0" destOrd="0" presId="urn:microsoft.com/office/officeart/2016/7/layout/RepeatingBendingProcessNew"/>
    <dgm:cxn modelId="{AA4ACD8B-55DD-0446-AC25-0EF15269CB6B}" type="presParOf" srcId="{F8A55A23-03C2-1A40-B6AC-1302EDF38611}" destId="{FCE22066-70E3-8A4C-982D-8D58B436F802}" srcOrd="6" destOrd="0" presId="urn:microsoft.com/office/officeart/2016/7/layout/RepeatingBendingProcessNew"/>
    <dgm:cxn modelId="{0D650EB8-DDEA-FA43-974C-7C673695E2B4}" type="presParOf" srcId="{F8A55A23-03C2-1A40-B6AC-1302EDF38611}" destId="{F84138DC-B9F1-6D4E-AFA6-59D792E39454}" srcOrd="7" destOrd="0" presId="urn:microsoft.com/office/officeart/2016/7/layout/RepeatingBendingProcessNew"/>
    <dgm:cxn modelId="{D20CC274-58B6-5545-BD36-7417F1D67C54}" type="presParOf" srcId="{F84138DC-B9F1-6D4E-AFA6-59D792E39454}" destId="{0B63D7A1-FC11-1747-AEE5-D9A4042C3287}" srcOrd="0" destOrd="0" presId="urn:microsoft.com/office/officeart/2016/7/layout/RepeatingBendingProcessNew"/>
    <dgm:cxn modelId="{0F669907-AD06-6645-8651-CE3D4F7F5D27}" type="presParOf" srcId="{F8A55A23-03C2-1A40-B6AC-1302EDF38611}" destId="{D2E11173-4D99-AB41-B5C4-C6E3542C6A39}" srcOrd="8" destOrd="0" presId="urn:microsoft.com/office/officeart/2016/7/layout/RepeatingBendingProcessNew"/>
    <dgm:cxn modelId="{A8848564-9C8B-0946-A1CB-4A91CDCAF65F}" type="presParOf" srcId="{F8A55A23-03C2-1A40-B6AC-1302EDF38611}" destId="{01EC7A2E-B532-CD42-BE17-CA4F6441D71C}" srcOrd="9" destOrd="0" presId="urn:microsoft.com/office/officeart/2016/7/layout/RepeatingBendingProcessNew"/>
    <dgm:cxn modelId="{44B8D226-7A7C-EB43-BD54-6F79BB694A1A}" type="presParOf" srcId="{01EC7A2E-B532-CD42-BE17-CA4F6441D71C}" destId="{26BA4F54-433A-C743-89F0-842A3B315736}" srcOrd="0" destOrd="0" presId="urn:microsoft.com/office/officeart/2016/7/layout/RepeatingBendingProcessNew"/>
    <dgm:cxn modelId="{F5509558-40E7-0B47-80C7-D318B221F643}" type="presParOf" srcId="{F8A55A23-03C2-1A40-B6AC-1302EDF38611}" destId="{BDE2E47F-3820-7D4B-ACC4-AF49DBDD8DC1}"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219D21-8734-4822-AB51-C5B976D9F1D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BBB5376-BFDF-4437-89BA-308950DE6C17}">
      <dgm:prSet/>
      <dgm:spPr/>
      <dgm:t>
        <a:bodyPr/>
        <a:lstStyle/>
        <a:p>
          <a:r>
            <a:rPr lang="en-US"/>
            <a:t>UPFs in different cultures varies greatly.</a:t>
          </a:r>
        </a:p>
      </dgm:t>
    </dgm:pt>
    <dgm:pt modelId="{5520F5C0-C8A6-46EA-AFC7-A1B5F634118C}" type="parTrans" cxnId="{4FE3C322-39A6-4C9C-AE98-6C6D94B14BCD}">
      <dgm:prSet/>
      <dgm:spPr/>
      <dgm:t>
        <a:bodyPr/>
        <a:lstStyle/>
        <a:p>
          <a:endParaRPr lang="en-US"/>
        </a:p>
      </dgm:t>
    </dgm:pt>
    <dgm:pt modelId="{03638931-77BF-4B95-AB92-3CDAD0B3092A}" type="sibTrans" cxnId="{4FE3C322-39A6-4C9C-AE98-6C6D94B14BCD}">
      <dgm:prSet/>
      <dgm:spPr/>
      <dgm:t>
        <a:bodyPr/>
        <a:lstStyle/>
        <a:p>
          <a:endParaRPr lang="en-US"/>
        </a:p>
      </dgm:t>
    </dgm:pt>
    <dgm:pt modelId="{F08594CB-385D-40A8-84E0-ADD1C216816A}">
      <dgm:prSet/>
      <dgm:spPr/>
      <dgm:t>
        <a:bodyPr/>
        <a:lstStyle/>
        <a:p>
          <a:r>
            <a:rPr lang="en-US"/>
            <a:t>Americans have a very busy culture so quick and convenient foods like UPFs are very popular in the U.S.</a:t>
          </a:r>
        </a:p>
      </dgm:t>
    </dgm:pt>
    <dgm:pt modelId="{70934ABF-105D-4370-8B2A-B5F511460EDD}" type="parTrans" cxnId="{B4A82F22-2791-4547-A358-A40111DFA8F1}">
      <dgm:prSet/>
      <dgm:spPr/>
      <dgm:t>
        <a:bodyPr/>
        <a:lstStyle/>
        <a:p>
          <a:endParaRPr lang="en-US"/>
        </a:p>
      </dgm:t>
    </dgm:pt>
    <dgm:pt modelId="{AEC24E7B-D2B3-466F-8C8B-858DE13356B4}" type="sibTrans" cxnId="{B4A82F22-2791-4547-A358-A40111DFA8F1}">
      <dgm:prSet/>
      <dgm:spPr/>
      <dgm:t>
        <a:bodyPr/>
        <a:lstStyle/>
        <a:p>
          <a:endParaRPr lang="en-US"/>
        </a:p>
      </dgm:t>
    </dgm:pt>
    <dgm:pt modelId="{D1BC6171-BDE0-4FF8-A00C-87CC2227196E}">
      <dgm:prSet/>
      <dgm:spPr/>
      <dgm:t>
        <a:bodyPr/>
        <a:lstStyle/>
        <a:p>
          <a:r>
            <a:rPr lang="en-US"/>
            <a:t>Other countries maintain traditional diets which contain lower intakes of UPFs. </a:t>
          </a:r>
        </a:p>
      </dgm:t>
    </dgm:pt>
    <dgm:pt modelId="{E7023097-987C-4AE4-9584-7932EABD00AC}" type="parTrans" cxnId="{3A0E0D25-2F42-4EAC-8615-E6DC2A92DAA1}">
      <dgm:prSet/>
      <dgm:spPr/>
      <dgm:t>
        <a:bodyPr/>
        <a:lstStyle/>
        <a:p>
          <a:endParaRPr lang="en-US"/>
        </a:p>
      </dgm:t>
    </dgm:pt>
    <dgm:pt modelId="{0BB446AA-E145-4B94-882B-B8151718EB12}" type="sibTrans" cxnId="{3A0E0D25-2F42-4EAC-8615-E6DC2A92DAA1}">
      <dgm:prSet/>
      <dgm:spPr/>
      <dgm:t>
        <a:bodyPr/>
        <a:lstStyle/>
        <a:p>
          <a:endParaRPr lang="en-US"/>
        </a:p>
      </dgm:t>
    </dgm:pt>
    <dgm:pt modelId="{2E5A4BC8-CB3E-40E3-B631-6A3C6CA9DCAD}">
      <dgm:prSet/>
      <dgm:spPr/>
      <dgm:t>
        <a:bodyPr/>
        <a:lstStyle/>
        <a:p>
          <a:r>
            <a:rPr lang="en-US"/>
            <a:t>Adults in Canada from six different ethnic minority groups showed a higher quality of a diet and consumed less UPFs than white adults. </a:t>
          </a:r>
        </a:p>
      </dgm:t>
    </dgm:pt>
    <dgm:pt modelId="{3EB35A5E-B97D-433C-8F6F-1E90A8C9F506}" type="parTrans" cxnId="{3A527C16-A00F-4AF3-833D-B01990CBB0D1}">
      <dgm:prSet/>
      <dgm:spPr/>
      <dgm:t>
        <a:bodyPr/>
        <a:lstStyle/>
        <a:p>
          <a:endParaRPr lang="en-US"/>
        </a:p>
      </dgm:t>
    </dgm:pt>
    <dgm:pt modelId="{71E5E58E-77C7-45C1-BFD3-16121BD8DE7C}" type="sibTrans" cxnId="{3A527C16-A00F-4AF3-833D-B01990CBB0D1}">
      <dgm:prSet/>
      <dgm:spPr/>
      <dgm:t>
        <a:bodyPr/>
        <a:lstStyle/>
        <a:p>
          <a:endParaRPr lang="en-US"/>
        </a:p>
      </dgm:t>
    </dgm:pt>
    <dgm:pt modelId="{ADD435D1-0258-4640-B6FC-4EDC1D8BB093}">
      <dgm:prSet/>
      <dgm:spPr/>
      <dgm:t>
        <a:bodyPr/>
        <a:lstStyle/>
        <a:p>
          <a:r>
            <a:rPr lang="en-US"/>
            <a:t>Globalization and Urbanization also affects intakes of UPFs in many countries. </a:t>
          </a:r>
        </a:p>
      </dgm:t>
    </dgm:pt>
    <dgm:pt modelId="{4E2A4D4F-3F46-4CE6-A4AC-E184695A9EED}" type="parTrans" cxnId="{6A9138C5-8ABA-4ED8-91F7-DD18AB2A1CB3}">
      <dgm:prSet/>
      <dgm:spPr/>
      <dgm:t>
        <a:bodyPr/>
        <a:lstStyle/>
        <a:p>
          <a:endParaRPr lang="en-US"/>
        </a:p>
      </dgm:t>
    </dgm:pt>
    <dgm:pt modelId="{B466C56F-EB6B-40BE-9606-101CFF175768}" type="sibTrans" cxnId="{6A9138C5-8ABA-4ED8-91F7-DD18AB2A1CB3}">
      <dgm:prSet/>
      <dgm:spPr/>
      <dgm:t>
        <a:bodyPr/>
        <a:lstStyle/>
        <a:p>
          <a:endParaRPr lang="en-US"/>
        </a:p>
      </dgm:t>
    </dgm:pt>
    <dgm:pt modelId="{9C31D80E-BB87-484E-9E81-9AEE62CB6788}">
      <dgm:prSet/>
      <dgm:spPr/>
      <dgm:t>
        <a:bodyPr/>
        <a:lstStyle/>
        <a:p>
          <a:r>
            <a:rPr lang="en-US"/>
            <a:t>In certain regions like the Pacific Islands, urbanization has affected their traditional diets to more processed, packaged, and imported foods leading to a ride in obesity in these countries.</a:t>
          </a:r>
        </a:p>
      </dgm:t>
    </dgm:pt>
    <dgm:pt modelId="{BF8EB14C-59EE-49FA-A8B1-380D7CF444A2}" type="parTrans" cxnId="{4F382AB9-280E-4846-B143-A5B727626AC7}">
      <dgm:prSet/>
      <dgm:spPr/>
      <dgm:t>
        <a:bodyPr/>
        <a:lstStyle/>
        <a:p>
          <a:endParaRPr lang="en-US"/>
        </a:p>
      </dgm:t>
    </dgm:pt>
    <dgm:pt modelId="{8BF3DC50-D508-447E-99BA-DAD34C7ABDE4}" type="sibTrans" cxnId="{4F382AB9-280E-4846-B143-A5B727626AC7}">
      <dgm:prSet/>
      <dgm:spPr/>
      <dgm:t>
        <a:bodyPr/>
        <a:lstStyle/>
        <a:p>
          <a:endParaRPr lang="en-US"/>
        </a:p>
      </dgm:t>
    </dgm:pt>
    <dgm:pt modelId="{7F54C229-B170-7345-9E8A-73C700487E42}" type="pres">
      <dgm:prSet presAssocID="{9E219D21-8734-4822-AB51-C5B976D9F1D4}" presName="linear" presStyleCnt="0">
        <dgm:presLayoutVars>
          <dgm:animLvl val="lvl"/>
          <dgm:resizeHandles val="exact"/>
        </dgm:presLayoutVars>
      </dgm:prSet>
      <dgm:spPr/>
    </dgm:pt>
    <dgm:pt modelId="{AB31503F-7DCA-1A49-B8D6-2DB35EDECEA6}" type="pres">
      <dgm:prSet presAssocID="{6BBB5376-BFDF-4437-89BA-308950DE6C17}" presName="parentText" presStyleLbl="node1" presStyleIdx="0" presStyleCnt="6">
        <dgm:presLayoutVars>
          <dgm:chMax val="0"/>
          <dgm:bulletEnabled val="1"/>
        </dgm:presLayoutVars>
      </dgm:prSet>
      <dgm:spPr/>
    </dgm:pt>
    <dgm:pt modelId="{8015BAE4-23B3-3447-96AF-026A74CD1092}" type="pres">
      <dgm:prSet presAssocID="{03638931-77BF-4B95-AB92-3CDAD0B3092A}" presName="spacer" presStyleCnt="0"/>
      <dgm:spPr/>
    </dgm:pt>
    <dgm:pt modelId="{78C84104-F6C0-504D-8F02-B23CE1EB50BC}" type="pres">
      <dgm:prSet presAssocID="{F08594CB-385D-40A8-84E0-ADD1C216816A}" presName="parentText" presStyleLbl="node1" presStyleIdx="1" presStyleCnt="6">
        <dgm:presLayoutVars>
          <dgm:chMax val="0"/>
          <dgm:bulletEnabled val="1"/>
        </dgm:presLayoutVars>
      </dgm:prSet>
      <dgm:spPr/>
    </dgm:pt>
    <dgm:pt modelId="{C6330AEC-F2C1-014D-BB93-3E7908CBC932}" type="pres">
      <dgm:prSet presAssocID="{AEC24E7B-D2B3-466F-8C8B-858DE13356B4}" presName="spacer" presStyleCnt="0"/>
      <dgm:spPr/>
    </dgm:pt>
    <dgm:pt modelId="{49EB311F-E861-2A43-BE49-B8EDB356AD73}" type="pres">
      <dgm:prSet presAssocID="{D1BC6171-BDE0-4FF8-A00C-87CC2227196E}" presName="parentText" presStyleLbl="node1" presStyleIdx="2" presStyleCnt="6">
        <dgm:presLayoutVars>
          <dgm:chMax val="0"/>
          <dgm:bulletEnabled val="1"/>
        </dgm:presLayoutVars>
      </dgm:prSet>
      <dgm:spPr/>
    </dgm:pt>
    <dgm:pt modelId="{D79BAFBF-EBD0-1B4E-8B7D-8B736D55029D}" type="pres">
      <dgm:prSet presAssocID="{0BB446AA-E145-4B94-882B-B8151718EB12}" presName="spacer" presStyleCnt="0"/>
      <dgm:spPr/>
    </dgm:pt>
    <dgm:pt modelId="{2E4433F2-2E4C-714A-97D3-622D96764BD3}" type="pres">
      <dgm:prSet presAssocID="{2E5A4BC8-CB3E-40E3-B631-6A3C6CA9DCAD}" presName="parentText" presStyleLbl="node1" presStyleIdx="3" presStyleCnt="6">
        <dgm:presLayoutVars>
          <dgm:chMax val="0"/>
          <dgm:bulletEnabled val="1"/>
        </dgm:presLayoutVars>
      </dgm:prSet>
      <dgm:spPr/>
    </dgm:pt>
    <dgm:pt modelId="{99599606-3990-2B4E-8FA3-B7F6E0EA4BE2}" type="pres">
      <dgm:prSet presAssocID="{71E5E58E-77C7-45C1-BFD3-16121BD8DE7C}" presName="spacer" presStyleCnt="0"/>
      <dgm:spPr/>
    </dgm:pt>
    <dgm:pt modelId="{66E64A90-F1C6-494E-A543-CDFFF751CA56}" type="pres">
      <dgm:prSet presAssocID="{ADD435D1-0258-4640-B6FC-4EDC1D8BB093}" presName="parentText" presStyleLbl="node1" presStyleIdx="4" presStyleCnt="6">
        <dgm:presLayoutVars>
          <dgm:chMax val="0"/>
          <dgm:bulletEnabled val="1"/>
        </dgm:presLayoutVars>
      </dgm:prSet>
      <dgm:spPr/>
    </dgm:pt>
    <dgm:pt modelId="{8FCBD01A-30A5-C943-A2CF-BC6C41F1343C}" type="pres">
      <dgm:prSet presAssocID="{B466C56F-EB6B-40BE-9606-101CFF175768}" presName="spacer" presStyleCnt="0"/>
      <dgm:spPr/>
    </dgm:pt>
    <dgm:pt modelId="{F4A2B5AB-64F9-A349-8C29-91B67724D0B8}" type="pres">
      <dgm:prSet presAssocID="{9C31D80E-BB87-484E-9E81-9AEE62CB6788}" presName="parentText" presStyleLbl="node1" presStyleIdx="5" presStyleCnt="6">
        <dgm:presLayoutVars>
          <dgm:chMax val="0"/>
          <dgm:bulletEnabled val="1"/>
        </dgm:presLayoutVars>
      </dgm:prSet>
      <dgm:spPr/>
    </dgm:pt>
  </dgm:ptLst>
  <dgm:cxnLst>
    <dgm:cxn modelId="{3A527C16-A00F-4AF3-833D-B01990CBB0D1}" srcId="{9E219D21-8734-4822-AB51-C5B976D9F1D4}" destId="{2E5A4BC8-CB3E-40E3-B631-6A3C6CA9DCAD}" srcOrd="3" destOrd="0" parTransId="{3EB35A5E-B97D-433C-8F6F-1E90A8C9F506}" sibTransId="{71E5E58E-77C7-45C1-BFD3-16121BD8DE7C}"/>
    <dgm:cxn modelId="{B4A82F22-2791-4547-A358-A40111DFA8F1}" srcId="{9E219D21-8734-4822-AB51-C5B976D9F1D4}" destId="{F08594CB-385D-40A8-84E0-ADD1C216816A}" srcOrd="1" destOrd="0" parTransId="{70934ABF-105D-4370-8B2A-B5F511460EDD}" sibTransId="{AEC24E7B-D2B3-466F-8C8B-858DE13356B4}"/>
    <dgm:cxn modelId="{4FE3C322-39A6-4C9C-AE98-6C6D94B14BCD}" srcId="{9E219D21-8734-4822-AB51-C5B976D9F1D4}" destId="{6BBB5376-BFDF-4437-89BA-308950DE6C17}" srcOrd="0" destOrd="0" parTransId="{5520F5C0-C8A6-46EA-AFC7-A1B5F634118C}" sibTransId="{03638931-77BF-4B95-AB92-3CDAD0B3092A}"/>
    <dgm:cxn modelId="{3A0E0D25-2F42-4EAC-8615-E6DC2A92DAA1}" srcId="{9E219D21-8734-4822-AB51-C5B976D9F1D4}" destId="{D1BC6171-BDE0-4FF8-A00C-87CC2227196E}" srcOrd="2" destOrd="0" parTransId="{E7023097-987C-4AE4-9584-7932EABD00AC}" sibTransId="{0BB446AA-E145-4B94-882B-B8151718EB12}"/>
    <dgm:cxn modelId="{0765572B-F132-CC4A-91D8-D44A559747D7}" type="presOf" srcId="{ADD435D1-0258-4640-B6FC-4EDC1D8BB093}" destId="{66E64A90-F1C6-494E-A543-CDFFF751CA56}" srcOrd="0" destOrd="0" presId="urn:microsoft.com/office/officeart/2005/8/layout/vList2"/>
    <dgm:cxn modelId="{12516B2E-8057-F74A-8967-95C655B17345}" type="presOf" srcId="{9E219D21-8734-4822-AB51-C5B976D9F1D4}" destId="{7F54C229-B170-7345-9E8A-73C700487E42}" srcOrd="0" destOrd="0" presId="urn:microsoft.com/office/officeart/2005/8/layout/vList2"/>
    <dgm:cxn modelId="{3A658B35-F4A0-C248-A605-DCAC5F0AB08B}" type="presOf" srcId="{2E5A4BC8-CB3E-40E3-B631-6A3C6CA9DCAD}" destId="{2E4433F2-2E4C-714A-97D3-622D96764BD3}" srcOrd="0" destOrd="0" presId="urn:microsoft.com/office/officeart/2005/8/layout/vList2"/>
    <dgm:cxn modelId="{22FB3D79-AC32-A048-909A-416E836BFE78}" type="presOf" srcId="{6BBB5376-BFDF-4437-89BA-308950DE6C17}" destId="{AB31503F-7DCA-1A49-B8D6-2DB35EDECEA6}" srcOrd="0" destOrd="0" presId="urn:microsoft.com/office/officeart/2005/8/layout/vList2"/>
    <dgm:cxn modelId="{371FBD7B-7DF5-CA4F-B45A-089848A78A4C}" type="presOf" srcId="{9C31D80E-BB87-484E-9E81-9AEE62CB6788}" destId="{F4A2B5AB-64F9-A349-8C29-91B67724D0B8}" srcOrd="0" destOrd="0" presId="urn:microsoft.com/office/officeart/2005/8/layout/vList2"/>
    <dgm:cxn modelId="{4F382AB9-280E-4846-B143-A5B727626AC7}" srcId="{9E219D21-8734-4822-AB51-C5B976D9F1D4}" destId="{9C31D80E-BB87-484E-9E81-9AEE62CB6788}" srcOrd="5" destOrd="0" parTransId="{BF8EB14C-59EE-49FA-A8B1-380D7CF444A2}" sibTransId="{8BF3DC50-D508-447E-99BA-DAD34C7ABDE4}"/>
    <dgm:cxn modelId="{55708BB9-D477-8345-ABA1-3F20D6C600C8}" type="presOf" srcId="{F08594CB-385D-40A8-84E0-ADD1C216816A}" destId="{78C84104-F6C0-504D-8F02-B23CE1EB50BC}" srcOrd="0" destOrd="0" presId="urn:microsoft.com/office/officeart/2005/8/layout/vList2"/>
    <dgm:cxn modelId="{6A9138C5-8ABA-4ED8-91F7-DD18AB2A1CB3}" srcId="{9E219D21-8734-4822-AB51-C5B976D9F1D4}" destId="{ADD435D1-0258-4640-B6FC-4EDC1D8BB093}" srcOrd="4" destOrd="0" parTransId="{4E2A4D4F-3F46-4CE6-A4AC-E184695A9EED}" sibTransId="{B466C56F-EB6B-40BE-9606-101CFF175768}"/>
    <dgm:cxn modelId="{E55A55E0-F07C-0142-8027-7A3BC409D142}" type="presOf" srcId="{D1BC6171-BDE0-4FF8-A00C-87CC2227196E}" destId="{49EB311F-E861-2A43-BE49-B8EDB356AD73}" srcOrd="0" destOrd="0" presId="urn:microsoft.com/office/officeart/2005/8/layout/vList2"/>
    <dgm:cxn modelId="{C5160753-5002-8B40-9A74-5422D29517B5}" type="presParOf" srcId="{7F54C229-B170-7345-9E8A-73C700487E42}" destId="{AB31503F-7DCA-1A49-B8D6-2DB35EDECEA6}" srcOrd="0" destOrd="0" presId="urn:microsoft.com/office/officeart/2005/8/layout/vList2"/>
    <dgm:cxn modelId="{31EC6E29-C8F6-AE4B-BF88-0C8BF361D51F}" type="presParOf" srcId="{7F54C229-B170-7345-9E8A-73C700487E42}" destId="{8015BAE4-23B3-3447-96AF-026A74CD1092}" srcOrd="1" destOrd="0" presId="urn:microsoft.com/office/officeart/2005/8/layout/vList2"/>
    <dgm:cxn modelId="{CEF6CEBD-DDEE-2044-975E-5D4C29564CB7}" type="presParOf" srcId="{7F54C229-B170-7345-9E8A-73C700487E42}" destId="{78C84104-F6C0-504D-8F02-B23CE1EB50BC}" srcOrd="2" destOrd="0" presId="urn:microsoft.com/office/officeart/2005/8/layout/vList2"/>
    <dgm:cxn modelId="{7DC05A35-1149-164C-873B-EC048C0E3E09}" type="presParOf" srcId="{7F54C229-B170-7345-9E8A-73C700487E42}" destId="{C6330AEC-F2C1-014D-BB93-3E7908CBC932}" srcOrd="3" destOrd="0" presId="urn:microsoft.com/office/officeart/2005/8/layout/vList2"/>
    <dgm:cxn modelId="{9DB05511-74AF-4848-BD3E-CB0E8BA18565}" type="presParOf" srcId="{7F54C229-B170-7345-9E8A-73C700487E42}" destId="{49EB311F-E861-2A43-BE49-B8EDB356AD73}" srcOrd="4" destOrd="0" presId="urn:microsoft.com/office/officeart/2005/8/layout/vList2"/>
    <dgm:cxn modelId="{A0E52520-9D62-3B41-9348-E8EA72D48B00}" type="presParOf" srcId="{7F54C229-B170-7345-9E8A-73C700487E42}" destId="{D79BAFBF-EBD0-1B4E-8B7D-8B736D55029D}" srcOrd="5" destOrd="0" presId="urn:microsoft.com/office/officeart/2005/8/layout/vList2"/>
    <dgm:cxn modelId="{5C7416A5-046A-9242-B19B-7BA7F13431E2}" type="presParOf" srcId="{7F54C229-B170-7345-9E8A-73C700487E42}" destId="{2E4433F2-2E4C-714A-97D3-622D96764BD3}" srcOrd="6" destOrd="0" presId="urn:microsoft.com/office/officeart/2005/8/layout/vList2"/>
    <dgm:cxn modelId="{C85392F3-37E1-D24E-B3EC-2DDEC39D82ED}" type="presParOf" srcId="{7F54C229-B170-7345-9E8A-73C700487E42}" destId="{99599606-3990-2B4E-8FA3-B7F6E0EA4BE2}" srcOrd="7" destOrd="0" presId="urn:microsoft.com/office/officeart/2005/8/layout/vList2"/>
    <dgm:cxn modelId="{AA920B50-AEAC-D449-A179-F4BF52746793}" type="presParOf" srcId="{7F54C229-B170-7345-9E8A-73C700487E42}" destId="{66E64A90-F1C6-494E-A543-CDFFF751CA56}" srcOrd="8" destOrd="0" presId="urn:microsoft.com/office/officeart/2005/8/layout/vList2"/>
    <dgm:cxn modelId="{8D5E0CBB-EE81-BB41-B0EF-40409EFC751F}" type="presParOf" srcId="{7F54C229-B170-7345-9E8A-73C700487E42}" destId="{8FCBD01A-30A5-C943-A2CF-BC6C41F1343C}" srcOrd="9" destOrd="0" presId="urn:microsoft.com/office/officeart/2005/8/layout/vList2"/>
    <dgm:cxn modelId="{262B0DFC-ACA0-1142-9A31-961FE49B62C5}" type="presParOf" srcId="{7F54C229-B170-7345-9E8A-73C700487E42}" destId="{F4A2B5AB-64F9-A349-8C29-91B67724D0B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8D8F24-7FF0-41AB-B11F-0BF9F4FFCC66}"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06B059DE-3262-4A8E-98FE-693345D68A78}">
      <dgm:prSet/>
      <dgm:spPr/>
      <dgm:t>
        <a:bodyPr/>
        <a:lstStyle/>
        <a:p>
          <a:r>
            <a:rPr lang="en-US"/>
            <a:t>Many food service industries serve UPFs such as ready-to-eat condiments, beverages, and desserts. </a:t>
          </a:r>
        </a:p>
      </dgm:t>
    </dgm:pt>
    <dgm:pt modelId="{4B440EC4-4A58-4B2C-8142-7DAF6179B7ED}" type="parTrans" cxnId="{0470BE0B-86C4-4181-9FF9-98D3FA011093}">
      <dgm:prSet/>
      <dgm:spPr/>
      <dgm:t>
        <a:bodyPr/>
        <a:lstStyle/>
        <a:p>
          <a:endParaRPr lang="en-US"/>
        </a:p>
      </dgm:t>
    </dgm:pt>
    <dgm:pt modelId="{5D8994FE-1C0B-452D-8E9B-CBA28EDC333E}" type="sibTrans" cxnId="{0470BE0B-86C4-4181-9FF9-98D3FA011093}">
      <dgm:prSet/>
      <dgm:spPr/>
      <dgm:t>
        <a:bodyPr/>
        <a:lstStyle/>
        <a:p>
          <a:endParaRPr lang="en-US"/>
        </a:p>
      </dgm:t>
    </dgm:pt>
    <dgm:pt modelId="{1772BEB7-5E85-46FF-BA2D-BE288D5F6892}">
      <dgm:prSet/>
      <dgm:spPr/>
      <dgm:t>
        <a:bodyPr/>
        <a:lstStyle/>
        <a:p>
          <a:r>
            <a:rPr lang="en-US"/>
            <a:t>The NOVA classification system uses qualitative recommendations for ingredients in foods in the U.S.</a:t>
          </a:r>
        </a:p>
      </dgm:t>
    </dgm:pt>
    <dgm:pt modelId="{647986D1-CA0C-40A1-9EB1-DE02851980EA}" type="parTrans" cxnId="{25784DFC-E832-488C-A4BE-C6C31AFFCB9C}">
      <dgm:prSet/>
      <dgm:spPr/>
      <dgm:t>
        <a:bodyPr/>
        <a:lstStyle/>
        <a:p>
          <a:endParaRPr lang="en-US"/>
        </a:p>
      </dgm:t>
    </dgm:pt>
    <dgm:pt modelId="{58D8E0F1-5898-4E3D-9ED5-74FC32E52941}" type="sibTrans" cxnId="{25784DFC-E832-488C-A4BE-C6C31AFFCB9C}">
      <dgm:prSet/>
      <dgm:spPr/>
      <dgm:t>
        <a:bodyPr/>
        <a:lstStyle/>
        <a:p>
          <a:endParaRPr lang="en-US"/>
        </a:p>
      </dgm:t>
    </dgm:pt>
    <dgm:pt modelId="{49E3860B-F3B0-4847-A637-9FCBB94A2A99}">
      <dgm:prSet/>
      <dgm:spPr/>
      <dgm:t>
        <a:bodyPr/>
        <a:lstStyle/>
        <a:p>
          <a:r>
            <a:rPr lang="en-US"/>
            <a:t>Government agencies have a major impact on the marketing and consumption of UPFs in America. </a:t>
          </a:r>
        </a:p>
      </dgm:t>
    </dgm:pt>
    <dgm:pt modelId="{57DD4338-B80A-4529-87CF-E95B230EAA98}" type="parTrans" cxnId="{3DDB0130-A7AB-46B9-B7DD-BC6C5AB6E04A}">
      <dgm:prSet/>
      <dgm:spPr/>
      <dgm:t>
        <a:bodyPr/>
        <a:lstStyle/>
        <a:p>
          <a:endParaRPr lang="en-US"/>
        </a:p>
      </dgm:t>
    </dgm:pt>
    <dgm:pt modelId="{8140BB99-F1E1-4E5E-ABE5-49852B1D43BD}" type="sibTrans" cxnId="{3DDB0130-A7AB-46B9-B7DD-BC6C5AB6E04A}">
      <dgm:prSet/>
      <dgm:spPr/>
      <dgm:t>
        <a:bodyPr/>
        <a:lstStyle/>
        <a:p>
          <a:endParaRPr lang="en-US"/>
        </a:p>
      </dgm:t>
    </dgm:pt>
    <dgm:pt modelId="{4071BB29-8D9D-44B0-8841-EA31F7CEF9ED}">
      <dgm:prSet/>
      <dgm:spPr/>
      <dgm:t>
        <a:bodyPr/>
        <a:lstStyle/>
        <a:p>
          <a:r>
            <a:rPr lang="en-US"/>
            <a:t>U.S. Dietary Guidelines have faced criticism for being persuaded by food manufacturers and special interest groups, leading to recommendations that may not align with scientific research.</a:t>
          </a:r>
        </a:p>
      </dgm:t>
    </dgm:pt>
    <dgm:pt modelId="{992D31C2-3263-45FE-A38E-A48C6EC68FAF}" type="parTrans" cxnId="{47E55847-2A6A-4506-810F-4EF33A9574EB}">
      <dgm:prSet/>
      <dgm:spPr/>
      <dgm:t>
        <a:bodyPr/>
        <a:lstStyle/>
        <a:p>
          <a:endParaRPr lang="en-US"/>
        </a:p>
      </dgm:t>
    </dgm:pt>
    <dgm:pt modelId="{8DA0AA0F-25B2-45C1-AD6F-CF9A5A5A3196}" type="sibTrans" cxnId="{47E55847-2A6A-4506-810F-4EF33A9574EB}">
      <dgm:prSet/>
      <dgm:spPr/>
      <dgm:t>
        <a:bodyPr/>
        <a:lstStyle/>
        <a:p>
          <a:endParaRPr lang="en-US"/>
        </a:p>
      </dgm:t>
    </dgm:pt>
    <dgm:pt modelId="{320CBCBA-8F56-476F-85B4-4027B48E2BC4}">
      <dgm:prSet/>
      <dgm:spPr/>
      <dgm:t>
        <a:bodyPr/>
        <a:lstStyle/>
        <a:p>
          <a:r>
            <a:rPr lang="en-US"/>
            <a:t>Institutional food services such as schools and hospitals, often add UPFs into their menus to help lower costs and save time with food preparation. </a:t>
          </a:r>
        </a:p>
      </dgm:t>
    </dgm:pt>
    <dgm:pt modelId="{654A7694-55C5-482F-85CB-2DE6648B4110}" type="parTrans" cxnId="{1A2FCECB-6CBF-477D-A688-68138978EA2A}">
      <dgm:prSet/>
      <dgm:spPr/>
      <dgm:t>
        <a:bodyPr/>
        <a:lstStyle/>
        <a:p>
          <a:endParaRPr lang="en-US"/>
        </a:p>
      </dgm:t>
    </dgm:pt>
    <dgm:pt modelId="{0853E827-0AC4-4C40-A7F7-66D549D124EB}" type="sibTrans" cxnId="{1A2FCECB-6CBF-477D-A688-68138978EA2A}">
      <dgm:prSet/>
      <dgm:spPr/>
      <dgm:t>
        <a:bodyPr/>
        <a:lstStyle/>
        <a:p>
          <a:endParaRPr lang="en-US"/>
        </a:p>
      </dgm:t>
    </dgm:pt>
    <dgm:pt modelId="{CDCE2E23-2DB4-2B47-8F46-4558647CA45A}" type="pres">
      <dgm:prSet presAssocID="{E28D8F24-7FF0-41AB-B11F-0BF9F4FFCC66}" presName="vert0" presStyleCnt="0">
        <dgm:presLayoutVars>
          <dgm:dir/>
          <dgm:animOne val="branch"/>
          <dgm:animLvl val="lvl"/>
        </dgm:presLayoutVars>
      </dgm:prSet>
      <dgm:spPr/>
    </dgm:pt>
    <dgm:pt modelId="{A8D881F7-AB31-C449-A675-45761804BF0E}" type="pres">
      <dgm:prSet presAssocID="{06B059DE-3262-4A8E-98FE-693345D68A78}" presName="thickLine" presStyleLbl="alignNode1" presStyleIdx="0" presStyleCnt="5"/>
      <dgm:spPr/>
    </dgm:pt>
    <dgm:pt modelId="{FBEB4692-2E42-CE45-9AC1-F202329E5D9A}" type="pres">
      <dgm:prSet presAssocID="{06B059DE-3262-4A8E-98FE-693345D68A78}" presName="horz1" presStyleCnt="0"/>
      <dgm:spPr/>
    </dgm:pt>
    <dgm:pt modelId="{C54A7B35-558F-5F4A-875E-50D7A9880C36}" type="pres">
      <dgm:prSet presAssocID="{06B059DE-3262-4A8E-98FE-693345D68A78}" presName="tx1" presStyleLbl="revTx" presStyleIdx="0" presStyleCnt="5"/>
      <dgm:spPr/>
    </dgm:pt>
    <dgm:pt modelId="{0DBF1995-D117-7B40-876B-1DFE177502E7}" type="pres">
      <dgm:prSet presAssocID="{06B059DE-3262-4A8E-98FE-693345D68A78}" presName="vert1" presStyleCnt="0"/>
      <dgm:spPr/>
    </dgm:pt>
    <dgm:pt modelId="{F1CF5476-0BCD-3A4D-ACE9-0A2CFD771572}" type="pres">
      <dgm:prSet presAssocID="{1772BEB7-5E85-46FF-BA2D-BE288D5F6892}" presName="thickLine" presStyleLbl="alignNode1" presStyleIdx="1" presStyleCnt="5"/>
      <dgm:spPr/>
    </dgm:pt>
    <dgm:pt modelId="{0D721E1E-61D0-5041-AC1E-4DBBAD955A7F}" type="pres">
      <dgm:prSet presAssocID="{1772BEB7-5E85-46FF-BA2D-BE288D5F6892}" presName="horz1" presStyleCnt="0"/>
      <dgm:spPr/>
    </dgm:pt>
    <dgm:pt modelId="{5030AC35-9125-6845-908D-8E96B18E42C4}" type="pres">
      <dgm:prSet presAssocID="{1772BEB7-5E85-46FF-BA2D-BE288D5F6892}" presName="tx1" presStyleLbl="revTx" presStyleIdx="1" presStyleCnt="5"/>
      <dgm:spPr/>
    </dgm:pt>
    <dgm:pt modelId="{8808FDF4-2FC4-0E44-A8D4-D4A7C44571A3}" type="pres">
      <dgm:prSet presAssocID="{1772BEB7-5E85-46FF-BA2D-BE288D5F6892}" presName="vert1" presStyleCnt="0"/>
      <dgm:spPr/>
    </dgm:pt>
    <dgm:pt modelId="{8D0DE3D5-D5AF-F645-8720-C2E47DB493DE}" type="pres">
      <dgm:prSet presAssocID="{49E3860B-F3B0-4847-A637-9FCBB94A2A99}" presName="thickLine" presStyleLbl="alignNode1" presStyleIdx="2" presStyleCnt="5"/>
      <dgm:spPr/>
    </dgm:pt>
    <dgm:pt modelId="{36B7B2C7-F8FB-9348-809E-27FDBED16FC5}" type="pres">
      <dgm:prSet presAssocID="{49E3860B-F3B0-4847-A637-9FCBB94A2A99}" presName="horz1" presStyleCnt="0"/>
      <dgm:spPr/>
    </dgm:pt>
    <dgm:pt modelId="{E2EEC74C-90A5-1D4D-8F5B-4BFDA2A575EB}" type="pres">
      <dgm:prSet presAssocID="{49E3860B-F3B0-4847-A637-9FCBB94A2A99}" presName="tx1" presStyleLbl="revTx" presStyleIdx="2" presStyleCnt="5"/>
      <dgm:spPr/>
    </dgm:pt>
    <dgm:pt modelId="{32E2C0E3-130A-9748-8071-271C69288E66}" type="pres">
      <dgm:prSet presAssocID="{49E3860B-F3B0-4847-A637-9FCBB94A2A99}" presName="vert1" presStyleCnt="0"/>
      <dgm:spPr/>
    </dgm:pt>
    <dgm:pt modelId="{899B6C5D-1862-8742-B354-3F1FB69339D9}" type="pres">
      <dgm:prSet presAssocID="{4071BB29-8D9D-44B0-8841-EA31F7CEF9ED}" presName="thickLine" presStyleLbl="alignNode1" presStyleIdx="3" presStyleCnt="5"/>
      <dgm:spPr/>
    </dgm:pt>
    <dgm:pt modelId="{128BB0A7-3901-7E4B-961F-39B3B9071475}" type="pres">
      <dgm:prSet presAssocID="{4071BB29-8D9D-44B0-8841-EA31F7CEF9ED}" presName="horz1" presStyleCnt="0"/>
      <dgm:spPr/>
    </dgm:pt>
    <dgm:pt modelId="{F91ACAFB-DA94-1047-B9A8-E297EFA6D412}" type="pres">
      <dgm:prSet presAssocID="{4071BB29-8D9D-44B0-8841-EA31F7CEF9ED}" presName="tx1" presStyleLbl="revTx" presStyleIdx="3" presStyleCnt="5"/>
      <dgm:spPr/>
    </dgm:pt>
    <dgm:pt modelId="{D1128296-2EAB-C948-A37A-677F2E047655}" type="pres">
      <dgm:prSet presAssocID="{4071BB29-8D9D-44B0-8841-EA31F7CEF9ED}" presName="vert1" presStyleCnt="0"/>
      <dgm:spPr/>
    </dgm:pt>
    <dgm:pt modelId="{836AAE16-F70F-A14E-8CF6-A43F9D93F1AB}" type="pres">
      <dgm:prSet presAssocID="{320CBCBA-8F56-476F-85B4-4027B48E2BC4}" presName="thickLine" presStyleLbl="alignNode1" presStyleIdx="4" presStyleCnt="5"/>
      <dgm:spPr/>
    </dgm:pt>
    <dgm:pt modelId="{3C24FFA0-D80F-0941-9000-6BB921B13766}" type="pres">
      <dgm:prSet presAssocID="{320CBCBA-8F56-476F-85B4-4027B48E2BC4}" presName="horz1" presStyleCnt="0"/>
      <dgm:spPr/>
    </dgm:pt>
    <dgm:pt modelId="{BA8BFA45-1308-0246-A2D6-E2FA6EF18064}" type="pres">
      <dgm:prSet presAssocID="{320CBCBA-8F56-476F-85B4-4027B48E2BC4}" presName="tx1" presStyleLbl="revTx" presStyleIdx="4" presStyleCnt="5"/>
      <dgm:spPr/>
    </dgm:pt>
    <dgm:pt modelId="{6A9D05C8-0D55-5C4F-AF1B-3814F74605C8}" type="pres">
      <dgm:prSet presAssocID="{320CBCBA-8F56-476F-85B4-4027B48E2BC4}" presName="vert1" presStyleCnt="0"/>
      <dgm:spPr/>
    </dgm:pt>
  </dgm:ptLst>
  <dgm:cxnLst>
    <dgm:cxn modelId="{0470BE0B-86C4-4181-9FF9-98D3FA011093}" srcId="{E28D8F24-7FF0-41AB-B11F-0BF9F4FFCC66}" destId="{06B059DE-3262-4A8E-98FE-693345D68A78}" srcOrd="0" destOrd="0" parTransId="{4B440EC4-4A58-4B2C-8142-7DAF6179B7ED}" sibTransId="{5D8994FE-1C0B-452D-8E9B-CBA28EDC333E}"/>
    <dgm:cxn modelId="{1042331F-1575-2246-BAB2-FBB2E4C6A21F}" type="presOf" srcId="{320CBCBA-8F56-476F-85B4-4027B48E2BC4}" destId="{BA8BFA45-1308-0246-A2D6-E2FA6EF18064}" srcOrd="0" destOrd="0" presId="urn:microsoft.com/office/officeart/2008/layout/LinedList"/>
    <dgm:cxn modelId="{3DDB0130-A7AB-46B9-B7DD-BC6C5AB6E04A}" srcId="{E28D8F24-7FF0-41AB-B11F-0BF9F4FFCC66}" destId="{49E3860B-F3B0-4847-A637-9FCBB94A2A99}" srcOrd="2" destOrd="0" parTransId="{57DD4338-B80A-4529-87CF-E95B230EAA98}" sibTransId="{8140BB99-F1E1-4E5E-ABE5-49852B1D43BD}"/>
    <dgm:cxn modelId="{47E55847-2A6A-4506-810F-4EF33A9574EB}" srcId="{E28D8F24-7FF0-41AB-B11F-0BF9F4FFCC66}" destId="{4071BB29-8D9D-44B0-8841-EA31F7CEF9ED}" srcOrd="3" destOrd="0" parTransId="{992D31C2-3263-45FE-A38E-A48C6EC68FAF}" sibTransId="{8DA0AA0F-25B2-45C1-AD6F-CF9A5A5A3196}"/>
    <dgm:cxn modelId="{2BDA1D54-BA7B-9E45-9AE8-316FF2B64429}" type="presOf" srcId="{06B059DE-3262-4A8E-98FE-693345D68A78}" destId="{C54A7B35-558F-5F4A-875E-50D7A9880C36}" srcOrd="0" destOrd="0" presId="urn:microsoft.com/office/officeart/2008/layout/LinedList"/>
    <dgm:cxn modelId="{BB9BDC74-3D32-FD4C-ACFC-428E1855EC9A}" type="presOf" srcId="{49E3860B-F3B0-4847-A637-9FCBB94A2A99}" destId="{E2EEC74C-90A5-1D4D-8F5B-4BFDA2A575EB}" srcOrd="0" destOrd="0" presId="urn:microsoft.com/office/officeart/2008/layout/LinedList"/>
    <dgm:cxn modelId="{1A2FCECB-6CBF-477D-A688-68138978EA2A}" srcId="{E28D8F24-7FF0-41AB-B11F-0BF9F4FFCC66}" destId="{320CBCBA-8F56-476F-85B4-4027B48E2BC4}" srcOrd="4" destOrd="0" parTransId="{654A7694-55C5-482F-85CB-2DE6648B4110}" sibTransId="{0853E827-0AC4-4C40-A7F7-66D549D124EB}"/>
    <dgm:cxn modelId="{651754EC-C7EF-6B4D-BABD-7304DFB67E51}" type="presOf" srcId="{E28D8F24-7FF0-41AB-B11F-0BF9F4FFCC66}" destId="{CDCE2E23-2DB4-2B47-8F46-4558647CA45A}" srcOrd="0" destOrd="0" presId="urn:microsoft.com/office/officeart/2008/layout/LinedList"/>
    <dgm:cxn modelId="{C9F495EF-1CD8-924D-80D9-F5504446C3D0}" type="presOf" srcId="{1772BEB7-5E85-46FF-BA2D-BE288D5F6892}" destId="{5030AC35-9125-6845-908D-8E96B18E42C4}" srcOrd="0" destOrd="0" presId="urn:microsoft.com/office/officeart/2008/layout/LinedList"/>
    <dgm:cxn modelId="{EAC205F5-4123-624F-9E06-87DA33BA00C0}" type="presOf" srcId="{4071BB29-8D9D-44B0-8841-EA31F7CEF9ED}" destId="{F91ACAFB-DA94-1047-B9A8-E297EFA6D412}" srcOrd="0" destOrd="0" presId="urn:microsoft.com/office/officeart/2008/layout/LinedList"/>
    <dgm:cxn modelId="{25784DFC-E832-488C-A4BE-C6C31AFFCB9C}" srcId="{E28D8F24-7FF0-41AB-B11F-0BF9F4FFCC66}" destId="{1772BEB7-5E85-46FF-BA2D-BE288D5F6892}" srcOrd="1" destOrd="0" parTransId="{647986D1-CA0C-40A1-9EB1-DE02851980EA}" sibTransId="{58D8E0F1-5898-4E3D-9ED5-74FC32E52941}"/>
    <dgm:cxn modelId="{424AD165-F190-684A-B549-928A159AA542}" type="presParOf" srcId="{CDCE2E23-2DB4-2B47-8F46-4558647CA45A}" destId="{A8D881F7-AB31-C449-A675-45761804BF0E}" srcOrd="0" destOrd="0" presId="urn:microsoft.com/office/officeart/2008/layout/LinedList"/>
    <dgm:cxn modelId="{6C2D9E74-EBDD-D84A-A6DC-D9AFF8E89027}" type="presParOf" srcId="{CDCE2E23-2DB4-2B47-8F46-4558647CA45A}" destId="{FBEB4692-2E42-CE45-9AC1-F202329E5D9A}" srcOrd="1" destOrd="0" presId="urn:microsoft.com/office/officeart/2008/layout/LinedList"/>
    <dgm:cxn modelId="{9F0A9F45-4491-EA4A-8BCA-3FBAFB2BD13B}" type="presParOf" srcId="{FBEB4692-2E42-CE45-9AC1-F202329E5D9A}" destId="{C54A7B35-558F-5F4A-875E-50D7A9880C36}" srcOrd="0" destOrd="0" presId="urn:microsoft.com/office/officeart/2008/layout/LinedList"/>
    <dgm:cxn modelId="{05EE7DD3-0658-774C-B10F-99F996BFD4BC}" type="presParOf" srcId="{FBEB4692-2E42-CE45-9AC1-F202329E5D9A}" destId="{0DBF1995-D117-7B40-876B-1DFE177502E7}" srcOrd="1" destOrd="0" presId="urn:microsoft.com/office/officeart/2008/layout/LinedList"/>
    <dgm:cxn modelId="{1D5C69E7-544E-EC45-803E-1DCE3537F9FE}" type="presParOf" srcId="{CDCE2E23-2DB4-2B47-8F46-4558647CA45A}" destId="{F1CF5476-0BCD-3A4D-ACE9-0A2CFD771572}" srcOrd="2" destOrd="0" presId="urn:microsoft.com/office/officeart/2008/layout/LinedList"/>
    <dgm:cxn modelId="{262410D2-7097-AA46-9B5C-EA664852CB88}" type="presParOf" srcId="{CDCE2E23-2DB4-2B47-8F46-4558647CA45A}" destId="{0D721E1E-61D0-5041-AC1E-4DBBAD955A7F}" srcOrd="3" destOrd="0" presId="urn:microsoft.com/office/officeart/2008/layout/LinedList"/>
    <dgm:cxn modelId="{A1E19F87-31C0-5B40-9219-99C4940190BE}" type="presParOf" srcId="{0D721E1E-61D0-5041-AC1E-4DBBAD955A7F}" destId="{5030AC35-9125-6845-908D-8E96B18E42C4}" srcOrd="0" destOrd="0" presId="urn:microsoft.com/office/officeart/2008/layout/LinedList"/>
    <dgm:cxn modelId="{0DFDC2A7-08AB-7343-A599-F7183C0C2AB0}" type="presParOf" srcId="{0D721E1E-61D0-5041-AC1E-4DBBAD955A7F}" destId="{8808FDF4-2FC4-0E44-A8D4-D4A7C44571A3}" srcOrd="1" destOrd="0" presId="urn:microsoft.com/office/officeart/2008/layout/LinedList"/>
    <dgm:cxn modelId="{E5DABF5C-95F0-D047-8CE7-9DB56BE681E6}" type="presParOf" srcId="{CDCE2E23-2DB4-2B47-8F46-4558647CA45A}" destId="{8D0DE3D5-D5AF-F645-8720-C2E47DB493DE}" srcOrd="4" destOrd="0" presId="urn:microsoft.com/office/officeart/2008/layout/LinedList"/>
    <dgm:cxn modelId="{BC975B35-94A6-454E-8521-EFD4F03689FD}" type="presParOf" srcId="{CDCE2E23-2DB4-2B47-8F46-4558647CA45A}" destId="{36B7B2C7-F8FB-9348-809E-27FDBED16FC5}" srcOrd="5" destOrd="0" presId="urn:microsoft.com/office/officeart/2008/layout/LinedList"/>
    <dgm:cxn modelId="{7EC8F8C9-C4EA-074D-B30E-15B55CBC4E83}" type="presParOf" srcId="{36B7B2C7-F8FB-9348-809E-27FDBED16FC5}" destId="{E2EEC74C-90A5-1D4D-8F5B-4BFDA2A575EB}" srcOrd="0" destOrd="0" presId="urn:microsoft.com/office/officeart/2008/layout/LinedList"/>
    <dgm:cxn modelId="{5CCEDE2C-6984-9249-9E80-936E40E4079B}" type="presParOf" srcId="{36B7B2C7-F8FB-9348-809E-27FDBED16FC5}" destId="{32E2C0E3-130A-9748-8071-271C69288E66}" srcOrd="1" destOrd="0" presId="urn:microsoft.com/office/officeart/2008/layout/LinedList"/>
    <dgm:cxn modelId="{10149DCC-BA2E-B94B-8C98-5C83FA726C2E}" type="presParOf" srcId="{CDCE2E23-2DB4-2B47-8F46-4558647CA45A}" destId="{899B6C5D-1862-8742-B354-3F1FB69339D9}" srcOrd="6" destOrd="0" presId="urn:microsoft.com/office/officeart/2008/layout/LinedList"/>
    <dgm:cxn modelId="{BE40DEF7-21C9-FF4A-8797-BB6ABBC07A66}" type="presParOf" srcId="{CDCE2E23-2DB4-2B47-8F46-4558647CA45A}" destId="{128BB0A7-3901-7E4B-961F-39B3B9071475}" srcOrd="7" destOrd="0" presId="urn:microsoft.com/office/officeart/2008/layout/LinedList"/>
    <dgm:cxn modelId="{2B3D212F-1F8B-CD41-B565-6BEAE003A5A5}" type="presParOf" srcId="{128BB0A7-3901-7E4B-961F-39B3B9071475}" destId="{F91ACAFB-DA94-1047-B9A8-E297EFA6D412}" srcOrd="0" destOrd="0" presId="urn:microsoft.com/office/officeart/2008/layout/LinedList"/>
    <dgm:cxn modelId="{149C144A-1376-CC48-9A64-D56C39907601}" type="presParOf" srcId="{128BB0A7-3901-7E4B-961F-39B3B9071475}" destId="{D1128296-2EAB-C948-A37A-677F2E047655}" srcOrd="1" destOrd="0" presId="urn:microsoft.com/office/officeart/2008/layout/LinedList"/>
    <dgm:cxn modelId="{86807CE1-8CBB-C94A-AB06-CD94F6DD0367}" type="presParOf" srcId="{CDCE2E23-2DB4-2B47-8F46-4558647CA45A}" destId="{836AAE16-F70F-A14E-8CF6-A43F9D93F1AB}" srcOrd="8" destOrd="0" presId="urn:microsoft.com/office/officeart/2008/layout/LinedList"/>
    <dgm:cxn modelId="{DC5539FF-531B-D448-8C12-047570F5F73E}" type="presParOf" srcId="{CDCE2E23-2DB4-2B47-8F46-4558647CA45A}" destId="{3C24FFA0-D80F-0941-9000-6BB921B13766}" srcOrd="9" destOrd="0" presId="urn:microsoft.com/office/officeart/2008/layout/LinedList"/>
    <dgm:cxn modelId="{91547EEF-471F-2840-A046-CE7F22F86345}" type="presParOf" srcId="{3C24FFA0-D80F-0941-9000-6BB921B13766}" destId="{BA8BFA45-1308-0246-A2D6-E2FA6EF18064}" srcOrd="0" destOrd="0" presId="urn:microsoft.com/office/officeart/2008/layout/LinedList"/>
    <dgm:cxn modelId="{281D427B-CF33-444C-AFA0-85E3E623D4B8}" type="presParOf" srcId="{3C24FFA0-D80F-0941-9000-6BB921B13766}" destId="{6A9D05C8-0D55-5C4F-AF1B-3814F74605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D59549-3371-45D8-A100-32B634052FEE}"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7C7729D1-7DB1-43A5-B8CC-BC6263C5BBE0}">
      <dgm:prSet/>
      <dgm:spPr/>
      <dgm:t>
        <a:bodyPr/>
        <a:lstStyle/>
        <a:p>
          <a:r>
            <a:rPr lang="en-US" dirty="0"/>
            <a:t>A major challenge with UPFs is that they are extremely globalized around the world. </a:t>
          </a:r>
        </a:p>
      </dgm:t>
    </dgm:pt>
    <dgm:pt modelId="{BF4B5D80-1AEC-4ED6-8CFC-9B601459EA52}" type="parTrans" cxnId="{D0F5E461-F797-4BC4-9AF7-D04F565775B8}">
      <dgm:prSet/>
      <dgm:spPr/>
      <dgm:t>
        <a:bodyPr/>
        <a:lstStyle/>
        <a:p>
          <a:endParaRPr lang="en-US"/>
        </a:p>
      </dgm:t>
    </dgm:pt>
    <dgm:pt modelId="{E7E47D9C-8349-40B3-9AC6-2740D7D6802D}" type="sibTrans" cxnId="{D0F5E461-F797-4BC4-9AF7-D04F565775B8}">
      <dgm:prSet/>
      <dgm:spPr/>
      <dgm:t>
        <a:bodyPr/>
        <a:lstStyle/>
        <a:p>
          <a:endParaRPr lang="en-US"/>
        </a:p>
      </dgm:t>
    </dgm:pt>
    <dgm:pt modelId="{8BF63617-A8E3-499D-91A7-C31D9FB09F94}">
      <dgm:prSet/>
      <dgm:spPr/>
      <dgm:t>
        <a:bodyPr/>
        <a:lstStyle/>
        <a:p>
          <a:r>
            <a:rPr lang="en-US"/>
            <a:t>Research shows that the UPF industry, UPF manufacturers, and co-dependent corporations and industries actively lobby key food system decision makers. </a:t>
          </a:r>
        </a:p>
      </dgm:t>
    </dgm:pt>
    <dgm:pt modelId="{88E0CDED-2F85-4674-A171-E6304DB48E02}" type="parTrans" cxnId="{303BECCD-B1D6-4E39-9D30-BAEE79C1FDA4}">
      <dgm:prSet/>
      <dgm:spPr/>
      <dgm:t>
        <a:bodyPr/>
        <a:lstStyle/>
        <a:p>
          <a:endParaRPr lang="en-US"/>
        </a:p>
      </dgm:t>
    </dgm:pt>
    <dgm:pt modelId="{883A4EC9-950C-4861-AE7E-E46B1BDC6C40}" type="sibTrans" cxnId="{303BECCD-B1D6-4E39-9D30-BAEE79C1FDA4}">
      <dgm:prSet/>
      <dgm:spPr/>
      <dgm:t>
        <a:bodyPr/>
        <a:lstStyle/>
        <a:p>
          <a:endParaRPr lang="en-US"/>
        </a:p>
      </dgm:t>
    </dgm:pt>
    <dgm:pt modelId="{45DA8E1A-A59A-46DE-98DB-6B4D10597336}">
      <dgm:prSet/>
      <dgm:spPr/>
      <dgm:t>
        <a:bodyPr/>
        <a:lstStyle/>
        <a:p>
          <a:r>
            <a:rPr lang="en-US" dirty="0"/>
            <a:t>Around the world, responses to UPFs have been focused on the individual changing their diet rather than a systematic food system transition. </a:t>
          </a:r>
        </a:p>
      </dgm:t>
    </dgm:pt>
    <dgm:pt modelId="{6E087332-407C-4112-A5E9-5AB292CDDC84}" type="parTrans" cxnId="{649C0835-7056-4BA1-A5B2-1A5A5EED5E7D}">
      <dgm:prSet/>
      <dgm:spPr/>
      <dgm:t>
        <a:bodyPr/>
        <a:lstStyle/>
        <a:p>
          <a:endParaRPr lang="en-US"/>
        </a:p>
      </dgm:t>
    </dgm:pt>
    <dgm:pt modelId="{1A10B2FC-2789-4B34-BF17-C5A453524D15}" type="sibTrans" cxnId="{649C0835-7056-4BA1-A5B2-1A5A5EED5E7D}">
      <dgm:prSet/>
      <dgm:spPr/>
      <dgm:t>
        <a:bodyPr/>
        <a:lstStyle/>
        <a:p>
          <a:endParaRPr lang="en-US"/>
        </a:p>
      </dgm:t>
    </dgm:pt>
    <dgm:pt modelId="{2D078A87-D8AF-4DD0-8838-1AB5E40C9FE9}">
      <dgm:prSet/>
      <dgm:spPr/>
      <dgm:t>
        <a:bodyPr/>
        <a:lstStyle/>
        <a:p>
          <a:r>
            <a:rPr lang="en-US" dirty="0"/>
            <a:t>UPFs have many institutional impacts including public health, education and nutrition standards, regulatory policies, and economic structures.</a:t>
          </a:r>
        </a:p>
      </dgm:t>
    </dgm:pt>
    <dgm:pt modelId="{3CC788A5-AEDD-475F-8999-979C57652C67}" type="parTrans" cxnId="{4406B777-3509-4E4A-81BD-05A0225B46DE}">
      <dgm:prSet/>
      <dgm:spPr/>
      <dgm:t>
        <a:bodyPr/>
        <a:lstStyle/>
        <a:p>
          <a:endParaRPr lang="en-US"/>
        </a:p>
      </dgm:t>
    </dgm:pt>
    <dgm:pt modelId="{8436F61A-863E-4D5B-8D16-3907C7506557}" type="sibTrans" cxnId="{4406B777-3509-4E4A-81BD-05A0225B46DE}">
      <dgm:prSet/>
      <dgm:spPr/>
      <dgm:t>
        <a:bodyPr/>
        <a:lstStyle/>
        <a:p>
          <a:endParaRPr lang="en-US"/>
        </a:p>
      </dgm:t>
    </dgm:pt>
    <dgm:pt modelId="{7634514A-95FB-014D-AB85-A266A8AD96E5}" type="pres">
      <dgm:prSet presAssocID="{50D59549-3371-45D8-A100-32B634052FEE}" presName="matrix" presStyleCnt="0">
        <dgm:presLayoutVars>
          <dgm:chMax val="1"/>
          <dgm:dir/>
          <dgm:resizeHandles val="exact"/>
        </dgm:presLayoutVars>
      </dgm:prSet>
      <dgm:spPr/>
    </dgm:pt>
    <dgm:pt modelId="{3B4DDEFD-7B2A-7540-94C2-4AF4B26CB002}" type="pres">
      <dgm:prSet presAssocID="{50D59549-3371-45D8-A100-32B634052FEE}" presName="diamond" presStyleLbl="bgShp" presStyleIdx="0" presStyleCnt="1"/>
      <dgm:spPr/>
    </dgm:pt>
    <dgm:pt modelId="{90D9BA9C-BDB6-2A4B-AF5B-4B6029DA1798}" type="pres">
      <dgm:prSet presAssocID="{50D59549-3371-45D8-A100-32B634052FEE}" presName="quad1" presStyleLbl="node1" presStyleIdx="0" presStyleCnt="4">
        <dgm:presLayoutVars>
          <dgm:chMax val="0"/>
          <dgm:chPref val="0"/>
          <dgm:bulletEnabled val="1"/>
        </dgm:presLayoutVars>
      </dgm:prSet>
      <dgm:spPr/>
    </dgm:pt>
    <dgm:pt modelId="{704FD187-DEF4-B940-96EB-508ACC0A9890}" type="pres">
      <dgm:prSet presAssocID="{50D59549-3371-45D8-A100-32B634052FEE}" presName="quad2" presStyleLbl="node1" presStyleIdx="1" presStyleCnt="4">
        <dgm:presLayoutVars>
          <dgm:chMax val="0"/>
          <dgm:chPref val="0"/>
          <dgm:bulletEnabled val="1"/>
        </dgm:presLayoutVars>
      </dgm:prSet>
      <dgm:spPr/>
    </dgm:pt>
    <dgm:pt modelId="{C715FEA7-E6C1-B541-9471-63EB37B03162}" type="pres">
      <dgm:prSet presAssocID="{50D59549-3371-45D8-A100-32B634052FEE}" presName="quad3" presStyleLbl="node1" presStyleIdx="2" presStyleCnt="4">
        <dgm:presLayoutVars>
          <dgm:chMax val="0"/>
          <dgm:chPref val="0"/>
          <dgm:bulletEnabled val="1"/>
        </dgm:presLayoutVars>
      </dgm:prSet>
      <dgm:spPr/>
    </dgm:pt>
    <dgm:pt modelId="{BFCBDF4F-4861-9C41-885C-FDA56350FFBF}" type="pres">
      <dgm:prSet presAssocID="{50D59549-3371-45D8-A100-32B634052FEE}" presName="quad4" presStyleLbl="node1" presStyleIdx="3" presStyleCnt="4">
        <dgm:presLayoutVars>
          <dgm:chMax val="0"/>
          <dgm:chPref val="0"/>
          <dgm:bulletEnabled val="1"/>
        </dgm:presLayoutVars>
      </dgm:prSet>
      <dgm:spPr/>
    </dgm:pt>
  </dgm:ptLst>
  <dgm:cxnLst>
    <dgm:cxn modelId="{B04A1506-C2FA-7740-B2F1-EA18CC35BF43}" type="presOf" srcId="{8BF63617-A8E3-499D-91A7-C31D9FB09F94}" destId="{704FD187-DEF4-B940-96EB-508ACC0A9890}" srcOrd="0" destOrd="0" presId="urn:microsoft.com/office/officeart/2005/8/layout/matrix3"/>
    <dgm:cxn modelId="{52E02720-4DCF-954C-92F6-0822D976B67E}" type="presOf" srcId="{2D078A87-D8AF-4DD0-8838-1AB5E40C9FE9}" destId="{BFCBDF4F-4861-9C41-885C-FDA56350FFBF}" srcOrd="0" destOrd="0" presId="urn:microsoft.com/office/officeart/2005/8/layout/matrix3"/>
    <dgm:cxn modelId="{A03AB728-720C-E64D-BC8D-E48862D7C220}" type="presOf" srcId="{45DA8E1A-A59A-46DE-98DB-6B4D10597336}" destId="{C715FEA7-E6C1-B541-9471-63EB37B03162}" srcOrd="0" destOrd="0" presId="urn:microsoft.com/office/officeart/2005/8/layout/matrix3"/>
    <dgm:cxn modelId="{649C0835-7056-4BA1-A5B2-1A5A5EED5E7D}" srcId="{50D59549-3371-45D8-A100-32B634052FEE}" destId="{45DA8E1A-A59A-46DE-98DB-6B4D10597336}" srcOrd="2" destOrd="0" parTransId="{6E087332-407C-4112-A5E9-5AB292CDDC84}" sibTransId="{1A10B2FC-2789-4B34-BF17-C5A453524D15}"/>
    <dgm:cxn modelId="{D0F5E461-F797-4BC4-9AF7-D04F565775B8}" srcId="{50D59549-3371-45D8-A100-32B634052FEE}" destId="{7C7729D1-7DB1-43A5-B8CC-BC6263C5BBE0}" srcOrd="0" destOrd="0" parTransId="{BF4B5D80-1AEC-4ED6-8CFC-9B601459EA52}" sibTransId="{E7E47D9C-8349-40B3-9AC6-2740D7D6802D}"/>
    <dgm:cxn modelId="{4406B777-3509-4E4A-81BD-05A0225B46DE}" srcId="{50D59549-3371-45D8-A100-32B634052FEE}" destId="{2D078A87-D8AF-4DD0-8838-1AB5E40C9FE9}" srcOrd="3" destOrd="0" parTransId="{3CC788A5-AEDD-475F-8999-979C57652C67}" sibTransId="{8436F61A-863E-4D5B-8D16-3907C7506557}"/>
    <dgm:cxn modelId="{578BEB81-B6EB-254E-B176-E17E67023DA2}" type="presOf" srcId="{7C7729D1-7DB1-43A5-B8CC-BC6263C5BBE0}" destId="{90D9BA9C-BDB6-2A4B-AF5B-4B6029DA1798}" srcOrd="0" destOrd="0" presId="urn:microsoft.com/office/officeart/2005/8/layout/matrix3"/>
    <dgm:cxn modelId="{64F345BC-BB25-3A49-AB8D-E956EE471B38}" type="presOf" srcId="{50D59549-3371-45D8-A100-32B634052FEE}" destId="{7634514A-95FB-014D-AB85-A266A8AD96E5}" srcOrd="0" destOrd="0" presId="urn:microsoft.com/office/officeart/2005/8/layout/matrix3"/>
    <dgm:cxn modelId="{303BECCD-B1D6-4E39-9D30-BAEE79C1FDA4}" srcId="{50D59549-3371-45D8-A100-32B634052FEE}" destId="{8BF63617-A8E3-499D-91A7-C31D9FB09F94}" srcOrd="1" destOrd="0" parTransId="{88E0CDED-2F85-4674-A171-E6304DB48E02}" sibTransId="{883A4EC9-950C-4861-AE7E-E46B1BDC6C40}"/>
    <dgm:cxn modelId="{22DA39ED-4228-834D-92C7-E0AA62DCDA87}" type="presParOf" srcId="{7634514A-95FB-014D-AB85-A266A8AD96E5}" destId="{3B4DDEFD-7B2A-7540-94C2-4AF4B26CB002}" srcOrd="0" destOrd="0" presId="urn:microsoft.com/office/officeart/2005/8/layout/matrix3"/>
    <dgm:cxn modelId="{DC76018D-DB37-4F48-B1F7-0486D25E093A}" type="presParOf" srcId="{7634514A-95FB-014D-AB85-A266A8AD96E5}" destId="{90D9BA9C-BDB6-2A4B-AF5B-4B6029DA1798}" srcOrd="1" destOrd="0" presId="urn:microsoft.com/office/officeart/2005/8/layout/matrix3"/>
    <dgm:cxn modelId="{4775B8D5-16CE-E945-9EA3-A8E1C5F71162}" type="presParOf" srcId="{7634514A-95FB-014D-AB85-A266A8AD96E5}" destId="{704FD187-DEF4-B940-96EB-508ACC0A9890}" srcOrd="2" destOrd="0" presId="urn:microsoft.com/office/officeart/2005/8/layout/matrix3"/>
    <dgm:cxn modelId="{492D8BF4-D468-8D4B-8744-8C9DF2E5EF58}" type="presParOf" srcId="{7634514A-95FB-014D-AB85-A266A8AD96E5}" destId="{C715FEA7-E6C1-B541-9471-63EB37B03162}" srcOrd="3" destOrd="0" presId="urn:microsoft.com/office/officeart/2005/8/layout/matrix3"/>
    <dgm:cxn modelId="{CC202BC6-FD6A-0443-9209-A532F9975981}" type="presParOf" srcId="{7634514A-95FB-014D-AB85-A266A8AD96E5}" destId="{BFCBDF4F-4861-9C41-885C-FDA56350FFB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A89DA-C45D-4BB9-ACC7-C792065667E8}">
      <dsp:nvSpPr>
        <dsp:cNvPr id="0" name=""/>
        <dsp:cNvSpPr/>
      </dsp:nvSpPr>
      <dsp:spPr>
        <a:xfrm>
          <a:off x="0" y="6040"/>
          <a:ext cx="5283200" cy="6177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DE83D0-7D72-4EC1-9593-33B3F921D4DD}">
      <dsp:nvSpPr>
        <dsp:cNvPr id="0" name=""/>
        <dsp:cNvSpPr/>
      </dsp:nvSpPr>
      <dsp:spPr>
        <a:xfrm>
          <a:off x="186864" y="145030"/>
          <a:ext cx="340085" cy="3397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613DF4-FCDB-41CF-A9DD-965357AA6E5D}">
      <dsp:nvSpPr>
        <dsp:cNvPr id="0" name=""/>
        <dsp:cNvSpPr/>
      </dsp:nvSpPr>
      <dsp:spPr>
        <a:xfrm>
          <a:off x="713815" y="6040"/>
          <a:ext cx="4473370" cy="791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64" tIns="83764" rIns="83764" bIns="83764" numCol="1" spcCol="1270" anchor="ctr" anchorCtr="0">
          <a:noAutofit/>
        </a:bodyPr>
        <a:lstStyle/>
        <a:p>
          <a:pPr marL="0" lvl="0" indent="0" algn="l" defTabSz="622300">
            <a:lnSpc>
              <a:spcPct val="90000"/>
            </a:lnSpc>
            <a:spcBef>
              <a:spcPct val="0"/>
            </a:spcBef>
            <a:spcAft>
              <a:spcPct val="35000"/>
            </a:spcAft>
            <a:buNone/>
          </a:pPr>
          <a:r>
            <a:rPr lang="en-US" sz="1400" kern="1200"/>
            <a:t>Today’s Ultra-processed Foods (UPFs) emerged in the 1980s.</a:t>
          </a:r>
        </a:p>
      </dsp:txBody>
      <dsp:txXfrm>
        <a:off x="713815" y="6040"/>
        <a:ext cx="4473370" cy="791471"/>
      </dsp:txXfrm>
    </dsp:sp>
    <dsp:sp modelId="{6FB63610-5C81-4D7C-82D7-C6FBB32115B0}">
      <dsp:nvSpPr>
        <dsp:cNvPr id="0" name=""/>
        <dsp:cNvSpPr/>
      </dsp:nvSpPr>
      <dsp:spPr>
        <a:xfrm>
          <a:off x="0" y="995380"/>
          <a:ext cx="5283200" cy="6177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1B632E-8F6D-4710-8451-9601F0A5D149}">
      <dsp:nvSpPr>
        <dsp:cNvPr id="0" name=""/>
        <dsp:cNvSpPr/>
      </dsp:nvSpPr>
      <dsp:spPr>
        <a:xfrm>
          <a:off x="186864" y="1134370"/>
          <a:ext cx="340085" cy="3397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F0B03D-750F-4787-9AEC-E9857A0F650F}">
      <dsp:nvSpPr>
        <dsp:cNvPr id="0" name=""/>
        <dsp:cNvSpPr/>
      </dsp:nvSpPr>
      <dsp:spPr>
        <a:xfrm>
          <a:off x="713815" y="995380"/>
          <a:ext cx="4473370" cy="791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64" tIns="83764" rIns="83764" bIns="83764" numCol="1" spcCol="1270" anchor="ctr" anchorCtr="0">
          <a:noAutofit/>
        </a:bodyPr>
        <a:lstStyle/>
        <a:p>
          <a:pPr marL="0" lvl="0" indent="0" algn="l" defTabSz="622300">
            <a:lnSpc>
              <a:spcPct val="90000"/>
            </a:lnSpc>
            <a:spcBef>
              <a:spcPct val="0"/>
            </a:spcBef>
            <a:spcAft>
              <a:spcPct val="35000"/>
            </a:spcAft>
            <a:buNone/>
          </a:pPr>
          <a:r>
            <a:rPr lang="en-US" sz="1400" kern="1200"/>
            <a:t>Mostly used in convenience foods and snacks.</a:t>
          </a:r>
        </a:p>
      </dsp:txBody>
      <dsp:txXfrm>
        <a:off x="713815" y="995380"/>
        <a:ext cx="4473370" cy="791471"/>
      </dsp:txXfrm>
    </dsp:sp>
    <dsp:sp modelId="{6309832C-2646-42B5-B2F5-551D94313572}">
      <dsp:nvSpPr>
        <dsp:cNvPr id="0" name=""/>
        <dsp:cNvSpPr/>
      </dsp:nvSpPr>
      <dsp:spPr>
        <a:xfrm>
          <a:off x="0" y="1984720"/>
          <a:ext cx="5283200" cy="6177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8EC5AC-BB16-41FF-8A2B-5CCAE1C1D556}">
      <dsp:nvSpPr>
        <dsp:cNvPr id="0" name=""/>
        <dsp:cNvSpPr/>
      </dsp:nvSpPr>
      <dsp:spPr>
        <a:xfrm>
          <a:off x="186864" y="2123710"/>
          <a:ext cx="340085" cy="3397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09B8EA-316B-440D-ACD1-69C0AF5B25DA}">
      <dsp:nvSpPr>
        <dsp:cNvPr id="0" name=""/>
        <dsp:cNvSpPr/>
      </dsp:nvSpPr>
      <dsp:spPr>
        <a:xfrm>
          <a:off x="713815" y="1984720"/>
          <a:ext cx="4473370" cy="791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64" tIns="83764" rIns="83764" bIns="83764" numCol="1" spcCol="1270" anchor="ctr" anchorCtr="0">
          <a:noAutofit/>
        </a:bodyPr>
        <a:lstStyle/>
        <a:p>
          <a:pPr marL="0" lvl="0" indent="0" algn="l" defTabSz="622300">
            <a:lnSpc>
              <a:spcPct val="90000"/>
            </a:lnSpc>
            <a:spcBef>
              <a:spcPct val="0"/>
            </a:spcBef>
            <a:spcAft>
              <a:spcPct val="35000"/>
            </a:spcAft>
            <a:buNone/>
          </a:pPr>
          <a:r>
            <a:rPr lang="en-US" sz="1400" kern="1200"/>
            <a:t>Also includes synthetic additives, colors, artificial sweeteners, and flavor enhancers.</a:t>
          </a:r>
        </a:p>
      </dsp:txBody>
      <dsp:txXfrm>
        <a:off x="713815" y="1984720"/>
        <a:ext cx="4473370" cy="791471"/>
      </dsp:txXfrm>
    </dsp:sp>
    <dsp:sp modelId="{7871FC50-9697-4C74-B177-BC1F0190DCC3}">
      <dsp:nvSpPr>
        <dsp:cNvPr id="0" name=""/>
        <dsp:cNvSpPr/>
      </dsp:nvSpPr>
      <dsp:spPr>
        <a:xfrm>
          <a:off x="0" y="2974059"/>
          <a:ext cx="5283200" cy="61773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BE28A7-421D-4A96-BED5-27AA1B7AE536}">
      <dsp:nvSpPr>
        <dsp:cNvPr id="0" name=""/>
        <dsp:cNvSpPr/>
      </dsp:nvSpPr>
      <dsp:spPr>
        <a:xfrm>
          <a:off x="186864" y="3113050"/>
          <a:ext cx="340085" cy="3397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035C3A-C2F0-4D23-B4FD-011EE926E405}">
      <dsp:nvSpPr>
        <dsp:cNvPr id="0" name=""/>
        <dsp:cNvSpPr/>
      </dsp:nvSpPr>
      <dsp:spPr>
        <a:xfrm>
          <a:off x="713815" y="2974059"/>
          <a:ext cx="4473370" cy="791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64" tIns="83764" rIns="83764" bIns="83764" numCol="1" spcCol="1270" anchor="ctr" anchorCtr="0">
          <a:noAutofit/>
        </a:bodyPr>
        <a:lstStyle/>
        <a:p>
          <a:pPr marL="0" lvl="0" indent="0" algn="l" defTabSz="622300">
            <a:lnSpc>
              <a:spcPct val="90000"/>
            </a:lnSpc>
            <a:spcBef>
              <a:spcPct val="0"/>
            </a:spcBef>
            <a:spcAft>
              <a:spcPct val="35000"/>
            </a:spcAft>
            <a:buNone/>
          </a:pPr>
          <a:r>
            <a:rPr lang="en-US" sz="1400" kern="1200"/>
            <a:t>People who opposed ultra-processed foods back then were labelled food pseudoscientists or food faddists. </a:t>
          </a:r>
        </a:p>
      </dsp:txBody>
      <dsp:txXfrm>
        <a:off x="713815" y="2974059"/>
        <a:ext cx="4473370" cy="791471"/>
      </dsp:txXfrm>
    </dsp:sp>
    <dsp:sp modelId="{1CEC06D0-21CE-467E-B30D-D63A24E1D7A9}">
      <dsp:nvSpPr>
        <dsp:cNvPr id="0" name=""/>
        <dsp:cNvSpPr/>
      </dsp:nvSpPr>
      <dsp:spPr>
        <a:xfrm>
          <a:off x="0" y="3963399"/>
          <a:ext cx="5283200" cy="61773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AA78A-D605-434D-98DF-38E428A87BA1}">
      <dsp:nvSpPr>
        <dsp:cNvPr id="0" name=""/>
        <dsp:cNvSpPr/>
      </dsp:nvSpPr>
      <dsp:spPr>
        <a:xfrm>
          <a:off x="187047" y="4102389"/>
          <a:ext cx="340085" cy="3397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F6FC83-8142-4619-852F-C70EB8179651}">
      <dsp:nvSpPr>
        <dsp:cNvPr id="0" name=""/>
        <dsp:cNvSpPr/>
      </dsp:nvSpPr>
      <dsp:spPr>
        <a:xfrm>
          <a:off x="714180" y="3963399"/>
          <a:ext cx="4368156" cy="791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64" tIns="83764" rIns="83764" bIns="83764" numCol="1" spcCol="1270" anchor="ctr" anchorCtr="0">
          <a:noAutofit/>
        </a:bodyPr>
        <a:lstStyle/>
        <a:p>
          <a:pPr marL="0" lvl="0" indent="0" algn="l" defTabSz="622300">
            <a:lnSpc>
              <a:spcPct val="90000"/>
            </a:lnSpc>
            <a:spcBef>
              <a:spcPct val="0"/>
            </a:spcBef>
            <a:spcAft>
              <a:spcPct val="35000"/>
            </a:spcAft>
            <a:buNone/>
          </a:pPr>
          <a:r>
            <a:rPr lang="en-US" sz="1400" kern="1200"/>
            <a:t>Carlos Monteiro and his team at the University of Sao Paulo in Brazil created NOVA in 2010. NOVA is a food classification system that categorizes food products based on the extent of industrial processing.</a:t>
          </a:r>
        </a:p>
      </dsp:txBody>
      <dsp:txXfrm>
        <a:off x="714180" y="3963399"/>
        <a:ext cx="4368156" cy="791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04F1A-F1FA-45F7-900C-D1EC4592359D}">
      <dsp:nvSpPr>
        <dsp:cNvPr id="0" name=""/>
        <dsp:cNvSpPr/>
      </dsp:nvSpPr>
      <dsp:spPr>
        <a:xfrm>
          <a:off x="38294" y="309076"/>
          <a:ext cx="1246087" cy="12460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91FC6-A182-4B0B-B0C1-ED6CED5ED580}">
      <dsp:nvSpPr>
        <dsp:cNvPr id="0" name=""/>
        <dsp:cNvSpPr/>
      </dsp:nvSpPr>
      <dsp:spPr>
        <a:xfrm>
          <a:off x="299972" y="570755"/>
          <a:ext cx="722730" cy="7227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DED1BD-C02B-4910-AFA4-AC93CD31C555}">
      <dsp:nvSpPr>
        <dsp:cNvPr id="0" name=""/>
        <dsp:cNvSpPr/>
      </dsp:nvSpPr>
      <dsp:spPr>
        <a:xfrm>
          <a:off x="1551400" y="309076"/>
          <a:ext cx="2937206" cy="1246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The commercial determinants of health (CDOH) are the “strategies and approaches used by the private sector to promote products and choices that are detrimental to health”. </a:t>
          </a:r>
        </a:p>
      </dsp:txBody>
      <dsp:txXfrm>
        <a:off x="1551400" y="309076"/>
        <a:ext cx="2937206" cy="1246087"/>
      </dsp:txXfrm>
    </dsp:sp>
    <dsp:sp modelId="{D5EFC67E-F1B9-4549-9448-3F57B5920C94}">
      <dsp:nvSpPr>
        <dsp:cNvPr id="0" name=""/>
        <dsp:cNvSpPr/>
      </dsp:nvSpPr>
      <dsp:spPr>
        <a:xfrm>
          <a:off x="5000392" y="309076"/>
          <a:ext cx="1246087" cy="12460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D7AF80-F831-4616-B8AD-0E351A3A1E82}">
      <dsp:nvSpPr>
        <dsp:cNvPr id="0" name=""/>
        <dsp:cNvSpPr/>
      </dsp:nvSpPr>
      <dsp:spPr>
        <a:xfrm>
          <a:off x="5262071" y="570755"/>
          <a:ext cx="722730" cy="7227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F99FD-3538-4C0A-BF21-D66CE9712B1A}">
      <dsp:nvSpPr>
        <dsp:cNvPr id="0" name=""/>
        <dsp:cNvSpPr/>
      </dsp:nvSpPr>
      <dsp:spPr>
        <a:xfrm>
          <a:off x="6513499" y="309076"/>
          <a:ext cx="2937206" cy="1246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Governments, civil society groups and public health practitioners need to work together to build long-term global networks and social movements with diverse skillsets to mitigate the harms associated with Big Food.</a:t>
          </a:r>
        </a:p>
      </dsp:txBody>
      <dsp:txXfrm>
        <a:off x="6513499" y="309076"/>
        <a:ext cx="2937206" cy="1246087"/>
      </dsp:txXfrm>
    </dsp:sp>
    <dsp:sp modelId="{E9A87B20-E852-4725-A020-8F9A184FF79D}">
      <dsp:nvSpPr>
        <dsp:cNvPr id="0" name=""/>
        <dsp:cNvSpPr/>
      </dsp:nvSpPr>
      <dsp:spPr>
        <a:xfrm>
          <a:off x="38294" y="2192219"/>
          <a:ext cx="1246087" cy="12460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99CEF-187D-4EA9-8ED6-6A5530B6AA7D}">
      <dsp:nvSpPr>
        <dsp:cNvPr id="0" name=""/>
        <dsp:cNvSpPr/>
      </dsp:nvSpPr>
      <dsp:spPr>
        <a:xfrm>
          <a:off x="299972" y="2453898"/>
          <a:ext cx="722730" cy="7227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76FA4-02AF-4BF0-8995-6A0022F23777}">
      <dsp:nvSpPr>
        <dsp:cNvPr id="0" name=""/>
        <dsp:cNvSpPr/>
      </dsp:nvSpPr>
      <dsp:spPr>
        <a:xfrm>
          <a:off x="1551400" y="2192219"/>
          <a:ext cx="2937206" cy="1246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Taxation has been a major policy used to discourage consumption of UPFs including SSBs and high-energy dense packaged foods.</a:t>
          </a:r>
        </a:p>
      </dsp:txBody>
      <dsp:txXfrm>
        <a:off x="1551400" y="2192219"/>
        <a:ext cx="2937206" cy="1246087"/>
      </dsp:txXfrm>
    </dsp:sp>
    <dsp:sp modelId="{868B119D-523D-4AC4-8CAF-A2449373D931}">
      <dsp:nvSpPr>
        <dsp:cNvPr id="0" name=""/>
        <dsp:cNvSpPr/>
      </dsp:nvSpPr>
      <dsp:spPr>
        <a:xfrm>
          <a:off x="5000392" y="2192219"/>
          <a:ext cx="1246087" cy="12460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E134B7-F44D-4E3F-9FF5-570C3DF091DC}">
      <dsp:nvSpPr>
        <dsp:cNvPr id="0" name=""/>
        <dsp:cNvSpPr/>
      </dsp:nvSpPr>
      <dsp:spPr>
        <a:xfrm>
          <a:off x="5262071" y="2453898"/>
          <a:ext cx="722730" cy="7227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B30FD-1D06-498E-99FD-3CDCC16BCC4A}">
      <dsp:nvSpPr>
        <dsp:cNvPr id="0" name=""/>
        <dsp:cNvSpPr/>
      </dsp:nvSpPr>
      <dsp:spPr>
        <a:xfrm>
          <a:off x="6513499" y="2192219"/>
          <a:ext cx="2937206" cy="1246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Many countries lack clear policies of regulating UPFs, including the U.S. </a:t>
          </a:r>
        </a:p>
      </dsp:txBody>
      <dsp:txXfrm>
        <a:off x="6513499" y="2192219"/>
        <a:ext cx="2937206" cy="1246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E39C1-8870-7841-8FD5-91CA7660730A}">
      <dsp:nvSpPr>
        <dsp:cNvPr id="0" name=""/>
        <dsp:cNvSpPr/>
      </dsp:nvSpPr>
      <dsp:spPr>
        <a:xfrm>
          <a:off x="0" y="119772"/>
          <a:ext cx="9489000"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Legislation introduced in the 118th Congress would amend federal labeling requirements and/or require reassessment of federal policies on the use of certain ingredients and additives in U.S. food products. Separately, the Food and Drug Administration (FDA) is considering updates to its existing nutrition labeling requirements. The executive branch is also considering other product labeling changes.</a:t>
          </a:r>
        </a:p>
      </dsp:txBody>
      <dsp:txXfrm>
        <a:off x="32898" y="152670"/>
        <a:ext cx="9423204" cy="608124"/>
      </dsp:txXfrm>
    </dsp:sp>
    <dsp:sp modelId="{3D4D80A4-16CA-044E-A552-8A7A844F1EE8}">
      <dsp:nvSpPr>
        <dsp:cNvPr id="0" name=""/>
        <dsp:cNvSpPr/>
      </dsp:nvSpPr>
      <dsp:spPr>
        <a:xfrm>
          <a:off x="0" y="828252"/>
          <a:ext cx="9489000"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Separately, the executive branch could consider whether to take actions related to certain FDA authorities. FDA could assess whether to retain, remove, or amend its GRAS (Generally Recognized as Safe) determination for certain food ingredients or additives. </a:t>
          </a:r>
        </a:p>
      </dsp:txBody>
      <dsp:txXfrm>
        <a:off x="32898" y="861150"/>
        <a:ext cx="9423204" cy="608124"/>
      </dsp:txXfrm>
    </dsp:sp>
    <dsp:sp modelId="{39A3DDE0-2F52-A645-9AEB-DB6E101636CF}">
      <dsp:nvSpPr>
        <dsp:cNvPr id="0" name=""/>
        <dsp:cNvSpPr/>
      </dsp:nvSpPr>
      <dsp:spPr>
        <a:xfrm>
          <a:off x="0" y="1536732"/>
          <a:ext cx="9489000"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Not all UPFs are labeled with front-of package labeling which could reduce the amount of UPFs purchased and consumed.</a:t>
          </a:r>
        </a:p>
      </dsp:txBody>
      <dsp:txXfrm>
        <a:off x="32898" y="1569630"/>
        <a:ext cx="9423204" cy="608124"/>
      </dsp:txXfrm>
    </dsp:sp>
    <dsp:sp modelId="{E48F63A3-2C7B-2F45-AF0E-4D8806F01EC3}">
      <dsp:nvSpPr>
        <dsp:cNvPr id="0" name=""/>
        <dsp:cNvSpPr/>
      </dsp:nvSpPr>
      <dsp:spPr>
        <a:xfrm>
          <a:off x="0" y="2245212"/>
          <a:ext cx="9489000"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UPFs are used a lot to target children using cartoons and characters or labeling.</a:t>
          </a:r>
        </a:p>
      </dsp:txBody>
      <dsp:txXfrm>
        <a:off x="32898" y="2278110"/>
        <a:ext cx="9423204" cy="608124"/>
      </dsp:txXfrm>
    </dsp:sp>
    <dsp:sp modelId="{41E46393-99C2-C341-904C-5B3409592821}">
      <dsp:nvSpPr>
        <dsp:cNvPr id="0" name=""/>
        <dsp:cNvSpPr/>
      </dsp:nvSpPr>
      <dsp:spPr>
        <a:xfrm>
          <a:off x="0" y="2953692"/>
          <a:ext cx="9489000"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Some companies fail to disclose health risks which is a major legal issues.</a:t>
          </a:r>
        </a:p>
      </dsp:txBody>
      <dsp:txXfrm>
        <a:off x="32898" y="2986590"/>
        <a:ext cx="9423204" cy="608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DA0A3-AFDC-3B4F-B7B0-4E51B531FAC5}">
      <dsp:nvSpPr>
        <dsp:cNvPr id="0" name=""/>
        <dsp:cNvSpPr/>
      </dsp:nvSpPr>
      <dsp:spPr>
        <a:xfrm>
          <a:off x="133439" y="448"/>
          <a:ext cx="2881913" cy="17291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defRPr cap="all"/>
          </a:pPr>
          <a:r>
            <a:rPr lang="en-US" sz="1200" kern="1200"/>
            <a:t>The NOVA food classification was used to identify UPFs. Associations between religion and daily consumption were identified using risk analysis.</a:t>
          </a:r>
        </a:p>
      </dsp:txBody>
      <dsp:txXfrm>
        <a:off x="133439" y="448"/>
        <a:ext cx="2881913" cy="1729147"/>
      </dsp:txXfrm>
    </dsp:sp>
    <dsp:sp modelId="{AB5AF3B7-4B3F-0A44-BC32-F9CEC5D3F971}">
      <dsp:nvSpPr>
        <dsp:cNvPr id="0" name=""/>
        <dsp:cNvSpPr/>
      </dsp:nvSpPr>
      <dsp:spPr>
        <a:xfrm>
          <a:off x="3303543" y="448"/>
          <a:ext cx="2881913" cy="17291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defRPr cap="all"/>
          </a:pPr>
          <a:r>
            <a:rPr lang="en-US" sz="1200" kern="1200"/>
            <a:t>Both Muslim and Christian schoolchildren had a high consumption of UPFs. Regarding the potential impact of religion on the consumption of UPF, we observed that Muslim schoolchildren consumed three to four times more UPF than Christian schoolchildren. </a:t>
          </a:r>
        </a:p>
      </dsp:txBody>
      <dsp:txXfrm>
        <a:off x="3303543" y="448"/>
        <a:ext cx="2881913" cy="1729147"/>
      </dsp:txXfrm>
    </dsp:sp>
    <dsp:sp modelId="{048F0D34-30F3-D54C-A459-ACFD5DB17267}">
      <dsp:nvSpPr>
        <dsp:cNvPr id="0" name=""/>
        <dsp:cNvSpPr/>
      </dsp:nvSpPr>
      <dsp:spPr>
        <a:xfrm>
          <a:off x="6473647" y="448"/>
          <a:ext cx="2881913" cy="17291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defRPr cap="all"/>
          </a:pPr>
          <a:r>
            <a:rPr lang="en-US" sz="1200" kern="1200"/>
            <a:t>“Or do you not know that your body is a temple of the Holy Spirit within you, whom you have from God? You are not your own, for you were bought with a price. So glorify God with your body.” -1 Corinthians 6:19-20</a:t>
          </a:r>
        </a:p>
      </dsp:txBody>
      <dsp:txXfrm>
        <a:off x="6473647" y="448"/>
        <a:ext cx="2881913" cy="1729147"/>
      </dsp:txXfrm>
    </dsp:sp>
    <dsp:sp modelId="{D3A4C36A-C037-654A-A356-B6DD0DFA2705}">
      <dsp:nvSpPr>
        <dsp:cNvPr id="0" name=""/>
        <dsp:cNvSpPr/>
      </dsp:nvSpPr>
      <dsp:spPr>
        <a:xfrm>
          <a:off x="3303543" y="2017787"/>
          <a:ext cx="2881913" cy="17291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defRPr cap="all"/>
          </a:pPr>
          <a:r>
            <a:rPr lang="en-US" sz="1200" kern="1200"/>
            <a:t>This verse from the Christian Bible talks about how God made your body a temple and you need to nourish it and take care of it with healthy and nourishing foods. </a:t>
          </a:r>
        </a:p>
      </dsp:txBody>
      <dsp:txXfrm>
        <a:off x="3303543" y="2017787"/>
        <a:ext cx="2881913" cy="17291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29D48-9600-436E-951D-37FA69F5CD87}">
      <dsp:nvSpPr>
        <dsp:cNvPr id="0" name=""/>
        <dsp:cNvSpPr/>
      </dsp:nvSpPr>
      <dsp:spPr>
        <a:xfrm>
          <a:off x="0" y="3040"/>
          <a:ext cx="9489000" cy="471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277D74-D08E-43B3-8CCE-CFBBE885E32C}">
      <dsp:nvSpPr>
        <dsp:cNvPr id="0" name=""/>
        <dsp:cNvSpPr/>
      </dsp:nvSpPr>
      <dsp:spPr>
        <a:xfrm>
          <a:off x="142722" y="109197"/>
          <a:ext cx="259748" cy="2594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F53265-AA5A-4143-BD68-7A6E6CC9C194}">
      <dsp:nvSpPr>
        <dsp:cNvPr id="0" name=""/>
        <dsp:cNvSpPr/>
      </dsp:nvSpPr>
      <dsp:spPr>
        <a:xfrm>
          <a:off x="545193" y="3040"/>
          <a:ext cx="8919175" cy="51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14" tIns="54614" rIns="54614" bIns="54614" numCol="1" spcCol="1270" anchor="ctr" anchorCtr="0">
          <a:noAutofit/>
        </a:bodyPr>
        <a:lstStyle/>
        <a:p>
          <a:pPr marL="0" lvl="0" indent="0" algn="l" defTabSz="622300">
            <a:lnSpc>
              <a:spcPct val="100000"/>
            </a:lnSpc>
            <a:spcBef>
              <a:spcPct val="0"/>
            </a:spcBef>
            <a:spcAft>
              <a:spcPct val="35000"/>
            </a:spcAft>
            <a:buNone/>
          </a:pPr>
          <a:r>
            <a:rPr lang="en-US" sz="1400" kern="1200"/>
            <a:t>What public health issues come from UPFs?</a:t>
          </a:r>
        </a:p>
      </dsp:txBody>
      <dsp:txXfrm>
        <a:off x="545193" y="3040"/>
        <a:ext cx="8919175" cy="516041"/>
      </dsp:txXfrm>
    </dsp:sp>
    <dsp:sp modelId="{40CC5B17-355A-4B45-A88F-FE6BF993B63E}">
      <dsp:nvSpPr>
        <dsp:cNvPr id="0" name=""/>
        <dsp:cNvSpPr/>
      </dsp:nvSpPr>
      <dsp:spPr>
        <a:xfrm>
          <a:off x="0" y="648092"/>
          <a:ext cx="9489000" cy="471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A33F79-D972-4E4A-A1E5-D33EB040AD37}">
      <dsp:nvSpPr>
        <dsp:cNvPr id="0" name=""/>
        <dsp:cNvSpPr/>
      </dsp:nvSpPr>
      <dsp:spPr>
        <a:xfrm>
          <a:off x="142722" y="754250"/>
          <a:ext cx="259748" cy="2594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85E537-B9A1-47FD-B134-11F5377944FD}">
      <dsp:nvSpPr>
        <dsp:cNvPr id="0" name=""/>
        <dsp:cNvSpPr/>
      </dsp:nvSpPr>
      <dsp:spPr>
        <a:xfrm>
          <a:off x="545193" y="648092"/>
          <a:ext cx="8919175" cy="51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14" tIns="54614" rIns="54614" bIns="54614" numCol="1" spcCol="1270" anchor="ctr" anchorCtr="0">
          <a:noAutofit/>
        </a:bodyPr>
        <a:lstStyle/>
        <a:p>
          <a:pPr marL="0" lvl="0" indent="0" algn="l" defTabSz="622300">
            <a:lnSpc>
              <a:spcPct val="100000"/>
            </a:lnSpc>
            <a:spcBef>
              <a:spcPct val="0"/>
            </a:spcBef>
            <a:spcAft>
              <a:spcPct val="35000"/>
            </a:spcAft>
            <a:buNone/>
          </a:pPr>
          <a:r>
            <a:rPr lang="en-US" sz="1400" kern="1200"/>
            <a:t>-Increased chronic diseases like obesity, cardiovascular diseases, diabetes, etc.</a:t>
          </a:r>
        </a:p>
      </dsp:txBody>
      <dsp:txXfrm>
        <a:off x="545193" y="648092"/>
        <a:ext cx="8919175" cy="516041"/>
      </dsp:txXfrm>
    </dsp:sp>
    <dsp:sp modelId="{0EDC40CB-7B89-4241-BB29-FFBBC0E24BA9}">
      <dsp:nvSpPr>
        <dsp:cNvPr id="0" name=""/>
        <dsp:cNvSpPr/>
      </dsp:nvSpPr>
      <dsp:spPr>
        <a:xfrm>
          <a:off x="0" y="1293145"/>
          <a:ext cx="9489000" cy="471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B348E-48F3-4DCA-9FC2-BDD368C294B7}">
      <dsp:nvSpPr>
        <dsp:cNvPr id="0" name=""/>
        <dsp:cNvSpPr/>
      </dsp:nvSpPr>
      <dsp:spPr>
        <a:xfrm>
          <a:off x="142722" y="1399302"/>
          <a:ext cx="259748" cy="2594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E1CB9-79CF-490B-8C7F-876F925D1EE4}">
      <dsp:nvSpPr>
        <dsp:cNvPr id="0" name=""/>
        <dsp:cNvSpPr/>
      </dsp:nvSpPr>
      <dsp:spPr>
        <a:xfrm>
          <a:off x="545193" y="1293145"/>
          <a:ext cx="8919175" cy="51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14" tIns="54614" rIns="54614" bIns="54614" numCol="1" spcCol="1270" anchor="ctr" anchorCtr="0">
          <a:noAutofit/>
        </a:bodyPr>
        <a:lstStyle/>
        <a:p>
          <a:pPr marL="0" lvl="0" indent="0" algn="l" defTabSz="622300">
            <a:lnSpc>
              <a:spcPct val="100000"/>
            </a:lnSpc>
            <a:spcBef>
              <a:spcPct val="0"/>
            </a:spcBef>
            <a:spcAft>
              <a:spcPct val="35000"/>
            </a:spcAft>
            <a:buNone/>
          </a:pPr>
          <a:r>
            <a:rPr lang="en-US" sz="1400" kern="1200"/>
            <a:t>-Marketing for UPFs aim at vulnerable populations like children, low-income communities, and areas with limited access to nutritional education.</a:t>
          </a:r>
        </a:p>
      </dsp:txBody>
      <dsp:txXfrm>
        <a:off x="545193" y="1293145"/>
        <a:ext cx="8919175" cy="516041"/>
      </dsp:txXfrm>
    </dsp:sp>
    <dsp:sp modelId="{E4CAA876-59A8-4485-B20A-E8ED6190A0BE}">
      <dsp:nvSpPr>
        <dsp:cNvPr id="0" name=""/>
        <dsp:cNvSpPr/>
      </dsp:nvSpPr>
      <dsp:spPr>
        <a:xfrm>
          <a:off x="0" y="1938197"/>
          <a:ext cx="9489000" cy="471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40609-63EB-411C-A799-DEBD90224D38}">
      <dsp:nvSpPr>
        <dsp:cNvPr id="0" name=""/>
        <dsp:cNvSpPr/>
      </dsp:nvSpPr>
      <dsp:spPr>
        <a:xfrm>
          <a:off x="142722" y="2044354"/>
          <a:ext cx="259748" cy="2594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81BBA-5EEF-4CDD-89CC-DC2730D9188A}">
      <dsp:nvSpPr>
        <dsp:cNvPr id="0" name=""/>
        <dsp:cNvSpPr/>
      </dsp:nvSpPr>
      <dsp:spPr>
        <a:xfrm>
          <a:off x="545193" y="1938197"/>
          <a:ext cx="8919175" cy="51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14" tIns="54614" rIns="54614" bIns="54614" numCol="1" spcCol="1270" anchor="ctr" anchorCtr="0">
          <a:noAutofit/>
        </a:bodyPr>
        <a:lstStyle/>
        <a:p>
          <a:pPr marL="0" lvl="0" indent="0" algn="l" defTabSz="622300">
            <a:lnSpc>
              <a:spcPct val="100000"/>
            </a:lnSpc>
            <a:spcBef>
              <a:spcPct val="0"/>
            </a:spcBef>
            <a:spcAft>
              <a:spcPct val="35000"/>
            </a:spcAft>
            <a:buNone/>
          </a:pPr>
          <a:r>
            <a:rPr lang="en-US" sz="1400" kern="1200"/>
            <a:t>What kind of false advertisements?</a:t>
          </a:r>
        </a:p>
      </dsp:txBody>
      <dsp:txXfrm>
        <a:off x="545193" y="1938197"/>
        <a:ext cx="8919175" cy="516041"/>
      </dsp:txXfrm>
    </dsp:sp>
    <dsp:sp modelId="{69466506-F8DD-4803-9475-DCF5A9E2E72B}">
      <dsp:nvSpPr>
        <dsp:cNvPr id="0" name=""/>
        <dsp:cNvSpPr/>
      </dsp:nvSpPr>
      <dsp:spPr>
        <a:xfrm>
          <a:off x="0" y="2583249"/>
          <a:ext cx="9489000" cy="471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329E0-68AF-43E9-A88E-D6FDA0ED6D44}">
      <dsp:nvSpPr>
        <dsp:cNvPr id="0" name=""/>
        <dsp:cNvSpPr/>
      </dsp:nvSpPr>
      <dsp:spPr>
        <a:xfrm>
          <a:off x="142722" y="2689406"/>
          <a:ext cx="259748" cy="2594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C2855-96CC-4D68-8601-F2FC25975872}">
      <dsp:nvSpPr>
        <dsp:cNvPr id="0" name=""/>
        <dsp:cNvSpPr/>
      </dsp:nvSpPr>
      <dsp:spPr>
        <a:xfrm>
          <a:off x="545193" y="2583249"/>
          <a:ext cx="8919175" cy="51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14" tIns="54614" rIns="54614" bIns="54614" numCol="1" spcCol="1270" anchor="ctr" anchorCtr="0">
          <a:noAutofit/>
        </a:bodyPr>
        <a:lstStyle/>
        <a:p>
          <a:pPr marL="0" lvl="0" indent="0" algn="l" defTabSz="622300">
            <a:lnSpc>
              <a:spcPct val="100000"/>
            </a:lnSpc>
            <a:spcBef>
              <a:spcPct val="0"/>
            </a:spcBef>
            <a:spcAft>
              <a:spcPct val="35000"/>
            </a:spcAft>
            <a:buNone/>
          </a:pPr>
          <a:r>
            <a:rPr lang="en-US" sz="1400" kern="1200"/>
            <a:t>-Misleading health claims and bright and fun packaging.</a:t>
          </a:r>
        </a:p>
      </dsp:txBody>
      <dsp:txXfrm>
        <a:off x="545193" y="2583249"/>
        <a:ext cx="8919175" cy="516041"/>
      </dsp:txXfrm>
    </dsp:sp>
    <dsp:sp modelId="{24451108-2412-4813-86DF-98531BF0ADCA}">
      <dsp:nvSpPr>
        <dsp:cNvPr id="0" name=""/>
        <dsp:cNvSpPr/>
      </dsp:nvSpPr>
      <dsp:spPr>
        <a:xfrm>
          <a:off x="0" y="3228301"/>
          <a:ext cx="9489000" cy="471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582F5-64B7-4CFC-9BE5-540110034739}">
      <dsp:nvSpPr>
        <dsp:cNvPr id="0" name=""/>
        <dsp:cNvSpPr/>
      </dsp:nvSpPr>
      <dsp:spPr>
        <a:xfrm>
          <a:off x="142722" y="3334458"/>
          <a:ext cx="259748" cy="25949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C67E6-7488-43E9-8690-ED396AF35729}">
      <dsp:nvSpPr>
        <dsp:cNvPr id="0" name=""/>
        <dsp:cNvSpPr/>
      </dsp:nvSpPr>
      <dsp:spPr>
        <a:xfrm>
          <a:off x="545193" y="3228301"/>
          <a:ext cx="8919175" cy="51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14" tIns="54614" rIns="54614" bIns="54614" numCol="1" spcCol="1270" anchor="ctr" anchorCtr="0">
          <a:noAutofit/>
        </a:bodyPr>
        <a:lstStyle/>
        <a:p>
          <a:pPr marL="0" lvl="0" indent="0" algn="l" defTabSz="622300">
            <a:lnSpc>
              <a:spcPct val="100000"/>
            </a:lnSpc>
            <a:spcBef>
              <a:spcPct val="0"/>
            </a:spcBef>
            <a:spcAft>
              <a:spcPct val="35000"/>
            </a:spcAft>
            <a:buNone/>
          </a:pPr>
          <a:r>
            <a:rPr lang="en-US" sz="1400" kern="1200"/>
            <a:t>-May not provide all ingredients in the UPF.</a:t>
          </a:r>
        </a:p>
      </dsp:txBody>
      <dsp:txXfrm>
        <a:off x="545193" y="3228301"/>
        <a:ext cx="8919175" cy="516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24C85-5E96-CF4E-865F-EBA61BCCC583}">
      <dsp:nvSpPr>
        <dsp:cNvPr id="0" name=""/>
        <dsp:cNvSpPr/>
      </dsp:nvSpPr>
      <dsp:spPr>
        <a:xfrm>
          <a:off x="2397722" y="587565"/>
          <a:ext cx="453555" cy="91440"/>
        </a:xfrm>
        <a:custGeom>
          <a:avLst/>
          <a:gdLst/>
          <a:ahLst/>
          <a:cxnLst/>
          <a:rect l="0" t="0" r="0" b="0"/>
          <a:pathLst>
            <a:path>
              <a:moveTo>
                <a:pt x="0" y="45720"/>
              </a:moveTo>
              <a:lnTo>
                <a:pt x="45355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2396" y="630864"/>
        <a:ext cx="24207" cy="4841"/>
      </dsp:txXfrm>
    </dsp:sp>
    <dsp:sp modelId="{8F2FE5C3-77C6-1F45-9F93-9AB6102EEABE}">
      <dsp:nvSpPr>
        <dsp:cNvPr id="0" name=""/>
        <dsp:cNvSpPr/>
      </dsp:nvSpPr>
      <dsp:spPr>
        <a:xfrm>
          <a:off x="294497" y="1777"/>
          <a:ext cx="2105024" cy="12630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148" tIns="108272" rIns="103148" bIns="108272" numCol="1" spcCol="1270" anchor="ctr" anchorCtr="0">
          <a:noAutofit/>
        </a:bodyPr>
        <a:lstStyle/>
        <a:p>
          <a:pPr marL="0" lvl="0" indent="0" algn="ctr" defTabSz="533400">
            <a:lnSpc>
              <a:spcPct val="90000"/>
            </a:lnSpc>
            <a:spcBef>
              <a:spcPct val="0"/>
            </a:spcBef>
            <a:spcAft>
              <a:spcPct val="35000"/>
            </a:spcAft>
            <a:buNone/>
          </a:pPr>
          <a:r>
            <a:rPr lang="en-US" sz="1200" kern="1200"/>
            <a:t>What Economic Issues Come from UPFs?</a:t>
          </a:r>
        </a:p>
      </dsp:txBody>
      <dsp:txXfrm>
        <a:off x="294497" y="1777"/>
        <a:ext cx="2105024" cy="1263014"/>
      </dsp:txXfrm>
    </dsp:sp>
    <dsp:sp modelId="{8B507270-83A0-0B46-8E15-7A4839540793}">
      <dsp:nvSpPr>
        <dsp:cNvPr id="0" name=""/>
        <dsp:cNvSpPr/>
      </dsp:nvSpPr>
      <dsp:spPr>
        <a:xfrm>
          <a:off x="1347009" y="1262992"/>
          <a:ext cx="2589180" cy="453555"/>
        </a:xfrm>
        <a:custGeom>
          <a:avLst/>
          <a:gdLst/>
          <a:ahLst/>
          <a:cxnLst/>
          <a:rect l="0" t="0" r="0" b="0"/>
          <a:pathLst>
            <a:path>
              <a:moveTo>
                <a:pt x="2589180" y="0"/>
              </a:moveTo>
              <a:lnTo>
                <a:pt x="2589180" y="243877"/>
              </a:lnTo>
              <a:lnTo>
                <a:pt x="0" y="243877"/>
              </a:lnTo>
              <a:lnTo>
                <a:pt x="0" y="453555"/>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5748" y="1487349"/>
        <a:ext cx="131702" cy="4841"/>
      </dsp:txXfrm>
    </dsp:sp>
    <dsp:sp modelId="{4C12BF78-1842-F949-A33D-060C74140246}">
      <dsp:nvSpPr>
        <dsp:cNvPr id="0" name=""/>
        <dsp:cNvSpPr/>
      </dsp:nvSpPr>
      <dsp:spPr>
        <a:xfrm>
          <a:off x="2883677" y="1777"/>
          <a:ext cx="2105024" cy="12630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148" tIns="108272" rIns="103148" bIns="108272" numCol="1" spcCol="1270" anchor="ctr" anchorCtr="0">
          <a:noAutofit/>
        </a:bodyPr>
        <a:lstStyle/>
        <a:p>
          <a:pPr marL="0" lvl="0" indent="0" algn="ctr" defTabSz="533400">
            <a:lnSpc>
              <a:spcPct val="90000"/>
            </a:lnSpc>
            <a:spcBef>
              <a:spcPct val="0"/>
            </a:spcBef>
            <a:spcAft>
              <a:spcPct val="35000"/>
            </a:spcAft>
            <a:buNone/>
          </a:pPr>
          <a:r>
            <a:rPr lang="en-US" sz="1200" kern="1200"/>
            <a:t>-May stifle local food systems and local producers.</a:t>
          </a:r>
        </a:p>
      </dsp:txBody>
      <dsp:txXfrm>
        <a:off x="2883677" y="1777"/>
        <a:ext cx="2105024" cy="1263014"/>
      </dsp:txXfrm>
    </dsp:sp>
    <dsp:sp modelId="{3DB06047-B43F-4249-A386-58913A40C32E}">
      <dsp:nvSpPr>
        <dsp:cNvPr id="0" name=""/>
        <dsp:cNvSpPr/>
      </dsp:nvSpPr>
      <dsp:spPr>
        <a:xfrm>
          <a:off x="2397722" y="2334736"/>
          <a:ext cx="453555" cy="91440"/>
        </a:xfrm>
        <a:custGeom>
          <a:avLst/>
          <a:gdLst/>
          <a:ahLst/>
          <a:cxnLst/>
          <a:rect l="0" t="0" r="0" b="0"/>
          <a:pathLst>
            <a:path>
              <a:moveTo>
                <a:pt x="0" y="45720"/>
              </a:moveTo>
              <a:lnTo>
                <a:pt x="453555"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2396" y="2378035"/>
        <a:ext cx="24207" cy="4841"/>
      </dsp:txXfrm>
    </dsp:sp>
    <dsp:sp modelId="{34F5EC06-A18F-A749-9679-EEFE9E59320F}">
      <dsp:nvSpPr>
        <dsp:cNvPr id="0" name=""/>
        <dsp:cNvSpPr/>
      </dsp:nvSpPr>
      <dsp:spPr>
        <a:xfrm>
          <a:off x="294497" y="1748948"/>
          <a:ext cx="2105024" cy="126301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148" tIns="108272" rIns="103148" bIns="108272" numCol="1" spcCol="1270" anchor="ctr" anchorCtr="0">
          <a:noAutofit/>
        </a:bodyPr>
        <a:lstStyle/>
        <a:p>
          <a:pPr marL="0" lvl="0" indent="0" algn="ctr" defTabSz="533400">
            <a:lnSpc>
              <a:spcPct val="90000"/>
            </a:lnSpc>
            <a:spcBef>
              <a:spcPct val="0"/>
            </a:spcBef>
            <a:spcAft>
              <a:spcPct val="35000"/>
            </a:spcAft>
            <a:buNone/>
          </a:pPr>
          <a:r>
            <a:rPr lang="en-US" sz="1200" kern="1200"/>
            <a:t>-May choose to make a profit over the health of people.</a:t>
          </a:r>
        </a:p>
      </dsp:txBody>
      <dsp:txXfrm>
        <a:off x="294497" y="1748948"/>
        <a:ext cx="2105024" cy="1263014"/>
      </dsp:txXfrm>
    </dsp:sp>
    <dsp:sp modelId="{F84138DC-B9F1-6D4E-AFA6-59D792E39454}">
      <dsp:nvSpPr>
        <dsp:cNvPr id="0" name=""/>
        <dsp:cNvSpPr/>
      </dsp:nvSpPr>
      <dsp:spPr>
        <a:xfrm>
          <a:off x="1347009" y="3010163"/>
          <a:ext cx="2589180" cy="453555"/>
        </a:xfrm>
        <a:custGeom>
          <a:avLst/>
          <a:gdLst/>
          <a:ahLst/>
          <a:cxnLst/>
          <a:rect l="0" t="0" r="0" b="0"/>
          <a:pathLst>
            <a:path>
              <a:moveTo>
                <a:pt x="2589180" y="0"/>
              </a:moveTo>
              <a:lnTo>
                <a:pt x="2589180" y="243877"/>
              </a:lnTo>
              <a:lnTo>
                <a:pt x="0" y="243877"/>
              </a:lnTo>
              <a:lnTo>
                <a:pt x="0" y="453555"/>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5748" y="3234520"/>
        <a:ext cx="131702" cy="4841"/>
      </dsp:txXfrm>
    </dsp:sp>
    <dsp:sp modelId="{FCE22066-70E3-8A4C-982D-8D58B436F802}">
      <dsp:nvSpPr>
        <dsp:cNvPr id="0" name=""/>
        <dsp:cNvSpPr/>
      </dsp:nvSpPr>
      <dsp:spPr>
        <a:xfrm>
          <a:off x="2883677" y="1748948"/>
          <a:ext cx="2105024" cy="12630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148" tIns="108272" rIns="103148" bIns="108272" numCol="1" spcCol="1270" anchor="ctr" anchorCtr="0">
          <a:noAutofit/>
        </a:bodyPr>
        <a:lstStyle/>
        <a:p>
          <a:pPr marL="0" lvl="0" indent="0" algn="ctr" defTabSz="533400">
            <a:lnSpc>
              <a:spcPct val="90000"/>
            </a:lnSpc>
            <a:spcBef>
              <a:spcPct val="0"/>
            </a:spcBef>
            <a:spcAft>
              <a:spcPct val="35000"/>
            </a:spcAft>
            <a:buNone/>
          </a:pPr>
          <a:r>
            <a:rPr lang="en-US" sz="1200" kern="1200"/>
            <a:t>What Environmental Impacts are caused by UPFs?</a:t>
          </a:r>
        </a:p>
      </dsp:txBody>
      <dsp:txXfrm>
        <a:off x="2883677" y="1748948"/>
        <a:ext cx="2105024" cy="1263014"/>
      </dsp:txXfrm>
    </dsp:sp>
    <dsp:sp modelId="{01EC7A2E-B532-CD42-BE17-CA4F6441D71C}">
      <dsp:nvSpPr>
        <dsp:cNvPr id="0" name=""/>
        <dsp:cNvSpPr/>
      </dsp:nvSpPr>
      <dsp:spPr>
        <a:xfrm>
          <a:off x="2397722" y="4081906"/>
          <a:ext cx="453555" cy="91440"/>
        </a:xfrm>
        <a:custGeom>
          <a:avLst/>
          <a:gdLst/>
          <a:ahLst/>
          <a:cxnLst/>
          <a:rect l="0" t="0" r="0" b="0"/>
          <a:pathLst>
            <a:path>
              <a:moveTo>
                <a:pt x="0" y="45720"/>
              </a:moveTo>
              <a:lnTo>
                <a:pt x="45355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2396" y="4125205"/>
        <a:ext cx="24207" cy="4841"/>
      </dsp:txXfrm>
    </dsp:sp>
    <dsp:sp modelId="{D2E11173-4D99-AB41-B5C4-C6E3542C6A39}">
      <dsp:nvSpPr>
        <dsp:cNvPr id="0" name=""/>
        <dsp:cNvSpPr/>
      </dsp:nvSpPr>
      <dsp:spPr>
        <a:xfrm>
          <a:off x="294497" y="3496119"/>
          <a:ext cx="2105024" cy="12630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148" tIns="108272" rIns="103148" bIns="108272" numCol="1" spcCol="1270" anchor="ctr" anchorCtr="0">
          <a:noAutofit/>
        </a:bodyPr>
        <a:lstStyle/>
        <a:p>
          <a:pPr marL="0" lvl="0" indent="0" algn="ctr" defTabSz="533400">
            <a:lnSpc>
              <a:spcPct val="90000"/>
            </a:lnSpc>
            <a:spcBef>
              <a:spcPct val="0"/>
            </a:spcBef>
            <a:spcAft>
              <a:spcPct val="35000"/>
            </a:spcAft>
            <a:buNone/>
          </a:pPr>
          <a:r>
            <a:rPr lang="en-US" sz="1200" kern="1200"/>
            <a:t>-A lot of UPFs contain palm oil, soy, corn, etc. These products can lead to deforestation, greenhouse gas emissions, and biodiversity loss.</a:t>
          </a:r>
        </a:p>
      </dsp:txBody>
      <dsp:txXfrm>
        <a:off x="294497" y="3496119"/>
        <a:ext cx="2105024" cy="1263014"/>
      </dsp:txXfrm>
    </dsp:sp>
    <dsp:sp modelId="{BDE2E47F-3820-7D4B-ACC4-AF49DBDD8DC1}">
      <dsp:nvSpPr>
        <dsp:cNvPr id="0" name=""/>
        <dsp:cNvSpPr/>
      </dsp:nvSpPr>
      <dsp:spPr>
        <a:xfrm>
          <a:off x="2883677" y="3496119"/>
          <a:ext cx="2105024" cy="12630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148" tIns="108272" rIns="103148" bIns="108272" numCol="1" spcCol="1270" anchor="ctr" anchorCtr="0">
          <a:noAutofit/>
        </a:bodyPr>
        <a:lstStyle/>
        <a:p>
          <a:pPr marL="0" lvl="0" indent="0" algn="ctr" defTabSz="533400">
            <a:lnSpc>
              <a:spcPct val="90000"/>
            </a:lnSpc>
            <a:spcBef>
              <a:spcPct val="0"/>
            </a:spcBef>
            <a:spcAft>
              <a:spcPct val="35000"/>
            </a:spcAft>
            <a:buNone/>
          </a:pPr>
          <a:r>
            <a:rPr lang="en-US" sz="1200" kern="1200"/>
            <a:t>-The heavy use of plastics can lead to environmental degradation. </a:t>
          </a:r>
        </a:p>
      </dsp:txBody>
      <dsp:txXfrm>
        <a:off x="2883677" y="3496119"/>
        <a:ext cx="2105024" cy="12630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1503F-7DCA-1A49-B8D6-2DB35EDECEA6}">
      <dsp:nvSpPr>
        <dsp:cNvPr id="0" name=""/>
        <dsp:cNvSpPr/>
      </dsp:nvSpPr>
      <dsp:spPr>
        <a:xfrm>
          <a:off x="0" y="97150"/>
          <a:ext cx="5283200" cy="7299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UPFs in different cultures varies greatly.</a:t>
          </a:r>
        </a:p>
      </dsp:txBody>
      <dsp:txXfrm>
        <a:off x="35631" y="132781"/>
        <a:ext cx="5211938" cy="658639"/>
      </dsp:txXfrm>
    </dsp:sp>
    <dsp:sp modelId="{78C84104-F6C0-504D-8F02-B23CE1EB50BC}">
      <dsp:nvSpPr>
        <dsp:cNvPr id="0" name=""/>
        <dsp:cNvSpPr/>
      </dsp:nvSpPr>
      <dsp:spPr>
        <a:xfrm>
          <a:off x="0" y="864492"/>
          <a:ext cx="5283200" cy="729901"/>
        </a:xfrm>
        <a:prstGeom prst="roundRect">
          <a:avLst/>
        </a:prstGeom>
        <a:solidFill>
          <a:schemeClr val="accent2">
            <a:hueOff val="-2050932"/>
            <a:satOff val="6147"/>
            <a:lumOff val="6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Americans have a very busy culture so quick and convenient foods like UPFs are very popular in the U.S.</a:t>
          </a:r>
        </a:p>
      </dsp:txBody>
      <dsp:txXfrm>
        <a:off x="35631" y="900123"/>
        <a:ext cx="5211938" cy="658639"/>
      </dsp:txXfrm>
    </dsp:sp>
    <dsp:sp modelId="{49EB311F-E861-2A43-BE49-B8EDB356AD73}">
      <dsp:nvSpPr>
        <dsp:cNvPr id="0" name=""/>
        <dsp:cNvSpPr/>
      </dsp:nvSpPr>
      <dsp:spPr>
        <a:xfrm>
          <a:off x="0" y="1631834"/>
          <a:ext cx="5283200" cy="729901"/>
        </a:xfrm>
        <a:prstGeom prst="roundRect">
          <a:avLst/>
        </a:prstGeom>
        <a:solidFill>
          <a:schemeClr val="accent2">
            <a:hueOff val="-4101864"/>
            <a:satOff val="12293"/>
            <a:lumOff val="12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Other countries maintain traditional diets which contain lower intakes of UPFs. </a:t>
          </a:r>
        </a:p>
      </dsp:txBody>
      <dsp:txXfrm>
        <a:off x="35631" y="1667465"/>
        <a:ext cx="5211938" cy="658639"/>
      </dsp:txXfrm>
    </dsp:sp>
    <dsp:sp modelId="{2E4433F2-2E4C-714A-97D3-622D96764BD3}">
      <dsp:nvSpPr>
        <dsp:cNvPr id="0" name=""/>
        <dsp:cNvSpPr/>
      </dsp:nvSpPr>
      <dsp:spPr>
        <a:xfrm>
          <a:off x="0" y="2399175"/>
          <a:ext cx="5283200" cy="729901"/>
        </a:xfrm>
        <a:prstGeom prst="roundRect">
          <a:avLst/>
        </a:prstGeom>
        <a:solidFill>
          <a:schemeClr val="accent2">
            <a:hueOff val="-6152796"/>
            <a:satOff val="18440"/>
            <a:lumOff val="18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Adults in Canada from six different ethnic minority groups showed a higher quality of a diet and consumed less UPFs than white adults. </a:t>
          </a:r>
        </a:p>
      </dsp:txBody>
      <dsp:txXfrm>
        <a:off x="35631" y="2434806"/>
        <a:ext cx="5211938" cy="658639"/>
      </dsp:txXfrm>
    </dsp:sp>
    <dsp:sp modelId="{66E64A90-F1C6-494E-A543-CDFFF751CA56}">
      <dsp:nvSpPr>
        <dsp:cNvPr id="0" name=""/>
        <dsp:cNvSpPr/>
      </dsp:nvSpPr>
      <dsp:spPr>
        <a:xfrm>
          <a:off x="0" y="3166517"/>
          <a:ext cx="5283200" cy="729901"/>
        </a:xfrm>
        <a:prstGeom prst="roundRect">
          <a:avLst/>
        </a:prstGeom>
        <a:solidFill>
          <a:schemeClr val="accent2">
            <a:hueOff val="-8203727"/>
            <a:satOff val="24586"/>
            <a:lumOff val="25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Globalization and Urbanization also affects intakes of UPFs in many countries. </a:t>
          </a:r>
        </a:p>
      </dsp:txBody>
      <dsp:txXfrm>
        <a:off x="35631" y="3202148"/>
        <a:ext cx="5211938" cy="658639"/>
      </dsp:txXfrm>
    </dsp:sp>
    <dsp:sp modelId="{F4A2B5AB-64F9-A349-8C29-91B67724D0B8}">
      <dsp:nvSpPr>
        <dsp:cNvPr id="0" name=""/>
        <dsp:cNvSpPr/>
      </dsp:nvSpPr>
      <dsp:spPr>
        <a:xfrm>
          <a:off x="0" y="3933859"/>
          <a:ext cx="5283200" cy="729901"/>
        </a:xfrm>
        <a:prstGeom prst="roundRect">
          <a:avLst/>
        </a:prstGeom>
        <a:solidFill>
          <a:schemeClr val="accent2">
            <a:hueOff val="-10254659"/>
            <a:satOff val="30733"/>
            <a:lumOff val="3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In certain regions like the Pacific Islands, urbanization has affected their traditional diets to more processed, packaged, and imported foods leading to a ride in obesity in these countries.</a:t>
          </a:r>
        </a:p>
      </dsp:txBody>
      <dsp:txXfrm>
        <a:off x="35631" y="3969490"/>
        <a:ext cx="5211938" cy="6586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881F7-AB31-C449-A675-45761804BF0E}">
      <dsp:nvSpPr>
        <dsp:cNvPr id="0" name=""/>
        <dsp:cNvSpPr/>
      </dsp:nvSpPr>
      <dsp:spPr>
        <a:xfrm>
          <a:off x="0" y="580"/>
          <a:ext cx="40274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A7B35-558F-5F4A-875E-50D7A9880C36}">
      <dsp:nvSpPr>
        <dsp:cNvPr id="0" name=""/>
        <dsp:cNvSpPr/>
      </dsp:nvSpPr>
      <dsp:spPr>
        <a:xfrm>
          <a:off x="0" y="580"/>
          <a:ext cx="4027488" cy="950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Many food service industries serve UPFs such as ready-to-eat condiments, beverages, and desserts. </a:t>
          </a:r>
        </a:p>
      </dsp:txBody>
      <dsp:txXfrm>
        <a:off x="0" y="580"/>
        <a:ext cx="4027488" cy="950997"/>
      </dsp:txXfrm>
    </dsp:sp>
    <dsp:sp modelId="{F1CF5476-0BCD-3A4D-ACE9-0A2CFD771572}">
      <dsp:nvSpPr>
        <dsp:cNvPr id="0" name=""/>
        <dsp:cNvSpPr/>
      </dsp:nvSpPr>
      <dsp:spPr>
        <a:xfrm>
          <a:off x="0" y="951578"/>
          <a:ext cx="40274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30AC35-9125-6845-908D-8E96B18E42C4}">
      <dsp:nvSpPr>
        <dsp:cNvPr id="0" name=""/>
        <dsp:cNvSpPr/>
      </dsp:nvSpPr>
      <dsp:spPr>
        <a:xfrm>
          <a:off x="0" y="951578"/>
          <a:ext cx="4027488" cy="950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The NOVA classification system uses qualitative recommendations for ingredients in foods in the U.S.</a:t>
          </a:r>
        </a:p>
      </dsp:txBody>
      <dsp:txXfrm>
        <a:off x="0" y="951578"/>
        <a:ext cx="4027488" cy="950997"/>
      </dsp:txXfrm>
    </dsp:sp>
    <dsp:sp modelId="{8D0DE3D5-D5AF-F645-8720-C2E47DB493DE}">
      <dsp:nvSpPr>
        <dsp:cNvPr id="0" name=""/>
        <dsp:cNvSpPr/>
      </dsp:nvSpPr>
      <dsp:spPr>
        <a:xfrm>
          <a:off x="0" y="1902576"/>
          <a:ext cx="40274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EC74C-90A5-1D4D-8F5B-4BFDA2A575EB}">
      <dsp:nvSpPr>
        <dsp:cNvPr id="0" name=""/>
        <dsp:cNvSpPr/>
      </dsp:nvSpPr>
      <dsp:spPr>
        <a:xfrm>
          <a:off x="0" y="1902576"/>
          <a:ext cx="4027488" cy="950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Government agencies have a major impact on the marketing and consumption of UPFs in America. </a:t>
          </a:r>
        </a:p>
      </dsp:txBody>
      <dsp:txXfrm>
        <a:off x="0" y="1902576"/>
        <a:ext cx="4027488" cy="950997"/>
      </dsp:txXfrm>
    </dsp:sp>
    <dsp:sp modelId="{899B6C5D-1862-8742-B354-3F1FB69339D9}">
      <dsp:nvSpPr>
        <dsp:cNvPr id="0" name=""/>
        <dsp:cNvSpPr/>
      </dsp:nvSpPr>
      <dsp:spPr>
        <a:xfrm>
          <a:off x="0" y="2853573"/>
          <a:ext cx="40274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ACAFB-DA94-1047-B9A8-E297EFA6D412}">
      <dsp:nvSpPr>
        <dsp:cNvPr id="0" name=""/>
        <dsp:cNvSpPr/>
      </dsp:nvSpPr>
      <dsp:spPr>
        <a:xfrm>
          <a:off x="0" y="2853573"/>
          <a:ext cx="4027488" cy="950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U.S. Dietary Guidelines have faced criticism for being persuaded by food manufacturers and special interest groups, leading to recommendations that may not align with scientific research.</a:t>
          </a:r>
        </a:p>
      </dsp:txBody>
      <dsp:txXfrm>
        <a:off x="0" y="2853573"/>
        <a:ext cx="4027488" cy="950997"/>
      </dsp:txXfrm>
    </dsp:sp>
    <dsp:sp modelId="{836AAE16-F70F-A14E-8CF6-A43F9D93F1AB}">
      <dsp:nvSpPr>
        <dsp:cNvPr id="0" name=""/>
        <dsp:cNvSpPr/>
      </dsp:nvSpPr>
      <dsp:spPr>
        <a:xfrm>
          <a:off x="0" y="3804571"/>
          <a:ext cx="402748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8BFA45-1308-0246-A2D6-E2FA6EF18064}">
      <dsp:nvSpPr>
        <dsp:cNvPr id="0" name=""/>
        <dsp:cNvSpPr/>
      </dsp:nvSpPr>
      <dsp:spPr>
        <a:xfrm>
          <a:off x="0" y="3804571"/>
          <a:ext cx="4027488" cy="950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Institutional food services such as schools and hospitals, often add UPFs into their menus to help lower costs and save time with food preparation. </a:t>
          </a:r>
        </a:p>
      </dsp:txBody>
      <dsp:txXfrm>
        <a:off x="0" y="3804571"/>
        <a:ext cx="4027488" cy="9509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DDEFD-7B2A-7540-94C2-4AF4B26CB002}">
      <dsp:nvSpPr>
        <dsp:cNvPr id="0" name=""/>
        <dsp:cNvSpPr/>
      </dsp:nvSpPr>
      <dsp:spPr>
        <a:xfrm>
          <a:off x="261144" y="0"/>
          <a:ext cx="4760912" cy="476091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D9BA9C-BDB6-2A4B-AF5B-4B6029DA1798}">
      <dsp:nvSpPr>
        <dsp:cNvPr id="0" name=""/>
        <dsp:cNvSpPr/>
      </dsp:nvSpPr>
      <dsp:spPr>
        <a:xfrm>
          <a:off x="713430" y="452286"/>
          <a:ext cx="1856755" cy="18567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 major challenge with UPFs is that they are extremely globalized around the world. </a:t>
          </a:r>
        </a:p>
      </dsp:txBody>
      <dsp:txXfrm>
        <a:off x="804069" y="542925"/>
        <a:ext cx="1675477" cy="1675477"/>
      </dsp:txXfrm>
    </dsp:sp>
    <dsp:sp modelId="{704FD187-DEF4-B940-96EB-508ACC0A9890}">
      <dsp:nvSpPr>
        <dsp:cNvPr id="0" name=""/>
        <dsp:cNvSpPr/>
      </dsp:nvSpPr>
      <dsp:spPr>
        <a:xfrm>
          <a:off x="2713013" y="452286"/>
          <a:ext cx="1856755" cy="18567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Research shows that the UPF industry, UPF manufacturers, and co-dependent corporations and industries actively lobby key food system decision makers. </a:t>
          </a:r>
        </a:p>
      </dsp:txBody>
      <dsp:txXfrm>
        <a:off x="2803652" y="542925"/>
        <a:ext cx="1675477" cy="1675477"/>
      </dsp:txXfrm>
    </dsp:sp>
    <dsp:sp modelId="{C715FEA7-E6C1-B541-9471-63EB37B03162}">
      <dsp:nvSpPr>
        <dsp:cNvPr id="0" name=""/>
        <dsp:cNvSpPr/>
      </dsp:nvSpPr>
      <dsp:spPr>
        <a:xfrm>
          <a:off x="713430" y="2451869"/>
          <a:ext cx="1856755" cy="18567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Around the world, responses to UPFs have been focused on the individual changing their diet rather than a systematic food system transition. </a:t>
          </a:r>
        </a:p>
      </dsp:txBody>
      <dsp:txXfrm>
        <a:off x="804069" y="2542508"/>
        <a:ext cx="1675477" cy="1675477"/>
      </dsp:txXfrm>
    </dsp:sp>
    <dsp:sp modelId="{BFCBDF4F-4861-9C41-885C-FDA56350FFBF}">
      <dsp:nvSpPr>
        <dsp:cNvPr id="0" name=""/>
        <dsp:cNvSpPr/>
      </dsp:nvSpPr>
      <dsp:spPr>
        <a:xfrm>
          <a:off x="2713013" y="2451869"/>
          <a:ext cx="1856755" cy="18567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UPFs have many institutional impacts including public health, education and nutrition standards, regulatory policies, and economic structures.</a:t>
          </a:r>
        </a:p>
      </dsp:txBody>
      <dsp:txXfrm>
        <a:off x="2803652" y="2542508"/>
        <a:ext cx="1675477" cy="16754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E770-44AE-47D5-B4B1-71BEC9A9D725}"/>
              </a:ext>
            </a:extLst>
          </p:cNvPr>
          <p:cNvSpPr>
            <a:spLocks noGrp="1"/>
          </p:cNvSpPr>
          <p:nvPr>
            <p:ph type="ctrTitle"/>
          </p:nvPr>
        </p:nvSpPr>
        <p:spPr>
          <a:xfrm>
            <a:off x="841248" y="663960"/>
            <a:ext cx="9456049" cy="3594112"/>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CA91C7-81A9-46F3-B0F4-D9AB8808514E}"/>
              </a:ext>
            </a:extLst>
          </p:cNvPr>
          <p:cNvSpPr>
            <a:spLocks noGrp="1"/>
          </p:cNvSpPr>
          <p:nvPr>
            <p:ph type="subTitle" idx="1"/>
          </p:nvPr>
        </p:nvSpPr>
        <p:spPr>
          <a:xfrm>
            <a:off x="841248" y="4667581"/>
            <a:ext cx="9456049" cy="11973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AA648C8-9681-4994-B52A-1A8BC79127E1}"/>
              </a:ext>
            </a:extLst>
          </p:cNvPr>
          <p:cNvSpPr>
            <a:spLocks noGrp="1"/>
          </p:cNvSpPr>
          <p:nvPr>
            <p:ph type="dt" sz="half" idx="10"/>
          </p:nvPr>
        </p:nvSpPr>
        <p:spPr>
          <a:xfrm>
            <a:off x="841248" y="6102693"/>
            <a:ext cx="2743200" cy="365125"/>
          </a:xfrm>
        </p:spPr>
        <p:txBody>
          <a:bodyPr/>
          <a:lstStyle/>
          <a:p>
            <a:fld id="{AE3425CA-4B9D-4420-BB9E-C250DB30E421}" type="datetime1">
              <a:rPr lang="en-US" smtClean="0"/>
              <a:t>5/3/25</a:t>
            </a:fld>
            <a:endParaRPr lang="en-US"/>
          </a:p>
        </p:txBody>
      </p:sp>
      <p:sp>
        <p:nvSpPr>
          <p:cNvPr id="5" name="Footer Placeholder 4">
            <a:extLst>
              <a:ext uri="{FF2B5EF4-FFF2-40B4-BE49-F238E27FC236}">
                <a16:creationId xmlns:a16="http://schemas.microsoft.com/office/drawing/2014/main" id="{6677F203-CB10-488B-82DC-9D0571A5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2E9B-C8B7-4716-9D05-265A04246E05}"/>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9EED8031-DD67-43C6-94A0-646636C95560}"/>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80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C3B3-C67F-4C48-A663-EF010429E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C4B3F-B3CB-4CF0-AEC8-1893A6A27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6D005-2B71-4325-A646-A2278C3A2EAA}"/>
              </a:ext>
            </a:extLst>
          </p:cNvPr>
          <p:cNvSpPr>
            <a:spLocks noGrp="1"/>
          </p:cNvSpPr>
          <p:nvPr>
            <p:ph type="dt" sz="half" idx="10"/>
          </p:nvPr>
        </p:nvSpPr>
        <p:spPr/>
        <p:txBody>
          <a:bodyPr/>
          <a:lstStyle/>
          <a:p>
            <a:fld id="{6A14B861-3779-4E37-8DF0-E9EB3EA96210}" type="datetime1">
              <a:rPr lang="en-US" smtClean="0"/>
              <a:t>5/3/25</a:t>
            </a:fld>
            <a:endParaRPr lang="en-US"/>
          </a:p>
        </p:txBody>
      </p:sp>
      <p:sp>
        <p:nvSpPr>
          <p:cNvPr id="5" name="Footer Placeholder 4">
            <a:extLst>
              <a:ext uri="{FF2B5EF4-FFF2-40B4-BE49-F238E27FC236}">
                <a16:creationId xmlns:a16="http://schemas.microsoft.com/office/drawing/2014/main" id="{DB356B01-AE16-42EF-B970-5CAF0C89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9BE2-24F4-4F83-8E64-4307C9794E1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23297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01120-856A-4F01-B7C1-D87A1E5F8150}"/>
              </a:ext>
            </a:extLst>
          </p:cNvPr>
          <p:cNvSpPr>
            <a:spLocks noGrp="1"/>
          </p:cNvSpPr>
          <p:nvPr>
            <p:ph type="title" orient="vert"/>
          </p:nvPr>
        </p:nvSpPr>
        <p:spPr>
          <a:xfrm>
            <a:off x="7874324" y="552782"/>
            <a:ext cx="2620891" cy="52947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9D62358-C84C-4947-B826-FF738422EA5B}"/>
              </a:ext>
            </a:extLst>
          </p:cNvPr>
          <p:cNvSpPr>
            <a:spLocks noGrp="1"/>
          </p:cNvSpPr>
          <p:nvPr>
            <p:ph type="body" orient="vert" idx="1"/>
          </p:nvPr>
        </p:nvSpPr>
        <p:spPr>
          <a:xfrm>
            <a:off x="838200" y="552782"/>
            <a:ext cx="6803155" cy="529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971139-AA1A-46DB-B793-17FB8E6E8A77}"/>
              </a:ext>
            </a:extLst>
          </p:cNvPr>
          <p:cNvSpPr>
            <a:spLocks noGrp="1"/>
          </p:cNvSpPr>
          <p:nvPr>
            <p:ph type="dt" sz="half" idx="10"/>
          </p:nvPr>
        </p:nvSpPr>
        <p:spPr/>
        <p:txBody>
          <a:bodyPr/>
          <a:lstStyle/>
          <a:p>
            <a:fld id="{53E38388-E864-4553-9937-AE9FC5E50CFC}" type="datetime1">
              <a:rPr lang="en-US" smtClean="0"/>
              <a:t>5/3/25</a:t>
            </a:fld>
            <a:endParaRPr lang="en-US"/>
          </a:p>
        </p:txBody>
      </p:sp>
      <p:sp>
        <p:nvSpPr>
          <p:cNvPr id="5" name="Footer Placeholder 4">
            <a:extLst>
              <a:ext uri="{FF2B5EF4-FFF2-40B4-BE49-F238E27FC236}">
                <a16:creationId xmlns:a16="http://schemas.microsoft.com/office/drawing/2014/main" id="{1B2E06F6-0FE2-40FB-BFEE-010C22293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A7B1B-13A1-41BA-B924-FD11450C14E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23388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2B9A-9384-46B2-8B4F-B9C2035CAB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413CF4-CD0B-4F3C-A1CE-1BA3EFDEEB5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1DE659-17B0-4F70-8F1C-93BF4DB64390}"/>
              </a:ext>
            </a:extLst>
          </p:cNvPr>
          <p:cNvSpPr>
            <a:spLocks noGrp="1"/>
          </p:cNvSpPr>
          <p:nvPr>
            <p:ph type="dt" sz="half" idx="10"/>
          </p:nvPr>
        </p:nvSpPr>
        <p:spPr/>
        <p:txBody>
          <a:bodyPr/>
          <a:lstStyle/>
          <a:p>
            <a:fld id="{62751E1E-C50D-4FD4-8B1E-ECD78340D9AB}" type="datetime1">
              <a:rPr lang="en-US" smtClean="0"/>
              <a:t>5/3/25</a:t>
            </a:fld>
            <a:endParaRPr lang="en-US"/>
          </a:p>
        </p:txBody>
      </p:sp>
      <p:sp>
        <p:nvSpPr>
          <p:cNvPr id="5" name="Footer Placeholder 4">
            <a:extLst>
              <a:ext uri="{FF2B5EF4-FFF2-40B4-BE49-F238E27FC236}">
                <a16:creationId xmlns:a16="http://schemas.microsoft.com/office/drawing/2014/main" id="{37AB0750-AB4E-4FCF-9B52-BC954760B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66B99-C716-4464-B695-623F4C5A9D9B}"/>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53752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233A-AD59-4FB1-A1CA-AABFAE040805}"/>
              </a:ext>
            </a:extLst>
          </p:cNvPr>
          <p:cNvSpPr>
            <a:spLocks noGrp="1"/>
          </p:cNvSpPr>
          <p:nvPr>
            <p:ph type="title"/>
          </p:nvPr>
        </p:nvSpPr>
        <p:spPr>
          <a:xfrm>
            <a:off x="841249" y="552782"/>
            <a:ext cx="9538428" cy="371441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656964-650B-4E87-9541-0E659DEC0365}"/>
              </a:ext>
            </a:extLst>
          </p:cNvPr>
          <p:cNvSpPr>
            <a:spLocks noGrp="1"/>
          </p:cNvSpPr>
          <p:nvPr>
            <p:ph type="body" idx="1"/>
          </p:nvPr>
        </p:nvSpPr>
        <p:spPr>
          <a:xfrm>
            <a:off x="841249" y="4672584"/>
            <a:ext cx="9538428" cy="1143802"/>
          </a:xfrm>
        </p:spPr>
        <p:txBody>
          <a:bodyPr>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000"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1BB50-DF4A-47B5-A3AD-18712A3AD40E}"/>
              </a:ext>
            </a:extLst>
          </p:cNvPr>
          <p:cNvSpPr>
            <a:spLocks noGrp="1"/>
          </p:cNvSpPr>
          <p:nvPr>
            <p:ph type="dt" sz="half" idx="10"/>
          </p:nvPr>
        </p:nvSpPr>
        <p:spPr/>
        <p:txBody>
          <a:bodyPr/>
          <a:lstStyle/>
          <a:p>
            <a:fld id="{43C83AFB-9E54-459E-8C6D-0913AC3BA5D7}" type="datetime1">
              <a:rPr lang="en-US" smtClean="0"/>
              <a:t>5/3/25</a:t>
            </a:fld>
            <a:endParaRPr lang="en-US"/>
          </a:p>
        </p:txBody>
      </p:sp>
      <p:sp>
        <p:nvSpPr>
          <p:cNvPr id="5" name="Footer Placeholder 4">
            <a:extLst>
              <a:ext uri="{FF2B5EF4-FFF2-40B4-BE49-F238E27FC236}">
                <a16:creationId xmlns:a16="http://schemas.microsoft.com/office/drawing/2014/main" id="{3CDF59B3-D1B8-4A51-AD6E-868C5BF6F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CA779-6272-4A15-A566-20C4E9A60D47}"/>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F0B86E8F-91EA-4626-BCA8-3B4973C7C9D6}"/>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10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2A00-5BBD-436C-BB6D-CE650FC46202}"/>
              </a:ext>
            </a:extLst>
          </p:cNvPr>
          <p:cNvSpPr>
            <a:spLocks noGrp="1"/>
          </p:cNvSpPr>
          <p:nvPr>
            <p:ph type="title"/>
          </p:nvPr>
        </p:nvSpPr>
        <p:spPr>
          <a:xfrm>
            <a:off x="841248" y="552783"/>
            <a:ext cx="9683871" cy="13258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DFB3E2E-F3C4-4CDD-9138-86AE7A1B566D}"/>
              </a:ext>
            </a:extLst>
          </p:cNvPr>
          <p:cNvSpPr>
            <a:spLocks noGrp="1"/>
          </p:cNvSpPr>
          <p:nvPr>
            <p:ph sz="half" idx="1"/>
          </p:nvPr>
        </p:nvSpPr>
        <p:spPr>
          <a:xfrm>
            <a:off x="841248" y="2108362"/>
            <a:ext cx="4507926"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795CD01-B639-46B6-B53D-18FE1E39AF50}"/>
              </a:ext>
            </a:extLst>
          </p:cNvPr>
          <p:cNvSpPr>
            <a:spLocks noGrp="1"/>
          </p:cNvSpPr>
          <p:nvPr>
            <p:ph sz="half" idx="2"/>
          </p:nvPr>
        </p:nvSpPr>
        <p:spPr>
          <a:xfrm>
            <a:off x="5699171" y="2108362"/>
            <a:ext cx="4825948"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96E34C3-86AC-48F9-92A4-F17BFAF9EF06}"/>
              </a:ext>
            </a:extLst>
          </p:cNvPr>
          <p:cNvSpPr>
            <a:spLocks noGrp="1"/>
          </p:cNvSpPr>
          <p:nvPr>
            <p:ph type="dt" sz="half" idx="10"/>
          </p:nvPr>
        </p:nvSpPr>
        <p:spPr/>
        <p:txBody>
          <a:bodyPr/>
          <a:lstStyle/>
          <a:p>
            <a:fld id="{F10144B6-0CA7-46BA-A00B-1E68E5C3ED0C}" type="datetime1">
              <a:rPr lang="en-US" smtClean="0"/>
              <a:t>5/3/25</a:t>
            </a:fld>
            <a:endParaRPr lang="en-US"/>
          </a:p>
        </p:txBody>
      </p:sp>
      <p:sp>
        <p:nvSpPr>
          <p:cNvPr id="6" name="Footer Placeholder 5">
            <a:extLst>
              <a:ext uri="{FF2B5EF4-FFF2-40B4-BE49-F238E27FC236}">
                <a16:creationId xmlns:a16="http://schemas.microsoft.com/office/drawing/2014/main" id="{275D6A29-C51F-4654-82AD-04056FA6C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1EEB6-57E6-40E7-9702-1D5999B505DC}"/>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8" name="Straight Connector 7">
            <a:extLst>
              <a:ext uri="{FF2B5EF4-FFF2-40B4-BE49-F238E27FC236}">
                <a16:creationId xmlns:a16="http://schemas.microsoft.com/office/drawing/2014/main" id="{F929C81A-4806-44FF-99D8-13A65B2D066F}"/>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8DDCF9-5353-4B5F-8565-8C27F795A4BF}"/>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1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D1A9-BF08-4C6D-805E-244B234EE852}"/>
              </a:ext>
            </a:extLst>
          </p:cNvPr>
          <p:cNvSpPr>
            <a:spLocks noGrp="1"/>
          </p:cNvSpPr>
          <p:nvPr>
            <p:ph type="title"/>
          </p:nvPr>
        </p:nvSpPr>
        <p:spPr>
          <a:xfrm>
            <a:off x="841248" y="557784"/>
            <a:ext cx="943957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20C1D8-0907-4FDB-BFAD-36E14AF98D81}"/>
              </a:ext>
            </a:extLst>
          </p:cNvPr>
          <p:cNvSpPr>
            <a:spLocks noGrp="1"/>
          </p:cNvSpPr>
          <p:nvPr>
            <p:ph type="body" idx="1"/>
          </p:nvPr>
        </p:nvSpPr>
        <p:spPr>
          <a:xfrm>
            <a:off x="841248" y="2114185"/>
            <a:ext cx="4438887"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A4441-5FC3-4F86-8ADE-ED90424DB9B8}"/>
              </a:ext>
            </a:extLst>
          </p:cNvPr>
          <p:cNvSpPr>
            <a:spLocks noGrp="1"/>
          </p:cNvSpPr>
          <p:nvPr>
            <p:ph sz="half" idx="2"/>
          </p:nvPr>
        </p:nvSpPr>
        <p:spPr>
          <a:xfrm>
            <a:off x="841248" y="2900451"/>
            <a:ext cx="4438887"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CEB34D-DB36-47E0-AE2C-FBEBA272076E}"/>
              </a:ext>
            </a:extLst>
          </p:cNvPr>
          <p:cNvSpPr>
            <a:spLocks noGrp="1"/>
          </p:cNvSpPr>
          <p:nvPr>
            <p:ph type="body" sz="quarter" idx="3"/>
          </p:nvPr>
        </p:nvSpPr>
        <p:spPr>
          <a:xfrm>
            <a:off x="5795090" y="2114185"/>
            <a:ext cx="4485728"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56219-D498-410D-8F2C-03045AE48016}"/>
              </a:ext>
            </a:extLst>
          </p:cNvPr>
          <p:cNvSpPr>
            <a:spLocks noGrp="1"/>
          </p:cNvSpPr>
          <p:nvPr>
            <p:ph sz="quarter" idx="4"/>
          </p:nvPr>
        </p:nvSpPr>
        <p:spPr>
          <a:xfrm>
            <a:off x="5795090" y="2900451"/>
            <a:ext cx="4485730"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DC9AD-F6B8-44D0-8169-84553C1F92C9}"/>
              </a:ext>
            </a:extLst>
          </p:cNvPr>
          <p:cNvSpPr>
            <a:spLocks noGrp="1"/>
          </p:cNvSpPr>
          <p:nvPr>
            <p:ph type="dt" sz="half" idx="10"/>
          </p:nvPr>
        </p:nvSpPr>
        <p:spPr/>
        <p:txBody>
          <a:bodyPr/>
          <a:lstStyle/>
          <a:p>
            <a:fld id="{0051F549-537C-41EC-B9CC-5B6A9AC2A6A7}" type="datetime1">
              <a:rPr lang="en-US" smtClean="0"/>
              <a:t>5/3/25</a:t>
            </a:fld>
            <a:endParaRPr lang="en-US"/>
          </a:p>
        </p:txBody>
      </p:sp>
      <p:sp>
        <p:nvSpPr>
          <p:cNvPr id="8" name="Footer Placeholder 7">
            <a:extLst>
              <a:ext uri="{FF2B5EF4-FFF2-40B4-BE49-F238E27FC236}">
                <a16:creationId xmlns:a16="http://schemas.microsoft.com/office/drawing/2014/main" id="{FF9985ED-7382-4F00-845D-4F27841B5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A2CC25-9EC7-4706-9BD4-5E20C4B33200}"/>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12" name="Straight Connector 11">
            <a:extLst>
              <a:ext uri="{FF2B5EF4-FFF2-40B4-BE49-F238E27FC236}">
                <a16:creationId xmlns:a16="http://schemas.microsoft.com/office/drawing/2014/main" id="{4DBC7D26-1B30-46B8-8221-09886FA3D030}"/>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186A75-E140-4995-A8BB-89B5ACE678D2}"/>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92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21C2-B85F-435F-8DF3-C714A5472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9FE38-24D5-4D5F-A92E-E4F8B23FB7FC}"/>
              </a:ext>
            </a:extLst>
          </p:cNvPr>
          <p:cNvSpPr>
            <a:spLocks noGrp="1"/>
          </p:cNvSpPr>
          <p:nvPr>
            <p:ph type="dt" sz="half" idx="10"/>
          </p:nvPr>
        </p:nvSpPr>
        <p:spPr/>
        <p:txBody>
          <a:bodyPr/>
          <a:lstStyle/>
          <a:p>
            <a:fld id="{952F8D56-3D0E-48B8-8218-1F3A06A96C62}" type="datetime1">
              <a:rPr lang="en-US" smtClean="0"/>
              <a:t>5/3/25</a:t>
            </a:fld>
            <a:endParaRPr lang="en-US"/>
          </a:p>
        </p:txBody>
      </p:sp>
      <p:sp>
        <p:nvSpPr>
          <p:cNvPr id="4" name="Footer Placeholder 3">
            <a:extLst>
              <a:ext uri="{FF2B5EF4-FFF2-40B4-BE49-F238E27FC236}">
                <a16:creationId xmlns:a16="http://schemas.microsoft.com/office/drawing/2014/main" id="{E629DF69-BE29-4038-9744-17BFC57B8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9496F-64EC-46E7-97F0-BCB7E79F820A}"/>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95160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F19E0-8FE3-45E8-A227-D74EEF1A6322}"/>
              </a:ext>
            </a:extLst>
          </p:cNvPr>
          <p:cNvSpPr>
            <a:spLocks noGrp="1"/>
          </p:cNvSpPr>
          <p:nvPr>
            <p:ph type="dt" sz="half" idx="10"/>
          </p:nvPr>
        </p:nvSpPr>
        <p:spPr/>
        <p:txBody>
          <a:bodyPr/>
          <a:lstStyle/>
          <a:p>
            <a:fld id="{E8EC309E-27D4-401F-A74A-DEA16C7B51DC}" type="datetime1">
              <a:rPr lang="en-US" smtClean="0"/>
              <a:t>5/3/25</a:t>
            </a:fld>
            <a:endParaRPr lang="en-US"/>
          </a:p>
        </p:txBody>
      </p:sp>
      <p:sp>
        <p:nvSpPr>
          <p:cNvPr id="3" name="Footer Placeholder 2">
            <a:extLst>
              <a:ext uri="{FF2B5EF4-FFF2-40B4-BE49-F238E27FC236}">
                <a16:creationId xmlns:a16="http://schemas.microsoft.com/office/drawing/2014/main" id="{ABFB1926-56F3-40BC-A03F-62B969419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FE2B6-07A4-4AA0-9BCE-204E13DA447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3879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266A-CB24-44C5-B2E8-011420844A17}"/>
              </a:ext>
            </a:extLst>
          </p:cNvPr>
          <p:cNvSpPr>
            <a:spLocks noGrp="1"/>
          </p:cNvSpPr>
          <p:nvPr>
            <p:ph type="title"/>
          </p:nvPr>
        </p:nvSpPr>
        <p:spPr>
          <a:xfrm>
            <a:off x="841248" y="549283"/>
            <a:ext cx="4603963" cy="2572489"/>
          </a:xfrm>
        </p:spPr>
        <p:txBody>
          <a:bodyPr anchor="ct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39DBD1-7133-47A5-A771-2CEA18533491}"/>
              </a:ext>
            </a:extLst>
          </p:cNvPr>
          <p:cNvSpPr>
            <a:spLocks noGrp="1"/>
          </p:cNvSpPr>
          <p:nvPr>
            <p:ph idx="1"/>
          </p:nvPr>
        </p:nvSpPr>
        <p:spPr>
          <a:xfrm>
            <a:off x="5870796" y="549283"/>
            <a:ext cx="4455517" cy="531970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76A729F-B24D-424E-B067-003B0601F259}"/>
              </a:ext>
            </a:extLst>
          </p:cNvPr>
          <p:cNvSpPr>
            <a:spLocks noGrp="1"/>
          </p:cNvSpPr>
          <p:nvPr>
            <p:ph type="body" sz="half" idx="2"/>
          </p:nvPr>
        </p:nvSpPr>
        <p:spPr>
          <a:xfrm>
            <a:off x="841248" y="3296498"/>
            <a:ext cx="4603963" cy="2572489"/>
          </a:xfrm>
        </p:spPr>
        <p:txBody>
          <a:bodyPr>
            <a:normAutofit/>
          </a:bodyPr>
          <a:lstStyle>
            <a:lvl1pPr marL="0" indent="0">
              <a:buNone/>
              <a:defRPr lang="en-US" sz="20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A7323-5497-426C-9DD9-3CF69E88EC38}"/>
              </a:ext>
            </a:extLst>
          </p:cNvPr>
          <p:cNvSpPr>
            <a:spLocks noGrp="1"/>
          </p:cNvSpPr>
          <p:nvPr>
            <p:ph type="dt" sz="half" idx="10"/>
          </p:nvPr>
        </p:nvSpPr>
        <p:spPr/>
        <p:txBody>
          <a:bodyPr/>
          <a:lstStyle/>
          <a:p>
            <a:fld id="{6DEA2B81-2BC3-42D7-B67D-05C685AA80AD}" type="datetime1">
              <a:rPr lang="en-US" smtClean="0"/>
              <a:t>5/3/25</a:t>
            </a:fld>
            <a:endParaRPr lang="en-US"/>
          </a:p>
        </p:txBody>
      </p:sp>
      <p:sp>
        <p:nvSpPr>
          <p:cNvPr id="6" name="Footer Placeholder 5">
            <a:extLst>
              <a:ext uri="{FF2B5EF4-FFF2-40B4-BE49-F238E27FC236}">
                <a16:creationId xmlns:a16="http://schemas.microsoft.com/office/drawing/2014/main" id="{45FD7667-4D25-40AF-9D6D-FCB2C21E8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50918-EDF8-47A5-BEA8-AC9A7A1536D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00962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5D2B-FAFB-4BC9-A917-610FDCD0B859}"/>
              </a:ext>
            </a:extLst>
          </p:cNvPr>
          <p:cNvSpPr>
            <a:spLocks noGrp="1"/>
          </p:cNvSpPr>
          <p:nvPr>
            <p:ph type="title"/>
          </p:nvPr>
        </p:nvSpPr>
        <p:spPr>
          <a:xfrm>
            <a:off x="841249" y="552782"/>
            <a:ext cx="4608576" cy="2569464"/>
          </a:xfrm>
        </p:spPr>
        <p:txBody>
          <a:bodyPr anchor="ctr">
            <a:no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226A694-5302-42BE-8A7A-6007C10F8F70}"/>
              </a:ext>
            </a:extLst>
          </p:cNvPr>
          <p:cNvSpPr>
            <a:spLocks noGrp="1"/>
          </p:cNvSpPr>
          <p:nvPr>
            <p:ph type="pic" idx="1"/>
          </p:nvPr>
        </p:nvSpPr>
        <p:spPr>
          <a:xfrm>
            <a:off x="5825952" y="552783"/>
            <a:ext cx="4663440" cy="530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E4481C-81D6-4329-8203-70B3FCC3F8FE}"/>
              </a:ext>
            </a:extLst>
          </p:cNvPr>
          <p:cNvSpPr>
            <a:spLocks noGrp="1"/>
          </p:cNvSpPr>
          <p:nvPr>
            <p:ph type="body" sz="half" idx="2"/>
          </p:nvPr>
        </p:nvSpPr>
        <p:spPr>
          <a:xfrm>
            <a:off x="841249" y="3300984"/>
            <a:ext cx="4608576" cy="2569464"/>
          </a:xfrm>
        </p:spPr>
        <p:txBody>
          <a:bodyPr>
            <a:normAutofit/>
          </a:bodyPr>
          <a:lstStyle>
            <a:lvl1pPr marL="0" indent="0">
              <a:buNone/>
              <a:defRPr lang="en-US" sz="20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D6C12-26C4-4DF7-B013-56D0849AC7DE}"/>
              </a:ext>
            </a:extLst>
          </p:cNvPr>
          <p:cNvSpPr>
            <a:spLocks noGrp="1"/>
          </p:cNvSpPr>
          <p:nvPr>
            <p:ph type="dt" sz="half" idx="10"/>
          </p:nvPr>
        </p:nvSpPr>
        <p:spPr/>
        <p:txBody>
          <a:bodyPr/>
          <a:lstStyle/>
          <a:p>
            <a:fld id="{F0DB8F2B-E487-4905-B553-FB649F2B6F23}" type="datetime1">
              <a:rPr lang="en-US" smtClean="0"/>
              <a:t>5/3/25</a:t>
            </a:fld>
            <a:endParaRPr lang="en-US"/>
          </a:p>
        </p:txBody>
      </p:sp>
      <p:sp>
        <p:nvSpPr>
          <p:cNvPr id="6" name="Footer Placeholder 5">
            <a:extLst>
              <a:ext uri="{FF2B5EF4-FFF2-40B4-BE49-F238E27FC236}">
                <a16:creationId xmlns:a16="http://schemas.microsoft.com/office/drawing/2014/main" id="{5CE2F307-FB97-40EC-8517-E6F351B3D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1B397-305A-42B7-A763-829634B939A9}"/>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524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BD48A-4D17-4225-AC4D-67B4C686C55D}"/>
              </a:ext>
            </a:extLst>
          </p:cNvPr>
          <p:cNvSpPr>
            <a:spLocks noGrp="1"/>
          </p:cNvSpPr>
          <p:nvPr>
            <p:ph type="title"/>
          </p:nvPr>
        </p:nvSpPr>
        <p:spPr>
          <a:xfrm>
            <a:off x="841248" y="552782"/>
            <a:ext cx="9489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F14A2B-77AF-4E51-B0C1-0D361EF81A2C}"/>
              </a:ext>
            </a:extLst>
          </p:cNvPr>
          <p:cNvSpPr>
            <a:spLocks noGrp="1"/>
          </p:cNvSpPr>
          <p:nvPr>
            <p:ph type="body" idx="1"/>
          </p:nvPr>
        </p:nvSpPr>
        <p:spPr>
          <a:xfrm>
            <a:off x="841248" y="2096199"/>
            <a:ext cx="9489000" cy="3747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39C2F5-57CA-4152-A766-8F877538FB16}"/>
              </a:ext>
            </a:extLst>
          </p:cNvPr>
          <p:cNvSpPr>
            <a:spLocks noGrp="1"/>
          </p:cNvSpPr>
          <p:nvPr>
            <p:ph type="dt" sz="half" idx="2"/>
          </p:nvPr>
        </p:nvSpPr>
        <p:spPr>
          <a:xfrm>
            <a:off x="841248" y="6102693"/>
            <a:ext cx="2743200" cy="365125"/>
          </a:xfrm>
          <a:prstGeom prst="rect">
            <a:avLst/>
          </a:prstGeom>
        </p:spPr>
        <p:txBody>
          <a:bodyPr vert="horz" lIns="91440" tIns="45720" rIns="91440" bIns="45720" rtlCol="0" anchor="ctr"/>
          <a:lstStyle>
            <a:lvl1pPr algn="l">
              <a:defRPr lang="en-US" sz="1000" b="1" kern="1200" cap="all" spc="300" baseline="0" smtClean="0">
                <a:solidFill>
                  <a:schemeClr val="tx1"/>
                </a:solidFill>
                <a:latin typeface="+mn-lt"/>
                <a:ea typeface="+mn-ea"/>
                <a:cs typeface="+mn-cs"/>
              </a:defRPr>
            </a:lvl1pPr>
          </a:lstStyle>
          <a:p>
            <a:fld id="{6EF7C3A7-D6F6-4D38-A7C3-B72967BB81A6}" type="datetime1">
              <a:rPr lang="en-US" smtClean="0"/>
              <a:t>5/3/25</a:t>
            </a:fld>
            <a:endParaRPr lang="en-US"/>
          </a:p>
        </p:txBody>
      </p:sp>
      <p:sp>
        <p:nvSpPr>
          <p:cNvPr id="5" name="Footer Placeholder 4">
            <a:extLst>
              <a:ext uri="{FF2B5EF4-FFF2-40B4-BE49-F238E27FC236}">
                <a16:creationId xmlns:a16="http://schemas.microsoft.com/office/drawing/2014/main" id="{A1225FB5-D02B-4BB9-8B8B-D1A11CFE8961}"/>
              </a:ext>
            </a:extLst>
          </p:cNvPr>
          <p:cNvSpPr>
            <a:spLocks noGrp="1"/>
          </p:cNvSpPr>
          <p:nvPr>
            <p:ph type="ftr" sz="quarter" idx="3"/>
          </p:nvPr>
        </p:nvSpPr>
        <p:spPr>
          <a:xfrm rot="5400000">
            <a:off x="9234260" y="2427620"/>
            <a:ext cx="4114800" cy="365125"/>
          </a:xfrm>
          <a:prstGeom prst="rect">
            <a:avLst/>
          </a:prstGeom>
        </p:spPr>
        <p:txBody>
          <a:bodyPr vert="horz" lIns="91440" tIns="45720" rIns="91440" bIns="45720" rtlCol="0" anchor="ctr"/>
          <a:lstStyle>
            <a:lvl1pPr algn="l">
              <a:defRPr lang="en-US" sz="1000" b="1" kern="1200" cap="all" spc="300" baseline="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EF6244FF-6F88-4090-A77F-499DF9AAEA8B}"/>
              </a:ext>
            </a:extLst>
          </p:cNvPr>
          <p:cNvSpPr>
            <a:spLocks noGrp="1"/>
          </p:cNvSpPr>
          <p:nvPr>
            <p:ph type="sldNum" sz="quarter" idx="4"/>
          </p:nvPr>
        </p:nvSpPr>
        <p:spPr>
          <a:xfrm>
            <a:off x="10815546" y="5878515"/>
            <a:ext cx="952229" cy="420381"/>
          </a:xfrm>
          <a:prstGeom prst="rect">
            <a:avLst/>
          </a:prstGeom>
        </p:spPr>
        <p:txBody>
          <a:bodyPr vert="horz" lIns="91440" tIns="45720" rIns="91440" bIns="45720" rtlCol="0" anchor="ctr"/>
          <a:lstStyle>
            <a:lvl1pPr algn="ctr">
              <a:defRPr lang="en-US" sz="3200" b="1" kern="1200" cap="all" spc="300" baseline="0" smtClean="0">
                <a:solidFill>
                  <a:schemeClr val="tx1"/>
                </a:solidFill>
                <a:latin typeface="+mn-lt"/>
                <a:ea typeface="+mn-ea"/>
                <a:cs typeface="+mn-cs"/>
              </a:defRPr>
            </a:lvl1pPr>
          </a:lstStyle>
          <a:p>
            <a:fld id="{6586042B-6341-4E38-A80C-926D3BB8AAC9}" type="slidenum">
              <a:rPr lang="en-US" smtClean="0"/>
              <a:t>‹#›</a:t>
            </a:fld>
            <a:endParaRPr lang="en-US"/>
          </a:p>
        </p:txBody>
      </p:sp>
      <p:sp>
        <p:nvSpPr>
          <p:cNvPr id="7" name="Rectangle 6">
            <a:extLst>
              <a:ext uri="{FF2B5EF4-FFF2-40B4-BE49-F238E27FC236}">
                <a16:creationId xmlns:a16="http://schemas.microsoft.com/office/drawing/2014/main" id="{F194AEDE-F25F-43E6-A2C4-7FFF41074990}"/>
              </a:ext>
            </a:extLst>
          </p:cNvPr>
          <p:cNvSpPr/>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C793C08-EF4C-422B-A728-6C717C47DF6F}"/>
              </a:ext>
            </a:extLst>
          </p:cNvPr>
          <p:cNvCxnSpPr>
            <a:cxnSpLocks/>
          </p:cNvCxnSpPr>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825BC6-56A8-46DE-8037-A9A577624B0D}"/>
              </a:ext>
            </a:extLst>
          </p:cNvPr>
          <p:cNvCxnSpPr>
            <a:cxnSpLocks/>
          </p:cNvCxnSpPr>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64441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1828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ps.gov/articles/000/food-rationing-on-the-world-war-ii-home-front.htm" TargetMode="External"/><Relationship Id="rId2" Type="http://schemas.openxmlformats.org/officeDocument/2006/relationships/hyperlink" Target="https://www.bhf.org.uk/informationsupport/heart-matters-magazine/news/behind-the-headlines/ultra-processed-food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mc.ncbi.nlm.nih.gov/articles/PMC9309965/" TargetMode="External"/><Relationship Id="rId2" Type="http://schemas.openxmlformats.org/officeDocument/2006/relationships/hyperlink" Target="https://pmc.ncbi.nlm.nih.gov/articles/PMC821714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rsreports.congress.gov/product/pdf/IF/IF12826/2" TargetMode="External"/><Relationship Id="rId2" Type="http://schemas.openxmlformats.org/officeDocument/2006/relationships/hyperlink" Target="https://univsouthin.idm.oclc.org/login?qurl=https%3A%2F%2Fwww.proquest.com%2Fdissertations-theses%2Ffood-environment-as-moderator-relationship%2Fdocview%2F2778644907%2Fse-2%3Faccountid%3D14752" TargetMode="External"/><Relationship Id="rId1" Type="http://schemas.openxmlformats.org/officeDocument/2006/relationships/slideLayout" Target="../slideLayouts/slideLayout2.xml"/><Relationship Id="rId5" Type="http://schemas.openxmlformats.org/officeDocument/2006/relationships/hyperlink" Target="https://pubmed.ncbi.nlm.nih.gov/39449069/" TargetMode="External"/><Relationship Id="rId4" Type="http://schemas.openxmlformats.org/officeDocument/2006/relationships/hyperlink" Target="https://pmc.ncbi.nlm.nih.gov/articles/PMC1176756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ciencedirect.com/science/article/abs/pii/S0091743520302851?utm_source=chatgpt.com" TargetMode="External"/><Relationship Id="rId2" Type="http://schemas.openxmlformats.org/officeDocument/2006/relationships/hyperlink" Target="https://bmcpublichealth.biomedcentral.com/articles/10.1186/s12889-024-19351-7" TargetMode="External"/><Relationship Id="rId1" Type="http://schemas.openxmlformats.org/officeDocument/2006/relationships/slideLayout" Target="../slideLayouts/slideLayout2.xml"/><Relationship Id="rId4" Type="http://schemas.openxmlformats.org/officeDocument/2006/relationships/hyperlink" Target="https://pubmed.ncbi.nlm.nih.gov/3770106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186/s12992-024-01020-4" TargetMode="External"/><Relationship Id="rId2" Type="http://schemas.openxmlformats.org/officeDocument/2006/relationships/hyperlink" Target="https://www.alanrevista.org/ediciones/2023/1/art-2/" TargetMode="External"/><Relationship Id="rId1" Type="http://schemas.openxmlformats.org/officeDocument/2006/relationships/slideLayout" Target="../slideLayouts/slideLayout2.xml"/><Relationship Id="rId4" Type="http://schemas.openxmlformats.org/officeDocument/2006/relationships/hyperlink" Target="https://www.scribbr.com/citation/generator/folders/67k9R8cUZwcKwJ7kWsz0ku/lists/6RFWudTLFVlb1e5q1HJE5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advances.nutrition.org/article/S2161-8313%2823%2901378-9/fulltext" TargetMode="External"/><Relationship Id="rId1" Type="http://schemas.openxmlformats.org/officeDocument/2006/relationships/slideLayout" Target="../slideLayouts/slideLayout2.xml"/><Relationship Id="rId4" Type="http://schemas.openxmlformats.org/officeDocument/2006/relationships/image" Target="https://advances.nutrition.org/cms/10.1016/j.advnut.2023.09.005/asset/856c2445-c0c7-4267-9d8a-105cd4f85daf/main.assets/gr1.jpg"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7EAF82-FE24-4CF9-7242-A14007A82B58}"/>
              </a:ext>
            </a:extLst>
          </p:cNvPr>
          <p:cNvSpPr>
            <a:spLocks noGrp="1"/>
          </p:cNvSpPr>
          <p:nvPr>
            <p:ph type="ctrTitle"/>
          </p:nvPr>
        </p:nvSpPr>
        <p:spPr>
          <a:xfrm>
            <a:off x="5902502" y="2246278"/>
            <a:ext cx="4481500" cy="3466224"/>
          </a:xfrm>
        </p:spPr>
        <p:txBody>
          <a:bodyPr>
            <a:normAutofit fontScale="90000"/>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Ultra-Processed Food Exposure and Adverse Health Outcomes-Should We Be Eating Ultra-Processed Foods in America?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B9AE31EE-CBB8-2EAE-23DF-79AE264B8DB8}"/>
              </a:ext>
            </a:extLst>
          </p:cNvPr>
          <p:cNvSpPr>
            <a:spLocks noGrp="1"/>
          </p:cNvSpPr>
          <p:nvPr>
            <p:ph type="subTitle" idx="1"/>
          </p:nvPr>
        </p:nvSpPr>
        <p:spPr>
          <a:xfrm>
            <a:off x="5907733" y="552781"/>
            <a:ext cx="4475229" cy="1123611"/>
          </a:xfrm>
        </p:spPr>
        <p:txBody>
          <a:bodyPr anchor="ctr">
            <a:normAutofit/>
          </a:bodyPr>
          <a:lstStyle/>
          <a:p>
            <a:r>
              <a:rPr lang="en-US" dirty="0"/>
              <a:t>By: Blair </a:t>
            </a:r>
            <a:r>
              <a:rPr lang="en-US" dirty="0" err="1"/>
              <a:t>Rexing</a:t>
            </a:r>
            <a:endParaRPr lang="en-US" dirty="0"/>
          </a:p>
        </p:txBody>
      </p:sp>
      <p:pic>
        <p:nvPicPr>
          <p:cNvPr id="4" name="Picture 3" descr="Top view of leaves on a pink surface">
            <a:extLst>
              <a:ext uri="{FF2B5EF4-FFF2-40B4-BE49-F238E27FC236}">
                <a16:creationId xmlns:a16="http://schemas.microsoft.com/office/drawing/2014/main" id="{12FE5EF5-CBEB-21F4-95BD-02B6D9F87211}"/>
              </a:ext>
            </a:extLst>
          </p:cNvPr>
          <p:cNvPicPr>
            <a:picLocks noChangeAspect="1"/>
          </p:cNvPicPr>
          <p:nvPr/>
        </p:nvPicPr>
        <p:blipFill>
          <a:blip r:embed="rId2"/>
          <a:srcRect l="11037" r="38247" b="-1"/>
          <a:stretch/>
        </p:blipFill>
        <p:spPr>
          <a:xfrm>
            <a:off x="20" y="10"/>
            <a:ext cx="5210493" cy="6857990"/>
          </a:xfrm>
          <a:prstGeom prst="rect">
            <a:avLst/>
          </a:prstGeom>
        </p:spPr>
      </p:pic>
      <p:sp>
        <p:nvSpPr>
          <p:cNvPr id="11"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C8C2E5-55C2-48F4-A36A-473F2254C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1911349"/>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Horizontal Connector">
            <a:extLst>
              <a:ext uri="{FF2B5EF4-FFF2-40B4-BE49-F238E27FC236}">
                <a16:creationId xmlns:a16="http://schemas.microsoft.com/office/drawing/2014/main" id="{05B8EA5E-9C54-40D2-A319-5533E7D50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25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9414-C78B-A76F-DF47-D56D7EC3F371}"/>
              </a:ext>
            </a:extLst>
          </p:cNvPr>
          <p:cNvSpPr>
            <a:spLocks noGrp="1"/>
          </p:cNvSpPr>
          <p:nvPr>
            <p:ph type="title"/>
          </p:nvPr>
        </p:nvSpPr>
        <p:spPr/>
        <p:txBody>
          <a:bodyPr/>
          <a:lstStyle/>
          <a:p>
            <a:r>
              <a:rPr lang="en-US" dirty="0"/>
              <a:t>Religious Beliefs:</a:t>
            </a:r>
          </a:p>
        </p:txBody>
      </p:sp>
      <p:graphicFrame>
        <p:nvGraphicFramePr>
          <p:cNvPr id="7" name="Content Placeholder 2">
            <a:extLst>
              <a:ext uri="{FF2B5EF4-FFF2-40B4-BE49-F238E27FC236}">
                <a16:creationId xmlns:a16="http://schemas.microsoft.com/office/drawing/2014/main" id="{66FBE454-BD19-7EA3-E400-2FDCF3334C75}"/>
              </a:ext>
            </a:extLst>
          </p:cNvPr>
          <p:cNvGraphicFramePr>
            <a:graphicFrameLocks noGrp="1"/>
          </p:cNvGraphicFramePr>
          <p:nvPr>
            <p:ph idx="1"/>
            <p:extLst>
              <p:ext uri="{D42A27DB-BD31-4B8C-83A1-F6EECF244321}">
                <p14:modId xmlns:p14="http://schemas.microsoft.com/office/powerpoint/2010/main" val="2679433131"/>
              </p:ext>
            </p:extLst>
          </p:nvPr>
        </p:nvGraphicFramePr>
        <p:xfrm>
          <a:off x="841248" y="2096199"/>
          <a:ext cx="9489000" cy="3747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19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CFA0-B13B-9E2F-734A-94D1419339A4}"/>
              </a:ext>
            </a:extLst>
          </p:cNvPr>
          <p:cNvSpPr>
            <a:spLocks noGrp="1"/>
          </p:cNvSpPr>
          <p:nvPr>
            <p:ph type="title"/>
          </p:nvPr>
        </p:nvSpPr>
        <p:spPr/>
        <p:txBody>
          <a:bodyPr/>
          <a:lstStyle/>
          <a:p>
            <a:r>
              <a:rPr lang="en-US" dirty="0"/>
              <a:t>Ethical Questions:</a:t>
            </a:r>
          </a:p>
        </p:txBody>
      </p:sp>
      <p:graphicFrame>
        <p:nvGraphicFramePr>
          <p:cNvPr id="17" name="Content Placeholder 2">
            <a:extLst>
              <a:ext uri="{FF2B5EF4-FFF2-40B4-BE49-F238E27FC236}">
                <a16:creationId xmlns:a16="http://schemas.microsoft.com/office/drawing/2014/main" id="{527FF95C-87D3-0AF0-9105-F07BD48643F7}"/>
              </a:ext>
            </a:extLst>
          </p:cNvPr>
          <p:cNvGraphicFramePr>
            <a:graphicFrameLocks noGrp="1"/>
          </p:cNvGraphicFramePr>
          <p:nvPr>
            <p:ph idx="1"/>
          </p:nvPr>
        </p:nvGraphicFramePr>
        <p:xfrm>
          <a:off x="841248" y="2096199"/>
          <a:ext cx="9489000" cy="3747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62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550B81-9C90-6FA6-789C-28378240C3F1}"/>
              </a:ext>
            </a:extLst>
          </p:cNvPr>
          <p:cNvSpPr>
            <a:spLocks noGrp="1"/>
          </p:cNvSpPr>
          <p:nvPr>
            <p:ph type="title"/>
          </p:nvPr>
        </p:nvSpPr>
        <p:spPr>
          <a:xfrm>
            <a:off x="841249" y="810563"/>
            <a:ext cx="3426600" cy="4761237"/>
          </a:xfrm>
        </p:spPr>
        <p:txBody>
          <a:bodyPr anchor="b">
            <a:normAutofit/>
          </a:bodyPr>
          <a:lstStyle/>
          <a:p>
            <a:r>
              <a:rPr lang="en-US" dirty="0"/>
              <a:t>More Ethical Questions:</a:t>
            </a:r>
          </a:p>
        </p:txBody>
      </p:sp>
      <p:cxnSp>
        <p:nvCxnSpPr>
          <p:cNvPr id="21"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14">
            <a:extLst>
              <a:ext uri="{FF2B5EF4-FFF2-40B4-BE49-F238E27FC236}">
                <a16:creationId xmlns:a16="http://schemas.microsoft.com/office/drawing/2014/main" id="{F4BEDC95-5570-40D9-B5DC-278B254052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0658"/>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BF97C07C-2EA4-49B0-C965-BE353ED77ACF}"/>
              </a:ext>
            </a:extLst>
          </p:cNvPr>
          <p:cNvGraphicFramePr>
            <a:graphicFrameLocks noGrp="1"/>
          </p:cNvGraphicFramePr>
          <p:nvPr>
            <p:ph idx="1"/>
            <p:extLst>
              <p:ext uri="{D42A27DB-BD31-4B8C-83A1-F6EECF244321}">
                <p14:modId xmlns:p14="http://schemas.microsoft.com/office/powerpoint/2010/main" val="2046241230"/>
              </p:ext>
            </p:extLst>
          </p:nvPr>
        </p:nvGraphicFramePr>
        <p:xfrm>
          <a:off x="5046663" y="811213"/>
          <a:ext cx="5283200" cy="476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94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D336F-B22F-5E32-9CED-411D70C87F90}"/>
              </a:ext>
            </a:extLst>
          </p:cNvPr>
          <p:cNvSpPr>
            <a:spLocks noGrp="1"/>
          </p:cNvSpPr>
          <p:nvPr>
            <p:ph type="title"/>
          </p:nvPr>
        </p:nvSpPr>
        <p:spPr>
          <a:xfrm>
            <a:off x="841249" y="810563"/>
            <a:ext cx="3426594" cy="4761237"/>
          </a:xfrm>
        </p:spPr>
        <p:txBody>
          <a:bodyPr anchor="t">
            <a:normAutofit/>
          </a:bodyPr>
          <a:lstStyle/>
          <a:p>
            <a:r>
              <a:rPr lang="en-US" dirty="0"/>
              <a:t>Cultural Habits:</a:t>
            </a:r>
          </a:p>
        </p:txBody>
      </p:sp>
      <p:cxnSp>
        <p:nvCxnSpPr>
          <p:cNvPr id="13"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04AB19-8820-4859-AA1B-09DD1F3E8B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0658"/>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E3F5FC4-B852-70B2-2A14-9ED8854DDD34}"/>
              </a:ext>
            </a:extLst>
          </p:cNvPr>
          <p:cNvGraphicFramePr>
            <a:graphicFrameLocks noGrp="1"/>
          </p:cNvGraphicFramePr>
          <p:nvPr>
            <p:ph idx="1"/>
            <p:extLst>
              <p:ext uri="{D42A27DB-BD31-4B8C-83A1-F6EECF244321}">
                <p14:modId xmlns:p14="http://schemas.microsoft.com/office/powerpoint/2010/main" val="3468547190"/>
              </p:ext>
            </p:extLst>
          </p:nvPr>
        </p:nvGraphicFramePr>
        <p:xfrm>
          <a:off x="5046663" y="811213"/>
          <a:ext cx="5283200" cy="476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98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3C4DD-2E69-CF7F-8372-EEE8346A6FA3}"/>
              </a:ext>
            </a:extLst>
          </p:cNvPr>
          <p:cNvSpPr>
            <a:spLocks noGrp="1"/>
          </p:cNvSpPr>
          <p:nvPr>
            <p:ph type="title"/>
          </p:nvPr>
        </p:nvSpPr>
        <p:spPr>
          <a:xfrm>
            <a:off x="841248" y="810562"/>
            <a:ext cx="4727511" cy="4756228"/>
          </a:xfrm>
        </p:spPr>
        <p:txBody>
          <a:bodyPr>
            <a:normAutofit/>
          </a:bodyPr>
          <a:lstStyle/>
          <a:p>
            <a:r>
              <a:rPr lang="en-US" dirty="0"/>
              <a:t>Institutional Agencies:</a:t>
            </a:r>
          </a:p>
        </p:txBody>
      </p:sp>
      <p:cxnSp>
        <p:nvCxnSpPr>
          <p:cNvPr id="13"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0A48B38-4007-8E8C-A14B-952EFDED0F54}"/>
              </a:ext>
            </a:extLst>
          </p:cNvPr>
          <p:cNvGraphicFramePr>
            <a:graphicFrameLocks noGrp="1"/>
          </p:cNvGraphicFramePr>
          <p:nvPr>
            <p:ph idx="1"/>
            <p:extLst>
              <p:ext uri="{D42A27DB-BD31-4B8C-83A1-F6EECF244321}">
                <p14:modId xmlns:p14="http://schemas.microsoft.com/office/powerpoint/2010/main" val="2118957221"/>
              </p:ext>
            </p:extLst>
          </p:nvPr>
        </p:nvGraphicFramePr>
        <p:xfrm>
          <a:off x="6042025" y="811213"/>
          <a:ext cx="4027488"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55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8C28A0-5CB2-004E-C6C6-3FDAB16F86B4}"/>
              </a:ext>
            </a:extLst>
          </p:cNvPr>
          <p:cNvSpPr>
            <a:spLocks noGrp="1"/>
          </p:cNvSpPr>
          <p:nvPr>
            <p:ph type="title"/>
          </p:nvPr>
        </p:nvSpPr>
        <p:spPr>
          <a:xfrm>
            <a:off x="841249" y="810563"/>
            <a:ext cx="3426594" cy="4761237"/>
          </a:xfrm>
        </p:spPr>
        <p:txBody>
          <a:bodyPr anchor="t">
            <a:normAutofit/>
          </a:bodyPr>
          <a:lstStyle/>
          <a:p>
            <a:r>
              <a:rPr lang="en-US" sz="3700"/>
              <a:t>Institutional Impacts:</a:t>
            </a:r>
          </a:p>
        </p:txBody>
      </p:sp>
      <p:cxnSp>
        <p:nvCxnSpPr>
          <p:cNvPr id="13"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04AB19-8820-4859-AA1B-09DD1F3E8B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0658"/>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D70CCA5-7CCE-B779-C60F-FF01D3E0EAEB}"/>
              </a:ext>
            </a:extLst>
          </p:cNvPr>
          <p:cNvGraphicFramePr>
            <a:graphicFrameLocks noGrp="1"/>
          </p:cNvGraphicFramePr>
          <p:nvPr>
            <p:ph idx="1"/>
            <p:extLst>
              <p:ext uri="{D42A27DB-BD31-4B8C-83A1-F6EECF244321}">
                <p14:modId xmlns:p14="http://schemas.microsoft.com/office/powerpoint/2010/main" val="713202266"/>
              </p:ext>
            </p:extLst>
          </p:nvPr>
        </p:nvGraphicFramePr>
        <p:xfrm>
          <a:off x="5046663" y="811213"/>
          <a:ext cx="5283200" cy="476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431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178C5-F3CA-BF0A-AF7A-94A3EC03E28E}"/>
              </a:ext>
            </a:extLst>
          </p:cNvPr>
          <p:cNvSpPr>
            <a:spLocks noGrp="1"/>
          </p:cNvSpPr>
          <p:nvPr>
            <p:ph type="title"/>
          </p:nvPr>
        </p:nvSpPr>
        <p:spPr>
          <a:xfrm>
            <a:off x="841248" y="800402"/>
            <a:ext cx="3426591" cy="4781553"/>
          </a:xfrm>
        </p:spPr>
        <p:txBody>
          <a:bodyPr anchor="t">
            <a:normAutofit/>
          </a:bodyPr>
          <a:lstStyle/>
          <a:p>
            <a:r>
              <a:rPr lang="en-US" dirty="0"/>
              <a:t>Pros of UPFs:</a:t>
            </a:r>
          </a:p>
        </p:txBody>
      </p:sp>
      <p:cxnSp>
        <p:nvCxnSpPr>
          <p:cNvPr id="12"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BA3454-A69E-4475-A906-0E452A63E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5884"/>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4832A6-5985-0A24-3A8F-34B2EA855CE0}"/>
              </a:ext>
            </a:extLst>
          </p:cNvPr>
          <p:cNvSpPr>
            <a:spLocks noGrp="1"/>
          </p:cNvSpPr>
          <p:nvPr>
            <p:ph idx="1"/>
          </p:nvPr>
        </p:nvSpPr>
        <p:spPr>
          <a:xfrm>
            <a:off x="5104750" y="810563"/>
            <a:ext cx="5225497" cy="4771396"/>
          </a:xfrm>
        </p:spPr>
        <p:txBody>
          <a:bodyPr anchor="t">
            <a:normAutofit/>
          </a:bodyPr>
          <a:lstStyle/>
          <a:p>
            <a:pPr>
              <a:lnSpc>
                <a:spcPct val="120000"/>
              </a:lnSpc>
            </a:pPr>
            <a:r>
              <a:rPr lang="en-US" dirty="0"/>
              <a:t>Pros:</a:t>
            </a:r>
            <a:endParaRPr lang="en-US"/>
          </a:p>
          <a:p>
            <a:pPr marL="0" marR="0">
              <a:lnSpc>
                <a:spcPct val="120000"/>
              </a:lnSpc>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Frozen, pre-chopped and canned ingredients save time</a:t>
            </a:r>
            <a:r>
              <a:rPr lang="en-US"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effectLst/>
                <a:latin typeface="Times New Roman" panose="02020603050405020304" pitchFamily="18" charset="0"/>
                <a:ea typeface="Times New Roman" panose="02020603050405020304" pitchFamily="18" charset="0"/>
                <a:cs typeface="Times New Roman" panose="02020603050405020304" pitchFamily="18" charset="0"/>
              </a:rPr>
              <a:t>in the kitchen. Some processed and fortified foods also provide essential nutrients that might be difficult to obtain in busy households or those with limited budgets. Processing can retain or even enhance nutrient content.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Traditional/easy with busy schedules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Taste good and are addictive</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Cheap</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Highly Advertised</a:t>
            </a:r>
          </a:p>
          <a:p>
            <a:pPr marL="0" marR="0">
              <a:lnSpc>
                <a:spcPct val="120000"/>
              </a:lnSpc>
              <a:spcBef>
                <a:spcPts val="0"/>
              </a:spcBef>
              <a:spcAft>
                <a:spcPts val="0"/>
              </a:spcAft>
            </a:pPr>
            <a:endParaRPr lang="en-US">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US"/>
          </a:p>
        </p:txBody>
      </p:sp>
      <p:cxnSp>
        <p:nvCxnSpPr>
          <p:cNvPr id="16"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31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1D464-92C3-104A-A8DF-F3B37FC2F49B}"/>
              </a:ext>
            </a:extLst>
          </p:cNvPr>
          <p:cNvSpPr>
            <a:spLocks noGrp="1"/>
          </p:cNvSpPr>
          <p:nvPr>
            <p:ph type="title"/>
          </p:nvPr>
        </p:nvSpPr>
        <p:spPr>
          <a:xfrm>
            <a:off x="841248" y="800402"/>
            <a:ext cx="3426591" cy="4781553"/>
          </a:xfrm>
        </p:spPr>
        <p:txBody>
          <a:bodyPr anchor="t">
            <a:normAutofit/>
          </a:bodyPr>
          <a:lstStyle/>
          <a:p>
            <a:r>
              <a:rPr lang="en-US" dirty="0"/>
              <a:t>Cons of UPFs:</a:t>
            </a:r>
          </a:p>
        </p:txBody>
      </p:sp>
      <p:cxnSp>
        <p:nvCxnSpPr>
          <p:cNvPr id="12"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BA3454-A69E-4475-A906-0E452A63E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5884"/>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A42471-C0D8-8D53-060C-B003CD14575E}"/>
              </a:ext>
            </a:extLst>
          </p:cNvPr>
          <p:cNvSpPr>
            <a:spLocks noGrp="1"/>
          </p:cNvSpPr>
          <p:nvPr>
            <p:ph idx="1"/>
          </p:nvPr>
        </p:nvSpPr>
        <p:spPr>
          <a:xfrm>
            <a:off x="5104750" y="810563"/>
            <a:ext cx="5225497" cy="4771396"/>
          </a:xfrm>
        </p:spPr>
        <p:txBody>
          <a:bodyPr anchor="t">
            <a:normAutofit/>
          </a:bodyPr>
          <a:lstStyle/>
          <a:p>
            <a:pPr marL="0" marR="0">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High levels of sugar, fats, and salt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Lead to chronic diseases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Increased Risks of Cancer</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Lacks Nutrients</a:t>
            </a:r>
            <a:endParaRPr lang="en-US">
              <a:effectLst/>
              <a:latin typeface="Calibri" panose="020F0502020204030204" pitchFamily="34" charset="0"/>
              <a:ea typeface="Calibri" panose="020F0502020204030204" pitchFamily="34"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Can lead to obesity</a:t>
            </a:r>
          </a:p>
        </p:txBody>
      </p:sp>
      <p:cxnSp>
        <p:nvCxnSpPr>
          <p:cNvPr id="16"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40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lack">
            <a:extLst>
              <a:ext uri="{FF2B5EF4-FFF2-40B4-BE49-F238E27FC236}">
                <a16:creationId xmlns:a16="http://schemas.microsoft.com/office/drawing/2014/main" id="{06F5F482-D021-433B-851C-B07B40E9B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sorted vegetables and fruits">
            <a:extLst>
              <a:ext uri="{FF2B5EF4-FFF2-40B4-BE49-F238E27FC236}">
                <a16:creationId xmlns:a16="http://schemas.microsoft.com/office/drawing/2014/main" id="{31F9A4DB-3313-BDAD-C62C-8F069F3383F7}"/>
              </a:ext>
            </a:extLst>
          </p:cNvPr>
          <p:cNvPicPr>
            <a:picLocks noChangeAspect="1"/>
          </p:cNvPicPr>
          <p:nvPr/>
        </p:nvPicPr>
        <p:blipFill>
          <a:blip r:embed="rId2">
            <a:alphaModFix amt="40000"/>
          </a:blip>
          <a:srcRect t="8600" r="-1" b="7109"/>
          <a:stretch/>
        </p:blipFill>
        <p:spPr>
          <a:xfrm>
            <a:off x="20" y="10"/>
            <a:ext cx="12188932" cy="6857990"/>
          </a:xfrm>
          <a:prstGeom prst="rect">
            <a:avLst/>
          </a:prstGeom>
        </p:spPr>
      </p:pic>
      <p:sp>
        <p:nvSpPr>
          <p:cNvPr id="13"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CD691-A98F-962B-5EE5-EA367F069317}"/>
              </a:ext>
            </a:extLst>
          </p:cNvPr>
          <p:cNvSpPr>
            <a:spLocks noGrp="1"/>
          </p:cNvSpPr>
          <p:nvPr>
            <p:ph type="title"/>
          </p:nvPr>
        </p:nvSpPr>
        <p:spPr>
          <a:xfrm>
            <a:off x="841248" y="821519"/>
            <a:ext cx="5254740" cy="4750860"/>
          </a:xfrm>
        </p:spPr>
        <p:txBody>
          <a:bodyPr anchor="t">
            <a:normAutofit/>
          </a:bodyPr>
          <a:lstStyle/>
          <a:p>
            <a:r>
              <a:rPr lang="en-US">
                <a:solidFill>
                  <a:srgbClr val="FFFFFF"/>
                </a:solidFill>
              </a:rPr>
              <a:t>Problem Statement Re-stated:</a:t>
            </a:r>
          </a:p>
        </p:txBody>
      </p:sp>
      <p:cxnSp>
        <p:nvCxnSpPr>
          <p:cNvPr id="15" name="Straight Connector 14">
            <a:extLst>
              <a:ext uri="{FF2B5EF4-FFF2-40B4-BE49-F238E27FC236}">
                <a16:creationId xmlns:a16="http://schemas.microsoft.com/office/drawing/2014/main" id="{6456490F-35AF-4D43-B301-FBCB19F2B3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8900" y="334928"/>
            <a:ext cx="0" cy="5701553"/>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972824-A3EE-D070-041A-751282171D0D}"/>
              </a:ext>
            </a:extLst>
          </p:cNvPr>
          <p:cNvSpPr>
            <a:spLocks noGrp="1"/>
          </p:cNvSpPr>
          <p:nvPr>
            <p:ph idx="1"/>
          </p:nvPr>
        </p:nvSpPr>
        <p:spPr>
          <a:xfrm>
            <a:off x="6799298" y="810563"/>
            <a:ext cx="3530949" cy="4761238"/>
          </a:xfrm>
        </p:spPr>
        <p:txBody>
          <a:bodyPr>
            <a:normAutofit/>
          </a:bodyPr>
          <a:lstStyle/>
          <a:p>
            <a:r>
              <a:rPr lang="en-US"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Ultra-processed foods have become extremely prevalent in America. They are tasty, cheap, convenient, and addictive. What is a solution to making whole foods more available in America?</a:t>
            </a:r>
            <a:endParaRPr lang="en-US">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solidFill>
                <a:srgbClr val="FFFFFF"/>
              </a:solidFill>
            </a:endParaRPr>
          </a:p>
        </p:txBody>
      </p:sp>
      <p:cxnSp>
        <p:nvCxnSpPr>
          <p:cNvPr id="17"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21024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FD2FE-4837-3361-0056-2343DF17C628}"/>
              </a:ext>
            </a:extLst>
          </p:cNvPr>
          <p:cNvSpPr>
            <a:spLocks noGrp="1"/>
          </p:cNvSpPr>
          <p:nvPr>
            <p:ph type="title"/>
          </p:nvPr>
        </p:nvSpPr>
        <p:spPr>
          <a:xfrm>
            <a:off x="5907024" y="552782"/>
            <a:ext cx="4423224" cy="1643663"/>
          </a:xfrm>
        </p:spPr>
        <p:txBody>
          <a:bodyPr>
            <a:normAutofit/>
          </a:bodyPr>
          <a:lstStyle/>
          <a:p>
            <a:r>
              <a:rPr lang="en-US" dirty="0"/>
              <a:t>My Solutions:</a:t>
            </a:r>
          </a:p>
        </p:txBody>
      </p:sp>
      <p:pic>
        <p:nvPicPr>
          <p:cNvPr id="20" name="Picture 4" descr="Vegetables on display at a market">
            <a:extLst>
              <a:ext uri="{FF2B5EF4-FFF2-40B4-BE49-F238E27FC236}">
                <a16:creationId xmlns:a16="http://schemas.microsoft.com/office/drawing/2014/main" id="{DD39CF70-B865-40F4-0CDB-38A09D579874}"/>
              </a:ext>
            </a:extLst>
          </p:cNvPr>
          <p:cNvPicPr>
            <a:picLocks noChangeAspect="1"/>
          </p:cNvPicPr>
          <p:nvPr/>
        </p:nvPicPr>
        <p:blipFill>
          <a:blip r:embed="rId2"/>
          <a:srcRect l="30250" r="19035" b="-1"/>
          <a:stretch/>
        </p:blipFill>
        <p:spPr>
          <a:xfrm>
            <a:off x="20" y="10"/>
            <a:ext cx="5210493" cy="6857990"/>
          </a:xfrm>
          <a:prstGeom prst="rect">
            <a:avLst/>
          </a:prstGeom>
        </p:spPr>
      </p:pic>
      <p:sp>
        <p:nvSpPr>
          <p:cNvPr id="3" name="Content Placeholder 2">
            <a:extLst>
              <a:ext uri="{FF2B5EF4-FFF2-40B4-BE49-F238E27FC236}">
                <a16:creationId xmlns:a16="http://schemas.microsoft.com/office/drawing/2014/main" id="{E0097DE8-A82E-4925-6383-4E805B9FDFEF}"/>
              </a:ext>
            </a:extLst>
          </p:cNvPr>
          <p:cNvSpPr>
            <a:spLocks noGrp="1"/>
          </p:cNvSpPr>
          <p:nvPr>
            <p:ph idx="1"/>
          </p:nvPr>
        </p:nvSpPr>
        <p:spPr>
          <a:xfrm>
            <a:off x="5907024" y="2735229"/>
            <a:ext cx="4423224" cy="3108354"/>
          </a:xfrm>
        </p:spPr>
        <p:txBody>
          <a:bodyPr>
            <a:normAutofit fontScale="92500" lnSpcReduction="20000"/>
          </a:bodyPr>
          <a:lstStyle/>
          <a:p>
            <a:pPr>
              <a:lnSpc>
                <a:spcPct val="120000"/>
              </a:lnSpc>
            </a:pPr>
            <a:r>
              <a:rPr lang="en-US" sz="1400" dirty="0"/>
              <a:t>My solutions to lowering the amount of UPFs in the U.S.:</a:t>
            </a:r>
          </a:p>
          <a:p>
            <a:pPr>
              <a:lnSpc>
                <a:spcPct val="120000"/>
              </a:lnSpc>
            </a:pPr>
            <a:r>
              <a:rPr lang="en-US" sz="1400" dirty="0"/>
              <a:t>1.) To expand nutritious markets to more places especially food deserts.</a:t>
            </a:r>
          </a:p>
          <a:p>
            <a:pPr>
              <a:lnSpc>
                <a:spcPct val="120000"/>
              </a:lnSpc>
            </a:pPr>
            <a:r>
              <a:rPr lang="en-US" sz="1400" dirty="0"/>
              <a:t>2.) Making nutrition incentive programs for low-income families, so that by offering financial incentives for buying more whole foods, they will be more apt to buying these foods. </a:t>
            </a:r>
          </a:p>
          <a:p>
            <a:pPr>
              <a:lnSpc>
                <a:spcPct val="120000"/>
              </a:lnSpc>
            </a:pPr>
            <a:r>
              <a:rPr lang="en-US" sz="1400" dirty="0"/>
              <a:t>3.) Promoting school nutrition policies and promoting less processed foods in school lunches.</a:t>
            </a:r>
          </a:p>
          <a:p>
            <a:pPr>
              <a:lnSpc>
                <a:spcPct val="120000"/>
              </a:lnSpc>
            </a:pPr>
            <a:r>
              <a:rPr lang="en-US" sz="1400" dirty="0"/>
              <a:t>4.) Promoting more urban farms and community gardens in urban areas so that people who live in these places are still able to access whole foods that are fresh and locally grown.</a:t>
            </a:r>
          </a:p>
          <a:p>
            <a:pPr marL="0" indent="0">
              <a:lnSpc>
                <a:spcPct val="120000"/>
              </a:lnSpc>
              <a:buNone/>
            </a:pPr>
            <a:endParaRPr lang="en-US" sz="1100" dirty="0"/>
          </a:p>
        </p:txBody>
      </p:sp>
      <p:cxnSp>
        <p:nvCxnSpPr>
          <p:cNvPr id="42"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Main Frame">
            <a:extLst>
              <a:ext uri="{FF2B5EF4-FFF2-40B4-BE49-F238E27FC236}">
                <a16:creationId xmlns:a16="http://schemas.microsoft.com/office/drawing/2014/main" id="{60B98957-D5C0-4FFC-8987-C5D8A06FD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34">
            <a:extLst>
              <a:ext uri="{FF2B5EF4-FFF2-40B4-BE49-F238E27FC236}">
                <a16:creationId xmlns:a16="http://schemas.microsoft.com/office/drawing/2014/main" id="{EB123B9E-16C1-47FC-BA6E-0B62BE4F2E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133" y="2400300"/>
            <a:ext cx="5186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Main Horizontal Connector">
            <a:extLst>
              <a:ext uri="{FF2B5EF4-FFF2-40B4-BE49-F238E27FC236}">
                <a16:creationId xmlns:a16="http://schemas.microsoft.com/office/drawing/2014/main" id="{51DA9589-40B0-4B65-A035-81057865F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60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940693-6B98-5086-25AB-C5A3F1F93D18}"/>
              </a:ext>
            </a:extLst>
          </p:cNvPr>
          <p:cNvSpPr>
            <a:spLocks noGrp="1"/>
          </p:cNvSpPr>
          <p:nvPr>
            <p:ph type="title"/>
          </p:nvPr>
        </p:nvSpPr>
        <p:spPr>
          <a:xfrm>
            <a:off x="5907024" y="552782"/>
            <a:ext cx="4423224" cy="1643663"/>
          </a:xfrm>
        </p:spPr>
        <p:txBody>
          <a:bodyPr>
            <a:normAutofit/>
          </a:bodyPr>
          <a:lstStyle/>
          <a:p>
            <a:r>
              <a:rPr lang="en-US" dirty="0"/>
              <a:t>Problem Statement:</a:t>
            </a:r>
          </a:p>
        </p:txBody>
      </p:sp>
      <p:pic>
        <p:nvPicPr>
          <p:cNvPr id="5" name="Picture 4">
            <a:extLst>
              <a:ext uri="{FF2B5EF4-FFF2-40B4-BE49-F238E27FC236}">
                <a16:creationId xmlns:a16="http://schemas.microsoft.com/office/drawing/2014/main" id="{032DC2AC-3D5F-529C-AE33-9F276A3A54D7}"/>
              </a:ext>
            </a:extLst>
          </p:cNvPr>
          <p:cNvPicPr>
            <a:picLocks noChangeAspect="1"/>
          </p:cNvPicPr>
          <p:nvPr/>
        </p:nvPicPr>
        <p:blipFill>
          <a:blip r:embed="rId2"/>
          <a:srcRect l="18494" r="38769"/>
          <a:stretch/>
        </p:blipFill>
        <p:spPr>
          <a:xfrm>
            <a:off x="20" y="10"/>
            <a:ext cx="5210493" cy="6857990"/>
          </a:xfrm>
          <a:prstGeom prst="rect">
            <a:avLst/>
          </a:prstGeom>
        </p:spPr>
      </p:pic>
      <p:sp>
        <p:nvSpPr>
          <p:cNvPr id="3" name="Content Placeholder 2">
            <a:extLst>
              <a:ext uri="{FF2B5EF4-FFF2-40B4-BE49-F238E27FC236}">
                <a16:creationId xmlns:a16="http://schemas.microsoft.com/office/drawing/2014/main" id="{C63781B0-4A75-75A3-FFFC-88BC1F7BEF80}"/>
              </a:ext>
            </a:extLst>
          </p:cNvPr>
          <p:cNvSpPr>
            <a:spLocks noGrp="1"/>
          </p:cNvSpPr>
          <p:nvPr>
            <p:ph idx="1"/>
          </p:nvPr>
        </p:nvSpPr>
        <p:spPr>
          <a:xfrm>
            <a:off x="5907024" y="2735229"/>
            <a:ext cx="4423224" cy="3108354"/>
          </a:xfrm>
        </p:spPr>
        <p:txBody>
          <a:bodyPr>
            <a:normAutofit/>
          </a:bodyPr>
          <a:lstStyle/>
          <a:p>
            <a:pPr>
              <a:lnSpc>
                <a:spcPct val="120000"/>
              </a:lnSpc>
            </a:pPr>
            <a:r>
              <a:rPr lang="en-US" sz="1400" b="1">
                <a:effectLst/>
                <a:latin typeface="Times New Roman" panose="02020603050405020304" pitchFamily="18" charset="0"/>
                <a:ea typeface="Calibri" panose="020F0502020204030204" pitchFamily="34" charset="0"/>
              </a:rPr>
              <a:t> Ultra-Processed foods are so prevalent in America today. UPFs are so convenient and readily available in America. We need to make them in more limited amounts as they are not good for our overall health and nutrition. Ultra-processed foods have become the new normal in America as they are convenient, and Americans are busy and do not always take the time to cook and plan nutritious meals. They are also cheap and an easy choice for many families in America. What is the solution to this issue?</a:t>
            </a:r>
            <a:r>
              <a:rPr lang="en-US" sz="1400">
                <a:effectLst/>
              </a:rPr>
              <a:t> </a:t>
            </a:r>
            <a:endParaRPr lang="en-US" sz="1400"/>
          </a:p>
        </p:txBody>
      </p:sp>
      <p:cxnSp>
        <p:nvCxnSpPr>
          <p:cNvPr id="11"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ain Frame">
            <a:extLst>
              <a:ext uri="{FF2B5EF4-FFF2-40B4-BE49-F238E27FC236}">
                <a16:creationId xmlns:a16="http://schemas.microsoft.com/office/drawing/2014/main" id="{60B98957-D5C0-4FFC-8987-C5D8A06FD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B123B9E-16C1-47FC-BA6E-0B62BE4F2E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133" y="2400300"/>
            <a:ext cx="5186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Horizontal Connector">
            <a:extLst>
              <a:ext uri="{FF2B5EF4-FFF2-40B4-BE49-F238E27FC236}">
                <a16:creationId xmlns:a16="http://schemas.microsoft.com/office/drawing/2014/main" id="{51DA9589-40B0-4B65-A035-81057865F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60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65FB4-0CDE-80B2-4E60-0560FEF904A7}"/>
              </a:ext>
            </a:extLst>
          </p:cNvPr>
          <p:cNvSpPr>
            <a:spLocks noGrp="1"/>
          </p:cNvSpPr>
          <p:nvPr>
            <p:ph type="title"/>
          </p:nvPr>
        </p:nvSpPr>
        <p:spPr>
          <a:xfrm>
            <a:off x="5907024" y="552782"/>
            <a:ext cx="4423224" cy="1643663"/>
          </a:xfrm>
        </p:spPr>
        <p:txBody>
          <a:bodyPr>
            <a:normAutofit/>
          </a:bodyPr>
          <a:lstStyle/>
          <a:p>
            <a:r>
              <a:rPr lang="en-US" dirty="0"/>
              <a:t>Class Activity:</a:t>
            </a:r>
          </a:p>
        </p:txBody>
      </p:sp>
      <p:pic>
        <p:nvPicPr>
          <p:cNvPr id="5" name="Picture 4" descr="Top view of a wooden fork and spoon at the edge of a white notebook">
            <a:extLst>
              <a:ext uri="{FF2B5EF4-FFF2-40B4-BE49-F238E27FC236}">
                <a16:creationId xmlns:a16="http://schemas.microsoft.com/office/drawing/2014/main" id="{95EE8AF6-A2A4-D778-F254-2A790A44A008}"/>
              </a:ext>
            </a:extLst>
          </p:cNvPr>
          <p:cNvPicPr>
            <a:picLocks noChangeAspect="1"/>
          </p:cNvPicPr>
          <p:nvPr/>
        </p:nvPicPr>
        <p:blipFill>
          <a:blip r:embed="rId2"/>
          <a:srcRect l="23704" r="22162" b="-1"/>
          <a:stretch/>
        </p:blipFill>
        <p:spPr>
          <a:xfrm>
            <a:off x="20" y="10"/>
            <a:ext cx="5210493" cy="6857990"/>
          </a:xfrm>
          <a:prstGeom prst="rect">
            <a:avLst/>
          </a:prstGeom>
        </p:spPr>
      </p:pic>
      <p:sp>
        <p:nvSpPr>
          <p:cNvPr id="3" name="Content Placeholder 2">
            <a:extLst>
              <a:ext uri="{FF2B5EF4-FFF2-40B4-BE49-F238E27FC236}">
                <a16:creationId xmlns:a16="http://schemas.microsoft.com/office/drawing/2014/main" id="{33558FDA-93B4-912B-912C-D261283F7409}"/>
              </a:ext>
            </a:extLst>
          </p:cNvPr>
          <p:cNvSpPr>
            <a:spLocks noGrp="1"/>
          </p:cNvSpPr>
          <p:nvPr>
            <p:ph idx="1"/>
          </p:nvPr>
        </p:nvSpPr>
        <p:spPr>
          <a:xfrm>
            <a:off x="5907024" y="2735229"/>
            <a:ext cx="4423224" cy="3108354"/>
          </a:xfrm>
        </p:spPr>
        <p:txBody>
          <a:bodyPr>
            <a:normAutofit/>
          </a:bodyPr>
          <a:lstStyle/>
          <a:p>
            <a:pPr>
              <a:lnSpc>
                <a:spcPct val="120000"/>
              </a:lnSpc>
            </a:pPr>
            <a:r>
              <a:rPr lang="en-US" sz="1700"/>
              <a:t>Can everyone thing back to what you ate yesterday?</a:t>
            </a:r>
          </a:p>
          <a:p>
            <a:pPr>
              <a:lnSpc>
                <a:spcPct val="120000"/>
              </a:lnSpc>
            </a:pPr>
            <a:r>
              <a:rPr lang="en-US" sz="1700"/>
              <a:t>Take a sheet of paper and write down each food you ate.</a:t>
            </a:r>
          </a:p>
          <a:p>
            <a:pPr>
              <a:lnSpc>
                <a:spcPct val="120000"/>
              </a:lnSpc>
            </a:pPr>
            <a:r>
              <a:rPr lang="en-US" sz="1700"/>
              <a:t>Which of these foods were ultra-processed?</a:t>
            </a:r>
          </a:p>
          <a:p>
            <a:pPr>
              <a:lnSpc>
                <a:spcPct val="120000"/>
              </a:lnSpc>
            </a:pPr>
            <a:r>
              <a:rPr lang="en-US" sz="1700"/>
              <a:t>If you consumed any ultra-processed foods, what could you substitute as a better option?</a:t>
            </a:r>
          </a:p>
        </p:txBody>
      </p:sp>
      <p:cxnSp>
        <p:nvCxnSpPr>
          <p:cNvPr id="11"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ain Frame">
            <a:extLst>
              <a:ext uri="{FF2B5EF4-FFF2-40B4-BE49-F238E27FC236}">
                <a16:creationId xmlns:a16="http://schemas.microsoft.com/office/drawing/2014/main" id="{60B98957-D5C0-4FFC-8987-C5D8A06FD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B123B9E-16C1-47FC-BA6E-0B62BE4F2E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133" y="2400300"/>
            <a:ext cx="5186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Horizontal Connector">
            <a:extLst>
              <a:ext uri="{FF2B5EF4-FFF2-40B4-BE49-F238E27FC236}">
                <a16:creationId xmlns:a16="http://schemas.microsoft.com/office/drawing/2014/main" id="{51DA9589-40B0-4B65-A035-81057865F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744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C592-1176-5D3F-4B32-AE5F7597C65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0EEF5B0-A4F7-701B-7BC9-D516907C6E15}"/>
              </a:ext>
            </a:extLst>
          </p:cNvPr>
          <p:cNvSpPr>
            <a:spLocks noGrp="1"/>
          </p:cNvSpPr>
          <p:nvPr>
            <p:ph idx="1"/>
          </p:nvPr>
        </p:nvSpPr>
        <p:spPr/>
        <p:txBody>
          <a:bodyPr>
            <a:normAutofit fontScale="92500"/>
          </a:bodyPr>
          <a:lstStyle/>
          <a:p>
            <a:pPr marL="342900" marR="0" lvl="0" indent="-342900">
              <a:spcBef>
                <a:spcPts val="0"/>
              </a:spcBef>
              <a:spcAft>
                <a:spcPts val="0"/>
              </a:spcAft>
              <a:buFont typeface="Wingdings" pitchFamily="2" charset="2"/>
              <a:buChar char=""/>
            </a:pPr>
            <a:r>
              <a:rPr lang="en-US" sz="1800"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Dietitian, V. T. (n.d.). Ultra-processed foods. </a:t>
            </a:r>
            <a:r>
              <a:rPr lang="en-US" sz="1800" i="1"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British Heart Foundation</a:t>
            </a:r>
            <a:r>
              <a:rPr lang="en-US" sz="1800"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https://www.bhf.org.uk/informationsupport/heart-matters-magazine/news/behind-the-headlines/ultra-processed-foods</a:t>
            </a:r>
            <a:r>
              <a:rPr lang="en-US" sz="1800"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5250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0" i="1" dirty="0">
                <a:solidFill>
                  <a:srgbClr val="05103E"/>
                </a:solidFill>
                <a:effectLst/>
                <a:latin typeface="Times New Roman" panose="02020603050405020304" pitchFamily="18" charset="0"/>
              </a:rPr>
              <a:t>Food rationing on the World War II Home Front (U.S. National Park Service)</a:t>
            </a:r>
            <a:r>
              <a:rPr lang="en-US" b="0" i="0" dirty="0">
                <a:solidFill>
                  <a:srgbClr val="05103E"/>
                </a:solidFill>
                <a:effectLst/>
                <a:latin typeface="Times New Roman" panose="02020603050405020304" pitchFamily="18" charset="0"/>
              </a:rPr>
              <a:t>. (n.d.). https://</a:t>
            </a:r>
            <a:r>
              <a:rPr lang="en-US" b="0" i="0" dirty="0" err="1">
                <a:solidFill>
                  <a:srgbClr val="05103E"/>
                </a:solidFill>
                <a:effectLst/>
                <a:latin typeface="Times New Roman" panose="02020603050405020304" pitchFamily="18" charset="0"/>
              </a:rPr>
              <a:t>www.nps.gov</a:t>
            </a:r>
            <a:r>
              <a:rPr lang="en-US" b="0" i="0" dirty="0">
                <a:solidFill>
                  <a:srgbClr val="05103E"/>
                </a:solidFill>
                <a:effectLst/>
                <a:latin typeface="Times New Roman" panose="02020603050405020304" pitchFamily="18" charset="0"/>
              </a:rPr>
              <a:t>/articles/000/food-rationing-on-the-world-war-ii-home-</a:t>
            </a:r>
            <a:r>
              <a:rPr lang="en-US" b="0" i="0" dirty="0" err="1">
                <a:solidFill>
                  <a:srgbClr val="05103E"/>
                </a:solidFill>
                <a:effectLst/>
                <a:latin typeface="Times New Roman" panose="02020603050405020304" pitchFamily="18" charset="0"/>
              </a:rPr>
              <a:t>front.htm</a:t>
            </a:r>
            <a:r>
              <a:rPr lang="en-US" b="0" i="0" dirty="0">
                <a:solidFill>
                  <a:srgbClr val="05103E"/>
                </a:solidFill>
                <a:effectLst/>
                <a:latin typeface="Times New Roman" panose="02020603050405020304" pitchFamily="18" charset="0"/>
              </a:rPr>
              <a:t> </a:t>
            </a:r>
          </a:p>
          <a:p>
            <a:r>
              <a:rPr lang="en-US" dirty="0">
                <a:hlinkClick r:id="rId3"/>
              </a:rPr>
              <a:t>https://www.nps.gov/articles/000/food-rationing-on-the-world-war-ii-home-front.htm</a:t>
            </a:r>
            <a:r>
              <a:rPr lang="en-US" dirty="0"/>
              <a:t> </a:t>
            </a:r>
          </a:p>
          <a:p>
            <a:r>
              <a:rPr lang="en-US" dirty="0"/>
              <a:t>10 April, 2025</a:t>
            </a:r>
          </a:p>
        </p:txBody>
      </p:sp>
    </p:spTree>
    <p:extLst>
      <p:ext uri="{BB962C8B-B14F-4D97-AF65-F5344CB8AC3E}">
        <p14:creationId xmlns:p14="http://schemas.microsoft.com/office/powerpoint/2010/main" val="2945377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5171-8AF9-3B24-4784-F49D0E041861}"/>
              </a:ext>
            </a:extLst>
          </p:cNvPr>
          <p:cNvSpPr>
            <a:spLocks noGrp="1"/>
          </p:cNvSpPr>
          <p:nvPr>
            <p:ph type="title"/>
          </p:nvPr>
        </p:nvSpPr>
        <p:spPr/>
        <p:txBody>
          <a:bodyPr/>
          <a:lstStyle/>
          <a:p>
            <a:r>
              <a:rPr lang="en-US" dirty="0"/>
              <a:t>References Continued:</a:t>
            </a:r>
          </a:p>
        </p:txBody>
      </p:sp>
      <p:sp>
        <p:nvSpPr>
          <p:cNvPr id="3" name="Content Placeholder 2">
            <a:extLst>
              <a:ext uri="{FF2B5EF4-FFF2-40B4-BE49-F238E27FC236}">
                <a16:creationId xmlns:a16="http://schemas.microsoft.com/office/drawing/2014/main" id="{D413DDFF-F10D-49B2-38D6-66E9E103671D}"/>
              </a:ext>
            </a:extLst>
          </p:cNvPr>
          <p:cNvSpPr>
            <a:spLocks noGrp="1"/>
          </p:cNvSpPr>
          <p:nvPr>
            <p:ph idx="1"/>
          </p:nvPr>
        </p:nvSpPr>
        <p:spPr/>
        <p:txBody>
          <a:bodyPr>
            <a:normAutofit fontScale="85000" lnSpcReduction="10000"/>
          </a:bodyPr>
          <a:lstStyle/>
          <a:p>
            <a:pPr marL="342900" marR="0" lvl="0" indent="-342900">
              <a:spcBef>
                <a:spcPts val="0"/>
              </a:spcBef>
              <a:spcAft>
                <a:spcPts val="0"/>
              </a:spcAft>
              <a:buFont typeface="Wingdings" pitchFamily="2" charset="2"/>
              <a:buChar char=""/>
            </a:pP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Popkin BM,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Barquera</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S,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Corvalan</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Hofman</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KJ, Monteiro C, Ng SW, Swart EC,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Taillie</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LS. Towards unified and impactful policies to reduce ultra-processed food consumption and promote healthier eating. Lancet Diabetes Endocrinol. 2021 Jul;9(7):462-470.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10.1016/S2213-8587(21)00078-4.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Epub</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2021 Apr 15. PMID: 33865500; PMCID: PMC8217149. </a:t>
            </a: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https://pmc.ncbi.nlm.nih.gov/articles/PMC8217149/</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Symbol" pitchFamily="2" charset="2"/>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6 March, 2025</a:t>
            </a:r>
            <a:endParaRPr lang="en-US" sz="1800" dirty="0">
              <a:effectLst/>
              <a:latin typeface="Symbol" pitchFamily="2" charset="2"/>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Symbol" pitchFamily="2" charset="2"/>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Moodie R, Bennett E,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Kwong</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EJL, Santos TM,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Pratiwi</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L, Williams J, Baker P. Ultra-Processed Profits: The Political Economy of Countering the Global Spread of Ultra-Processed Foods - A Synthesis Review on the Market and Political Practices of Transnational Food Corporations and Strategic Public Health Responses. Int J Health Policy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Manag</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2021 Dec 1;10(12):968-982.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10.34172/ijhpm.2021.45. PMID: 34124866; PMCID: PMC9309965. </a:t>
            </a: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https://pmc.ncbi.nlm.nih.gov/articles/PMC9309965/</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Symbol" pitchFamily="2" charset="2"/>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Marrch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2025</a:t>
            </a:r>
            <a:endParaRPr lang="en-US" sz="1800" dirty="0">
              <a:effectLst/>
              <a:latin typeface="Symbol" pitchFamily="2" charset="2"/>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04357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F5A5-7781-963C-5625-368E04AF3A7F}"/>
              </a:ext>
            </a:extLst>
          </p:cNvPr>
          <p:cNvSpPr>
            <a:spLocks noGrp="1"/>
          </p:cNvSpPr>
          <p:nvPr>
            <p:ph type="title"/>
          </p:nvPr>
        </p:nvSpPr>
        <p:spPr/>
        <p:txBody>
          <a:bodyPr/>
          <a:lstStyle/>
          <a:p>
            <a:r>
              <a:rPr lang="en-US" dirty="0"/>
              <a:t>More References:</a:t>
            </a:r>
          </a:p>
        </p:txBody>
      </p:sp>
      <p:sp>
        <p:nvSpPr>
          <p:cNvPr id="3" name="Content Placeholder 2">
            <a:extLst>
              <a:ext uri="{FF2B5EF4-FFF2-40B4-BE49-F238E27FC236}">
                <a16:creationId xmlns:a16="http://schemas.microsoft.com/office/drawing/2014/main" id="{9810B02E-0984-DBC2-540A-3B416367D0BD}"/>
              </a:ext>
            </a:extLst>
          </p:cNvPr>
          <p:cNvSpPr>
            <a:spLocks noGrp="1"/>
          </p:cNvSpPr>
          <p:nvPr>
            <p:ph idx="1"/>
          </p:nvPr>
        </p:nvSpPr>
        <p:spPr/>
        <p:txBody>
          <a:bodyPr>
            <a:normAutofit fontScale="62500" lnSpcReduction="20000"/>
          </a:bodyPr>
          <a:lstStyle/>
          <a:p>
            <a:pPr marL="342900" marR="0" lvl="0" indent="-342900">
              <a:spcBef>
                <a:spcPts val="0"/>
              </a:spcBef>
              <a:spcAft>
                <a:spcPts val="0"/>
              </a:spcAft>
              <a:buFont typeface="Wingdings" pitchFamily="2" charset="2"/>
              <a:buChar char=""/>
            </a:pPr>
            <a:r>
              <a:rPr lang="en-US" sz="1200" dirty="0">
                <a:solidFill>
                  <a:srgbClr val="555555"/>
                </a:solidFill>
                <a:effectLst/>
                <a:latin typeface="Verdana" panose="020B0604030504040204" pitchFamily="34" charset="0"/>
                <a:ea typeface="Times New Roman" panose="02020603050405020304" pitchFamily="18" charset="0"/>
                <a:cs typeface="Times New Roman" panose="02020603050405020304" pitchFamily="18" charset="0"/>
              </a:rPr>
              <a:t>Grandy, B. J. (2023). </a:t>
            </a:r>
            <a:r>
              <a:rPr lang="en-US" sz="1200" i="1" dirty="0">
                <a:solidFill>
                  <a:srgbClr val="555555"/>
                </a:solidFill>
                <a:effectLst/>
                <a:latin typeface="Verdana" panose="020B0604030504040204" pitchFamily="34" charset="0"/>
                <a:ea typeface="Times New Roman" panose="02020603050405020304" pitchFamily="18" charset="0"/>
                <a:cs typeface="Times New Roman" panose="02020603050405020304" pitchFamily="18" charset="0"/>
              </a:rPr>
              <a:t>Food environment as a moderator in the relationship between ultra-processed food intake and mortality in the united states </a:t>
            </a:r>
            <a:r>
              <a:rPr lang="en-US" sz="1200" dirty="0">
                <a:solidFill>
                  <a:srgbClr val="555555"/>
                </a:solidFill>
                <a:effectLst/>
                <a:latin typeface="Verdana" panose="020B0604030504040204" pitchFamily="34" charset="0"/>
                <a:ea typeface="Times New Roman" panose="02020603050405020304" pitchFamily="18" charset="0"/>
                <a:cs typeface="Times New Roman" panose="02020603050405020304" pitchFamily="18" charset="0"/>
              </a:rPr>
              <a:t>(Order No. 30250721). Available from Health Research Premium Collection. (2778644907). Retrieved from </a:t>
            </a:r>
            <a:r>
              <a:rPr lang="en-US" sz="1200" u="sng" dirty="0">
                <a:solidFill>
                  <a:srgbClr val="0563C1"/>
                </a:solidFill>
                <a:effectLst/>
                <a:latin typeface="Verdana" panose="020B0604030504040204" pitchFamily="34" charset="0"/>
                <a:ea typeface="Times New Roman" panose="02020603050405020304" pitchFamily="18" charset="0"/>
                <a:cs typeface="Times New Roman" panose="02020603050405020304" pitchFamily="18" charset="0"/>
                <a:hlinkClick r:id="rId2"/>
              </a:rPr>
              <a:t>https://univsouthin.idm.oclc.org/login?qurl=https%3A%2F%2Fwww.proquest.com%2Fdissertations-theses%2Ffood-environment-as-moderator-relationship%2Fdocview%2F2778644907%2Fse-2%3Faccountid%3D14752</a:t>
            </a:r>
            <a:r>
              <a:rPr lang="en-US" sz="1200" dirty="0">
                <a:solidFill>
                  <a:srgbClr val="555555"/>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200" dirty="0">
              <a:effectLst/>
              <a:latin typeface="Symbol" pitchFamily="2" charset="2"/>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 March, 2025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i="0" dirty="0" err="1">
                <a:solidFill>
                  <a:srgbClr val="05103E"/>
                </a:solidFill>
                <a:effectLst/>
                <a:latin typeface="Times New Roman" panose="02020603050405020304" pitchFamily="18" charset="0"/>
              </a:rPr>
              <a:t>Budson</a:t>
            </a:r>
            <a:r>
              <a:rPr lang="en-US" sz="1600" b="0" i="0" dirty="0">
                <a:solidFill>
                  <a:srgbClr val="05103E"/>
                </a:solidFill>
                <a:effectLst/>
                <a:latin typeface="Times New Roman" panose="02020603050405020304" pitchFamily="18" charset="0"/>
              </a:rPr>
              <a:t>, A. E., MD. (2024, June 17). </a:t>
            </a:r>
            <a:r>
              <a:rPr lang="en-US" sz="1600" b="0" i="1" dirty="0">
                <a:solidFill>
                  <a:srgbClr val="05103E"/>
                </a:solidFill>
                <a:effectLst/>
                <a:latin typeface="Times New Roman" panose="02020603050405020304" pitchFamily="18" charset="0"/>
              </a:rPr>
              <a:t>Ultra-processed foods? Just say no</a:t>
            </a:r>
            <a:r>
              <a:rPr lang="en-US" sz="1600" b="0" i="0" dirty="0">
                <a:solidFill>
                  <a:srgbClr val="05103E"/>
                </a:solidFill>
                <a:effectLst/>
                <a:latin typeface="Times New Roman" panose="02020603050405020304" pitchFamily="18" charset="0"/>
              </a:rPr>
              <a:t>. Harvard Health. https://</a:t>
            </a:r>
            <a:r>
              <a:rPr lang="en-US" sz="1600" b="0" i="0" dirty="0" err="1">
                <a:solidFill>
                  <a:srgbClr val="05103E"/>
                </a:solidFill>
                <a:effectLst/>
                <a:latin typeface="Times New Roman" panose="02020603050405020304" pitchFamily="18" charset="0"/>
              </a:rPr>
              <a:t>www.health.harvard.edu</a:t>
            </a:r>
            <a:r>
              <a:rPr lang="en-US" sz="1600" b="0" i="0" dirty="0">
                <a:solidFill>
                  <a:srgbClr val="05103E"/>
                </a:solidFill>
                <a:effectLst/>
                <a:latin typeface="Times New Roman" panose="02020603050405020304" pitchFamily="18" charset="0"/>
              </a:rPr>
              <a:t>/blog/ultra-processed-foods-just-say-no-202406173051 </a:t>
            </a:r>
            <a:r>
              <a:rPr lang="en-US" sz="1600" b="0" i="0" dirty="0" err="1">
                <a:solidFill>
                  <a:srgbClr val="05103E"/>
                </a:solidFill>
                <a:effectLst/>
                <a:latin typeface="Times New Roman" panose="02020603050405020304" pitchFamily="18" charset="0"/>
              </a:rPr>
              <a:t>Budson</a:t>
            </a:r>
            <a:r>
              <a:rPr lang="en-US" sz="1600" b="0" i="0" dirty="0">
                <a:solidFill>
                  <a:srgbClr val="05103E"/>
                </a:solidFill>
                <a:effectLst/>
                <a:latin typeface="Times New Roman" panose="02020603050405020304" pitchFamily="18" charset="0"/>
              </a:rPr>
              <a:t>, A. E., MD. (2024, June 17). </a:t>
            </a:r>
            <a:endParaRPr lang="en-US" sz="1600" i="1" dirty="0">
              <a:solidFill>
                <a:srgbClr val="05103E"/>
              </a:solidFill>
              <a:latin typeface="Times New Roman" panose="02020603050405020304" pitchFamily="18" charset="0"/>
            </a:endParaRPr>
          </a:p>
          <a:p>
            <a:pPr marL="0" marR="0">
              <a:spcBef>
                <a:spcPts val="0"/>
              </a:spcBef>
              <a:spcAft>
                <a:spcPts val="0"/>
              </a:spcAft>
            </a:pPr>
            <a:r>
              <a:rPr lang="en-US" sz="1600" i="1" dirty="0">
                <a:solidFill>
                  <a:srgbClr val="05103E"/>
                </a:solidFill>
                <a:effectLst/>
                <a:latin typeface="Times New Roman" panose="02020603050405020304" pitchFamily="18" charset="0"/>
                <a:ea typeface="Calibri" panose="020F0502020204030204" pitchFamily="34" charset="0"/>
                <a:cs typeface="Times New Roman" panose="02020603050405020304" pitchFamily="18" charset="0"/>
              </a:rPr>
              <a:t>12 April,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:”Ultra-Processed Foods (UPF): Background and Policy Issues”. “Congressional Research Service”.</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https://crsreports.congress.gov/product/pdf/IF/IF12826/2</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22 Nov. 2024</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4 March, 2025</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01/2025.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Mohatar</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-Barba M, González-Jiménez E, López-Olivares M, Fernández-Aparicio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Á</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Schmidt-</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RioValle</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J, Enrique-</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Mirón</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C. Cross-Sectional Study on the Influence of Religion on the Consumption of Ultra-Processed Food in Spanish Schoolchildren in North Africa. Nutrients. 2025 Jan 11;17(2):251. </a:t>
            </a:r>
            <a:r>
              <a:rPr lang="en-US" sz="18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8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10.3390/nu17020251. PMID: 39861381; PMCID: PMC11767561.</a:t>
            </a:r>
            <a:endParaRPr lang="en-US" sz="1800" dirty="0">
              <a:effectLst/>
              <a:latin typeface="Symbol" pitchFamily="2" charset="2"/>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https://pmc.ncbi.nlm.nih.gov/articles/PMC11767561/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Symbol" pitchFamily="2" charset="2"/>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900" b="0" i="0" dirty="0">
                <a:solidFill>
                  <a:srgbClr val="212121"/>
                </a:solidFill>
                <a:effectLst/>
                <a:latin typeface="Times New Roman" panose="02020603050405020304" pitchFamily="18" charset="0"/>
                <a:cs typeface="Times New Roman" panose="02020603050405020304" pitchFamily="18" charset="0"/>
              </a:rPr>
              <a:t>Yates J, </a:t>
            </a:r>
            <a:r>
              <a:rPr lang="en-US" sz="1900" b="0" i="0" dirty="0" err="1">
                <a:solidFill>
                  <a:srgbClr val="212121"/>
                </a:solidFill>
                <a:effectLst/>
                <a:latin typeface="Times New Roman" panose="02020603050405020304" pitchFamily="18" charset="0"/>
                <a:cs typeface="Times New Roman" panose="02020603050405020304" pitchFamily="18" charset="0"/>
              </a:rPr>
              <a:t>Kadiyala</a:t>
            </a:r>
            <a:r>
              <a:rPr lang="en-US" sz="1900" b="0" i="0" dirty="0">
                <a:solidFill>
                  <a:srgbClr val="212121"/>
                </a:solidFill>
                <a:effectLst/>
                <a:latin typeface="Times New Roman" panose="02020603050405020304" pitchFamily="18" charset="0"/>
                <a:cs typeface="Times New Roman" panose="02020603050405020304" pitchFamily="18" charset="0"/>
              </a:rPr>
              <a:t> S, Deeney M, </a:t>
            </a:r>
            <a:r>
              <a:rPr lang="en-US" sz="1900" b="0" i="0" dirty="0" err="1">
                <a:solidFill>
                  <a:srgbClr val="212121"/>
                </a:solidFill>
                <a:effectLst/>
                <a:latin typeface="Times New Roman" panose="02020603050405020304" pitchFamily="18" charset="0"/>
                <a:cs typeface="Times New Roman" panose="02020603050405020304" pitchFamily="18" charset="0"/>
              </a:rPr>
              <a:t>Carriedo</a:t>
            </a:r>
            <a:r>
              <a:rPr lang="en-US" sz="1900" b="0" i="0" dirty="0">
                <a:solidFill>
                  <a:srgbClr val="212121"/>
                </a:solidFill>
                <a:effectLst/>
                <a:latin typeface="Times New Roman" panose="02020603050405020304" pitchFamily="18" charset="0"/>
                <a:cs typeface="Times New Roman" panose="02020603050405020304" pitchFamily="18" charset="0"/>
              </a:rPr>
              <a:t> A, Gillespie S, </a:t>
            </a:r>
            <a:r>
              <a:rPr lang="en-US" sz="1900" b="0" i="0" dirty="0" err="1">
                <a:solidFill>
                  <a:srgbClr val="212121"/>
                </a:solidFill>
                <a:effectLst/>
                <a:latin typeface="Times New Roman" panose="02020603050405020304" pitchFamily="18" charset="0"/>
                <a:cs typeface="Times New Roman" panose="02020603050405020304" pitchFamily="18" charset="0"/>
              </a:rPr>
              <a:t>Heindel</a:t>
            </a:r>
            <a:r>
              <a:rPr lang="en-US" sz="1900" b="0" i="0" dirty="0">
                <a:solidFill>
                  <a:srgbClr val="212121"/>
                </a:solidFill>
                <a:effectLst/>
                <a:latin typeface="Times New Roman" panose="02020603050405020304" pitchFamily="18" charset="0"/>
                <a:cs typeface="Times New Roman" panose="02020603050405020304" pitchFamily="18" charset="0"/>
              </a:rPr>
              <a:t> JJ, </a:t>
            </a:r>
            <a:r>
              <a:rPr lang="en-US" sz="1900" b="0" i="0" dirty="0" err="1">
                <a:solidFill>
                  <a:srgbClr val="212121"/>
                </a:solidFill>
                <a:effectLst/>
                <a:latin typeface="Times New Roman" panose="02020603050405020304" pitchFamily="18" charset="0"/>
                <a:cs typeface="Times New Roman" panose="02020603050405020304" pitchFamily="18" charset="0"/>
              </a:rPr>
              <a:t>Maffini</a:t>
            </a:r>
            <a:r>
              <a:rPr lang="en-US" sz="1900" b="0" i="0" dirty="0">
                <a:solidFill>
                  <a:srgbClr val="212121"/>
                </a:solidFill>
                <a:effectLst/>
                <a:latin typeface="Times New Roman" panose="02020603050405020304" pitchFamily="18" charset="0"/>
                <a:cs typeface="Times New Roman" panose="02020603050405020304" pitchFamily="18" charset="0"/>
              </a:rPr>
              <a:t> MV, Martin O, Monteiro CA, </a:t>
            </a:r>
            <a:r>
              <a:rPr lang="en-US" sz="1900" b="0" i="0" dirty="0" err="1">
                <a:solidFill>
                  <a:srgbClr val="212121"/>
                </a:solidFill>
                <a:effectLst/>
                <a:latin typeface="Times New Roman" panose="02020603050405020304" pitchFamily="18" charset="0"/>
                <a:cs typeface="Times New Roman" panose="02020603050405020304" pitchFamily="18" charset="0"/>
              </a:rPr>
              <a:t>Scheringer</a:t>
            </a:r>
            <a:r>
              <a:rPr lang="en-US" sz="1900" b="0" i="0" dirty="0">
                <a:solidFill>
                  <a:srgbClr val="212121"/>
                </a:solidFill>
                <a:effectLst/>
                <a:latin typeface="Times New Roman" panose="02020603050405020304" pitchFamily="18" charset="0"/>
                <a:cs typeface="Times New Roman" panose="02020603050405020304" pitchFamily="18" charset="0"/>
              </a:rPr>
              <a:t> M, </a:t>
            </a:r>
            <a:r>
              <a:rPr lang="en-US" sz="1900" b="0" i="0" dirty="0" err="1">
                <a:solidFill>
                  <a:srgbClr val="212121"/>
                </a:solidFill>
                <a:effectLst/>
                <a:latin typeface="Times New Roman" panose="02020603050405020304" pitchFamily="18" charset="0"/>
                <a:cs typeface="Times New Roman" panose="02020603050405020304" pitchFamily="18" charset="0"/>
              </a:rPr>
              <a:t>Touvier</a:t>
            </a:r>
            <a:r>
              <a:rPr lang="en-US" sz="1900" b="0" i="0" dirty="0">
                <a:solidFill>
                  <a:srgbClr val="212121"/>
                </a:solidFill>
                <a:effectLst/>
                <a:latin typeface="Times New Roman" panose="02020603050405020304" pitchFamily="18" charset="0"/>
                <a:cs typeface="Times New Roman" panose="02020603050405020304" pitchFamily="18" charset="0"/>
              </a:rPr>
              <a:t> M, </a:t>
            </a:r>
            <a:r>
              <a:rPr lang="en-US" sz="1900" b="0" i="0" dirty="0" err="1">
                <a:solidFill>
                  <a:srgbClr val="212121"/>
                </a:solidFill>
                <a:effectLst/>
                <a:latin typeface="Times New Roman" panose="02020603050405020304" pitchFamily="18" charset="0"/>
                <a:cs typeface="Times New Roman" panose="02020603050405020304" pitchFamily="18" charset="0"/>
              </a:rPr>
              <a:t>Muncke</a:t>
            </a:r>
            <a:r>
              <a:rPr lang="en-US" sz="1900" b="0" i="0" dirty="0">
                <a:solidFill>
                  <a:srgbClr val="212121"/>
                </a:solidFill>
                <a:effectLst/>
                <a:latin typeface="Times New Roman" panose="02020603050405020304" pitchFamily="18" charset="0"/>
                <a:cs typeface="Times New Roman" panose="02020603050405020304" pitchFamily="18" charset="0"/>
              </a:rPr>
              <a:t> J. A toxic relationship: ultra-processed foods &amp; plastics. Global Health. 2024 Oct 24;20(1):74. </a:t>
            </a:r>
            <a:r>
              <a:rPr lang="en-US" sz="1900" b="0" i="0" dirty="0" err="1">
                <a:solidFill>
                  <a:srgbClr val="212121"/>
                </a:solidFill>
                <a:effectLst/>
                <a:latin typeface="Times New Roman" panose="02020603050405020304" pitchFamily="18" charset="0"/>
                <a:cs typeface="Times New Roman" panose="02020603050405020304" pitchFamily="18" charset="0"/>
              </a:rPr>
              <a:t>doi</a:t>
            </a:r>
            <a:r>
              <a:rPr lang="en-US" sz="1900" b="0" i="0" dirty="0">
                <a:solidFill>
                  <a:srgbClr val="212121"/>
                </a:solidFill>
                <a:effectLst/>
                <a:latin typeface="Times New Roman" panose="02020603050405020304" pitchFamily="18" charset="0"/>
                <a:cs typeface="Times New Roman" panose="02020603050405020304" pitchFamily="18" charset="0"/>
              </a:rPr>
              <a:t>: 10.1186/s12992-024-01078-0. PMID: 39449069; PMCID: PMC11500473. </a:t>
            </a:r>
            <a:r>
              <a:rPr lang="en-US" sz="1900" b="0" i="0" dirty="0">
                <a:solidFill>
                  <a:srgbClr val="212121"/>
                </a:solidFill>
                <a:effectLst/>
                <a:latin typeface="Times New Roman" panose="02020603050405020304" pitchFamily="18" charset="0"/>
                <a:cs typeface="Times New Roman" panose="02020603050405020304" pitchFamily="18" charset="0"/>
                <a:hlinkClick r:id="rId5"/>
              </a:rPr>
              <a:t>https://pubmed.ncbi.nlm.nih.gov/39449069/</a:t>
            </a:r>
            <a:r>
              <a:rPr lang="en-US" sz="1900" b="0" i="0" dirty="0">
                <a:solidFill>
                  <a:srgbClr val="212121"/>
                </a:solidFill>
                <a:effectLst/>
                <a:latin typeface="Times New Roman" panose="02020603050405020304" pitchFamily="18" charset="0"/>
                <a:cs typeface="Times New Roman" panose="02020603050405020304" pitchFamily="18" charset="0"/>
              </a:rPr>
              <a:t> </a:t>
            </a:r>
            <a:r>
              <a:rPr lang="en-US" sz="19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24 October, 2024</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3698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B3D3-975C-D531-505A-56519E3A94D2}"/>
              </a:ext>
            </a:extLst>
          </p:cNvPr>
          <p:cNvSpPr>
            <a:spLocks noGrp="1"/>
          </p:cNvSpPr>
          <p:nvPr>
            <p:ph type="title"/>
          </p:nvPr>
        </p:nvSpPr>
        <p:spPr/>
        <p:txBody>
          <a:bodyPr/>
          <a:lstStyle/>
          <a:p>
            <a:r>
              <a:rPr lang="en-US" dirty="0"/>
              <a:t>References Continued:</a:t>
            </a:r>
          </a:p>
        </p:txBody>
      </p:sp>
      <p:sp>
        <p:nvSpPr>
          <p:cNvPr id="3" name="Content Placeholder 2">
            <a:extLst>
              <a:ext uri="{FF2B5EF4-FFF2-40B4-BE49-F238E27FC236}">
                <a16:creationId xmlns:a16="http://schemas.microsoft.com/office/drawing/2014/main" id="{1A3C3752-3426-B5B4-0B21-0F46D76E48CD}"/>
              </a:ext>
            </a:extLst>
          </p:cNvPr>
          <p:cNvSpPr>
            <a:spLocks noGrp="1"/>
          </p:cNvSpPr>
          <p:nvPr>
            <p:ph idx="1"/>
          </p:nvPr>
        </p:nvSpPr>
        <p:spPr/>
        <p:txBody>
          <a:bodyPr>
            <a:normAutofit fontScale="55000" lnSpcReduction="20000"/>
          </a:bodyPr>
          <a:lstStyle/>
          <a:p>
            <a:r>
              <a:rPr lang="en-US" b="0" i="0" dirty="0" err="1">
                <a:solidFill>
                  <a:srgbClr val="05103E"/>
                </a:solidFill>
                <a:effectLst/>
                <a:latin typeface="Times New Roman" panose="02020603050405020304" pitchFamily="18" charset="0"/>
              </a:rPr>
              <a:t>Hosseinpour-Niazi</a:t>
            </a:r>
            <a:r>
              <a:rPr lang="en-US" b="0" i="0" dirty="0">
                <a:solidFill>
                  <a:srgbClr val="05103E"/>
                </a:solidFill>
                <a:effectLst/>
                <a:latin typeface="Times New Roman" panose="02020603050405020304" pitchFamily="18" charset="0"/>
              </a:rPr>
              <a:t>, S., </a:t>
            </a:r>
            <a:r>
              <a:rPr lang="en-US" b="0" i="0" dirty="0" err="1">
                <a:solidFill>
                  <a:srgbClr val="05103E"/>
                </a:solidFill>
                <a:effectLst/>
                <a:latin typeface="Times New Roman" panose="02020603050405020304" pitchFamily="18" charset="0"/>
              </a:rPr>
              <a:t>Niknam</a:t>
            </a:r>
            <a:r>
              <a:rPr lang="en-US" b="0" i="0" dirty="0">
                <a:solidFill>
                  <a:srgbClr val="05103E"/>
                </a:solidFill>
                <a:effectLst/>
                <a:latin typeface="Times New Roman" panose="02020603050405020304" pitchFamily="18" charset="0"/>
              </a:rPr>
              <a:t>, M., Amiri, P., </a:t>
            </a:r>
            <a:r>
              <a:rPr lang="en-US" b="0" i="0" dirty="0" err="1">
                <a:solidFill>
                  <a:srgbClr val="05103E"/>
                </a:solidFill>
                <a:effectLst/>
                <a:latin typeface="Times New Roman" panose="02020603050405020304" pitchFamily="18" charset="0"/>
              </a:rPr>
              <a:t>Mirmiran</a:t>
            </a:r>
            <a:r>
              <a:rPr lang="en-US" b="0" i="0" dirty="0">
                <a:solidFill>
                  <a:srgbClr val="05103E"/>
                </a:solidFill>
                <a:effectLst/>
                <a:latin typeface="Times New Roman" panose="02020603050405020304" pitchFamily="18" charset="0"/>
              </a:rPr>
              <a:t>, P., </a:t>
            </a:r>
            <a:r>
              <a:rPr lang="en-US" b="0" i="0" dirty="0" err="1">
                <a:solidFill>
                  <a:srgbClr val="05103E"/>
                </a:solidFill>
                <a:effectLst/>
                <a:latin typeface="Times New Roman" panose="02020603050405020304" pitchFamily="18" charset="0"/>
              </a:rPr>
              <a:t>Ainy</a:t>
            </a:r>
            <a:r>
              <a:rPr lang="en-US" b="0" i="0" dirty="0">
                <a:solidFill>
                  <a:srgbClr val="05103E"/>
                </a:solidFill>
                <a:effectLst/>
                <a:latin typeface="Times New Roman" panose="02020603050405020304" pitchFamily="18" charset="0"/>
              </a:rPr>
              <a:t>, E., Izadi, N., </a:t>
            </a:r>
            <a:r>
              <a:rPr lang="en-US" b="0" i="0" dirty="0" err="1">
                <a:solidFill>
                  <a:srgbClr val="05103E"/>
                </a:solidFill>
                <a:effectLst/>
                <a:latin typeface="Times New Roman" panose="02020603050405020304" pitchFamily="18" charset="0"/>
              </a:rPr>
              <a:t>Gaeini</a:t>
            </a:r>
            <a:r>
              <a:rPr lang="en-US" b="0" i="0" dirty="0">
                <a:solidFill>
                  <a:srgbClr val="05103E"/>
                </a:solidFill>
                <a:effectLst/>
                <a:latin typeface="Times New Roman" panose="02020603050405020304" pitchFamily="18" charset="0"/>
              </a:rPr>
              <a:t>, Z., &amp; Azizi, F. (2024). The association between ultra-processed food consumption and health-related quality of life differs across lifestyle and socioeconomic strata. </a:t>
            </a:r>
            <a:r>
              <a:rPr lang="en-US" b="0" i="1" dirty="0">
                <a:solidFill>
                  <a:srgbClr val="05103E"/>
                </a:solidFill>
                <a:effectLst/>
                <a:latin typeface="Times New Roman" panose="02020603050405020304" pitchFamily="18" charset="0"/>
              </a:rPr>
              <a:t>BMC Public Health</a:t>
            </a:r>
            <a:r>
              <a:rPr lang="en-US" b="0" i="0" dirty="0">
                <a:solidFill>
                  <a:srgbClr val="05103E"/>
                </a:solidFill>
                <a:effectLst/>
                <a:latin typeface="Times New Roman" panose="02020603050405020304" pitchFamily="18" charset="0"/>
              </a:rPr>
              <a:t>, </a:t>
            </a:r>
            <a:r>
              <a:rPr lang="en-US" b="0" i="1" dirty="0">
                <a:solidFill>
                  <a:srgbClr val="05103E"/>
                </a:solidFill>
                <a:effectLst/>
                <a:latin typeface="Times New Roman" panose="02020603050405020304" pitchFamily="18" charset="0"/>
              </a:rPr>
              <a:t>24</a:t>
            </a:r>
            <a:r>
              <a:rPr lang="en-US" b="0" i="0" dirty="0">
                <a:solidFill>
                  <a:srgbClr val="05103E"/>
                </a:solidFill>
                <a:effectLst/>
                <a:latin typeface="Times New Roman" panose="02020603050405020304" pitchFamily="18" charset="0"/>
              </a:rPr>
              <a:t>(1). https://</a:t>
            </a:r>
            <a:r>
              <a:rPr lang="en-US" b="0" i="0" dirty="0" err="1">
                <a:solidFill>
                  <a:srgbClr val="05103E"/>
                </a:solidFill>
                <a:effectLst/>
                <a:latin typeface="Times New Roman" panose="02020603050405020304" pitchFamily="18" charset="0"/>
              </a:rPr>
              <a:t>doi.org</a:t>
            </a:r>
            <a:r>
              <a:rPr lang="en-US" b="0" i="0" dirty="0">
                <a:solidFill>
                  <a:srgbClr val="05103E"/>
                </a:solidFill>
                <a:effectLst/>
                <a:latin typeface="Times New Roman" panose="02020603050405020304" pitchFamily="18" charset="0"/>
              </a:rPr>
              <a:t>/10.1186/s12889-024-19351-7 </a:t>
            </a:r>
            <a:r>
              <a:rPr lang="en-US" b="0" i="0" dirty="0">
                <a:solidFill>
                  <a:srgbClr val="05103E"/>
                </a:solidFill>
                <a:effectLst/>
                <a:latin typeface="Times New Roman" panose="02020603050405020304" pitchFamily="18" charset="0"/>
                <a:hlinkClick r:id="rId2"/>
              </a:rPr>
              <a:t>https://bmcpublichealth.biomedcentral.com/articles/10.1186/s12889-024-19351-7</a:t>
            </a:r>
            <a:r>
              <a:rPr lang="en-US" b="0" i="0" dirty="0">
                <a:solidFill>
                  <a:srgbClr val="05103E"/>
                </a:solidFill>
                <a:effectLst/>
                <a:latin typeface="Times New Roman" panose="02020603050405020304" pitchFamily="18" charset="0"/>
              </a:rPr>
              <a:t> </a:t>
            </a:r>
          </a:p>
          <a:p>
            <a:r>
              <a:rPr lang="en-US" dirty="0">
                <a:solidFill>
                  <a:srgbClr val="05103E"/>
                </a:solidFill>
                <a:latin typeface="Times New Roman" panose="02020603050405020304" pitchFamily="18" charset="0"/>
              </a:rPr>
              <a:t>22 July, 2024</a:t>
            </a:r>
          </a:p>
          <a:p>
            <a:r>
              <a:rPr lang="en-US" b="0" i="0" dirty="0">
                <a:solidFill>
                  <a:srgbClr val="1F1F1F"/>
                </a:solidFill>
                <a:effectLst/>
                <a:latin typeface="Times New Roman" panose="02020603050405020304" pitchFamily="18" charset="0"/>
                <a:cs typeface="Times New Roman" panose="02020603050405020304" pitchFamily="18" charset="0"/>
              </a:rPr>
              <a:t>Steele, </a:t>
            </a:r>
            <a:r>
              <a:rPr lang="en-US" b="0" i="0" dirty="0" err="1">
                <a:solidFill>
                  <a:srgbClr val="1F1F1F"/>
                </a:solidFill>
                <a:effectLst/>
                <a:latin typeface="Times New Roman" panose="02020603050405020304" pitchFamily="18" charset="0"/>
                <a:cs typeface="Times New Roman" panose="02020603050405020304" pitchFamily="18" charset="0"/>
              </a:rPr>
              <a:t>Eurídice</a:t>
            </a:r>
            <a:r>
              <a:rPr lang="en-US" b="0" i="0" dirty="0">
                <a:solidFill>
                  <a:srgbClr val="1F1F1F"/>
                </a:solidFill>
                <a:effectLst/>
                <a:latin typeface="Times New Roman" panose="02020603050405020304" pitchFamily="18" charset="0"/>
                <a:cs typeface="Times New Roman" panose="02020603050405020304" pitchFamily="18" charset="0"/>
              </a:rPr>
              <a:t> </a:t>
            </a:r>
            <a:r>
              <a:rPr lang="en-US" b="0" i="0" dirty="0" err="1">
                <a:solidFill>
                  <a:srgbClr val="1F1F1F"/>
                </a:solidFill>
                <a:effectLst/>
                <a:latin typeface="Times New Roman" panose="02020603050405020304" pitchFamily="18" charset="0"/>
                <a:cs typeface="Times New Roman" panose="02020603050405020304" pitchFamily="18" charset="0"/>
              </a:rPr>
              <a:t>Martínez.Khandpur</a:t>
            </a:r>
            <a:r>
              <a:rPr lang="en-US" dirty="0">
                <a:solidFill>
                  <a:srgbClr val="1F1F1F"/>
                </a:solidFill>
                <a:latin typeface="Times New Roman" panose="02020603050405020304" pitchFamily="18" charset="0"/>
                <a:cs typeface="Times New Roman" panose="02020603050405020304" pitchFamily="18" charset="0"/>
              </a:rPr>
              <a:t>, Neha. </a:t>
            </a:r>
            <a:r>
              <a:rPr lang="en-US" b="0" i="0" dirty="0">
                <a:solidFill>
                  <a:srgbClr val="1F1F1F"/>
                </a:solidFill>
                <a:effectLst/>
                <a:latin typeface="ElsevierGulliver"/>
              </a:rPr>
              <a:t>T</a:t>
            </a:r>
            <a:r>
              <a:rPr lang="en-US" b="0" i="0" dirty="0">
                <a:solidFill>
                  <a:srgbClr val="1F1F1F"/>
                </a:solidFill>
                <a:effectLst/>
                <a:latin typeface="Times New Roman" panose="02020603050405020304" pitchFamily="18" charset="0"/>
                <a:cs typeface="Times New Roman" panose="02020603050405020304" pitchFamily="18" charset="0"/>
              </a:rPr>
              <a:t>he impact of acculturation to the US environment on the dietary share of ultra-processed foods among US adults. ScienceDirect. </a:t>
            </a:r>
            <a:r>
              <a:rPr lang="en-US" b="0" i="0" dirty="0">
                <a:solidFill>
                  <a:srgbClr val="1F1F1F"/>
                </a:solidFill>
                <a:effectLst/>
                <a:latin typeface="Times New Roman" panose="02020603050405020304" pitchFamily="18" charset="0"/>
                <a:cs typeface="Times New Roman" panose="02020603050405020304" pitchFamily="18" charset="0"/>
                <a:hlinkClick r:id="rId3"/>
              </a:rPr>
              <a:t>https://www.sciencedirect.com/science/article/abs/pii/S0091743520302851?utm_source=chatgpt.com</a:t>
            </a:r>
            <a:r>
              <a:rPr lang="en-US" b="0" i="0" dirty="0">
                <a:solidFill>
                  <a:srgbClr val="1F1F1F"/>
                </a:solidFill>
                <a:effectLst/>
                <a:latin typeface="Times New Roman" panose="02020603050405020304" pitchFamily="18" charset="0"/>
                <a:cs typeface="Times New Roman" panose="02020603050405020304" pitchFamily="18" charset="0"/>
              </a:rPr>
              <a:t> </a:t>
            </a:r>
          </a:p>
          <a:p>
            <a:r>
              <a:rPr lang="en-US" dirty="0">
                <a:solidFill>
                  <a:srgbClr val="1F1F1F"/>
                </a:solidFill>
                <a:latin typeface="Times New Roman" panose="02020603050405020304" pitchFamily="18" charset="0"/>
                <a:cs typeface="Times New Roman" panose="02020603050405020304" pitchFamily="18" charset="0"/>
              </a:rPr>
              <a:t>Dec. 2020</a:t>
            </a:r>
          </a:p>
          <a:p>
            <a:r>
              <a:rPr lang="en-US" b="0" i="0" dirty="0">
                <a:solidFill>
                  <a:srgbClr val="1F1F1F"/>
                </a:solidFill>
                <a:effectLst/>
                <a:latin typeface="Times New Roman" panose="02020603050405020304" pitchFamily="18" charset="0"/>
                <a:cs typeface="Times New Roman" panose="02020603050405020304" pitchFamily="18" charset="0"/>
              </a:rPr>
              <a:t>14 April, 2025</a:t>
            </a:r>
          </a:p>
          <a:p>
            <a:br>
              <a:rPr lang="en-US" dirty="0"/>
            </a:br>
            <a:r>
              <a:rPr lang="en-US" b="0" i="0" dirty="0" err="1">
                <a:solidFill>
                  <a:srgbClr val="212121"/>
                </a:solidFill>
                <a:effectLst/>
                <a:latin typeface="system-ui"/>
              </a:rPr>
              <a:t>Olstad</a:t>
            </a:r>
            <a:r>
              <a:rPr lang="en-US" b="0" i="0" dirty="0">
                <a:solidFill>
                  <a:srgbClr val="212121"/>
                </a:solidFill>
                <a:effectLst/>
                <a:latin typeface="system-ui"/>
              </a:rPr>
              <a:t> DL, </a:t>
            </a:r>
            <a:r>
              <a:rPr lang="en-US" b="0" i="0" dirty="0" err="1">
                <a:solidFill>
                  <a:srgbClr val="212121"/>
                </a:solidFill>
                <a:effectLst/>
                <a:latin typeface="system-ui"/>
              </a:rPr>
              <a:t>Nejatinamini</a:t>
            </a:r>
            <a:r>
              <a:rPr lang="en-US" b="0" i="0" dirty="0">
                <a:solidFill>
                  <a:srgbClr val="212121"/>
                </a:solidFill>
                <a:effectLst/>
                <a:latin typeface="system-ui"/>
              </a:rPr>
              <a:t> S, Blanchet R, </a:t>
            </a:r>
            <a:r>
              <a:rPr lang="en-US" b="0" i="0" dirty="0" err="1">
                <a:solidFill>
                  <a:srgbClr val="212121"/>
                </a:solidFill>
                <a:effectLst/>
                <a:latin typeface="system-ui"/>
              </a:rPr>
              <a:t>Moubarac</a:t>
            </a:r>
            <a:r>
              <a:rPr lang="en-US" b="0" i="0" dirty="0">
                <a:solidFill>
                  <a:srgbClr val="212121"/>
                </a:solidFill>
                <a:effectLst/>
                <a:latin typeface="system-ui"/>
              </a:rPr>
              <a:t> JC, Polsky J, </a:t>
            </a:r>
            <a:r>
              <a:rPr lang="en-US" b="0" i="0" dirty="0" err="1">
                <a:solidFill>
                  <a:srgbClr val="212121"/>
                </a:solidFill>
                <a:effectLst/>
                <a:latin typeface="system-ui"/>
              </a:rPr>
              <a:t>Vanderlee</a:t>
            </a:r>
            <a:r>
              <a:rPr lang="en-US" b="0" i="0" dirty="0">
                <a:solidFill>
                  <a:srgbClr val="212121"/>
                </a:solidFill>
                <a:effectLst/>
                <a:latin typeface="system-ui"/>
              </a:rPr>
              <a:t> L, Livingstone KM, Hosseini </a:t>
            </a:r>
            <a:r>
              <a:rPr lang="en-US" b="0" i="0" dirty="0" err="1">
                <a:solidFill>
                  <a:srgbClr val="212121"/>
                </a:solidFill>
                <a:effectLst/>
                <a:latin typeface="system-ui"/>
              </a:rPr>
              <a:t>Pozveh</a:t>
            </a:r>
            <a:r>
              <a:rPr lang="en-US" b="0" i="0" dirty="0">
                <a:solidFill>
                  <a:srgbClr val="212121"/>
                </a:solidFill>
                <a:effectLst/>
                <a:latin typeface="system-ui"/>
              </a:rPr>
              <a:t> S. Protecting traditional cultural food practices: Trends in diet quality and intake of ultra-processed foods by Indigenous status and race/ethnicity among a nationally representative sample of adults in Canada. SSM </a:t>
            </a:r>
            <a:r>
              <a:rPr lang="en-US" b="0" i="0" dirty="0" err="1">
                <a:solidFill>
                  <a:srgbClr val="212121"/>
                </a:solidFill>
                <a:effectLst/>
                <a:latin typeface="system-ui"/>
              </a:rPr>
              <a:t>Popul</a:t>
            </a:r>
            <a:r>
              <a:rPr lang="en-US" b="0" i="0" dirty="0">
                <a:solidFill>
                  <a:srgbClr val="212121"/>
                </a:solidFill>
                <a:effectLst/>
                <a:latin typeface="system-ui"/>
              </a:rPr>
              <a:t> Health. 2023 Aug 22;24:101496. </a:t>
            </a:r>
            <a:r>
              <a:rPr lang="en-US" b="0" i="0" dirty="0" err="1">
                <a:solidFill>
                  <a:srgbClr val="212121"/>
                </a:solidFill>
                <a:effectLst/>
                <a:latin typeface="system-ui"/>
              </a:rPr>
              <a:t>doi</a:t>
            </a:r>
            <a:r>
              <a:rPr lang="en-US" b="0" i="0" dirty="0">
                <a:solidFill>
                  <a:srgbClr val="212121"/>
                </a:solidFill>
                <a:effectLst/>
                <a:latin typeface="system-ui"/>
              </a:rPr>
              <a:t>: 10.1016/j.ssmph.2023.101496. PMID: 37701069; PMCID: PMC10493595. </a:t>
            </a:r>
            <a:r>
              <a:rPr lang="en-US" b="0" i="0" dirty="0">
                <a:solidFill>
                  <a:srgbClr val="212121"/>
                </a:solidFill>
                <a:effectLst/>
                <a:latin typeface="system-ui"/>
                <a:hlinkClick r:id="rId4"/>
              </a:rPr>
              <a:t>https://pubmed.ncbi.nlm.nih.gov/37701069/</a:t>
            </a:r>
            <a:r>
              <a:rPr lang="en-US" b="0" i="0" dirty="0">
                <a:solidFill>
                  <a:srgbClr val="212121"/>
                </a:solidFill>
                <a:effectLst/>
                <a:latin typeface="system-ui"/>
              </a:rPr>
              <a:t> </a:t>
            </a:r>
          </a:p>
          <a:p>
            <a:r>
              <a:rPr lang="en-US" dirty="0">
                <a:solidFill>
                  <a:srgbClr val="212121"/>
                </a:solidFill>
                <a:latin typeface="system-ui"/>
                <a:cs typeface="Times New Roman" panose="02020603050405020304" pitchFamily="18" charset="0"/>
              </a:rPr>
              <a:t>14 April, 2025</a:t>
            </a:r>
            <a:endParaRPr lang="en-US" b="0" i="0" dirty="0">
              <a:solidFill>
                <a:srgbClr val="1F1F1F"/>
              </a:solidFill>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465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1D1D-6556-348F-D3B6-B7017F79274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A076593-F5C2-4EF7-5583-3BEFCE94DA51}"/>
              </a:ext>
            </a:extLst>
          </p:cNvPr>
          <p:cNvSpPr>
            <a:spLocks noGrp="1"/>
          </p:cNvSpPr>
          <p:nvPr>
            <p:ph idx="1"/>
          </p:nvPr>
        </p:nvSpPr>
        <p:spPr/>
        <p:txBody>
          <a:bodyPr>
            <a:normAutofit fontScale="55000" lnSpcReduction="20000"/>
          </a:bodyPr>
          <a:lstStyle/>
          <a:p>
            <a:r>
              <a:rPr lang="en-US" b="0" i="1" dirty="0">
                <a:solidFill>
                  <a:srgbClr val="05103E"/>
                </a:solidFill>
                <a:effectLst/>
                <a:latin typeface="Times New Roman" panose="02020603050405020304" pitchFamily="18" charset="0"/>
              </a:rPr>
              <a:t>Ultra-processed foods in institutional food services: what are diners eating?</a:t>
            </a:r>
            <a:r>
              <a:rPr lang="en-US" b="0" i="0" dirty="0">
                <a:solidFill>
                  <a:srgbClr val="05103E"/>
                </a:solidFill>
                <a:effectLst/>
                <a:latin typeface="Times New Roman" panose="02020603050405020304" pitchFamily="18" charset="0"/>
              </a:rPr>
              <a:t> (n.d.-c). https://</a:t>
            </a:r>
            <a:r>
              <a:rPr lang="en-US" b="0" i="0" dirty="0" err="1">
                <a:solidFill>
                  <a:srgbClr val="05103E"/>
                </a:solidFill>
                <a:effectLst/>
                <a:latin typeface="Times New Roman" panose="02020603050405020304" pitchFamily="18" charset="0"/>
              </a:rPr>
              <a:t>www.alanrevista.org</a:t>
            </a:r>
            <a:r>
              <a:rPr lang="en-US" b="0" i="0" dirty="0">
                <a:solidFill>
                  <a:srgbClr val="05103E"/>
                </a:solidFill>
                <a:effectLst/>
                <a:latin typeface="Times New Roman" panose="02020603050405020304" pitchFamily="18" charset="0"/>
              </a:rPr>
              <a:t>/</a:t>
            </a:r>
            <a:r>
              <a:rPr lang="en-US" b="0" i="0" dirty="0" err="1">
                <a:solidFill>
                  <a:srgbClr val="05103E"/>
                </a:solidFill>
                <a:effectLst/>
                <a:latin typeface="Times New Roman" panose="02020603050405020304" pitchFamily="18" charset="0"/>
              </a:rPr>
              <a:t>ediciones</a:t>
            </a:r>
            <a:r>
              <a:rPr lang="en-US" b="0" i="0" dirty="0">
                <a:solidFill>
                  <a:srgbClr val="05103E"/>
                </a:solidFill>
                <a:effectLst/>
                <a:latin typeface="Times New Roman" panose="02020603050405020304" pitchFamily="18" charset="0"/>
              </a:rPr>
              <a:t>/2023/1/art-2/ </a:t>
            </a:r>
            <a:r>
              <a:rPr lang="en-US" b="0" i="0" dirty="0">
                <a:solidFill>
                  <a:srgbClr val="05103E"/>
                </a:solidFill>
                <a:effectLst/>
                <a:latin typeface="Times New Roman" panose="02020603050405020304" pitchFamily="18" charset="0"/>
                <a:hlinkClick r:id="rId2"/>
              </a:rPr>
              <a:t>https://www.alanrevista.org/ediciones/2023/1/art-2/</a:t>
            </a:r>
            <a:r>
              <a:rPr lang="en-US" b="0" i="0" dirty="0">
                <a:solidFill>
                  <a:srgbClr val="05103E"/>
                </a:solidFill>
                <a:effectLst/>
                <a:latin typeface="Times New Roman" panose="02020603050405020304" pitchFamily="18" charset="0"/>
              </a:rPr>
              <a:t> </a:t>
            </a:r>
          </a:p>
          <a:p>
            <a:r>
              <a:rPr lang="en-US" dirty="0">
                <a:solidFill>
                  <a:srgbClr val="05103E"/>
                </a:solidFill>
                <a:latin typeface="Times New Roman" panose="02020603050405020304" pitchFamily="18" charset="0"/>
              </a:rPr>
              <a:t>14 Dec., 2022</a:t>
            </a:r>
          </a:p>
          <a:p>
            <a:r>
              <a:rPr lang="en-US" dirty="0">
                <a:solidFill>
                  <a:srgbClr val="05103E"/>
                </a:solidFill>
                <a:latin typeface="Times New Roman" panose="02020603050405020304" pitchFamily="18" charset="0"/>
              </a:rPr>
              <a:t>14 April, 2025</a:t>
            </a:r>
          </a:p>
          <a:p>
            <a:pPr marL="342900" marR="0" lvl="0" indent="-342900">
              <a:spcBef>
                <a:spcPts val="0"/>
              </a:spcBef>
              <a:spcAft>
                <a:spcPts val="0"/>
              </a:spcAft>
              <a:buFont typeface="Symbol"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i="1"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Ultra-processed foods in institutional food services: what are diners eating?</a:t>
            </a:r>
            <a:r>
              <a:rPr lang="en-US" sz="1800"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 (n.d.-b). </a:t>
            </a: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https://www.alanrevista.org/ediciones/2023/1/art-2/</a:t>
            </a:r>
            <a:r>
              <a:rPr lang="en-US" sz="1800"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i="1"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5 March, 2025</a:t>
            </a:r>
          </a:p>
          <a:p>
            <a:pPr marL="342900" marR="0" lvl="0" indent="-342900">
              <a:spcBef>
                <a:spcPts val="0"/>
              </a:spcBef>
              <a:spcAft>
                <a:spcPts val="0"/>
              </a:spcAft>
              <a:buFont typeface="Symbol" pitchFamily="2" charset="2"/>
              <a:buChar char=""/>
            </a:pPr>
            <a:r>
              <a:rPr lang="en-US" sz="1800" i="1" dirty="0">
                <a:solidFill>
                  <a:srgbClr val="05103E"/>
                </a:solidFill>
                <a:latin typeface="Times New Roman" panose="02020603050405020304" pitchFamily="18" charset="0"/>
                <a:ea typeface="Calibri" panose="020F0502020204030204" pitchFamily="34" charset="0"/>
                <a:cs typeface="Times New Roman" panose="02020603050405020304" pitchFamily="18" charset="0"/>
              </a:rPr>
              <a:t>14 April, 2025</a:t>
            </a:r>
          </a:p>
          <a:p>
            <a:pPr marL="342900" marR="0" lvl="0" indent="-342900">
              <a:spcBef>
                <a:spcPts val="0"/>
              </a:spcBef>
              <a:spcAft>
                <a:spcPts val="0"/>
              </a:spcAft>
              <a:buFont typeface="Symbol" pitchFamily="2" charset="2"/>
              <a:buChar char=""/>
            </a:pPr>
            <a:r>
              <a:rPr lang="en-US" sz="1800"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Slater, S., Lawrence, M., Wood, B., </a:t>
            </a:r>
            <a:r>
              <a:rPr lang="en-US" sz="1800" dirty="0" err="1">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Serodio</a:t>
            </a:r>
            <a:r>
              <a:rPr lang="en-US" sz="1800"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 P., &amp; Baker, P. (2024). Corporate interest groups and their implications for global food governance: mapping and </a:t>
            </a:r>
            <a:r>
              <a:rPr lang="en-US" sz="1800" dirty="0" err="1">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analysing</a:t>
            </a:r>
            <a:r>
              <a:rPr lang="en-US" sz="1800"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 the global corporate influence network of the transnational ultra-processed food industry. </a:t>
            </a:r>
            <a:r>
              <a:rPr lang="en-US" sz="1800" i="1"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Globalization and Health</a:t>
            </a:r>
            <a:r>
              <a:rPr lang="en-US" sz="1800"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800"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https://doi.org/10.1186/s12992-024-01020-4</a:t>
            </a:r>
            <a:r>
              <a:rPr lang="en-US" sz="1800" dirty="0">
                <a:solidFill>
                  <a:srgbClr val="05103E"/>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14 April, 2025</a:t>
            </a:r>
          </a:p>
          <a:p>
            <a:r>
              <a:rPr lang="en-US" b="0" i="0" dirty="0" err="1">
                <a:solidFill>
                  <a:srgbClr val="05103E"/>
                </a:solidFill>
                <a:effectLst/>
                <a:latin typeface="Times New Roman" panose="02020603050405020304" pitchFamily="18" charset="0"/>
              </a:rPr>
              <a:t>Popli</a:t>
            </a:r>
            <a:r>
              <a:rPr lang="en-US" b="0" i="0" dirty="0">
                <a:solidFill>
                  <a:srgbClr val="05103E"/>
                </a:solidFill>
                <a:effectLst/>
                <a:latin typeface="Times New Roman" panose="02020603050405020304" pitchFamily="18" charset="0"/>
              </a:rPr>
              <a:t>, N. (2024, December 6). The power RFK Jr. would have over food. </a:t>
            </a:r>
            <a:r>
              <a:rPr lang="en-US" b="0" i="1" dirty="0">
                <a:solidFill>
                  <a:srgbClr val="05103E"/>
                </a:solidFill>
                <a:effectLst/>
                <a:latin typeface="Times New Roman" panose="02020603050405020304" pitchFamily="18" charset="0"/>
              </a:rPr>
              <a:t>TIME</a:t>
            </a:r>
            <a:r>
              <a:rPr lang="en-US" b="0" i="0" dirty="0">
                <a:solidFill>
                  <a:srgbClr val="05103E"/>
                </a:solidFill>
                <a:effectLst/>
                <a:latin typeface="Times New Roman" panose="02020603050405020304" pitchFamily="18" charset="0"/>
              </a:rPr>
              <a:t>. https://</a:t>
            </a:r>
            <a:r>
              <a:rPr lang="en-US" b="0" i="0" dirty="0" err="1">
                <a:solidFill>
                  <a:srgbClr val="05103E"/>
                </a:solidFill>
                <a:effectLst/>
                <a:latin typeface="Times New Roman" panose="02020603050405020304" pitchFamily="18" charset="0"/>
              </a:rPr>
              <a:t>time.com</a:t>
            </a:r>
            <a:r>
              <a:rPr lang="en-US" b="0" i="0" dirty="0">
                <a:solidFill>
                  <a:srgbClr val="05103E"/>
                </a:solidFill>
                <a:effectLst/>
                <a:latin typeface="Times New Roman" panose="02020603050405020304" pitchFamily="18" charset="0"/>
              </a:rPr>
              <a:t>/7200323/</a:t>
            </a:r>
            <a:r>
              <a:rPr lang="en-US" b="0" i="0" dirty="0" err="1">
                <a:solidFill>
                  <a:srgbClr val="05103E"/>
                </a:solidFill>
                <a:effectLst/>
                <a:latin typeface="Times New Roman" panose="02020603050405020304" pitchFamily="18" charset="0"/>
              </a:rPr>
              <a:t>rfk</a:t>
            </a:r>
            <a:r>
              <a:rPr lang="en-US" b="0" i="0" dirty="0">
                <a:solidFill>
                  <a:srgbClr val="05103E"/>
                </a:solidFill>
                <a:effectLst/>
                <a:latin typeface="Times New Roman" panose="02020603050405020304" pitchFamily="18" charset="0"/>
              </a:rPr>
              <a:t>-</a:t>
            </a:r>
            <a:r>
              <a:rPr lang="en-US" b="0" i="0" dirty="0" err="1">
                <a:solidFill>
                  <a:srgbClr val="05103E"/>
                </a:solidFill>
                <a:effectLst/>
                <a:latin typeface="Times New Roman" panose="02020603050405020304" pitchFamily="18" charset="0"/>
              </a:rPr>
              <a:t>jr</a:t>
            </a:r>
            <a:r>
              <a:rPr lang="en-US" b="0" i="0" dirty="0">
                <a:solidFill>
                  <a:srgbClr val="05103E"/>
                </a:solidFill>
                <a:effectLst/>
                <a:latin typeface="Times New Roman" panose="02020603050405020304" pitchFamily="18" charset="0"/>
              </a:rPr>
              <a:t>-</a:t>
            </a:r>
            <a:r>
              <a:rPr lang="en-US" b="0" i="0" dirty="0" err="1">
                <a:solidFill>
                  <a:srgbClr val="05103E"/>
                </a:solidFill>
                <a:effectLst/>
                <a:latin typeface="Times New Roman" panose="02020603050405020304" pitchFamily="18" charset="0"/>
              </a:rPr>
              <a:t>hhs</a:t>
            </a:r>
            <a:r>
              <a:rPr lang="en-US" b="0" i="0" dirty="0">
                <a:solidFill>
                  <a:srgbClr val="05103E"/>
                </a:solidFill>
                <a:effectLst/>
                <a:latin typeface="Times New Roman" panose="02020603050405020304" pitchFamily="18" charset="0"/>
              </a:rPr>
              <a:t>-food-nutrition-health/ </a:t>
            </a:r>
            <a:r>
              <a:rPr lang="en-US" b="0" i="0" dirty="0">
                <a:solidFill>
                  <a:srgbClr val="05103E"/>
                </a:solidFill>
                <a:effectLst/>
                <a:latin typeface="Times New Roman" panose="02020603050405020304" pitchFamily="18" charset="0"/>
                <a:hlinkClick r:id="rId4"/>
              </a:rPr>
              <a:t>https://www.scribbr.com/citation/generator/folders/67k9R8cUZwcKwJ7kWsz0ku/lists/6RFWudTLFVlb1e5q1HJE53/</a:t>
            </a:r>
            <a:r>
              <a:rPr lang="en-US" b="0" i="0" dirty="0">
                <a:solidFill>
                  <a:srgbClr val="05103E"/>
                </a:solidFill>
                <a:effectLst/>
                <a:latin typeface="Times New Roman" panose="02020603050405020304" pitchFamily="18" charset="0"/>
              </a:rPr>
              <a:t> </a:t>
            </a:r>
          </a:p>
          <a:p>
            <a:r>
              <a:rPr lang="en-US" dirty="0">
                <a:solidFill>
                  <a:srgbClr val="05103E"/>
                </a:solidFill>
                <a:latin typeface="Times New Roman" panose="02020603050405020304" pitchFamily="18" charset="0"/>
              </a:rPr>
              <a:t>6 Dec., 2024</a:t>
            </a:r>
          </a:p>
          <a:p>
            <a:r>
              <a:rPr lang="en-US" dirty="0">
                <a:solidFill>
                  <a:srgbClr val="05103E"/>
                </a:solidFill>
                <a:latin typeface="Times New Roman" panose="02020603050405020304" pitchFamily="18" charset="0"/>
              </a:rPr>
              <a:t>14 April, 2025</a:t>
            </a:r>
            <a:endParaRPr lang="en-US" dirty="0"/>
          </a:p>
        </p:txBody>
      </p:sp>
    </p:spTree>
    <p:extLst>
      <p:ext uri="{BB962C8B-B14F-4D97-AF65-F5344CB8AC3E}">
        <p14:creationId xmlns:p14="http://schemas.microsoft.com/office/powerpoint/2010/main" val="176758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C603B-E647-5DBA-B6DA-25E868DC70A9}"/>
              </a:ext>
            </a:extLst>
          </p:cNvPr>
          <p:cNvSpPr>
            <a:spLocks noGrp="1"/>
          </p:cNvSpPr>
          <p:nvPr>
            <p:ph type="title"/>
          </p:nvPr>
        </p:nvSpPr>
        <p:spPr>
          <a:xfrm>
            <a:off x="5907024" y="552782"/>
            <a:ext cx="4423224" cy="1643663"/>
          </a:xfrm>
        </p:spPr>
        <p:txBody>
          <a:bodyPr>
            <a:normAutofit/>
          </a:bodyPr>
          <a:lstStyle/>
          <a:p>
            <a:r>
              <a:rPr lang="en-US" dirty="0"/>
              <a:t>History:</a:t>
            </a:r>
          </a:p>
        </p:txBody>
      </p:sp>
      <p:pic>
        <p:nvPicPr>
          <p:cNvPr id="5" name="Picture 4" descr="Coffee beans">
            <a:extLst>
              <a:ext uri="{FF2B5EF4-FFF2-40B4-BE49-F238E27FC236}">
                <a16:creationId xmlns:a16="http://schemas.microsoft.com/office/drawing/2014/main" id="{F4DC91A6-B9F8-72DD-7862-EF7A50712A13}"/>
              </a:ext>
            </a:extLst>
          </p:cNvPr>
          <p:cNvPicPr>
            <a:picLocks noChangeAspect="1"/>
          </p:cNvPicPr>
          <p:nvPr/>
        </p:nvPicPr>
        <p:blipFill>
          <a:blip r:embed="rId2"/>
          <a:srcRect l="22861" r="26424" b="-1"/>
          <a:stretch/>
        </p:blipFill>
        <p:spPr>
          <a:xfrm>
            <a:off x="20" y="10"/>
            <a:ext cx="5210493" cy="6857990"/>
          </a:xfrm>
          <a:prstGeom prst="rect">
            <a:avLst/>
          </a:prstGeom>
        </p:spPr>
      </p:pic>
      <p:sp>
        <p:nvSpPr>
          <p:cNvPr id="3" name="Content Placeholder 2">
            <a:extLst>
              <a:ext uri="{FF2B5EF4-FFF2-40B4-BE49-F238E27FC236}">
                <a16:creationId xmlns:a16="http://schemas.microsoft.com/office/drawing/2014/main" id="{D85BD270-22B5-CE7D-3902-F5F4A3BF5071}"/>
              </a:ext>
            </a:extLst>
          </p:cNvPr>
          <p:cNvSpPr>
            <a:spLocks noGrp="1"/>
          </p:cNvSpPr>
          <p:nvPr>
            <p:ph idx="1"/>
          </p:nvPr>
        </p:nvSpPr>
        <p:spPr>
          <a:xfrm>
            <a:off x="5907024" y="2735229"/>
            <a:ext cx="4423224" cy="3108354"/>
          </a:xfrm>
        </p:spPr>
        <p:txBody>
          <a:bodyPr>
            <a:normAutofit/>
          </a:bodyPr>
          <a:lstStyle/>
          <a:p>
            <a:pPr>
              <a:lnSpc>
                <a:spcPct val="120000"/>
              </a:lnSpc>
            </a:pPr>
            <a:r>
              <a:rPr lang="en-US" sz="1300"/>
              <a:t>Pre-industrial revolution: people fermented, salted, dried, and smoked foods to help them last a long time.</a:t>
            </a:r>
          </a:p>
          <a:p>
            <a:pPr>
              <a:lnSpc>
                <a:spcPct val="120000"/>
              </a:lnSpc>
            </a:pPr>
            <a:r>
              <a:rPr lang="en-US" sz="1300"/>
              <a:t>Late 18</a:t>
            </a:r>
            <a:r>
              <a:rPr lang="en-US" sz="1300" baseline="30000"/>
              <a:t>th</a:t>
            </a:r>
            <a:r>
              <a:rPr lang="en-US" sz="1300"/>
              <a:t> to Early 19</a:t>
            </a:r>
            <a:r>
              <a:rPr lang="en-US" sz="1300" baseline="30000"/>
              <a:t>th</a:t>
            </a:r>
            <a:r>
              <a:rPr lang="en-US" sz="1300"/>
              <a:t> Century: Mass productions of dairy, grain, and meat began. </a:t>
            </a:r>
          </a:p>
          <a:p>
            <a:pPr>
              <a:lnSpc>
                <a:spcPct val="120000"/>
              </a:lnSpc>
            </a:pPr>
            <a:r>
              <a:rPr lang="en-US" sz="1300"/>
              <a:t>Canning also became popular.</a:t>
            </a:r>
          </a:p>
          <a:p>
            <a:pPr>
              <a:lnSpc>
                <a:spcPct val="120000"/>
              </a:lnSpc>
            </a:pPr>
            <a:r>
              <a:rPr lang="en-US" sz="1300"/>
              <a:t>1930s instant foods and coffee as well as packaged baked goods became popular. </a:t>
            </a:r>
          </a:p>
          <a:p>
            <a:pPr>
              <a:lnSpc>
                <a:spcPct val="120000"/>
              </a:lnSpc>
            </a:pPr>
            <a:r>
              <a:rPr lang="en-US" sz="1300"/>
              <a:t>WWII sped up the process so that soldiers could have instant meals that lasted for a long time like powdered eggs and ready-to-eat meals.</a:t>
            </a:r>
          </a:p>
        </p:txBody>
      </p:sp>
      <p:cxnSp>
        <p:nvCxnSpPr>
          <p:cNvPr id="11"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ain Frame">
            <a:extLst>
              <a:ext uri="{FF2B5EF4-FFF2-40B4-BE49-F238E27FC236}">
                <a16:creationId xmlns:a16="http://schemas.microsoft.com/office/drawing/2014/main" id="{60B98957-D5C0-4FFC-8987-C5D8A06FD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B123B9E-16C1-47FC-BA6E-0B62BE4F2E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133" y="2400300"/>
            <a:ext cx="5186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Horizontal Connector">
            <a:extLst>
              <a:ext uri="{FF2B5EF4-FFF2-40B4-BE49-F238E27FC236}">
                <a16:creationId xmlns:a16="http://schemas.microsoft.com/office/drawing/2014/main" id="{51DA9589-40B0-4B65-A035-81057865F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80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CA45A-4DE6-B650-0793-CAB7681BE1E4}"/>
              </a:ext>
            </a:extLst>
          </p:cNvPr>
          <p:cNvSpPr>
            <a:spLocks noGrp="1"/>
          </p:cNvSpPr>
          <p:nvPr>
            <p:ph type="title"/>
          </p:nvPr>
        </p:nvSpPr>
        <p:spPr>
          <a:xfrm>
            <a:off x="841249" y="810563"/>
            <a:ext cx="3426594" cy="4761237"/>
          </a:xfrm>
        </p:spPr>
        <p:txBody>
          <a:bodyPr anchor="t">
            <a:normAutofit/>
          </a:bodyPr>
          <a:lstStyle/>
          <a:p>
            <a:r>
              <a:rPr lang="en-US" dirty="0"/>
              <a:t>History:</a:t>
            </a:r>
          </a:p>
        </p:txBody>
      </p:sp>
      <p:cxnSp>
        <p:nvCxnSpPr>
          <p:cNvPr id="13"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04AB19-8820-4859-AA1B-09DD1F3E8B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0658"/>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6A83D26-A21B-186D-4AE8-A23A893155C7}"/>
              </a:ext>
            </a:extLst>
          </p:cNvPr>
          <p:cNvGraphicFramePr>
            <a:graphicFrameLocks noGrp="1"/>
          </p:cNvGraphicFramePr>
          <p:nvPr>
            <p:ph idx="1"/>
            <p:extLst>
              <p:ext uri="{D42A27DB-BD31-4B8C-83A1-F6EECF244321}">
                <p14:modId xmlns:p14="http://schemas.microsoft.com/office/powerpoint/2010/main" val="768481959"/>
              </p:ext>
            </p:extLst>
          </p:nvPr>
        </p:nvGraphicFramePr>
        <p:xfrm>
          <a:off x="5046663" y="811213"/>
          <a:ext cx="5283200" cy="476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63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AB216-33E5-731E-5DCB-55E985884F99}"/>
              </a:ext>
            </a:extLst>
          </p:cNvPr>
          <p:cNvSpPr>
            <a:spLocks noGrp="1"/>
          </p:cNvSpPr>
          <p:nvPr>
            <p:ph type="title"/>
          </p:nvPr>
        </p:nvSpPr>
        <p:spPr>
          <a:xfrm>
            <a:off x="841248" y="552783"/>
            <a:ext cx="9489000" cy="1128822"/>
          </a:xfrm>
        </p:spPr>
        <p:txBody>
          <a:bodyPr>
            <a:normAutofit/>
          </a:bodyPr>
          <a:lstStyle/>
          <a:p>
            <a:r>
              <a:rPr lang="en-US" dirty="0"/>
              <a:t>A UPF Roadmap:</a:t>
            </a:r>
          </a:p>
        </p:txBody>
      </p:sp>
      <p:sp>
        <p:nvSpPr>
          <p:cNvPr id="1058" name="Content Placeholder 2">
            <a:extLst>
              <a:ext uri="{FF2B5EF4-FFF2-40B4-BE49-F238E27FC236}">
                <a16:creationId xmlns:a16="http://schemas.microsoft.com/office/drawing/2014/main" id="{2F86F10C-F4D3-1A7B-A488-55347B71F507}"/>
              </a:ext>
            </a:extLst>
          </p:cNvPr>
          <p:cNvSpPr>
            <a:spLocks noGrp="1"/>
          </p:cNvSpPr>
          <p:nvPr>
            <p:ph idx="1"/>
          </p:nvPr>
        </p:nvSpPr>
        <p:spPr>
          <a:xfrm>
            <a:off x="841248" y="2096199"/>
            <a:ext cx="3480354" cy="3747384"/>
          </a:xfrm>
        </p:spPr>
        <p:txBody>
          <a:bodyPr>
            <a:normAutofit fontScale="85000" lnSpcReduction="10000"/>
          </a:bodyPr>
          <a:lstStyle/>
          <a:p>
            <a:pPr marL="342900" marR="0" lvl="0" indent="-342900">
              <a:spcBef>
                <a:spcPts val="0"/>
              </a:spcBef>
              <a:spcAft>
                <a:spcPts val="0"/>
              </a:spcAft>
              <a:buFont typeface="Wingdings" pitchFamily="2" charset="2"/>
              <a:buChar char=""/>
            </a:pPr>
            <a:r>
              <a:rPr lang="en-US" sz="1800" kern="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“Perspective: A Research Roadmap about Ultra-Processed Foods and Human Health for the United States Food System: Proceedings from an Interdisciplinary, Multi-Stakeholder Workshop.” “Advances in Nutrition An International Review Journal”. </a:t>
            </a:r>
            <a:r>
              <a:rPr lang="en-US" sz="1800" u="sng"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https://advances.nutrition.org/article/S2161-8313%2823%2901378-9/fulltext</a:t>
            </a:r>
            <a:r>
              <a:rPr lang="en-US" sz="1800" kern="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Symbol" pitchFamily="2" charset="2"/>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800" kern="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6 March, 2025</a:t>
            </a:r>
            <a:endParaRPr lang="en-US" sz="1800" dirty="0">
              <a:effectLst/>
              <a:latin typeface="Symbol" pitchFamily="2" charset="2"/>
              <a:ea typeface="Calibri" panose="020F0502020204030204" pitchFamily="34" charset="0"/>
              <a:cs typeface="Times New Roman" panose="02020603050405020304" pitchFamily="18" charset="0"/>
            </a:endParaRPr>
          </a:p>
          <a:p>
            <a:endParaRPr lang="en-US" dirty="0"/>
          </a:p>
        </p:txBody>
      </p:sp>
      <p:pic>
        <p:nvPicPr>
          <p:cNvPr id="1025" name="Picture 1" descr="FIGURE 1">
            <a:extLst>
              <a:ext uri="{FF2B5EF4-FFF2-40B4-BE49-F238E27FC236}">
                <a16:creationId xmlns:a16="http://schemas.microsoft.com/office/drawing/2014/main" id="{E8C5EBCC-FEC7-8893-8660-44DEAE40D0F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4795105" y="1916952"/>
            <a:ext cx="6763473" cy="4419756"/>
          </a:xfrm>
          <a:prstGeom prst="rect">
            <a:avLst/>
          </a:prstGeom>
          <a:noFill/>
          <a:extLst>
            <a:ext uri="{909E8E84-426E-40DD-AFC4-6F175D3DCCD1}">
              <a14:hiddenFill xmlns:a14="http://schemas.microsoft.com/office/drawing/2010/main">
                <a:solidFill>
                  <a:srgbClr val="FFFFFF"/>
                </a:solidFill>
              </a14:hiddenFill>
            </a:ext>
          </a:extLst>
        </p:spPr>
      </p:pic>
      <p:cxnSp>
        <p:nvCxnSpPr>
          <p:cNvPr id="1032"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8" name="Straight Connector 1037">
            <a:extLst>
              <a:ext uri="{FF2B5EF4-FFF2-40B4-BE49-F238E27FC236}">
                <a16:creationId xmlns:a16="http://schemas.microsoft.com/office/drawing/2014/main" id="{BC497C19-989F-45AC-8DFC-261F364C6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1916952"/>
            <a:ext cx="0" cy="41304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09060AD3-5768-4FC8-8FD9-0580733F1E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16952"/>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7B7AF7C8-A4C9-ACBC-F64F-FC32E4CD7675}"/>
              </a:ext>
            </a:extLst>
          </p:cNvPr>
          <p:cNvSpPr>
            <a:spLocks noChangeArrowheads="1"/>
          </p:cNvSpPr>
          <p:nvPr/>
        </p:nvSpPr>
        <p:spPr bwMode="auto">
          <a:xfrm>
            <a:off x="284903" y="1318872"/>
            <a:ext cx="1540502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2017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F04E-DF55-B2A1-90D1-BF9B05029E3E}"/>
              </a:ext>
            </a:extLst>
          </p:cNvPr>
          <p:cNvSpPr>
            <a:spLocks noGrp="1"/>
          </p:cNvSpPr>
          <p:nvPr>
            <p:ph type="title"/>
          </p:nvPr>
        </p:nvSpPr>
        <p:spPr/>
        <p:txBody>
          <a:bodyPr/>
          <a:lstStyle/>
          <a:p>
            <a:r>
              <a:rPr lang="en-US" dirty="0"/>
              <a:t>Political:</a:t>
            </a:r>
          </a:p>
        </p:txBody>
      </p:sp>
      <p:graphicFrame>
        <p:nvGraphicFramePr>
          <p:cNvPr id="7" name="Content Placeholder 2">
            <a:extLst>
              <a:ext uri="{FF2B5EF4-FFF2-40B4-BE49-F238E27FC236}">
                <a16:creationId xmlns:a16="http://schemas.microsoft.com/office/drawing/2014/main" id="{5EF8DDB8-962D-02FA-6147-BE589A5900F3}"/>
              </a:ext>
            </a:extLst>
          </p:cNvPr>
          <p:cNvGraphicFramePr>
            <a:graphicFrameLocks noGrp="1"/>
          </p:cNvGraphicFramePr>
          <p:nvPr>
            <p:ph idx="1"/>
          </p:nvPr>
        </p:nvGraphicFramePr>
        <p:xfrm>
          <a:off x="841248" y="2096199"/>
          <a:ext cx="9489000" cy="3747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45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DA1D8-7E89-D66C-51FA-597519C6E246}"/>
              </a:ext>
            </a:extLst>
          </p:cNvPr>
          <p:cNvSpPr>
            <a:spLocks noGrp="1"/>
          </p:cNvSpPr>
          <p:nvPr>
            <p:ph type="title"/>
          </p:nvPr>
        </p:nvSpPr>
        <p:spPr>
          <a:xfrm>
            <a:off x="841248" y="552782"/>
            <a:ext cx="9489000" cy="1325563"/>
          </a:xfrm>
        </p:spPr>
        <p:txBody>
          <a:bodyPr>
            <a:normAutofit/>
          </a:bodyPr>
          <a:lstStyle/>
          <a:p>
            <a:r>
              <a:rPr lang="en-US" dirty="0"/>
              <a:t>Scientific:</a:t>
            </a:r>
          </a:p>
        </p:txBody>
      </p:sp>
      <p:sp>
        <p:nvSpPr>
          <p:cNvPr id="30" name="Content Placeholder 2">
            <a:extLst>
              <a:ext uri="{FF2B5EF4-FFF2-40B4-BE49-F238E27FC236}">
                <a16:creationId xmlns:a16="http://schemas.microsoft.com/office/drawing/2014/main" id="{EBACF091-62F6-E06D-79FB-B20AF6156F43}"/>
              </a:ext>
            </a:extLst>
          </p:cNvPr>
          <p:cNvSpPr>
            <a:spLocks noGrp="1"/>
          </p:cNvSpPr>
          <p:nvPr>
            <p:ph idx="1"/>
          </p:nvPr>
        </p:nvSpPr>
        <p:spPr>
          <a:xfrm>
            <a:off x="841248" y="2096199"/>
            <a:ext cx="9489000" cy="3747384"/>
          </a:xfrm>
        </p:spPr>
        <p:txBody>
          <a:bodyPr>
            <a:normAutofit/>
          </a:bodyPr>
          <a:lstStyle/>
          <a:p>
            <a:pPr>
              <a:lnSpc>
                <a:spcPct val="120000"/>
              </a:lnSpc>
            </a:pPr>
            <a:r>
              <a:rPr lang="en-US" sz="1300" dirty="0">
                <a:effectLst/>
                <a:ea typeface="Times New Roman" panose="02020603050405020304" pitchFamily="18" charset="0"/>
                <a:cs typeface="Times New Roman" panose="02020603050405020304" pitchFamily="18" charset="0"/>
              </a:rPr>
              <a:t>Using data from the National Health And Nutrition Examination Survey III (NHANES III), previous researchers found that frequent consumption of ultra-processed foods was associated with greater chances of all cause mortality in U.S. adults, but little research has focused on factors that can impact ultra-processed food consumption, such as food environment.</a:t>
            </a:r>
          </a:p>
          <a:p>
            <a:pPr>
              <a:lnSpc>
                <a:spcPct val="120000"/>
              </a:lnSpc>
            </a:pPr>
            <a:r>
              <a:rPr lang="en-US" sz="1300" dirty="0">
                <a:effectLst/>
                <a:ea typeface="Times New Roman" panose="02020603050405020304" pitchFamily="18" charset="0"/>
                <a:cs typeface="Times New Roman" panose="02020603050405020304" pitchFamily="18" charset="0"/>
              </a:rPr>
              <a:t>The NOVA classification </a:t>
            </a:r>
            <a:r>
              <a:rPr lang="en-US" sz="1300" dirty="0">
                <a:ea typeface="Times New Roman" panose="02020603050405020304" pitchFamily="18" charset="0"/>
                <a:cs typeface="Times New Roman" panose="02020603050405020304" pitchFamily="18" charset="0"/>
              </a:rPr>
              <a:t>has a purpose to </a:t>
            </a:r>
            <a:r>
              <a:rPr lang="en-US" sz="1300" dirty="0">
                <a:effectLst/>
                <a:ea typeface="Times New Roman" panose="02020603050405020304" pitchFamily="18" charset="0"/>
                <a:cs typeface="Times New Roman" panose="02020603050405020304" pitchFamily="18" charset="0"/>
              </a:rPr>
              <a:t>to classify foods according to the extent and purpose of their industrial processing if any (1). The NOVA categorizes foods into four groups: Group 1 - </a:t>
            </a:r>
            <a:r>
              <a:rPr lang="en-US" sz="1300" i="1" dirty="0">
                <a:effectLst/>
                <a:ea typeface="Times New Roman" panose="02020603050405020304" pitchFamily="18" charset="0"/>
                <a:cs typeface="Times New Roman" panose="02020603050405020304" pitchFamily="18" charset="0"/>
              </a:rPr>
              <a:t>in natural</a:t>
            </a:r>
            <a:r>
              <a:rPr lang="en-US" sz="1300" dirty="0">
                <a:effectLst/>
                <a:ea typeface="Times New Roman" panose="02020603050405020304" pitchFamily="18" charset="0"/>
                <a:cs typeface="Times New Roman" panose="02020603050405020304" pitchFamily="18" charset="0"/>
              </a:rPr>
              <a:t> or minimally processed foods; Group 2 - processed culinary ingredients; Group 3 - processed foods; and Group 4 - ultra processed foods (UPFs). UPFs refer to those certain foods that contain at least one item within their ingredients that is characteristic of the NOVA ultra-processed food group, i.e., food substances that are never or rarely used in cooking - such as cosmetic food additives, different types of sugars, and modified oils, which allow shelf-life extension and may give the product other sensory properties.</a:t>
            </a:r>
            <a:endParaRPr lang="en-US" sz="1300" dirty="0">
              <a:effectLst/>
              <a:ea typeface="Calibri" panose="020F0502020204030204" pitchFamily="34" charset="0"/>
              <a:cs typeface="Times New Roman" panose="02020603050405020304" pitchFamily="18" charset="0"/>
            </a:endParaRPr>
          </a:p>
          <a:p>
            <a:pPr>
              <a:lnSpc>
                <a:spcPct val="120000"/>
              </a:lnSpc>
            </a:pPr>
            <a:r>
              <a:rPr lang="en-US" sz="1300" dirty="0"/>
              <a:t>Studies  have shown that increased intake of UPFs leads to increased risk of cardiovascular disease. A study involving 200,000 U.S. adults revealed that people who had a high intake of UPFs had a 17% greater risk of cardiovascular disease. </a:t>
            </a:r>
          </a:p>
          <a:p>
            <a:pPr marL="228600" lvl="1" indent="0">
              <a:lnSpc>
                <a:spcPct val="120000"/>
              </a:lnSpc>
              <a:buNone/>
            </a:pPr>
            <a:endParaRPr lang="en-US" sz="1300" dirty="0"/>
          </a:p>
        </p:txBody>
      </p:sp>
      <p:cxnSp>
        <p:nvCxnSpPr>
          <p:cNvPr id="23"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94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3376F-C975-6638-9D5D-2CA34BE22252}"/>
              </a:ext>
            </a:extLst>
          </p:cNvPr>
          <p:cNvSpPr>
            <a:spLocks noGrp="1"/>
          </p:cNvSpPr>
          <p:nvPr>
            <p:ph type="title"/>
          </p:nvPr>
        </p:nvSpPr>
        <p:spPr>
          <a:xfrm>
            <a:off x="5907024" y="552782"/>
            <a:ext cx="4423224" cy="1643663"/>
          </a:xfrm>
        </p:spPr>
        <p:txBody>
          <a:bodyPr>
            <a:normAutofit/>
          </a:bodyPr>
          <a:lstStyle/>
          <a:p>
            <a:r>
              <a:rPr lang="en-US" dirty="0"/>
              <a:t>Scientific:</a:t>
            </a:r>
          </a:p>
        </p:txBody>
      </p:sp>
      <p:pic>
        <p:nvPicPr>
          <p:cNvPr id="5" name="Picture 4" descr="Test tubes with one test tube in orange with drops">
            <a:extLst>
              <a:ext uri="{FF2B5EF4-FFF2-40B4-BE49-F238E27FC236}">
                <a16:creationId xmlns:a16="http://schemas.microsoft.com/office/drawing/2014/main" id="{9DA68C5B-89C0-FD8C-4B77-F24061895BA0}"/>
              </a:ext>
            </a:extLst>
          </p:cNvPr>
          <p:cNvPicPr>
            <a:picLocks noChangeAspect="1"/>
          </p:cNvPicPr>
          <p:nvPr/>
        </p:nvPicPr>
        <p:blipFill>
          <a:blip r:embed="rId2"/>
          <a:srcRect l="32624" r="15522" b="1"/>
          <a:stretch/>
        </p:blipFill>
        <p:spPr>
          <a:xfrm>
            <a:off x="20" y="10"/>
            <a:ext cx="5210493" cy="6857990"/>
          </a:xfrm>
          <a:prstGeom prst="rect">
            <a:avLst/>
          </a:prstGeom>
        </p:spPr>
      </p:pic>
      <p:sp>
        <p:nvSpPr>
          <p:cNvPr id="3" name="Content Placeholder 2">
            <a:extLst>
              <a:ext uri="{FF2B5EF4-FFF2-40B4-BE49-F238E27FC236}">
                <a16:creationId xmlns:a16="http://schemas.microsoft.com/office/drawing/2014/main" id="{E438598C-E811-A902-0B3A-AECD8D00ACAC}"/>
              </a:ext>
            </a:extLst>
          </p:cNvPr>
          <p:cNvSpPr>
            <a:spLocks noGrp="1"/>
          </p:cNvSpPr>
          <p:nvPr>
            <p:ph idx="1"/>
          </p:nvPr>
        </p:nvSpPr>
        <p:spPr>
          <a:xfrm>
            <a:off x="5907024" y="2735229"/>
            <a:ext cx="4423224" cy="3108354"/>
          </a:xfrm>
        </p:spPr>
        <p:txBody>
          <a:bodyPr>
            <a:normAutofit/>
          </a:bodyPr>
          <a:lstStyle/>
          <a:p>
            <a:pPr>
              <a:lnSpc>
                <a:spcPct val="120000"/>
              </a:lnSpc>
            </a:pPr>
            <a:r>
              <a:rPr lang="en-US" sz="1400"/>
              <a:t>Research shows that a correlation between high UPF consumption and greater mortality rates.</a:t>
            </a:r>
          </a:p>
          <a:p>
            <a:pPr lvl="1">
              <a:lnSpc>
                <a:spcPct val="120000"/>
              </a:lnSpc>
            </a:pPr>
            <a:r>
              <a:rPr lang="en-US" sz="1400"/>
              <a:t>Higher intake of UPFs relate to a higher risk of stroke and cognitive decline.</a:t>
            </a:r>
          </a:p>
          <a:p>
            <a:pPr lvl="1">
              <a:lnSpc>
                <a:spcPct val="120000"/>
              </a:lnSpc>
            </a:pPr>
            <a:r>
              <a:rPr lang="en-US" sz="1400"/>
              <a:t>Higher rates of metabolic disorders like  obesity, hypertension, and hypertriglyceridemia are correlated to high UPF intakes.</a:t>
            </a:r>
          </a:p>
          <a:p>
            <a:pPr lvl="1">
              <a:lnSpc>
                <a:spcPct val="120000"/>
              </a:lnSpc>
            </a:pPr>
            <a:r>
              <a:rPr lang="en-US" sz="1400"/>
              <a:t>There is also a strong correlation between mental health and high intake of UPFs. These mental health issues include anxiety, depression, etc.</a:t>
            </a:r>
          </a:p>
          <a:p>
            <a:pPr>
              <a:lnSpc>
                <a:spcPct val="120000"/>
              </a:lnSpc>
            </a:pPr>
            <a:endParaRPr lang="en-US" sz="1400"/>
          </a:p>
        </p:txBody>
      </p:sp>
      <p:cxnSp>
        <p:nvCxnSpPr>
          <p:cNvPr id="11"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ain Frame">
            <a:extLst>
              <a:ext uri="{FF2B5EF4-FFF2-40B4-BE49-F238E27FC236}">
                <a16:creationId xmlns:a16="http://schemas.microsoft.com/office/drawing/2014/main" id="{60B98957-D5C0-4FFC-8987-C5D8A06FD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B123B9E-16C1-47FC-BA6E-0B62BE4F2E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133" y="2400300"/>
            <a:ext cx="5186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Horizontal Connector">
            <a:extLst>
              <a:ext uri="{FF2B5EF4-FFF2-40B4-BE49-F238E27FC236}">
                <a16:creationId xmlns:a16="http://schemas.microsoft.com/office/drawing/2014/main" id="{51DA9589-40B0-4B65-A035-81057865F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8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3611-821C-0B05-CB68-8FC96DEA9E88}"/>
              </a:ext>
            </a:extLst>
          </p:cNvPr>
          <p:cNvSpPr>
            <a:spLocks noGrp="1"/>
          </p:cNvSpPr>
          <p:nvPr>
            <p:ph type="title"/>
          </p:nvPr>
        </p:nvSpPr>
        <p:spPr/>
        <p:txBody>
          <a:bodyPr/>
          <a:lstStyle/>
          <a:p>
            <a:r>
              <a:rPr lang="en-US" dirty="0"/>
              <a:t>Legal Issues:</a:t>
            </a:r>
          </a:p>
        </p:txBody>
      </p:sp>
      <p:graphicFrame>
        <p:nvGraphicFramePr>
          <p:cNvPr id="5" name="Content Placeholder 2">
            <a:extLst>
              <a:ext uri="{FF2B5EF4-FFF2-40B4-BE49-F238E27FC236}">
                <a16:creationId xmlns:a16="http://schemas.microsoft.com/office/drawing/2014/main" id="{78381B1C-F3E2-83D8-831F-5CC557920793}"/>
              </a:ext>
            </a:extLst>
          </p:cNvPr>
          <p:cNvGraphicFramePr>
            <a:graphicFrameLocks noGrp="1"/>
          </p:cNvGraphicFramePr>
          <p:nvPr>
            <p:ph idx="1"/>
          </p:nvPr>
        </p:nvGraphicFramePr>
        <p:xfrm>
          <a:off x="841248" y="2096199"/>
          <a:ext cx="9489000" cy="3747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9289847"/>
      </p:ext>
    </p:extLst>
  </p:cSld>
  <p:clrMapOvr>
    <a:masterClrMapping/>
  </p:clrMapOvr>
</p:sld>
</file>

<file path=ppt/theme/theme1.xml><?xml version="1.0" encoding="utf-8"?>
<a:theme xmlns:a="http://schemas.openxmlformats.org/drawingml/2006/main" name="MimeoVTI">
  <a:themeElements>
    <a:clrScheme name="Mimeo">
      <a:dk1>
        <a:sysClr val="windowText" lastClr="000000"/>
      </a:dk1>
      <a:lt1>
        <a:sysClr val="window" lastClr="FFFFFF"/>
      </a:lt1>
      <a:dk2>
        <a:srgbClr val="011E31"/>
      </a:dk2>
      <a:lt2>
        <a:srgbClr val="FDF3E6"/>
      </a:lt2>
      <a:accent1>
        <a:srgbClr val="005E9E"/>
      </a:accent1>
      <a:accent2>
        <a:srgbClr val="38998D"/>
      </a:accent2>
      <a:accent3>
        <a:srgbClr val="EF8683"/>
      </a:accent3>
      <a:accent4>
        <a:srgbClr val="F04E28"/>
      </a:accent4>
      <a:accent5>
        <a:srgbClr val="DD992C"/>
      </a:accent5>
      <a:accent6>
        <a:srgbClr val="136E65"/>
      </a:accent6>
      <a:hlink>
        <a:srgbClr val="38998D"/>
      </a:hlink>
      <a:folHlink>
        <a:srgbClr val="F04E28"/>
      </a:folHlink>
    </a:clrScheme>
    <a:fontScheme name="Custom 3">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meoVTI" id="{63E3BFD8-7F9C-46D1-A4F3-04054403C108}" vid="{C505C190-EE38-45FD-8294-6454536D04BA}"/>
    </a:ext>
  </a:extLst>
</a:theme>
</file>

<file path=docProps/app.xml><?xml version="1.0" encoding="utf-8"?>
<Properties xmlns="http://schemas.openxmlformats.org/officeDocument/2006/extended-properties" xmlns:vt="http://schemas.openxmlformats.org/officeDocument/2006/docPropsVTypes">
  <TotalTime>4670</TotalTime>
  <Words>2964</Words>
  <Application>Microsoft Macintosh PowerPoint</Application>
  <PresentationFormat>Widescreen</PresentationFormat>
  <Paragraphs>155</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Elephant</vt:lpstr>
      <vt:lpstr>ElsevierGulliver</vt:lpstr>
      <vt:lpstr>Symbol</vt:lpstr>
      <vt:lpstr>system-ui</vt:lpstr>
      <vt:lpstr>Times New Roman</vt:lpstr>
      <vt:lpstr>Univers Condensed</vt:lpstr>
      <vt:lpstr>Verdana</vt:lpstr>
      <vt:lpstr>Wingdings</vt:lpstr>
      <vt:lpstr>MimeoVTI</vt:lpstr>
      <vt:lpstr>  Ultra-Processed Food Exposure and Adverse Health Outcomes-Should We Be Eating Ultra-Processed Foods in America? </vt:lpstr>
      <vt:lpstr>Problem Statement:</vt:lpstr>
      <vt:lpstr>History:</vt:lpstr>
      <vt:lpstr>History:</vt:lpstr>
      <vt:lpstr>A UPF Roadmap:</vt:lpstr>
      <vt:lpstr>Political:</vt:lpstr>
      <vt:lpstr>Scientific:</vt:lpstr>
      <vt:lpstr>Scientific:</vt:lpstr>
      <vt:lpstr>Legal Issues:</vt:lpstr>
      <vt:lpstr>Religious Beliefs:</vt:lpstr>
      <vt:lpstr>Ethical Questions:</vt:lpstr>
      <vt:lpstr>More Ethical Questions:</vt:lpstr>
      <vt:lpstr>Cultural Habits:</vt:lpstr>
      <vt:lpstr>Institutional Agencies:</vt:lpstr>
      <vt:lpstr>Institutional Impacts:</vt:lpstr>
      <vt:lpstr>Pros of UPFs:</vt:lpstr>
      <vt:lpstr>Cons of UPFs:</vt:lpstr>
      <vt:lpstr>Problem Statement Re-stated:</vt:lpstr>
      <vt:lpstr>My Solutions:</vt:lpstr>
      <vt:lpstr>Class Activity:</vt:lpstr>
      <vt:lpstr>References:</vt:lpstr>
      <vt:lpstr>References Continued:</vt:lpstr>
      <vt:lpstr>More References:</vt:lpstr>
      <vt:lpstr>References Continued:</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Ultra-Processed Food Exposure and Adverse Health Outcomes-We Should not be Eating Ultra-Processed Foods in America! </dc:title>
  <dc:creator>Rexing, Blair K</dc:creator>
  <cp:lastModifiedBy>Rexing, Blair K</cp:lastModifiedBy>
  <cp:revision>21</cp:revision>
  <dcterms:created xsi:type="dcterms:W3CDTF">2025-03-24T18:30:53Z</dcterms:created>
  <dcterms:modified xsi:type="dcterms:W3CDTF">2025-05-04T00:15:04Z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932cc9-dea4-49e2-bfe2-7f42b17a9d2b_Enabled">
    <vt:lpwstr>true</vt:lpwstr>
  </property>
  <property fmtid="{D5CDD505-2E9C-101B-9397-08002B2CF9AE}" pid="3" name="MSIP_Label_93932cc9-dea4-49e2-bfe2-7f42b17a9d2b_SetDate">
    <vt:lpwstr>2025-03-24T18:30:56Z</vt:lpwstr>
  </property>
  <property fmtid="{D5CDD505-2E9C-101B-9397-08002B2CF9AE}" pid="4" name="MSIP_Label_93932cc9-dea4-49e2-bfe2-7f42b17a9d2b_Method">
    <vt:lpwstr>Standard</vt:lpwstr>
  </property>
  <property fmtid="{D5CDD505-2E9C-101B-9397-08002B2CF9AE}" pid="5" name="MSIP_Label_93932cc9-dea4-49e2-bfe2-7f42b17a9d2b_Name">
    <vt:lpwstr>USI Internal</vt:lpwstr>
  </property>
  <property fmtid="{D5CDD505-2E9C-101B-9397-08002B2CF9AE}" pid="6" name="MSIP_Label_93932cc9-dea4-49e2-bfe2-7f42b17a9d2b_SiteId">
    <vt:lpwstr>ae1d882c-786b-492c-9095-3d81d0a2f615</vt:lpwstr>
  </property>
  <property fmtid="{D5CDD505-2E9C-101B-9397-08002B2CF9AE}" pid="7" name="MSIP_Label_93932cc9-dea4-49e2-bfe2-7f42b17a9d2b_ActionId">
    <vt:lpwstr>f7bdc101-8e45-4e43-b1a8-e749beac1b0f</vt:lpwstr>
  </property>
  <property fmtid="{D5CDD505-2E9C-101B-9397-08002B2CF9AE}" pid="8" name="MSIP_Label_93932cc9-dea4-49e2-bfe2-7f42b17a9d2b_ContentBits">
    <vt:lpwstr>0</vt:lpwstr>
  </property>
</Properties>
</file>