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notesMasterIdLst>
    <p:notesMasterId r:id="rId60"/>
  </p:notes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70" r:id="rId14"/>
    <p:sldId id="280" r:id="rId15"/>
    <p:sldId id="288" r:id="rId16"/>
    <p:sldId id="268" r:id="rId17"/>
    <p:sldId id="269" r:id="rId18"/>
    <p:sldId id="274" r:id="rId19"/>
    <p:sldId id="271" r:id="rId20"/>
    <p:sldId id="272" r:id="rId21"/>
    <p:sldId id="273" r:id="rId22"/>
    <p:sldId id="275" r:id="rId23"/>
    <p:sldId id="276" r:id="rId24"/>
    <p:sldId id="277" r:id="rId25"/>
    <p:sldId id="292" r:id="rId26"/>
    <p:sldId id="279" r:id="rId27"/>
    <p:sldId id="281" r:id="rId28"/>
    <p:sldId id="363" r:id="rId29"/>
    <p:sldId id="283" r:id="rId30"/>
    <p:sldId id="282" r:id="rId31"/>
    <p:sldId id="285" r:id="rId32"/>
    <p:sldId id="284" r:id="rId33"/>
    <p:sldId id="287" r:id="rId34"/>
    <p:sldId id="286" r:id="rId35"/>
    <p:sldId id="289" r:id="rId36"/>
    <p:sldId id="294" r:id="rId37"/>
    <p:sldId id="362" r:id="rId38"/>
    <p:sldId id="290" r:id="rId39"/>
    <p:sldId id="295" r:id="rId40"/>
    <p:sldId id="291" r:id="rId41"/>
    <p:sldId id="297" r:id="rId42"/>
    <p:sldId id="298" r:id="rId43"/>
    <p:sldId id="299" r:id="rId44"/>
    <p:sldId id="296" r:id="rId45"/>
    <p:sldId id="364" r:id="rId46"/>
    <p:sldId id="300" r:id="rId47"/>
    <p:sldId id="352" r:id="rId48"/>
    <p:sldId id="353" r:id="rId49"/>
    <p:sldId id="351" r:id="rId50"/>
    <p:sldId id="354" r:id="rId51"/>
    <p:sldId id="355" r:id="rId52"/>
    <p:sldId id="358" r:id="rId53"/>
    <p:sldId id="360" r:id="rId54"/>
    <p:sldId id="361" r:id="rId55"/>
    <p:sldId id="365" r:id="rId56"/>
    <p:sldId id="356" r:id="rId57"/>
    <p:sldId id="357" r:id="rId58"/>
    <p:sldId id="27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37"/>
    <p:restoredTop sz="71069"/>
  </p:normalViewPr>
  <p:slideViewPr>
    <p:cSldViewPr snapToGrid="0" snapToObjects="1">
      <p:cViewPr varScale="1">
        <p:scale>
          <a:sx n="47" d="100"/>
          <a:sy n="47" d="100"/>
        </p:scale>
        <p:origin x="10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8CB55-316B-4E52-8CD5-81C137C017C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068A27A-15E7-4D1A-8285-3968F89DC3AF}">
      <dgm:prSet/>
      <dgm:spPr/>
      <dgm:t>
        <a:bodyPr/>
        <a:lstStyle/>
        <a:p>
          <a:r>
            <a:rPr lang="en-US"/>
            <a:t>Loss of RBCs</a:t>
          </a:r>
        </a:p>
      </dgm:t>
    </dgm:pt>
    <dgm:pt modelId="{3B91006F-3EDB-4C42-9305-000AA091D6AD}" type="parTrans" cxnId="{38F18A07-995E-497F-B825-C105DC14A55C}">
      <dgm:prSet/>
      <dgm:spPr/>
      <dgm:t>
        <a:bodyPr/>
        <a:lstStyle/>
        <a:p>
          <a:endParaRPr lang="en-US"/>
        </a:p>
      </dgm:t>
    </dgm:pt>
    <dgm:pt modelId="{62CF5617-9D1A-44D8-B8F4-2FA207D8E564}" type="sibTrans" cxnId="{38F18A07-995E-497F-B825-C105DC14A55C}">
      <dgm:prSet/>
      <dgm:spPr/>
      <dgm:t>
        <a:bodyPr/>
        <a:lstStyle/>
        <a:p>
          <a:endParaRPr lang="en-US"/>
        </a:p>
      </dgm:t>
    </dgm:pt>
    <dgm:pt modelId="{F11D3B06-E47C-42E3-A6F9-7B0D1516B19A}">
      <dgm:prSet/>
      <dgm:spPr/>
      <dgm:t>
        <a:bodyPr/>
        <a:lstStyle/>
        <a:p>
          <a:r>
            <a:rPr lang="en-US"/>
            <a:t>Hemolysis or destruction of RBCs</a:t>
          </a:r>
        </a:p>
      </dgm:t>
    </dgm:pt>
    <dgm:pt modelId="{A0B454DE-6C54-40D0-99EE-EC0F27AA3884}" type="parTrans" cxnId="{9C1B894D-7417-4CB9-AB99-A537F99A0B2E}">
      <dgm:prSet/>
      <dgm:spPr/>
      <dgm:t>
        <a:bodyPr/>
        <a:lstStyle/>
        <a:p>
          <a:endParaRPr lang="en-US"/>
        </a:p>
      </dgm:t>
    </dgm:pt>
    <dgm:pt modelId="{D237D5E3-33A7-47B6-9C30-D4FBEE5E2BCF}" type="sibTrans" cxnId="{9C1B894D-7417-4CB9-AB99-A537F99A0B2E}">
      <dgm:prSet/>
      <dgm:spPr/>
      <dgm:t>
        <a:bodyPr/>
        <a:lstStyle/>
        <a:p>
          <a:endParaRPr lang="en-US"/>
        </a:p>
      </dgm:t>
    </dgm:pt>
    <dgm:pt modelId="{F87C714D-0209-451F-89F8-70E282097B34}">
      <dgm:prSet/>
      <dgm:spPr/>
      <dgm:t>
        <a:bodyPr/>
        <a:lstStyle/>
        <a:p>
          <a:r>
            <a:rPr lang="en-US"/>
            <a:t>Problem with RBC production – vitamin deficiency or disease (bone marrow failure)</a:t>
          </a:r>
        </a:p>
      </dgm:t>
    </dgm:pt>
    <dgm:pt modelId="{56BFB543-4657-42DE-8B44-06F111201B22}" type="parTrans" cxnId="{27612627-F520-4FF0-AD6F-58639CD27028}">
      <dgm:prSet/>
      <dgm:spPr/>
      <dgm:t>
        <a:bodyPr/>
        <a:lstStyle/>
        <a:p>
          <a:endParaRPr lang="en-US"/>
        </a:p>
      </dgm:t>
    </dgm:pt>
    <dgm:pt modelId="{F7414893-8A01-4CF6-B864-1D3BA4B9AB58}" type="sibTrans" cxnId="{27612627-F520-4FF0-AD6F-58639CD27028}">
      <dgm:prSet/>
      <dgm:spPr/>
      <dgm:t>
        <a:bodyPr/>
        <a:lstStyle/>
        <a:p>
          <a:endParaRPr lang="en-US"/>
        </a:p>
      </dgm:t>
    </dgm:pt>
    <dgm:pt modelId="{11E17B74-36B5-8145-A724-102F1B7E45D7}" type="pres">
      <dgm:prSet presAssocID="{F918CB55-316B-4E52-8CD5-81C137C017CF}" presName="hierChild1" presStyleCnt="0">
        <dgm:presLayoutVars>
          <dgm:chPref val="1"/>
          <dgm:dir/>
          <dgm:animOne val="branch"/>
          <dgm:animLvl val="lvl"/>
          <dgm:resizeHandles/>
        </dgm:presLayoutVars>
      </dgm:prSet>
      <dgm:spPr/>
    </dgm:pt>
    <dgm:pt modelId="{83545E49-8878-D145-8FAB-34A241737E96}" type="pres">
      <dgm:prSet presAssocID="{A068A27A-15E7-4D1A-8285-3968F89DC3AF}" presName="hierRoot1" presStyleCnt="0"/>
      <dgm:spPr/>
    </dgm:pt>
    <dgm:pt modelId="{EF63D7C1-3C96-434E-ABB5-F52627D6C9D8}" type="pres">
      <dgm:prSet presAssocID="{A068A27A-15E7-4D1A-8285-3968F89DC3AF}" presName="composite" presStyleCnt="0"/>
      <dgm:spPr/>
    </dgm:pt>
    <dgm:pt modelId="{4412AEC9-FFCD-9B49-974C-5888E8591660}" type="pres">
      <dgm:prSet presAssocID="{A068A27A-15E7-4D1A-8285-3968F89DC3AF}" presName="background" presStyleLbl="node0" presStyleIdx="0" presStyleCnt="3"/>
      <dgm:spPr/>
    </dgm:pt>
    <dgm:pt modelId="{A43F7C05-B858-2B4A-9122-043D7BD21498}" type="pres">
      <dgm:prSet presAssocID="{A068A27A-15E7-4D1A-8285-3968F89DC3AF}" presName="text" presStyleLbl="fgAcc0" presStyleIdx="0" presStyleCnt="3">
        <dgm:presLayoutVars>
          <dgm:chPref val="3"/>
        </dgm:presLayoutVars>
      </dgm:prSet>
      <dgm:spPr/>
    </dgm:pt>
    <dgm:pt modelId="{2402807E-6191-F44F-B42F-C7F0E034D281}" type="pres">
      <dgm:prSet presAssocID="{A068A27A-15E7-4D1A-8285-3968F89DC3AF}" presName="hierChild2" presStyleCnt="0"/>
      <dgm:spPr/>
    </dgm:pt>
    <dgm:pt modelId="{748897D3-3ECE-8D4B-83FD-EF0F045A9918}" type="pres">
      <dgm:prSet presAssocID="{F11D3B06-E47C-42E3-A6F9-7B0D1516B19A}" presName="hierRoot1" presStyleCnt="0"/>
      <dgm:spPr/>
    </dgm:pt>
    <dgm:pt modelId="{7BC89FBD-07C3-B444-95D9-A2C8E698FBF2}" type="pres">
      <dgm:prSet presAssocID="{F11D3B06-E47C-42E3-A6F9-7B0D1516B19A}" presName="composite" presStyleCnt="0"/>
      <dgm:spPr/>
    </dgm:pt>
    <dgm:pt modelId="{90E2049B-5C17-4742-A86D-228FFE3EBB20}" type="pres">
      <dgm:prSet presAssocID="{F11D3B06-E47C-42E3-A6F9-7B0D1516B19A}" presName="background" presStyleLbl="node0" presStyleIdx="1" presStyleCnt="3"/>
      <dgm:spPr/>
    </dgm:pt>
    <dgm:pt modelId="{5E061A00-9F8D-D543-A477-5410103E4365}" type="pres">
      <dgm:prSet presAssocID="{F11D3B06-E47C-42E3-A6F9-7B0D1516B19A}" presName="text" presStyleLbl="fgAcc0" presStyleIdx="1" presStyleCnt="3">
        <dgm:presLayoutVars>
          <dgm:chPref val="3"/>
        </dgm:presLayoutVars>
      </dgm:prSet>
      <dgm:spPr/>
    </dgm:pt>
    <dgm:pt modelId="{C412E60E-DFBF-1243-A794-9633518F119D}" type="pres">
      <dgm:prSet presAssocID="{F11D3B06-E47C-42E3-A6F9-7B0D1516B19A}" presName="hierChild2" presStyleCnt="0"/>
      <dgm:spPr/>
    </dgm:pt>
    <dgm:pt modelId="{AF626DA3-B895-064B-97BE-F60A9C23ABB3}" type="pres">
      <dgm:prSet presAssocID="{F87C714D-0209-451F-89F8-70E282097B34}" presName="hierRoot1" presStyleCnt="0"/>
      <dgm:spPr/>
    </dgm:pt>
    <dgm:pt modelId="{A7CCF69D-F88E-1746-A8D1-5F413059A845}" type="pres">
      <dgm:prSet presAssocID="{F87C714D-0209-451F-89F8-70E282097B34}" presName="composite" presStyleCnt="0"/>
      <dgm:spPr/>
    </dgm:pt>
    <dgm:pt modelId="{7CA1B33F-3CEA-0749-936B-21278D030563}" type="pres">
      <dgm:prSet presAssocID="{F87C714D-0209-451F-89F8-70E282097B34}" presName="background" presStyleLbl="node0" presStyleIdx="2" presStyleCnt="3"/>
      <dgm:spPr/>
    </dgm:pt>
    <dgm:pt modelId="{56081ADD-ECE5-CA45-993D-98A84E4987AF}" type="pres">
      <dgm:prSet presAssocID="{F87C714D-0209-451F-89F8-70E282097B34}" presName="text" presStyleLbl="fgAcc0" presStyleIdx="2" presStyleCnt="3">
        <dgm:presLayoutVars>
          <dgm:chPref val="3"/>
        </dgm:presLayoutVars>
      </dgm:prSet>
      <dgm:spPr/>
    </dgm:pt>
    <dgm:pt modelId="{237B3512-AF92-C747-B7ED-576E63391C30}" type="pres">
      <dgm:prSet presAssocID="{F87C714D-0209-451F-89F8-70E282097B34}" presName="hierChild2" presStyleCnt="0"/>
      <dgm:spPr/>
    </dgm:pt>
  </dgm:ptLst>
  <dgm:cxnLst>
    <dgm:cxn modelId="{38F18A07-995E-497F-B825-C105DC14A55C}" srcId="{F918CB55-316B-4E52-8CD5-81C137C017CF}" destId="{A068A27A-15E7-4D1A-8285-3968F89DC3AF}" srcOrd="0" destOrd="0" parTransId="{3B91006F-3EDB-4C42-9305-000AA091D6AD}" sibTransId="{62CF5617-9D1A-44D8-B8F4-2FA207D8E564}"/>
    <dgm:cxn modelId="{716F470C-0F3D-724B-96BF-F747ACF8A2B1}" type="presOf" srcId="{F918CB55-316B-4E52-8CD5-81C137C017CF}" destId="{11E17B74-36B5-8145-A724-102F1B7E45D7}" srcOrd="0" destOrd="0" presId="urn:microsoft.com/office/officeart/2005/8/layout/hierarchy1"/>
    <dgm:cxn modelId="{1489CB11-A0F0-8541-BAF3-A86876F364CD}" type="presOf" srcId="{F11D3B06-E47C-42E3-A6F9-7B0D1516B19A}" destId="{5E061A00-9F8D-D543-A477-5410103E4365}" srcOrd="0" destOrd="0" presId="urn:microsoft.com/office/officeart/2005/8/layout/hierarchy1"/>
    <dgm:cxn modelId="{27612627-F520-4FF0-AD6F-58639CD27028}" srcId="{F918CB55-316B-4E52-8CD5-81C137C017CF}" destId="{F87C714D-0209-451F-89F8-70E282097B34}" srcOrd="2" destOrd="0" parTransId="{56BFB543-4657-42DE-8B44-06F111201B22}" sibTransId="{F7414893-8A01-4CF6-B864-1D3BA4B9AB58}"/>
    <dgm:cxn modelId="{9C1B894D-7417-4CB9-AB99-A537F99A0B2E}" srcId="{F918CB55-316B-4E52-8CD5-81C137C017CF}" destId="{F11D3B06-E47C-42E3-A6F9-7B0D1516B19A}" srcOrd="1" destOrd="0" parTransId="{A0B454DE-6C54-40D0-99EE-EC0F27AA3884}" sibTransId="{D237D5E3-33A7-47B6-9C30-D4FBEE5E2BCF}"/>
    <dgm:cxn modelId="{A3D23BAB-05E3-5F4F-AA58-0ED143448B2A}" type="presOf" srcId="{A068A27A-15E7-4D1A-8285-3968F89DC3AF}" destId="{A43F7C05-B858-2B4A-9122-043D7BD21498}" srcOrd="0" destOrd="0" presId="urn:microsoft.com/office/officeart/2005/8/layout/hierarchy1"/>
    <dgm:cxn modelId="{853500EC-89E6-9D4C-A02C-6C3FD1D5C1A0}" type="presOf" srcId="{F87C714D-0209-451F-89F8-70E282097B34}" destId="{56081ADD-ECE5-CA45-993D-98A84E4987AF}" srcOrd="0" destOrd="0" presId="urn:microsoft.com/office/officeart/2005/8/layout/hierarchy1"/>
    <dgm:cxn modelId="{42B341C8-3F99-0F41-AD65-6B6147F54CE5}" type="presParOf" srcId="{11E17B74-36B5-8145-A724-102F1B7E45D7}" destId="{83545E49-8878-D145-8FAB-34A241737E96}" srcOrd="0" destOrd="0" presId="urn:microsoft.com/office/officeart/2005/8/layout/hierarchy1"/>
    <dgm:cxn modelId="{D687D89B-7710-AF46-839D-16DF26EF91A1}" type="presParOf" srcId="{83545E49-8878-D145-8FAB-34A241737E96}" destId="{EF63D7C1-3C96-434E-ABB5-F52627D6C9D8}" srcOrd="0" destOrd="0" presId="urn:microsoft.com/office/officeart/2005/8/layout/hierarchy1"/>
    <dgm:cxn modelId="{C3E7E9DF-548D-2F44-B053-8E1D2D0C03CD}" type="presParOf" srcId="{EF63D7C1-3C96-434E-ABB5-F52627D6C9D8}" destId="{4412AEC9-FFCD-9B49-974C-5888E8591660}" srcOrd="0" destOrd="0" presId="urn:microsoft.com/office/officeart/2005/8/layout/hierarchy1"/>
    <dgm:cxn modelId="{F39EF10F-0F8B-DA44-BD2B-5D3071F2E3A9}" type="presParOf" srcId="{EF63D7C1-3C96-434E-ABB5-F52627D6C9D8}" destId="{A43F7C05-B858-2B4A-9122-043D7BD21498}" srcOrd="1" destOrd="0" presId="urn:microsoft.com/office/officeart/2005/8/layout/hierarchy1"/>
    <dgm:cxn modelId="{5799E1C5-F384-4240-8A4A-5598F93A6921}" type="presParOf" srcId="{83545E49-8878-D145-8FAB-34A241737E96}" destId="{2402807E-6191-F44F-B42F-C7F0E034D281}" srcOrd="1" destOrd="0" presId="urn:microsoft.com/office/officeart/2005/8/layout/hierarchy1"/>
    <dgm:cxn modelId="{9A1EA33D-B059-6D43-94E2-1644AD1302F0}" type="presParOf" srcId="{11E17B74-36B5-8145-A724-102F1B7E45D7}" destId="{748897D3-3ECE-8D4B-83FD-EF0F045A9918}" srcOrd="1" destOrd="0" presId="urn:microsoft.com/office/officeart/2005/8/layout/hierarchy1"/>
    <dgm:cxn modelId="{2DA03315-7937-8246-B537-521D034C3564}" type="presParOf" srcId="{748897D3-3ECE-8D4B-83FD-EF0F045A9918}" destId="{7BC89FBD-07C3-B444-95D9-A2C8E698FBF2}" srcOrd="0" destOrd="0" presId="urn:microsoft.com/office/officeart/2005/8/layout/hierarchy1"/>
    <dgm:cxn modelId="{04286197-C0AF-4D46-B778-26740B743EB3}" type="presParOf" srcId="{7BC89FBD-07C3-B444-95D9-A2C8E698FBF2}" destId="{90E2049B-5C17-4742-A86D-228FFE3EBB20}" srcOrd="0" destOrd="0" presId="urn:microsoft.com/office/officeart/2005/8/layout/hierarchy1"/>
    <dgm:cxn modelId="{421CA8AC-77A7-1A47-B3A8-AB1AA8B4A8E5}" type="presParOf" srcId="{7BC89FBD-07C3-B444-95D9-A2C8E698FBF2}" destId="{5E061A00-9F8D-D543-A477-5410103E4365}" srcOrd="1" destOrd="0" presId="urn:microsoft.com/office/officeart/2005/8/layout/hierarchy1"/>
    <dgm:cxn modelId="{88F6AB6C-03AB-5344-9526-F91BBF1F98AA}" type="presParOf" srcId="{748897D3-3ECE-8D4B-83FD-EF0F045A9918}" destId="{C412E60E-DFBF-1243-A794-9633518F119D}" srcOrd="1" destOrd="0" presId="urn:microsoft.com/office/officeart/2005/8/layout/hierarchy1"/>
    <dgm:cxn modelId="{65B5A32D-ADDD-8640-88F2-31149854C752}" type="presParOf" srcId="{11E17B74-36B5-8145-A724-102F1B7E45D7}" destId="{AF626DA3-B895-064B-97BE-F60A9C23ABB3}" srcOrd="2" destOrd="0" presId="urn:microsoft.com/office/officeart/2005/8/layout/hierarchy1"/>
    <dgm:cxn modelId="{F9F3032C-4D03-864D-AD15-C79B28E38779}" type="presParOf" srcId="{AF626DA3-B895-064B-97BE-F60A9C23ABB3}" destId="{A7CCF69D-F88E-1746-A8D1-5F413059A845}" srcOrd="0" destOrd="0" presId="urn:microsoft.com/office/officeart/2005/8/layout/hierarchy1"/>
    <dgm:cxn modelId="{53DF0DA9-B5E3-3B4C-8173-7ADDC46E08FC}" type="presParOf" srcId="{A7CCF69D-F88E-1746-A8D1-5F413059A845}" destId="{7CA1B33F-3CEA-0749-936B-21278D030563}" srcOrd="0" destOrd="0" presId="urn:microsoft.com/office/officeart/2005/8/layout/hierarchy1"/>
    <dgm:cxn modelId="{032C8C31-7690-4147-A5AA-CFF1DE54C04A}" type="presParOf" srcId="{A7CCF69D-F88E-1746-A8D1-5F413059A845}" destId="{56081ADD-ECE5-CA45-993D-98A84E4987AF}" srcOrd="1" destOrd="0" presId="urn:microsoft.com/office/officeart/2005/8/layout/hierarchy1"/>
    <dgm:cxn modelId="{28A4BAA7-DCC9-2046-9859-15CA62EB4756}" type="presParOf" srcId="{AF626DA3-B895-064B-97BE-F60A9C23ABB3}" destId="{237B3512-AF92-C747-B7ED-576E63391C3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088A7A-B696-46ED-9898-029BCD4ADBA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57DD492-B16B-49FC-8BA8-7C9C0631522B}">
      <dgm:prSet/>
      <dgm:spPr/>
      <dgm:t>
        <a:bodyPr/>
        <a:lstStyle/>
        <a:p>
          <a:r>
            <a:rPr lang="en-US"/>
            <a:t>What does folic acid/ folate do? Why do pregnant women need folic acid?</a:t>
          </a:r>
        </a:p>
      </dgm:t>
    </dgm:pt>
    <dgm:pt modelId="{68118E35-60F4-4D8E-B357-168E83CE07D2}" type="parTrans" cxnId="{4B90A34F-9ECB-44ED-8C6F-D256C25F7CEA}">
      <dgm:prSet/>
      <dgm:spPr/>
      <dgm:t>
        <a:bodyPr/>
        <a:lstStyle/>
        <a:p>
          <a:endParaRPr lang="en-US"/>
        </a:p>
      </dgm:t>
    </dgm:pt>
    <dgm:pt modelId="{CEC02326-1A7C-442A-9CDF-0399E931E9B4}" type="sibTrans" cxnId="{4B90A34F-9ECB-44ED-8C6F-D256C25F7CEA}">
      <dgm:prSet/>
      <dgm:spPr/>
      <dgm:t>
        <a:bodyPr/>
        <a:lstStyle/>
        <a:p>
          <a:endParaRPr lang="en-US"/>
        </a:p>
      </dgm:t>
    </dgm:pt>
    <dgm:pt modelId="{830DB975-5141-4160-89AD-C712F284460B}">
      <dgm:prSet/>
      <dgm:spPr/>
      <dgm:t>
        <a:bodyPr/>
        <a:lstStyle/>
        <a:p>
          <a:r>
            <a:rPr lang="en-US"/>
            <a:t>The difference between folate and folic acid:</a:t>
          </a:r>
        </a:p>
      </dgm:t>
    </dgm:pt>
    <dgm:pt modelId="{E2C82296-26F5-457A-AA5B-674286116589}" type="parTrans" cxnId="{2C2988BD-ACCE-448B-B234-415A81D55472}">
      <dgm:prSet/>
      <dgm:spPr/>
      <dgm:t>
        <a:bodyPr/>
        <a:lstStyle/>
        <a:p>
          <a:endParaRPr lang="en-US"/>
        </a:p>
      </dgm:t>
    </dgm:pt>
    <dgm:pt modelId="{95FEDDA8-7281-4706-BE70-4741E7363038}" type="sibTrans" cxnId="{2C2988BD-ACCE-448B-B234-415A81D55472}">
      <dgm:prSet/>
      <dgm:spPr/>
      <dgm:t>
        <a:bodyPr/>
        <a:lstStyle/>
        <a:p>
          <a:endParaRPr lang="en-US"/>
        </a:p>
      </dgm:t>
    </dgm:pt>
    <dgm:pt modelId="{9D7A4D7C-2329-F44A-99D2-8DAEEA7B21E0}" type="pres">
      <dgm:prSet presAssocID="{8A088A7A-B696-46ED-9898-029BCD4ADBA6}" presName="hierChild1" presStyleCnt="0">
        <dgm:presLayoutVars>
          <dgm:chPref val="1"/>
          <dgm:dir/>
          <dgm:animOne val="branch"/>
          <dgm:animLvl val="lvl"/>
          <dgm:resizeHandles/>
        </dgm:presLayoutVars>
      </dgm:prSet>
      <dgm:spPr/>
    </dgm:pt>
    <dgm:pt modelId="{FBE895BA-95C7-4C4A-8880-7DB9C5697C5A}" type="pres">
      <dgm:prSet presAssocID="{657DD492-B16B-49FC-8BA8-7C9C0631522B}" presName="hierRoot1" presStyleCnt="0"/>
      <dgm:spPr/>
    </dgm:pt>
    <dgm:pt modelId="{8633211D-7D96-874D-9DAC-A963F063632C}" type="pres">
      <dgm:prSet presAssocID="{657DD492-B16B-49FC-8BA8-7C9C0631522B}" presName="composite" presStyleCnt="0"/>
      <dgm:spPr/>
    </dgm:pt>
    <dgm:pt modelId="{79746269-228C-BF4E-9E0F-92F0760B038E}" type="pres">
      <dgm:prSet presAssocID="{657DD492-B16B-49FC-8BA8-7C9C0631522B}" presName="background" presStyleLbl="node0" presStyleIdx="0" presStyleCnt="2"/>
      <dgm:spPr/>
    </dgm:pt>
    <dgm:pt modelId="{14ECB43E-157A-E444-9887-4310B727F4D0}" type="pres">
      <dgm:prSet presAssocID="{657DD492-B16B-49FC-8BA8-7C9C0631522B}" presName="text" presStyleLbl="fgAcc0" presStyleIdx="0" presStyleCnt="2">
        <dgm:presLayoutVars>
          <dgm:chPref val="3"/>
        </dgm:presLayoutVars>
      </dgm:prSet>
      <dgm:spPr/>
    </dgm:pt>
    <dgm:pt modelId="{96DC7F73-295C-E144-8AB0-FDA39A0EE5BC}" type="pres">
      <dgm:prSet presAssocID="{657DD492-B16B-49FC-8BA8-7C9C0631522B}" presName="hierChild2" presStyleCnt="0"/>
      <dgm:spPr/>
    </dgm:pt>
    <dgm:pt modelId="{CECDA2EF-10C8-0B41-A75B-1A9F5B6FD641}" type="pres">
      <dgm:prSet presAssocID="{830DB975-5141-4160-89AD-C712F284460B}" presName="hierRoot1" presStyleCnt="0"/>
      <dgm:spPr/>
    </dgm:pt>
    <dgm:pt modelId="{ED9CA41E-F639-0146-8287-68232E78AA62}" type="pres">
      <dgm:prSet presAssocID="{830DB975-5141-4160-89AD-C712F284460B}" presName="composite" presStyleCnt="0"/>
      <dgm:spPr/>
    </dgm:pt>
    <dgm:pt modelId="{EE6A31C8-27A5-0646-A394-BEB5E9E61455}" type="pres">
      <dgm:prSet presAssocID="{830DB975-5141-4160-89AD-C712F284460B}" presName="background" presStyleLbl="node0" presStyleIdx="1" presStyleCnt="2"/>
      <dgm:spPr/>
    </dgm:pt>
    <dgm:pt modelId="{360987EE-3ACC-2648-9486-53AE582DD448}" type="pres">
      <dgm:prSet presAssocID="{830DB975-5141-4160-89AD-C712F284460B}" presName="text" presStyleLbl="fgAcc0" presStyleIdx="1" presStyleCnt="2">
        <dgm:presLayoutVars>
          <dgm:chPref val="3"/>
        </dgm:presLayoutVars>
      </dgm:prSet>
      <dgm:spPr/>
    </dgm:pt>
    <dgm:pt modelId="{B085804E-9011-B64F-A5AD-350CB8D89E0E}" type="pres">
      <dgm:prSet presAssocID="{830DB975-5141-4160-89AD-C712F284460B}" presName="hierChild2" presStyleCnt="0"/>
      <dgm:spPr/>
    </dgm:pt>
  </dgm:ptLst>
  <dgm:cxnLst>
    <dgm:cxn modelId="{AD7C8639-E1F5-DA4C-8A1E-4D8FC71974B8}" type="presOf" srcId="{657DD492-B16B-49FC-8BA8-7C9C0631522B}" destId="{14ECB43E-157A-E444-9887-4310B727F4D0}" srcOrd="0" destOrd="0" presId="urn:microsoft.com/office/officeart/2005/8/layout/hierarchy1"/>
    <dgm:cxn modelId="{A70EE04A-2A15-394A-9E33-C2853D031A7C}" type="presOf" srcId="{830DB975-5141-4160-89AD-C712F284460B}" destId="{360987EE-3ACC-2648-9486-53AE582DD448}" srcOrd="0" destOrd="0" presId="urn:microsoft.com/office/officeart/2005/8/layout/hierarchy1"/>
    <dgm:cxn modelId="{4B90A34F-9ECB-44ED-8C6F-D256C25F7CEA}" srcId="{8A088A7A-B696-46ED-9898-029BCD4ADBA6}" destId="{657DD492-B16B-49FC-8BA8-7C9C0631522B}" srcOrd="0" destOrd="0" parTransId="{68118E35-60F4-4D8E-B357-168E83CE07D2}" sibTransId="{CEC02326-1A7C-442A-9CDF-0399E931E9B4}"/>
    <dgm:cxn modelId="{2C2988BD-ACCE-448B-B234-415A81D55472}" srcId="{8A088A7A-B696-46ED-9898-029BCD4ADBA6}" destId="{830DB975-5141-4160-89AD-C712F284460B}" srcOrd="1" destOrd="0" parTransId="{E2C82296-26F5-457A-AA5B-674286116589}" sibTransId="{95FEDDA8-7281-4706-BE70-4741E7363038}"/>
    <dgm:cxn modelId="{2E3862F7-4F06-9049-8B59-5025370260E4}" type="presOf" srcId="{8A088A7A-B696-46ED-9898-029BCD4ADBA6}" destId="{9D7A4D7C-2329-F44A-99D2-8DAEEA7B21E0}" srcOrd="0" destOrd="0" presId="urn:microsoft.com/office/officeart/2005/8/layout/hierarchy1"/>
    <dgm:cxn modelId="{8BFDF60C-8419-7841-8B90-46DC2B90BB5C}" type="presParOf" srcId="{9D7A4D7C-2329-F44A-99D2-8DAEEA7B21E0}" destId="{FBE895BA-95C7-4C4A-8880-7DB9C5697C5A}" srcOrd="0" destOrd="0" presId="urn:microsoft.com/office/officeart/2005/8/layout/hierarchy1"/>
    <dgm:cxn modelId="{6276B942-8EF9-B146-A134-5A617C91B048}" type="presParOf" srcId="{FBE895BA-95C7-4C4A-8880-7DB9C5697C5A}" destId="{8633211D-7D96-874D-9DAC-A963F063632C}" srcOrd="0" destOrd="0" presId="urn:microsoft.com/office/officeart/2005/8/layout/hierarchy1"/>
    <dgm:cxn modelId="{6F81189F-8845-A94B-A796-E9A62BE11A34}" type="presParOf" srcId="{8633211D-7D96-874D-9DAC-A963F063632C}" destId="{79746269-228C-BF4E-9E0F-92F0760B038E}" srcOrd="0" destOrd="0" presId="urn:microsoft.com/office/officeart/2005/8/layout/hierarchy1"/>
    <dgm:cxn modelId="{D1113D61-E4EB-534D-BF38-6F8112A5A264}" type="presParOf" srcId="{8633211D-7D96-874D-9DAC-A963F063632C}" destId="{14ECB43E-157A-E444-9887-4310B727F4D0}" srcOrd="1" destOrd="0" presId="urn:microsoft.com/office/officeart/2005/8/layout/hierarchy1"/>
    <dgm:cxn modelId="{FDDAD48E-CCBD-4B41-8A86-E479F586A9AE}" type="presParOf" srcId="{FBE895BA-95C7-4C4A-8880-7DB9C5697C5A}" destId="{96DC7F73-295C-E144-8AB0-FDA39A0EE5BC}" srcOrd="1" destOrd="0" presId="urn:microsoft.com/office/officeart/2005/8/layout/hierarchy1"/>
    <dgm:cxn modelId="{2EB9C0CA-B507-9044-8398-1A505BC60193}" type="presParOf" srcId="{9D7A4D7C-2329-F44A-99D2-8DAEEA7B21E0}" destId="{CECDA2EF-10C8-0B41-A75B-1A9F5B6FD641}" srcOrd="1" destOrd="0" presId="urn:microsoft.com/office/officeart/2005/8/layout/hierarchy1"/>
    <dgm:cxn modelId="{E959638A-2175-7243-9F2E-CB3462CB3CD6}" type="presParOf" srcId="{CECDA2EF-10C8-0B41-A75B-1A9F5B6FD641}" destId="{ED9CA41E-F639-0146-8287-68232E78AA62}" srcOrd="0" destOrd="0" presId="urn:microsoft.com/office/officeart/2005/8/layout/hierarchy1"/>
    <dgm:cxn modelId="{7A4ABDF0-C0E1-1F43-9501-41DE33ADF418}" type="presParOf" srcId="{ED9CA41E-F639-0146-8287-68232E78AA62}" destId="{EE6A31C8-27A5-0646-A394-BEB5E9E61455}" srcOrd="0" destOrd="0" presId="urn:microsoft.com/office/officeart/2005/8/layout/hierarchy1"/>
    <dgm:cxn modelId="{1F73A41D-AB22-2A4A-A248-3A0D74444C8E}" type="presParOf" srcId="{ED9CA41E-F639-0146-8287-68232E78AA62}" destId="{360987EE-3ACC-2648-9486-53AE582DD448}" srcOrd="1" destOrd="0" presId="urn:microsoft.com/office/officeart/2005/8/layout/hierarchy1"/>
    <dgm:cxn modelId="{0FDA46B5-3A98-5A47-8FDB-0D449BFFDB0E}" type="presParOf" srcId="{CECDA2EF-10C8-0B41-A75B-1A9F5B6FD641}" destId="{B085804E-9011-B64F-A5AD-350CB8D89E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9EB7C-C83F-4AD0-BB63-023D8AA9FA98}"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4340A0C-FF95-4667-B226-7BBF7848E4D8}">
      <dgm:prSet/>
      <dgm:spPr/>
      <dgm:t>
        <a:bodyPr/>
        <a:lstStyle/>
        <a:p>
          <a:endParaRPr lang="en-US" dirty="0"/>
        </a:p>
      </dgm:t>
    </dgm:pt>
    <dgm:pt modelId="{3FFA8255-3FF3-4E1F-AA2B-A658177C442B}" type="parTrans" cxnId="{1C401317-3015-4448-BADA-12952C06F991}">
      <dgm:prSet/>
      <dgm:spPr/>
      <dgm:t>
        <a:bodyPr/>
        <a:lstStyle/>
        <a:p>
          <a:endParaRPr lang="en-US"/>
        </a:p>
      </dgm:t>
    </dgm:pt>
    <dgm:pt modelId="{A9BB252B-0233-48D6-9963-012CF19BFAB5}" type="sibTrans" cxnId="{1C401317-3015-4448-BADA-12952C06F991}">
      <dgm:prSet/>
      <dgm:spPr/>
      <dgm:t>
        <a:bodyPr/>
        <a:lstStyle/>
        <a:p>
          <a:endParaRPr lang="en-US"/>
        </a:p>
      </dgm:t>
    </dgm:pt>
    <dgm:pt modelId="{7E60B7A9-4BC5-4C64-84EE-095D893676B1}">
      <dgm:prSet/>
      <dgm:spPr/>
      <dgm:t>
        <a:bodyPr/>
        <a:lstStyle/>
        <a:p>
          <a:r>
            <a:rPr lang="en-US"/>
            <a:t>Pregnant and lactating women</a:t>
          </a:r>
        </a:p>
      </dgm:t>
    </dgm:pt>
    <dgm:pt modelId="{D6DA2D65-C0E7-4255-9332-CADA5FDD8218}" type="parTrans" cxnId="{72DDC95C-A2D0-4E75-8745-7502C97DF5A1}">
      <dgm:prSet/>
      <dgm:spPr/>
      <dgm:t>
        <a:bodyPr/>
        <a:lstStyle/>
        <a:p>
          <a:endParaRPr lang="en-US"/>
        </a:p>
      </dgm:t>
    </dgm:pt>
    <dgm:pt modelId="{B01230F3-8068-4803-A100-B26B6DD9B64A}" type="sibTrans" cxnId="{72DDC95C-A2D0-4E75-8745-7502C97DF5A1}">
      <dgm:prSet/>
      <dgm:spPr/>
      <dgm:t>
        <a:bodyPr/>
        <a:lstStyle/>
        <a:p>
          <a:endParaRPr lang="en-US"/>
        </a:p>
      </dgm:t>
    </dgm:pt>
    <dgm:pt modelId="{FF4FE0C5-AF8F-4673-958A-888441E37597}">
      <dgm:prSet/>
      <dgm:spPr/>
      <dgm:t>
        <a:bodyPr/>
        <a:lstStyle/>
        <a:p>
          <a:r>
            <a:rPr lang="en-US"/>
            <a:t>Alcohol (ETOH) abusers</a:t>
          </a:r>
        </a:p>
      </dgm:t>
    </dgm:pt>
    <dgm:pt modelId="{197BC73C-8DF1-46CB-8B7C-9AA4D2CB8D6B}" type="parTrans" cxnId="{3E814FC9-8C33-41FC-829B-0A55D8228267}">
      <dgm:prSet/>
      <dgm:spPr/>
      <dgm:t>
        <a:bodyPr/>
        <a:lstStyle/>
        <a:p>
          <a:endParaRPr lang="en-US"/>
        </a:p>
      </dgm:t>
    </dgm:pt>
    <dgm:pt modelId="{11612EB3-35F0-43DB-A023-B372FDF59004}" type="sibTrans" cxnId="{3E814FC9-8C33-41FC-829B-0A55D8228267}">
      <dgm:prSet/>
      <dgm:spPr/>
      <dgm:t>
        <a:bodyPr/>
        <a:lstStyle/>
        <a:p>
          <a:endParaRPr lang="en-US"/>
        </a:p>
      </dgm:t>
    </dgm:pt>
    <dgm:pt modelId="{196745D9-7956-4501-B687-13C1ADF58EC6}">
      <dgm:prSet/>
      <dgm:spPr/>
      <dgm:t>
        <a:bodyPr/>
        <a:lstStyle/>
        <a:p>
          <a:r>
            <a:rPr lang="en-US"/>
            <a:t>Malnourished</a:t>
          </a:r>
        </a:p>
      </dgm:t>
    </dgm:pt>
    <dgm:pt modelId="{6BA12DE2-1698-4129-AD2F-8CF6EE2D107F}" type="parTrans" cxnId="{21DC7F96-6407-45D7-BB87-BCF2BFD16F18}">
      <dgm:prSet/>
      <dgm:spPr/>
      <dgm:t>
        <a:bodyPr/>
        <a:lstStyle/>
        <a:p>
          <a:endParaRPr lang="en-US"/>
        </a:p>
      </dgm:t>
    </dgm:pt>
    <dgm:pt modelId="{E2232843-A478-4390-9496-572536C0B888}" type="sibTrans" cxnId="{21DC7F96-6407-45D7-BB87-BCF2BFD16F18}">
      <dgm:prSet/>
      <dgm:spPr/>
      <dgm:t>
        <a:bodyPr/>
        <a:lstStyle/>
        <a:p>
          <a:endParaRPr lang="en-US"/>
        </a:p>
      </dgm:t>
    </dgm:pt>
    <dgm:pt modelId="{104DDF51-019B-47BA-A8F4-664299F82A75}">
      <dgm:prSet/>
      <dgm:spPr/>
      <dgm:t>
        <a:bodyPr/>
        <a:lstStyle/>
        <a:p>
          <a:r>
            <a:rPr lang="en-US"/>
            <a:t>Celiac, inflammatory bowel disease (IBS)</a:t>
          </a:r>
        </a:p>
      </dgm:t>
    </dgm:pt>
    <dgm:pt modelId="{7E5DAE48-7569-46C2-951E-6C6C37174BC7}" type="parTrans" cxnId="{8D27DB50-D7CE-4478-A9B0-F28CF18C7670}">
      <dgm:prSet/>
      <dgm:spPr/>
      <dgm:t>
        <a:bodyPr/>
        <a:lstStyle/>
        <a:p>
          <a:endParaRPr lang="en-US"/>
        </a:p>
      </dgm:t>
    </dgm:pt>
    <dgm:pt modelId="{08DBF9AC-BFDC-4843-9B0A-285F09AD3AFA}" type="sibTrans" cxnId="{8D27DB50-D7CE-4478-A9B0-F28CF18C7670}">
      <dgm:prSet/>
      <dgm:spPr/>
      <dgm:t>
        <a:bodyPr/>
        <a:lstStyle/>
        <a:p>
          <a:endParaRPr lang="en-US"/>
        </a:p>
      </dgm:t>
    </dgm:pt>
    <dgm:pt modelId="{E4549C8F-6D41-4F31-81B5-873CF92EB0B5}">
      <dgm:prSet/>
      <dgm:spPr/>
      <dgm:t>
        <a:bodyPr/>
        <a:lstStyle/>
        <a:p>
          <a:r>
            <a:rPr lang="en-US"/>
            <a:t>Those with inflammatory diseases like rheumatoid arthritis (RA), tuberculosis (TB), psoriasis, systemic infections</a:t>
          </a:r>
        </a:p>
      </dgm:t>
    </dgm:pt>
    <dgm:pt modelId="{7008368E-CC9A-4C82-B05E-B9171BCA48D9}" type="parTrans" cxnId="{BD5BCCF6-563A-4A64-BD61-72482BD4AF17}">
      <dgm:prSet/>
      <dgm:spPr/>
      <dgm:t>
        <a:bodyPr/>
        <a:lstStyle/>
        <a:p>
          <a:endParaRPr lang="en-US"/>
        </a:p>
      </dgm:t>
    </dgm:pt>
    <dgm:pt modelId="{F6179985-9E39-441A-8EB3-7280A9D3AA22}" type="sibTrans" cxnId="{BD5BCCF6-563A-4A64-BD61-72482BD4AF17}">
      <dgm:prSet/>
      <dgm:spPr/>
      <dgm:t>
        <a:bodyPr/>
        <a:lstStyle/>
        <a:p>
          <a:endParaRPr lang="en-US"/>
        </a:p>
      </dgm:t>
    </dgm:pt>
    <dgm:pt modelId="{93434C93-ECAA-454D-94F2-DE4D986C94D8}">
      <dgm:prSet/>
      <dgm:spPr/>
      <dgm:t>
        <a:bodyPr/>
        <a:lstStyle/>
        <a:p>
          <a:r>
            <a:rPr lang="en-US"/>
            <a:t>Some medications can interfere, antibiotics, anticonvulsants, methotrexate</a:t>
          </a:r>
        </a:p>
      </dgm:t>
    </dgm:pt>
    <dgm:pt modelId="{16E9B491-41E8-488B-A9E0-707D6D60D8AD}" type="parTrans" cxnId="{FA885F63-3AC3-4F03-95A5-C4AFEFE52564}">
      <dgm:prSet/>
      <dgm:spPr/>
      <dgm:t>
        <a:bodyPr/>
        <a:lstStyle/>
        <a:p>
          <a:endParaRPr lang="en-US"/>
        </a:p>
      </dgm:t>
    </dgm:pt>
    <dgm:pt modelId="{BC9A5BCA-BE44-45B3-B1F7-F630E4ADEFFE}" type="sibTrans" cxnId="{FA885F63-3AC3-4F03-95A5-C4AFEFE52564}">
      <dgm:prSet/>
      <dgm:spPr/>
      <dgm:t>
        <a:bodyPr/>
        <a:lstStyle/>
        <a:p>
          <a:endParaRPr lang="en-US"/>
        </a:p>
      </dgm:t>
    </dgm:pt>
    <dgm:pt modelId="{EC9DAEF8-8DC8-D443-B262-BE9B13D5FE8B}" type="pres">
      <dgm:prSet presAssocID="{3589EB7C-C83F-4AD0-BB63-023D8AA9FA98}" presName="vert0" presStyleCnt="0">
        <dgm:presLayoutVars>
          <dgm:dir/>
          <dgm:animOne val="branch"/>
          <dgm:animLvl val="lvl"/>
        </dgm:presLayoutVars>
      </dgm:prSet>
      <dgm:spPr/>
    </dgm:pt>
    <dgm:pt modelId="{5407BA11-59DD-0F42-AD5C-89E4AA1D0464}" type="pres">
      <dgm:prSet presAssocID="{B4340A0C-FF95-4667-B226-7BBF7848E4D8}" presName="thickLine" presStyleLbl="alignNode1" presStyleIdx="0" presStyleCnt="7"/>
      <dgm:spPr/>
    </dgm:pt>
    <dgm:pt modelId="{3DF94DFD-8C2B-2547-99BB-0DCF2D91B866}" type="pres">
      <dgm:prSet presAssocID="{B4340A0C-FF95-4667-B226-7BBF7848E4D8}" presName="horz1" presStyleCnt="0"/>
      <dgm:spPr/>
    </dgm:pt>
    <dgm:pt modelId="{2C723B08-D2C6-8C4A-9523-8A5C0BDE1E3D}" type="pres">
      <dgm:prSet presAssocID="{B4340A0C-FF95-4667-B226-7BBF7848E4D8}" presName="tx1" presStyleLbl="revTx" presStyleIdx="0" presStyleCnt="7"/>
      <dgm:spPr/>
    </dgm:pt>
    <dgm:pt modelId="{EB79E9D7-F494-3D47-A139-B91912B2C005}" type="pres">
      <dgm:prSet presAssocID="{B4340A0C-FF95-4667-B226-7BBF7848E4D8}" presName="vert1" presStyleCnt="0"/>
      <dgm:spPr/>
    </dgm:pt>
    <dgm:pt modelId="{BF516959-DAED-B24F-A690-3363490091B9}" type="pres">
      <dgm:prSet presAssocID="{7E60B7A9-4BC5-4C64-84EE-095D893676B1}" presName="thickLine" presStyleLbl="alignNode1" presStyleIdx="1" presStyleCnt="7"/>
      <dgm:spPr/>
    </dgm:pt>
    <dgm:pt modelId="{BAEF9ECA-FB20-5049-A710-0B07A5191CF2}" type="pres">
      <dgm:prSet presAssocID="{7E60B7A9-4BC5-4C64-84EE-095D893676B1}" presName="horz1" presStyleCnt="0"/>
      <dgm:spPr/>
    </dgm:pt>
    <dgm:pt modelId="{0A663E43-9A11-EE40-B203-B77BDC4F59D7}" type="pres">
      <dgm:prSet presAssocID="{7E60B7A9-4BC5-4C64-84EE-095D893676B1}" presName="tx1" presStyleLbl="revTx" presStyleIdx="1" presStyleCnt="7"/>
      <dgm:spPr/>
    </dgm:pt>
    <dgm:pt modelId="{0C40C909-C109-3D4A-B113-F5AA54C9040F}" type="pres">
      <dgm:prSet presAssocID="{7E60B7A9-4BC5-4C64-84EE-095D893676B1}" presName="vert1" presStyleCnt="0"/>
      <dgm:spPr/>
    </dgm:pt>
    <dgm:pt modelId="{45CD260A-C429-F64D-AEB9-5F598EC0CBB0}" type="pres">
      <dgm:prSet presAssocID="{FF4FE0C5-AF8F-4673-958A-888441E37597}" presName="thickLine" presStyleLbl="alignNode1" presStyleIdx="2" presStyleCnt="7"/>
      <dgm:spPr/>
    </dgm:pt>
    <dgm:pt modelId="{4CC2477B-2560-1842-B6AE-59EA79B4C5EA}" type="pres">
      <dgm:prSet presAssocID="{FF4FE0C5-AF8F-4673-958A-888441E37597}" presName="horz1" presStyleCnt="0"/>
      <dgm:spPr/>
    </dgm:pt>
    <dgm:pt modelId="{680CC359-6FDF-FB47-82D2-2DAB73486F17}" type="pres">
      <dgm:prSet presAssocID="{FF4FE0C5-AF8F-4673-958A-888441E37597}" presName="tx1" presStyleLbl="revTx" presStyleIdx="2" presStyleCnt="7"/>
      <dgm:spPr/>
    </dgm:pt>
    <dgm:pt modelId="{1DC0F7DD-E085-324B-A74E-9D26CC001CF0}" type="pres">
      <dgm:prSet presAssocID="{FF4FE0C5-AF8F-4673-958A-888441E37597}" presName="vert1" presStyleCnt="0"/>
      <dgm:spPr/>
    </dgm:pt>
    <dgm:pt modelId="{3F071B35-A39D-4D46-879D-A927E576E4BB}" type="pres">
      <dgm:prSet presAssocID="{196745D9-7956-4501-B687-13C1ADF58EC6}" presName="thickLine" presStyleLbl="alignNode1" presStyleIdx="3" presStyleCnt="7"/>
      <dgm:spPr/>
    </dgm:pt>
    <dgm:pt modelId="{232A90F5-0451-1D49-948B-E2E3BD167536}" type="pres">
      <dgm:prSet presAssocID="{196745D9-7956-4501-B687-13C1ADF58EC6}" presName="horz1" presStyleCnt="0"/>
      <dgm:spPr/>
    </dgm:pt>
    <dgm:pt modelId="{C980E8D3-0080-A044-8EAB-9D7BB3A01137}" type="pres">
      <dgm:prSet presAssocID="{196745D9-7956-4501-B687-13C1ADF58EC6}" presName="tx1" presStyleLbl="revTx" presStyleIdx="3" presStyleCnt="7"/>
      <dgm:spPr/>
    </dgm:pt>
    <dgm:pt modelId="{13BDE05A-5CF5-D845-A4CF-FD84550BC06D}" type="pres">
      <dgm:prSet presAssocID="{196745D9-7956-4501-B687-13C1ADF58EC6}" presName="vert1" presStyleCnt="0"/>
      <dgm:spPr/>
    </dgm:pt>
    <dgm:pt modelId="{797F2086-D1FC-FF45-9CEC-0CB7756B1A4B}" type="pres">
      <dgm:prSet presAssocID="{104DDF51-019B-47BA-A8F4-664299F82A75}" presName="thickLine" presStyleLbl="alignNode1" presStyleIdx="4" presStyleCnt="7"/>
      <dgm:spPr/>
    </dgm:pt>
    <dgm:pt modelId="{BEA6654F-0DBA-A442-9054-78AFC9D2274B}" type="pres">
      <dgm:prSet presAssocID="{104DDF51-019B-47BA-A8F4-664299F82A75}" presName="horz1" presStyleCnt="0"/>
      <dgm:spPr/>
    </dgm:pt>
    <dgm:pt modelId="{00A908EA-842D-D749-8E6D-3915CDB9F497}" type="pres">
      <dgm:prSet presAssocID="{104DDF51-019B-47BA-A8F4-664299F82A75}" presName="tx1" presStyleLbl="revTx" presStyleIdx="4" presStyleCnt="7"/>
      <dgm:spPr/>
    </dgm:pt>
    <dgm:pt modelId="{433CD485-14C9-A04C-A523-613E0374FE53}" type="pres">
      <dgm:prSet presAssocID="{104DDF51-019B-47BA-A8F4-664299F82A75}" presName="vert1" presStyleCnt="0"/>
      <dgm:spPr/>
    </dgm:pt>
    <dgm:pt modelId="{96FED493-7E15-8A40-BDB0-230CD9C67688}" type="pres">
      <dgm:prSet presAssocID="{E4549C8F-6D41-4F31-81B5-873CF92EB0B5}" presName="thickLine" presStyleLbl="alignNode1" presStyleIdx="5" presStyleCnt="7"/>
      <dgm:spPr/>
    </dgm:pt>
    <dgm:pt modelId="{D1CA5BFD-DECA-154A-BE4E-C04F2620568D}" type="pres">
      <dgm:prSet presAssocID="{E4549C8F-6D41-4F31-81B5-873CF92EB0B5}" presName="horz1" presStyleCnt="0"/>
      <dgm:spPr/>
    </dgm:pt>
    <dgm:pt modelId="{34F43EFC-7090-5244-80D6-22BD603E8206}" type="pres">
      <dgm:prSet presAssocID="{E4549C8F-6D41-4F31-81B5-873CF92EB0B5}" presName="tx1" presStyleLbl="revTx" presStyleIdx="5" presStyleCnt="7"/>
      <dgm:spPr/>
    </dgm:pt>
    <dgm:pt modelId="{C9C41491-0A4D-E748-A97D-3DAB586FC61A}" type="pres">
      <dgm:prSet presAssocID="{E4549C8F-6D41-4F31-81B5-873CF92EB0B5}" presName="vert1" presStyleCnt="0"/>
      <dgm:spPr/>
    </dgm:pt>
    <dgm:pt modelId="{2F4439CE-CDA8-C841-9ADE-84AAE97B7CE1}" type="pres">
      <dgm:prSet presAssocID="{93434C93-ECAA-454D-94F2-DE4D986C94D8}" presName="thickLine" presStyleLbl="alignNode1" presStyleIdx="6" presStyleCnt="7"/>
      <dgm:spPr/>
    </dgm:pt>
    <dgm:pt modelId="{8893D8E3-9B4A-A24E-BC72-24A5510AC708}" type="pres">
      <dgm:prSet presAssocID="{93434C93-ECAA-454D-94F2-DE4D986C94D8}" presName="horz1" presStyleCnt="0"/>
      <dgm:spPr/>
    </dgm:pt>
    <dgm:pt modelId="{B06F264B-627B-D249-BF76-BB790436E1B7}" type="pres">
      <dgm:prSet presAssocID="{93434C93-ECAA-454D-94F2-DE4D986C94D8}" presName="tx1" presStyleLbl="revTx" presStyleIdx="6" presStyleCnt="7"/>
      <dgm:spPr/>
    </dgm:pt>
    <dgm:pt modelId="{35DC7CDF-76A8-C84F-863A-A96E0761D865}" type="pres">
      <dgm:prSet presAssocID="{93434C93-ECAA-454D-94F2-DE4D986C94D8}" presName="vert1" presStyleCnt="0"/>
      <dgm:spPr/>
    </dgm:pt>
  </dgm:ptLst>
  <dgm:cxnLst>
    <dgm:cxn modelId="{1C401317-3015-4448-BADA-12952C06F991}" srcId="{3589EB7C-C83F-4AD0-BB63-023D8AA9FA98}" destId="{B4340A0C-FF95-4667-B226-7BBF7848E4D8}" srcOrd="0" destOrd="0" parTransId="{3FFA8255-3FF3-4E1F-AA2B-A658177C442B}" sibTransId="{A9BB252B-0233-48D6-9963-012CF19BFAB5}"/>
    <dgm:cxn modelId="{9A4BCF2D-F194-5C49-8BCF-B2BCACF6499E}" type="presOf" srcId="{B4340A0C-FF95-4667-B226-7BBF7848E4D8}" destId="{2C723B08-D2C6-8C4A-9523-8A5C0BDE1E3D}" srcOrd="0" destOrd="0" presId="urn:microsoft.com/office/officeart/2008/layout/LinedList"/>
    <dgm:cxn modelId="{8EFAAA3D-2B76-C347-85D3-D9A09512CC4A}" type="presOf" srcId="{3589EB7C-C83F-4AD0-BB63-023D8AA9FA98}" destId="{EC9DAEF8-8DC8-D443-B262-BE9B13D5FE8B}" srcOrd="0" destOrd="0" presId="urn:microsoft.com/office/officeart/2008/layout/LinedList"/>
    <dgm:cxn modelId="{72DDC95C-A2D0-4E75-8745-7502C97DF5A1}" srcId="{3589EB7C-C83F-4AD0-BB63-023D8AA9FA98}" destId="{7E60B7A9-4BC5-4C64-84EE-095D893676B1}" srcOrd="1" destOrd="0" parTransId="{D6DA2D65-C0E7-4255-9332-CADA5FDD8218}" sibTransId="{B01230F3-8068-4803-A100-B26B6DD9B64A}"/>
    <dgm:cxn modelId="{FA885F63-3AC3-4F03-95A5-C4AFEFE52564}" srcId="{3589EB7C-C83F-4AD0-BB63-023D8AA9FA98}" destId="{93434C93-ECAA-454D-94F2-DE4D986C94D8}" srcOrd="6" destOrd="0" parTransId="{16E9B491-41E8-488B-A9E0-707D6D60D8AD}" sibTransId="{BC9A5BCA-BE44-45B3-B1F7-F630E4ADEFFE}"/>
    <dgm:cxn modelId="{EBDF416D-219E-3D4C-9CCD-F45C715C03F5}" type="presOf" srcId="{93434C93-ECAA-454D-94F2-DE4D986C94D8}" destId="{B06F264B-627B-D249-BF76-BB790436E1B7}" srcOrd="0" destOrd="0" presId="urn:microsoft.com/office/officeart/2008/layout/LinedList"/>
    <dgm:cxn modelId="{8D27DB50-D7CE-4478-A9B0-F28CF18C7670}" srcId="{3589EB7C-C83F-4AD0-BB63-023D8AA9FA98}" destId="{104DDF51-019B-47BA-A8F4-664299F82A75}" srcOrd="4" destOrd="0" parTransId="{7E5DAE48-7569-46C2-951E-6C6C37174BC7}" sibTransId="{08DBF9AC-BFDC-4843-9B0A-285F09AD3AFA}"/>
    <dgm:cxn modelId="{F8C69085-A98F-9845-B521-9D06B4E45E5B}" type="presOf" srcId="{FF4FE0C5-AF8F-4673-958A-888441E37597}" destId="{680CC359-6FDF-FB47-82D2-2DAB73486F17}" srcOrd="0" destOrd="0" presId="urn:microsoft.com/office/officeart/2008/layout/LinedList"/>
    <dgm:cxn modelId="{21DC7F96-6407-45D7-BB87-BCF2BFD16F18}" srcId="{3589EB7C-C83F-4AD0-BB63-023D8AA9FA98}" destId="{196745D9-7956-4501-B687-13C1ADF58EC6}" srcOrd="3" destOrd="0" parTransId="{6BA12DE2-1698-4129-AD2F-8CF6EE2D107F}" sibTransId="{E2232843-A478-4390-9496-572536C0B888}"/>
    <dgm:cxn modelId="{8A3D0CBA-3B62-034E-8D02-A6AA7D5D7B34}" type="presOf" srcId="{E4549C8F-6D41-4F31-81B5-873CF92EB0B5}" destId="{34F43EFC-7090-5244-80D6-22BD603E8206}" srcOrd="0" destOrd="0" presId="urn:microsoft.com/office/officeart/2008/layout/LinedList"/>
    <dgm:cxn modelId="{18EC15BF-91C5-DF46-9E16-165E1D959E2F}" type="presOf" srcId="{7E60B7A9-4BC5-4C64-84EE-095D893676B1}" destId="{0A663E43-9A11-EE40-B203-B77BDC4F59D7}" srcOrd="0" destOrd="0" presId="urn:microsoft.com/office/officeart/2008/layout/LinedList"/>
    <dgm:cxn modelId="{B6F9D9C3-6427-D94F-99B0-353960998A23}" type="presOf" srcId="{196745D9-7956-4501-B687-13C1ADF58EC6}" destId="{C980E8D3-0080-A044-8EAB-9D7BB3A01137}" srcOrd="0" destOrd="0" presId="urn:microsoft.com/office/officeart/2008/layout/LinedList"/>
    <dgm:cxn modelId="{3E814FC9-8C33-41FC-829B-0A55D8228267}" srcId="{3589EB7C-C83F-4AD0-BB63-023D8AA9FA98}" destId="{FF4FE0C5-AF8F-4673-958A-888441E37597}" srcOrd="2" destOrd="0" parTransId="{197BC73C-8DF1-46CB-8B7C-9AA4D2CB8D6B}" sibTransId="{11612EB3-35F0-43DB-A023-B372FDF59004}"/>
    <dgm:cxn modelId="{86A3D7D9-063C-4E4D-AA9C-B95C6FD70E7B}" type="presOf" srcId="{104DDF51-019B-47BA-A8F4-664299F82A75}" destId="{00A908EA-842D-D749-8E6D-3915CDB9F497}" srcOrd="0" destOrd="0" presId="urn:microsoft.com/office/officeart/2008/layout/LinedList"/>
    <dgm:cxn modelId="{BD5BCCF6-563A-4A64-BD61-72482BD4AF17}" srcId="{3589EB7C-C83F-4AD0-BB63-023D8AA9FA98}" destId="{E4549C8F-6D41-4F31-81B5-873CF92EB0B5}" srcOrd="5" destOrd="0" parTransId="{7008368E-CC9A-4C82-B05E-B9171BCA48D9}" sibTransId="{F6179985-9E39-441A-8EB3-7280A9D3AA22}"/>
    <dgm:cxn modelId="{58CB573D-A649-8845-A222-A9915BE3DC9B}" type="presParOf" srcId="{EC9DAEF8-8DC8-D443-B262-BE9B13D5FE8B}" destId="{5407BA11-59DD-0F42-AD5C-89E4AA1D0464}" srcOrd="0" destOrd="0" presId="urn:microsoft.com/office/officeart/2008/layout/LinedList"/>
    <dgm:cxn modelId="{AD726AEB-FFED-0240-8AB2-7CA05CBD996D}" type="presParOf" srcId="{EC9DAEF8-8DC8-D443-B262-BE9B13D5FE8B}" destId="{3DF94DFD-8C2B-2547-99BB-0DCF2D91B866}" srcOrd="1" destOrd="0" presId="urn:microsoft.com/office/officeart/2008/layout/LinedList"/>
    <dgm:cxn modelId="{E9AF561D-2525-CC4B-B1A9-800C89FD3650}" type="presParOf" srcId="{3DF94DFD-8C2B-2547-99BB-0DCF2D91B866}" destId="{2C723B08-D2C6-8C4A-9523-8A5C0BDE1E3D}" srcOrd="0" destOrd="0" presId="urn:microsoft.com/office/officeart/2008/layout/LinedList"/>
    <dgm:cxn modelId="{2B71ADD4-CED9-084D-B4D1-B618F75A6628}" type="presParOf" srcId="{3DF94DFD-8C2B-2547-99BB-0DCF2D91B866}" destId="{EB79E9D7-F494-3D47-A139-B91912B2C005}" srcOrd="1" destOrd="0" presId="urn:microsoft.com/office/officeart/2008/layout/LinedList"/>
    <dgm:cxn modelId="{081F309B-8F49-C74F-A28C-95CE16F3346B}" type="presParOf" srcId="{EC9DAEF8-8DC8-D443-B262-BE9B13D5FE8B}" destId="{BF516959-DAED-B24F-A690-3363490091B9}" srcOrd="2" destOrd="0" presId="urn:microsoft.com/office/officeart/2008/layout/LinedList"/>
    <dgm:cxn modelId="{7AA60ED9-165C-F742-9307-BB1A0A63C953}" type="presParOf" srcId="{EC9DAEF8-8DC8-D443-B262-BE9B13D5FE8B}" destId="{BAEF9ECA-FB20-5049-A710-0B07A5191CF2}" srcOrd="3" destOrd="0" presId="urn:microsoft.com/office/officeart/2008/layout/LinedList"/>
    <dgm:cxn modelId="{D6460AA8-E627-8545-88E0-44BAB36F162A}" type="presParOf" srcId="{BAEF9ECA-FB20-5049-A710-0B07A5191CF2}" destId="{0A663E43-9A11-EE40-B203-B77BDC4F59D7}" srcOrd="0" destOrd="0" presId="urn:microsoft.com/office/officeart/2008/layout/LinedList"/>
    <dgm:cxn modelId="{5980B87F-7AE2-A748-997B-0274C19765A8}" type="presParOf" srcId="{BAEF9ECA-FB20-5049-A710-0B07A5191CF2}" destId="{0C40C909-C109-3D4A-B113-F5AA54C9040F}" srcOrd="1" destOrd="0" presId="urn:microsoft.com/office/officeart/2008/layout/LinedList"/>
    <dgm:cxn modelId="{EA72F1A5-9125-BE40-8466-79BDB94D3418}" type="presParOf" srcId="{EC9DAEF8-8DC8-D443-B262-BE9B13D5FE8B}" destId="{45CD260A-C429-F64D-AEB9-5F598EC0CBB0}" srcOrd="4" destOrd="0" presId="urn:microsoft.com/office/officeart/2008/layout/LinedList"/>
    <dgm:cxn modelId="{EA3C9310-8813-0E41-8619-29771E02172E}" type="presParOf" srcId="{EC9DAEF8-8DC8-D443-B262-BE9B13D5FE8B}" destId="{4CC2477B-2560-1842-B6AE-59EA79B4C5EA}" srcOrd="5" destOrd="0" presId="urn:microsoft.com/office/officeart/2008/layout/LinedList"/>
    <dgm:cxn modelId="{C1D27FE6-0DB5-A44B-AF46-19D61FB616DB}" type="presParOf" srcId="{4CC2477B-2560-1842-B6AE-59EA79B4C5EA}" destId="{680CC359-6FDF-FB47-82D2-2DAB73486F17}" srcOrd="0" destOrd="0" presId="urn:microsoft.com/office/officeart/2008/layout/LinedList"/>
    <dgm:cxn modelId="{4F4E67A7-D5BF-404F-995E-969B0C2CC161}" type="presParOf" srcId="{4CC2477B-2560-1842-B6AE-59EA79B4C5EA}" destId="{1DC0F7DD-E085-324B-A74E-9D26CC001CF0}" srcOrd="1" destOrd="0" presId="urn:microsoft.com/office/officeart/2008/layout/LinedList"/>
    <dgm:cxn modelId="{3DF8482C-9603-1A4F-8548-3CD758DD08CF}" type="presParOf" srcId="{EC9DAEF8-8DC8-D443-B262-BE9B13D5FE8B}" destId="{3F071B35-A39D-4D46-879D-A927E576E4BB}" srcOrd="6" destOrd="0" presId="urn:microsoft.com/office/officeart/2008/layout/LinedList"/>
    <dgm:cxn modelId="{7E24FB64-BA73-C049-89EC-516CFE5FFC82}" type="presParOf" srcId="{EC9DAEF8-8DC8-D443-B262-BE9B13D5FE8B}" destId="{232A90F5-0451-1D49-948B-E2E3BD167536}" srcOrd="7" destOrd="0" presId="urn:microsoft.com/office/officeart/2008/layout/LinedList"/>
    <dgm:cxn modelId="{1FAAB56E-3460-0C47-9992-59195F1ECED6}" type="presParOf" srcId="{232A90F5-0451-1D49-948B-E2E3BD167536}" destId="{C980E8D3-0080-A044-8EAB-9D7BB3A01137}" srcOrd="0" destOrd="0" presId="urn:microsoft.com/office/officeart/2008/layout/LinedList"/>
    <dgm:cxn modelId="{B5BA1BAB-AB93-5C4D-81EC-1780D955A4E0}" type="presParOf" srcId="{232A90F5-0451-1D49-948B-E2E3BD167536}" destId="{13BDE05A-5CF5-D845-A4CF-FD84550BC06D}" srcOrd="1" destOrd="0" presId="urn:microsoft.com/office/officeart/2008/layout/LinedList"/>
    <dgm:cxn modelId="{A64455B8-B512-BB48-A270-5AB0CB69B138}" type="presParOf" srcId="{EC9DAEF8-8DC8-D443-B262-BE9B13D5FE8B}" destId="{797F2086-D1FC-FF45-9CEC-0CB7756B1A4B}" srcOrd="8" destOrd="0" presId="urn:microsoft.com/office/officeart/2008/layout/LinedList"/>
    <dgm:cxn modelId="{A40BF952-5A5B-0E4F-B9FF-94907ACEB648}" type="presParOf" srcId="{EC9DAEF8-8DC8-D443-B262-BE9B13D5FE8B}" destId="{BEA6654F-0DBA-A442-9054-78AFC9D2274B}" srcOrd="9" destOrd="0" presId="urn:microsoft.com/office/officeart/2008/layout/LinedList"/>
    <dgm:cxn modelId="{B2B966D3-490F-8242-966E-DF117CACDA8B}" type="presParOf" srcId="{BEA6654F-0DBA-A442-9054-78AFC9D2274B}" destId="{00A908EA-842D-D749-8E6D-3915CDB9F497}" srcOrd="0" destOrd="0" presId="urn:microsoft.com/office/officeart/2008/layout/LinedList"/>
    <dgm:cxn modelId="{B8FA4E6F-6478-1D4D-8330-3426DD453B9E}" type="presParOf" srcId="{BEA6654F-0DBA-A442-9054-78AFC9D2274B}" destId="{433CD485-14C9-A04C-A523-613E0374FE53}" srcOrd="1" destOrd="0" presId="urn:microsoft.com/office/officeart/2008/layout/LinedList"/>
    <dgm:cxn modelId="{6A0C7A7D-139A-1D45-AAE1-1E27A648D068}" type="presParOf" srcId="{EC9DAEF8-8DC8-D443-B262-BE9B13D5FE8B}" destId="{96FED493-7E15-8A40-BDB0-230CD9C67688}" srcOrd="10" destOrd="0" presId="urn:microsoft.com/office/officeart/2008/layout/LinedList"/>
    <dgm:cxn modelId="{79299CC5-17ED-E34F-8125-409D080ABF2A}" type="presParOf" srcId="{EC9DAEF8-8DC8-D443-B262-BE9B13D5FE8B}" destId="{D1CA5BFD-DECA-154A-BE4E-C04F2620568D}" srcOrd="11" destOrd="0" presId="urn:microsoft.com/office/officeart/2008/layout/LinedList"/>
    <dgm:cxn modelId="{71791530-791F-A449-8C59-7C46B8A4E71D}" type="presParOf" srcId="{D1CA5BFD-DECA-154A-BE4E-C04F2620568D}" destId="{34F43EFC-7090-5244-80D6-22BD603E8206}" srcOrd="0" destOrd="0" presId="urn:microsoft.com/office/officeart/2008/layout/LinedList"/>
    <dgm:cxn modelId="{7346E63D-5D37-5C45-B9B3-FA0868763863}" type="presParOf" srcId="{D1CA5BFD-DECA-154A-BE4E-C04F2620568D}" destId="{C9C41491-0A4D-E748-A97D-3DAB586FC61A}" srcOrd="1" destOrd="0" presId="urn:microsoft.com/office/officeart/2008/layout/LinedList"/>
    <dgm:cxn modelId="{1511D293-0929-3542-8578-35F8373315B5}" type="presParOf" srcId="{EC9DAEF8-8DC8-D443-B262-BE9B13D5FE8B}" destId="{2F4439CE-CDA8-C841-9ADE-84AAE97B7CE1}" srcOrd="12" destOrd="0" presId="urn:microsoft.com/office/officeart/2008/layout/LinedList"/>
    <dgm:cxn modelId="{92B3883A-C598-FA43-ADD2-D303668C5A61}" type="presParOf" srcId="{EC9DAEF8-8DC8-D443-B262-BE9B13D5FE8B}" destId="{8893D8E3-9B4A-A24E-BC72-24A5510AC708}" srcOrd="13" destOrd="0" presId="urn:microsoft.com/office/officeart/2008/layout/LinedList"/>
    <dgm:cxn modelId="{8A19D535-9FC1-BD48-8029-16D28788D886}" type="presParOf" srcId="{8893D8E3-9B4A-A24E-BC72-24A5510AC708}" destId="{B06F264B-627B-D249-BF76-BB790436E1B7}" srcOrd="0" destOrd="0" presId="urn:microsoft.com/office/officeart/2008/layout/LinedList"/>
    <dgm:cxn modelId="{64A017E2-74BA-4B49-9C41-F9A7939E2CC7}" type="presParOf" srcId="{8893D8E3-9B4A-A24E-BC72-24A5510AC708}" destId="{35DC7CDF-76A8-C84F-863A-A96E0761D86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0F783-22CB-4816-8AF4-C7C37ED449A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14130B8-52BD-408E-9002-04928F5F9374}">
      <dgm:prSet/>
      <dgm:spPr/>
      <dgm:t>
        <a:bodyPr/>
        <a:lstStyle/>
        <a:p>
          <a:pPr>
            <a:defRPr cap="all"/>
          </a:pPr>
          <a:r>
            <a:rPr lang="en-US"/>
            <a:t>First, stabilize the patient</a:t>
          </a:r>
        </a:p>
      </dgm:t>
    </dgm:pt>
    <dgm:pt modelId="{DE0409E3-B7BA-4AC4-9CF4-154CC60D0D3A}" type="parTrans" cxnId="{90D58E12-281D-4DBB-901A-10069A08F055}">
      <dgm:prSet/>
      <dgm:spPr/>
      <dgm:t>
        <a:bodyPr/>
        <a:lstStyle/>
        <a:p>
          <a:endParaRPr lang="en-US"/>
        </a:p>
      </dgm:t>
    </dgm:pt>
    <dgm:pt modelId="{1DA8542F-4990-41B3-907B-3CB36482AACC}" type="sibTrans" cxnId="{90D58E12-281D-4DBB-901A-10069A08F055}">
      <dgm:prSet/>
      <dgm:spPr/>
      <dgm:t>
        <a:bodyPr/>
        <a:lstStyle/>
        <a:p>
          <a:endParaRPr lang="en-US"/>
        </a:p>
      </dgm:t>
    </dgm:pt>
    <dgm:pt modelId="{7A1F2D6B-A700-4ADF-8B4F-89823D28883C}">
      <dgm:prSet/>
      <dgm:spPr/>
      <dgm:t>
        <a:bodyPr/>
        <a:lstStyle/>
        <a:p>
          <a:pPr>
            <a:defRPr cap="all"/>
          </a:pPr>
          <a:r>
            <a:rPr lang="en-US"/>
            <a:t>Lab testing can confirm which type of reaction occurred and why</a:t>
          </a:r>
        </a:p>
      </dgm:t>
    </dgm:pt>
    <dgm:pt modelId="{06957E2B-5145-4E9B-9F84-B5A4AC9A4B40}" type="parTrans" cxnId="{41220C3C-447C-494C-9FDA-6F2CE6E36427}">
      <dgm:prSet/>
      <dgm:spPr/>
      <dgm:t>
        <a:bodyPr/>
        <a:lstStyle/>
        <a:p>
          <a:endParaRPr lang="en-US"/>
        </a:p>
      </dgm:t>
    </dgm:pt>
    <dgm:pt modelId="{6C1EE051-1305-47ED-99DE-99E7FEF87E3A}" type="sibTrans" cxnId="{41220C3C-447C-494C-9FDA-6F2CE6E36427}">
      <dgm:prSet/>
      <dgm:spPr/>
      <dgm:t>
        <a:bodyPr/>
        <a:lstStyle/>
        <a:p>
          <a:endParaRPr lang="en-US"/>
        </a:p>
      </dgm:t>
    </dgm:pt>
    <dgm:pt modelId="{F9BD60A0-2CE2-4236-9C2D-19181FAF17C7}">
      <dgm:prSet/>
      <dgm:spPr/>
      <dgm:t>
        <a:bodyPr/>
        <a:lstStyle/>
        <a:p>
          <a:pPr>
            <a:defRPr cap="all"/>
          </a:pPr>
          <a:r>
            <a:rPr lang="en-US"/>
            <a:t>Keep the bag of blood to send for testing</a:t>
          </a:r>
        </a:p>
      </dgm:t>
    </dgm:pt>
    <dgm:pt modelId="{C10B15DF-B990-4CC2-83A8-998B751E475B}" type="parTrans" cxnId="{CEA49FFF-CEFF-421E-A10C-90968D354D3C}">
      <dgm:prSet/>
      <dgm:spPr/>
      <dgm:t>
        <a:bodyPr/>
        <a:lstStyle/>
        <a:p>
          <a:endParaRPr lang="en-US"/>
        </a:p>
      </dgm:t>
    </dgm:pt>
    <dgm:pt modelId="{DCBE6B66-7BFF-4032-9C3A-046B6CC79BF4}" type="sibTrans" cxnId="{CEA49FFF-CEFF-421E-A10C-90968D354D3C}">
      <dgm:prSet/>
      <dgm:spPr/>
      <dgm:t>
        <a:bodyPr/>
        <a:lstStyle/>
        <a:p>
          <a:endParaRPr lang="en-US"/>
        </a:p>
      </dgm:t>
    </dgm:pt>
    <dgm:pt modelId="{A752D197-EC21-419B-9535-917041936F6E}" type="pres">
      <dgm:prSet presAssocID="{9F90F783-22CB-4816-8AF4-C7C37ED449A3}" presName="root" presStyleCnt="0">
        <dgm:presLayoutVars>
          <dgm:dir/>
          <dgm:resizeHandles val="exact"/>
        </dgm:presLayoutVars>
      </dgm:prSet>
      <dgm:spPr/>
    </dgm:pt>
    <dgm:pt modelId="{645DA8BC-D84A-481F-A1B0-26A0ACC4EFCE}" type="pres">
      <dgm:prSet presAssocID="{814130B8-52BD-408E-9002-04928F5F9374}" presName="compNode" presStyleCnt="0"/>
      <dgm:spPr/>
    </dgm:pt>
    <dgm:pt modelId="{AEC01AAE-DC8C-4A81-8E98-7A39ACA617AF}" type="pres">
      <dgm:prSet presAssocID="{814130B8-52BD-408E-9002-04928F5F9374}" presName="iconBgRect" presStyleLbl="bgShp" presStyleIdx="0" presStyleCnt="3"/>
      <dgm:spPr/>
    </dgm:pt>
    <dgm:pt modelId="{8EFA8781-3539-4D5E-9B08-26CDA12440B5}" type="pres">
      <dgm:prSet presAssocID="{814130B8-52BD-408E-9002-04928F5F93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97D575CB-4DC1-46AB-88FF-EBFEE508F1FD}" type="pres">
      <dgm:prSet presAssocID="{814130B8-52BD-408E-9002-04928F5F9374}" presName="spaceRect" presStyleCnt="0"/>
      <dgm:spPr/>
    </dgm:pt>
    <dgm:pt modelId="{96F3C5B0-645B-4DB2-AF1D-60172F2C08FD}" type="pres">
      <dgm:prSet presAssocID="{814130B8-52BD-408E-9002-04928F5F9374}" presName="textRect" presStyleLbl="revTx" presStyleIdx="0" presStyleCnt="3">
        <dgm:presLayoutVars>
          <dgm:chMax val="1"/>
          <dgm:chPref val="1"/>
        </dgm:presLayoutVars>
      </dgm:prSet>
      <dgm:spPr/>
    </dgm:pt>
    <dgm:pt modelId="{14157590-2ADA-402A-B097-8252040F381D}" type="pres">
      <dgm:prSet presAssocID="{1DA8542F-4990-41B3-907B-3CB36482AACC}" presName="sibTrans" presStyleCnt="0"/>
      <dgm:spPr/>
    </dgm:pt>
    <dgm:pt modelId="{97F9B802-2738-4EDF-B3C1-17CF587870CB}" type="pres">
      <dgm:prSet presAssocID="{7A1F2D6B-A700-4ADF-8B4F-89823D28883C}" presName="compNode" presStyleCnt="0"/>
      <dgm:spPr/>
    </dgm:pt>
    <dgm:pt modelId="{9BE5FCD8-8056-4B8B-A48E-FE67293FAF0E}" type="pres">
      <dgm:prSet presAssocID="{7A1F2D6B-A700-4ADF-8B4F-89823D28883C}" presName="iconBgRect" presStyleLbl="bgShp" presStyleIdx="1" presStyleCnt="3"/>
      <dgm:spPr/>
    </dgm:pt>
    <dgm:pt modelId="{3C9E92BA-7CCF-4138-BFDD-541DFA54DE37}" type="pres">
      <dgm:prSet presAssocID="{7A1F2D6B-A700-4ADF-8B4F-89823D2888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6D0E6F82-21E7-4EB9-B7F1-07A7973EA926}" type="pres">
      <dgm:prSet presAssocID="{7A1F2D6B-A700-4ADF-8B4F-89823D28883C}" presName="spaceRect" presStyleCnt="0"/>
      <dgm:spPr/>
    </dgm:pt>
    <dgm:pt modelId="{50F1B603-E22F-4E1B-A75D-B710CE4D6586}" type="pres">
      <dgm:prSet presAssocID="{7A1F2D6B-A700-4ADF-8B4F-89823D28883C}" presName="textRect" presStyleLbl="revTx" presStyleIdx="1" presStyleCnt="3">
        <dgm:presLayoutVars>
          <dgm:chMax val="1"/>
          <dgm:chPref val="1"/>
        </dgm:presLayoutVars>
      </dgm:prSet>
      <dgm:spPr/>
    </dgm:pt>
    <dgm:pt modelId="{D4E7425F-D1A4-44DF-B2E0-4B1AE371BBD8}" type="pres">
      <dgm:prSet presAssocID="{6C1EE051-1305-47ED-99DE-99E7FEF87E3A}" presName="sibTrans" presStyleCnt="0"/>
      <dgm:spPr/>
    </dgm:pt>
    <dgm:pt modelId="{36DCF902-11F0-4B2D-99FB-EAD8711EC4BA}" type="pres">
      <dgm:prSet presAssocID="{F9BD60A0-2CE2-4236-9C2D-19181FAF17C7}" presName="compNode" presStyleCnt="0"/>
      <dgm:spPr/>
    </dgm:pt>
    <dgm:pt modelId="{0E542E10-F733-48BF-989F-E9942C7B99BE}" type="pres">
      <dgm:prSet presAssocID="{F9BD60A0-2CE2-4236-9C2D-19181FAF17C7}" presName="iconBgRect" presStyleLbl="bgShp" presStyleIdx="2" presStyleCnt="3"/>
      <dgm:spPr/>
    </dgm:pt>
    <dgm:pt modelId="{B5C918B6-F0EF-4D18-AB37-D0571C230BBB}" type="pres">
      <dgm:prSet presAssocID="{F9BD60A0-2CE2-4236-9C2D-19181FAF17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A81C8946-BB23-4ACC-9497-4E32DE6F1D8C}" type="pres">
      <dgm:prSet presAssocID="{F9BD60A0-2CE2-4236-9C2D-19181FAF17C7}" presName="spaceRect" presStyleCnt="0"/>
      <dgm:spPr/>
    </dgm:pt>
    <dgm:pt modelId="{2B0B4D9B-AB1E-480E-A00E-D1A67B07D40C}" type="pres">
      <dgm:prSet presAssocID="{F9BD60A0-2CE2-4236-9C2D-19181FAF17C7}" presName="textRect" presStyleLbl="revTx" presStyleIdx="2" presStyleCnt="3">
        <dgm:presLayoutVars>
          <dgm:chMax val="1"/>
          <dgm:chPref val="1"/>
        </dgm:presLayoutVars>
      </dgm:prSet>
      <dgm:spPr/>
    </dgm:pt>
  </dgm:ptLst>
  <dgm:cxnLst>
    <dgm:cxn modelId="{90D58E12-281D-4DBB-901A-10069A08F055}" srcId="{9F90F783-22CB-4816-8AF4-C7C37ED449A3}" destId="{814130B8-52BD-408E-9002-04928F5F9374}" srcOrd="0" destOrd="0" parTransId="{DE0409E3-B7BA-4AC4-9CF4-154CC60D0D3A}" sibTransId="{1DA8542F-4990-41B3-907B-3CB36482AACC}"/>
    <dgm:cxn modelId="{0EC5AC2A-FF99-453B-B4B0-EA5CF8034A84}" type="presOf" srcId="{814130B8-52BD-408E-9002-04928F5F9374}" destId="{96F3C5B0-645B-4DB2-AF1D-60172F2C08FD}" srcOrd="0" destOrd="0" presId="urn:microsoft.com/office/officeart/2018/5/layout/IconCircleLabelList"/>
    <dgm:cxn modelId="{41220C3C-447C-494C-9FDA-6F2CE6E36427}" srcId="{9F90F783-22CB-4816-8AF4-C7C37ED449A3}" destId="{7A1F2D6B-A700-4ADF-8B4F-89823D28883C}" srcOrd="1" destOrd="0" parTransId="{06957E2B-5145-4E9B-9F84-B5A4AC9A4B40}" sibTransId="{6C1EE051-1305-47ED-99DE-99E7FEF87E3A}"/>
    <dgm:cxn modelId="{DF1DDF53-8D62-4719-BA86-1FBFEFF7B132}" type="presOf" srcId="{9F90F783-22CB-4816-8AF4-C7C37ED449A3}" destId="{A752D197-EC21-419B-9535-917041936F6E}" srcOrd="0" destOrd="0" presId="urn:microsoft.com/office/officeart/2018/5/layout/IconCircleLabelList"/>
    <dgm:cxn modelId="{9462E292-4141-4A6B-BDC0-99B8FBA50348}" type="presOf" srcId="{7A1F2D6B-A700-4ADF-8B4F-89823D28883C}" destId="{50F1B603-E22F-4E1B-A75D-B710CE4D6586}" srcOrd="0" destOrd="0" presId="urn:microsoft.com/office/officeart/2018/5/layout/IconCircleLabelList"/>
    <dgm:cxn modelId="{3B1EE4D2-EAC3-4F38-B004-7DDDBBFB48F8}" type="presOf" srcId="{F9BD60A0-2CE2-4236-9C2D-19181FAF17C7}" destId="{2B0B4D9B-AB1E-480E-A00E-D1A67B07D40C}" srcOrd="0" destOrd="0" presId="urn:microsoft.com/office/officeart/2018/5/layout/IconCircleLabelList"/>
    <dgm:cxn modelId="{CEA49FFF-CEFF-421E-A10C-90968D354D3C}" srcId="{9F90F783-22CB-4816-8AF4-C7C37ED449A3}" destId="{F9BD60A0-2CE2-4236-9C2D-19181FAF17C7}" srcOrd="2" destOrd="0" parTransId="{C10B15DF-B990-4CC2-83A8-998B751E475B}" sibTransId="{DCBE6B66-7BFF-4032-9C3A-046B6CC79BF4}"/>
    <dgm:cxn modelId="{D06754D6-7260-4381-9D35-A98C24189B51}" type="presParOf" srcId="{A752D197-EC21-419B-9535-917041936F6E}" destId="{645DA8BC-D84A-481F-A1B0-26A0ACC4EFCE}" srcOrd="0" destOrd="0" presId="urn:microsoft.com/office/officeart/2018/5/layout/IconCircleLabelList"/>
    <dgm:cxn modelId="{6F240CA6-0014-4617-B63A-093827974846}" type="presParOf" srcId="{645DA8BC-D84A-481F-A1B0-26A0ACC4EFCE}" destId="{AEC01AAE-DC8C-4A81-8E98-7A39ACA617AF}" srcOrd="0" destOrd="0" presId="urn:microsoft.com/office/officeart/2018/5/layout/IconCircleLabelList"/>
    <dgm:cxn modelId="{63110437-F056-4D61-98FE-8215BEDE0CC9}" type="presParOf" srcId="{645DA8BC-D84A-481F-A1B0-26A0ACC4EFCE}" destId="{8EFA8781-3539-4D5E-9B08-26CDA12440B5}" srcOrd="1" destOrd="0" presId="urn:microsoft.com/office/officeart/2018/5/layout/IconCircleLabelList"/>
    <dgm:cxn modelId="{4C5547FC-A5FE-4BB0-994A-75B17BFE9322}" type="presParOf" srcId="{645DA8BC-D84A-481F-A1B0-26A0ACC4EFCE}" destId="{97D575CB-4DC1-46AB-88FF-EBFEE508F1FD}" srcOrd="2" destOrd="0" presId="urn:microsoft.com/office/officeart/2018/5/layout/IconCircleLabelList"/>
    <dgm:cxn modelId="{3243B0CC-C224-4A68-BD4F-BE90EECE53D3}" type="presParOf" srcId="{645DA8BC-D84A-481F-A1B0-26A0ACC4EFCE}" destId="{96F3C5B0-645B-4DB2-AF1D-60172F2C08FD}" srcOrd="3" destOrd="0" presId="urn:microsoft.com/office/officeart/2018/5/layout/IconCircleLabelList"/>
    <dgm:cxn modelId="{7E6D91C8-53AB-41D8-A2D6-161E4BF7D1BA}" type="presParOf" srcId="{A752D197-EC21-419B-9535-917041936F6E}" destId="{14157590-2ADA-402A-B097-8252040F381D}" srcOrd="1" destOrd="0" presId="urn:microsoft.com/office/officeart/2018/5/layout/IconCircleLabelList"/>
    <dgm:cxn modelId="{7B1A98A7-2F3B-42E6-BB10-081340718096}" type="presParOf" srcId="{A752D197-EC21-419B-9535-917041936F6E}" destId="{97F9B802-2738-4EDF-B3C1-17CF587870CB}" srcOrd="2" destOrd="0" presId="urn:microsoft.com/office/officeart/2018/5/layout/IconCircleLabelList"/>
    <dgm:cxn modelId="{D953E566-1F63-4C55-B5D3-8F552653FE90}" type="presParOf" srcId="{97F9B802-2738-4EDF-B3C1-17CF587870CB}" destId="{9BE5FCD8-8056-4B8B-A48E-FE67293FAF0E}" srcOrd="0" destOrd="0" presId="urn:microsoft.com/office/officeart/2018/5/layout/IconCircleLabelList"/>
    <dgm:cxn modelId="{4080D57F-51F0-498F-865A-AF1C1FCF44EE}" type="presParOf" srcId="{97F9B802-2738-4EDF-B3C1-17CF587870CB}" destId="{3C9E92BA-7CCF-4138-BFDD-541DFA54DE37}" srcOrd="1" destOrd="0" presId="urn:microsoft.com/office/officeart/2018/5/layout/IconCircleLabelList"/>
    <dgm:cxn modelId="{32FE0251-B44F-4F9A-A93F-1FB1778B43FC}" type="presParOf" srcId="{97F9B802-2738-4EDF-B3C1-17CF587870CB}" destId="{6D0E6F82-21E7-4EB9-B7F1-07A7973EA926}" srcOrd="2" destOrd="0" presId="urn:microsoft.com/office/officeart/2018/5/layout/IconCircleLabelList"/>
    <dgm:cxn modelId="{102AE383-6EB3-4F86-BED1-2F5DA4D5F226}" type="presParOf" srcId="{97F9B802-2738-4EDF-B3C1-17CF587870CB}" destId="{50F1B603-E22F-4E1B-A75D-B710CE4D6586}" srcOrd="3" destOrd="0" presId="urn:microsoft.com/office/officeart/2018/5/layout/IconCircleLabelList"/>
    <dgm:cxn modelId="{1C7EEBCB-2A1A-4E74-9545-B707B30C4CD1}" type="presParOf" srcId="{A752D197-EC21-419B-9535-917041936F6E}" destId="{D4E7425F-D1A4-44DF-B2E0-4B1AE371BBD8}" srcOrd="3" destOrd="0" presId="urn:microsoft.com/office/officeart/2018/5/layout/IconCircleLabelList"/>
    <dgm:cxn modelId="{60596B38-50B9-4971-9940-F2F273158AA0}" type="presParOf" srcId="{A752D197-EC21-419B-9535-917041936F6E}" destId="{36DCF902-11F0-4B2D-99FB-EAD8711EC4BA}" srcOrd="4" destOrd="0" presId="urn:microsoft.com/office/officeart/2018/5/layout/IconCircleLabelList"/>
    <dgm:cxn modelId="{8B92C754-D108-4AD1-B5AB-54C6810B3400}" type="presParOf" srcId="{36DCF902-11F0-4B2D-99FB-EAD8711EC4BA}" destId="{0E542E10-F733-48BF-989F-E9942C7B99BE}" srcOrd="0" destOrd="0" presId="urn:microsoft.com/office/officeart/2018/5/layout/IconCircleLabelList"/>
    <dgm:cxn modelId="{D38A6487-7E34-4856-83FE-3B2586F6435D}" type="presParOf" srcId="{36DCF902-11F0-4B2D-99FB-EAD8711EC4BA}" destId="{B5C918B6-F0EF-4D18-AB37-D0571C230BBB}" srcOrd="1" destOrd="0" presId="urn:microsoft.com/office/officeart/2018/5/layout/IconCircleLabelList"/>
    <dgm:cxn modelId="{26A31B35-36FE-4DEF-B544-D2C29A068E23}" type="presParOf" srcId="{36DCF902-11F0-4B2D-99FB-EAD8711EC4BA}" destId="{A81C8946-BB23-4ACC-9497-4E32DE6F1D8C}" srcOrd="2" destOrd="0" presId="urn:microsoft.com/office/officeart/2018/5/layout/IconCircleLabelList"/>
    <dgm:cxn modelId="{DCF4680D-374E-4F7B-B10F-E38FD31C3DBD}" type="presParOf" srcId="{36DCF902-11F0-4B2D-99FB-EAD8711EC4BA}" destId="{2B0B4D9B-AB1E-480E-A00E-D1A67B07D40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2AEC9-FFCD-9B49-974C-5888E8591660}">
      <dsp:nvSpPr>
        <dsp:cNvPr id="0" name=""/>
        <dsp:cNvSpPr/>
      </dsp:nvSpPr>
      <dsp:spPr>
        <a:xfrm>
          <a:off x="0" y="662100"/>
          <a:ext cx="2786062" cy="17691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F7C05-B858-2B4A-9122-043D7BD21498}">
      <dsp:nvSpPr>
        <dsp:cNvPr id="0" name=""/>
        <dsp:cNvSpPr/>
      </dsp:nvSpPr>
      <dsp:spPr>
        <a:xfrm>
          <a:off x="309562" y="956185"/>
          <a:ext cx="2786062" cy="17691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Loss of RBCs</a:t>
          </a:r>
        </a:p>
      </dsp:txBody>
      <dsp:txXfrm>
        <a:off x="361379" y="1008002"/>
        <a:ext cx="2682428" cy="1665515"/>
      </dsp:txXfrm>
    </dsp:sp>
    <dsp:sp modelId="{90E2049B-5C17-4742-A86D-228FFE3EBB20}">
      <dsp:nvSpPr>
        <dsp:cNvPr id="0" name=""/>
        <dsp:cNvSpPr/>
      </dsp:nvSpPr>
      <dsp:spPr>
        <a:xfrm>
          <a:off x="3405187" y="662100"/>
          <a:ext cx="2786062" cy="17691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61A00-9F8D-D543-A477-5410103E4365}">
      <dsp:nvSpPr>
        <dsp:cNvPr id="0" name=""/>
        <dsp:cNvSpPr/>
      </dsp:nvSpPr>
      <dsp:spPr>
        <a:xfrm>
          <a:off x="3714749" y="956185"/>
          <a:ext cx="2786062" cy="17691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Hemolysis or destruction of RBCs</a:t>
          </a:r>
        </a:p>
      </dsp:txBody>
      <dsp:txXfrm>
        <a:off x="3766566" y="1008002"/>
        <a:ext cx="2682428" cy="1665515"/>
      </dsp:txXfrm>
    </dsp:sp>
    <dsp:sp modelId="{7CA1B33F-3CEA-0749-936B-21278D030563}">
      <dsp:nvSpPr>
        <dsp:cNvPr id="0" name=""/>
        <dsp:cNvSpPr/>
      </dsp:nvSpPr>
      <dsp:spPr>
        <a:xfrm>
          <a:off x="6810375" y="662100"/>
          <a:ext cx="2786062" cy="17691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81ADD-ECE5-CA45-993D-98A84E4987AF}">
      <dsp:nvSpPr>
        <dsp:cNvPr id="0" name=""/>
        <dsp:cNvSpPr/>
      </dsp:nvSpPr>
      <dsp:spPr>
        <a:xfrm>
          <a:off x="7119937" y="956185"/>
          <a:ext cx="2786062" cy="17691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Problem with RBC production – vitamin deficiency or disease (bone marrow failure)</a:t>
          </a:r>
        </a:p>
      </dsp:txBody>
      <dsp:txXfrm>
        <a:off x="7171754" y="1008002"/>
        <a:ext cx="2682428" cy="1665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46269-228C-BF4E-9E0F-92F0760B038E}">
      <dsp:nvSpPr>
        <dsp:cNvPr id="0" name=""/>
        <dsp:cNvSpPr/>
      </dsp:nvSpPr>
      <dsp:spPr>
        <a:xfrm>
          <a:off x="31681" y="168"/>
          <a:ext cx="4218271" cy="26786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CB43E-157A-E444-9887-4310B727F4D0}">
      <dsp:nvSpPr>
        <dsp:cNvPr id="0" name=""/>
        <dsp:cNvSpPr/>
      </dsp:nvSpPr>
      <dsp:spPr>
        <a:xfrm>
          <a:off x="500378" y="445430"/>
          <a:ext cx="4218271" cy="267860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What does folic acid/ folate do? Why do pregnant women need folic acid?</a:t>
          </a:r>
        </a:p>
      </dsp:txBody>
      <dsp:txXfrm>
        <a:off x="578832" y="523884"/>
        <a:ext cx="4061363" cy="2521694"/>
      </dsp:txXfrm>
    </dsp:sp>
    <dsp:sp modelId="{EE6A31C8-27A5-0646-A394-BEB5E9E61455}">
      <dsp:nvSpPr>
        <dsp:cNvPr id="0" name=""/>
        <dsp:cNvSpPr/>
      </dsp:nvSpPr>
      <dsp:spPr>
        <a:xfrm>
          <a:off x="5187347" y="168"/>
          <a:ext cx="4218271" cy="26786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987EE-3ACC-2648-9486-53AE582DD448}">
      <dsp:nvSpPr>
        <dsp:cNvPr id="0" name=""/>
        <dsp:cNvSpPr/>
      </dsp:nvSpPr>
      <dsp:spPr>
        <a:xfrm>
          <a:off x="5656044" y="445430"/>
          <a:ext cx="4218271" cy="267860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The difference between folate and folic acid:</a:t>
          </a:r>
        </a:p>
      </dsp:txBody>
      <dsp:txXfrm>
        <a:off x="5734498" y="523884"/>
        <a:ext cx="4061363" cy="2521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7BA11-59DD-0F42-AD5C-89E4AA1D0464}">
      <dsp:nvSpPr>
        <dsp:cNvPr id="0" name=""/>
        <dsp:cNvSpPr/>
      </dsp:nvSpPr>
      <dsp:spPr>
        <a:xfrm>
          <a:off x="0" y="505"/>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2C723B08-D2C6-8C4A-9523-8A5C0BDE1E3D}">
      <dsp:nvSpPr>
        <dsp:cNvPr id="0" name=""/>
        <dsp:cNvSpPr/>
      </dsp:nvSpPr>
      <dsp:spPr>
        <a:xfrm>
          <a:off x="0" y="505"/>
          <a:ext cx="6046132" cy="5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0" y="505"/>
        <a:ext cx="6046132" cy="591410"/>
      </dsp:txXfrm>
    </dsp:sp>
    <dsp:sp modelId="{BF516959-DAED-B24F-A690-3363490091B9}">
      <dsp:nvSpPr>
        <dsp:cNvPr id="0" name=""/>
        <dsp:cNvSpPr/>
      </dsp:nvSpPr>
      <dsp:spPr>
        <a:xfrm>
          <a:off x="0" y="591916"/>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0A663E43-9A11-EE40-B203-B77BDC4F59D7}">
      <dsp:nvSpPr>
        <dsp:cNvPr id="0" name=""/>
        <dsp:cNvSpPr/>
      </dsp:nvSpPr>
      <dsp:spPr>
        <a:xfrm>
          <a:off x="0" y="591916"/>
          <a:ext cx="6046132" cy="5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Pregnant and lactating women</a:t>
          </a:r>
        </a:p>
      </dsp:txBody>
      <dsp:txXfrm>
        <a:off x="0" y="591916"/>
        <a:ext cx="6046132" cy="591410"/>
      </dsp:txXfrm>
    </dsp:sp>
    <dsp:sp modelId="{45CD260A-C429-F64D-AEB9-5F598EC0CBB0}">
      <dsp:nvSpPr>
        <dsp:cNvPr id="0" name=""/>
        <dsp:cNvSpPr/>
      </dsp:nvSpPr>
      <dsp:spPr>
        <a:xfrm>
          <a:off x="0" y="1183327"/>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680CC359-6FDF-FB47-82D2-2DAB73486F17}">
      <dsp:nvSpPr>
        <dsp:cNvPr id="0" name=""/>
        <dsp:cNvSpPr/>
      </dsp:nvSpPr>
      <dsp:spPr>
        <a:xfrm>
          <a:off x="0" y="1183327"/>
          <a:ext cx="6046132" cy="5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Alcohol (ETOH) abusers</a:t>
          </a:r>
        </a:p>
      </dsp:txBody>
      <dsp:txXfrm>
        <a:off x="0" y="1183327"/>
        <a:ext cx="6046132" cy="591410"/>
      </dsp:txXfrm>
    </dsp:sp>
    <dsp:sp modelId="{3F071B35-A39D-4D46-879D-A927E576E4BB}">
      <dsp:nvSpPr>
        <dsp:cNvPr id="0" name=""/>
        <dsp:cNvSpPr/>
      </dsp:nvSpPr>
      <dsp:spPr>
        <a:xfrm>
          <a:off x="0" y="1774738"/>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C980E8D3-0080-A044-8EAB-9D7BB3A01137}">
      <dsp:nvSpPr>
        <dsp:cNvPr id="0" name=""/>
        <dsp:cNvSpPr/>
      </dsp:nvSpPr>
      <dsp:spPr>
        <a:xfrm>
          <a:off x="0" y="1774738"/>
          <a:ext cx="6046132" cy="5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Malnourished</a:t>
          </a:r>
        </a:p>
      </dsp:txBody>
      <dsp:txXfrm>
        <a:off x="0" y="1774738"/>
        <a:ext cx="6046132" cy="591410"/>
      </dsp:txXfrm>
    </dsp:sp>
    <dsp:sp modelId="{797F2086-D1FC-FF45-9CEC-0CB7756B1A4B}">
      <dsp:nvSpPr>
        <dsp:cNvPr id="0" name=""/>
        <dsp:cNvSpPr/>
      </dsp:nvSpPr>
      <dsp:spPr>
        <a:xfrm>
          <a:off x="0" y="2366148"/>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00A908EA-842D-D749-8E6D-3915CDB9F497}">
      <dsp:nvSpPr>
        <dsp:cNvPr id="0" name=""/>
        <dsp:cNvSpPr/>
      </dsp:nvSpPr>
      <dsp:spPr>
        <a:xfrm>
          <a:off x="0" y="2366148"/>
          <a:ext cx="6046132" cy="5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Celiac, inflammatory bowel disease (IBS)</a:t>
          </a:r>
        </a:p>
      </dsp:txBody>
      <dsp:txXfrm>
        <a:off x="0" y="2366148"/>
        <a:ext cx="6046132" cy="591410"/>
      </dsp:txXfrm>
    </dsp:sp>
    <dsp:sp modelId="{96FED493-7E15-8A40-BDB0-230CD9C67688}">
      <dsp:nvSpPr>
        <dsp:cNvPr id="0" name=""/>
        <dsp:cNvSpPr/>
      </dsp:nvSpPr>
      <dsp:spPr>
        <a:xfrm>
          <a:off x="0" y="2957559"/>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34F43EFC-7090-5244-80D6-22BD603E8206}">
      <dsp:nvSpPr>
        <dsp:cNvPr id="0" name=""/>
        <dsp:cNvSpPr/>
      </dsp:nvSpPr>
      <dsp:spPr>
        <a:xfrm>
          <a:off x="0" y="2957559"/>
          <a:ext cx="6046132" cy="5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Those with inflammatory diseases like rheumatoid arthritis (RA), tuberculosis (TB), psoriasis, systemic infections</a:t>
          </a:r>
        </a:p>
      </dsp:txBody>
      <dsp:txXfrm>
        <a:off x="0" y="2957559"/>
        <a:ext cx="6046132" cy="591410"/>
      </dsp:txXfrm>
    </dsp:sp>
    <dsp:sp modelId="{2F4439CE-CDA8-C841-9ADE-84AAE97B7CE1}">
      <dsp:nvSpPr>
        <dsp:cNvPr id="0" name=""/>
        <dsp:cNvSpPr/>
      </dsp:nvSpPr>
      <dsp:spPr>
        <a:xfrm>
          <a:off x="0" y="3548970"/>
          <a:ext cx="604613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w="9525" cap="rnd" cmpd="sng" algn="ctr">
          <a:solidFill>
            <a:schemeClr val="dk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B06F264B-627B-D249-BF76-BB790436E1B7}">
      <dsp:nvSpPr>
        <dsp:cNvPr id="0" name=""/>
        <dsp:cNvSpPr/>
      </dsp:nvSpPr>
      <dsp:spPr>
        <a:xfrm>
          <a:off x="0" y="3548970"/>
          <a:ext cx="6046132" cy="5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Some medications can interfere, antibiotics, anticonvulsants, methotrexate</a:t>
          </a:r>
        </a:p>
      </dsp:txBody>
      <dsp:txXfrm>
        <a:off x="0" y="3548970"/>
        <a:ext cx="6046132" cy="591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01AAE-DC8C-4A81-8E98-7A39ACA617AF}">
      <dsp:nvSpPr>
        <dsp:cNvPr id="0" name=""/>
        <dsp:cNvSpPr/>
      </dsp:nvSpPr>
      <dsp:spPr>
        <a:xfrm>
          <a:off x="624000" y="163717"/>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A8781-3539-4D5E-9B08-26CDA12440B5}">
      <dsp:nvSpPr>
        <dsp:cNvPr id="0" name=""/>
        <dsp:cNvSpPr/>
      </dsp:nvSpPr>
      <dsp:spPr>
        <a:xfrm>
          <a:off x="1004250" y="543967"/>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F3C5B0-645B-4DB2-AF1D-60172F2C08FD}">
      <dsp:nvSpPr>
        <dsp:cNvPr id="0" name=""/>
        <dsp:cNvSpPr/>
      </dsp:nvSpPr>
      <dsp:spPr>
        <a:xfrm>
          <a:off x="53625"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First, stabilize the patient</a:t>
          </a:r>
        </a:p>
      </dsp:txBody>
      <dsp:txXfrm>
        <a:off x="53625" y="2503718"/>
        <a:ext cx="2925000" cy="720000"/>
      </dsp:txXfrm>
    </dsp:sp>
    <dsp:sp modelId="{9BE5FCD8-8056-4B8B-A48E-FE67293FAF0E}">
      <dsp:nvSpPr>
        <dsp:cNvPr id="0" name=""/>
        <dsp:cNvSpPr/>
      </dsp:nvSpPr>
      <dsp:spPr>
        <a:xfrm>
          <a:off x="4060875" y="163717"/>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E92BA-7CCF-4138-BFDD-541DFA54DE37}">
      <dsp:nvSpPr>
        <dsp:cNvPr id="0" name=""/>
        <dsp:cNvSpPr/>
      </dsp:nvSpPr>
      <dsp:spPr>
        <a:xfrm>
          <a:off x="4441125" y="543967"/>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F1B603-E22F-4E1B-A75D-B710CE4D6586}">
      <dsp:nvSpPr>
        <dsp:cNvPr id="0" name=""/>
        <dsp:cNvSpPr/>
      </dsp:nvSpPr>
      <dsp:spPr>
        <a:xfrm>
          <a:off x="3490500"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Lab testing can confirm which type of reaction occurred and why</a:t>
          </a:r>
        </a:p>
      </dsp:txBody>
      <dsp:txXfrm>
        <a:off x="3490500" y="2503718"/>
        <a:ext cx="2925000" cy="720000"/>
      </dsp:txXfrm>
    </dsp:sp>
    <dsp:sp modelId="{0E542E10-F733-48BF-989F-E9942C7B99BE}">
      <dsp:nvSpPr>
        <dsp:cNvPr id="0" name=""/>
        <dsp:cNvSpPr/>
      </dsp:nvSpPr>
      <dsp:spPr>
        <a:xfrm>
          <a:off x="7497750" y="163717"/>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918B6-F0EF-4D18-AB37-D0571C230BBB}">
      <dsp:nvSpPr>
        <dsp:cNvPr id="0" name=""/>
        <dsp:cNvSpPr/>
      </dsp:nvSpPr>
      <dsp:spPr>
        <a:xfrm>
          <a:off x="7878000" y="543967"/>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0B4D9B-AB1E-480E-A00E-D1A67B07D40C}">
      <dsp:nvSpPr>
        <dsp:cNvPr id="0" name=""/>
        <dsp:cNvSpPr/>
      </dsp:nvSpPr>
      <dsp:spPr>
        <a:xfrm>
          <a:off x="6927375"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Keep the bag of blood to send for testing</a:t>
          </a:r>
        </a:p>
      </dsp:txBody>
      <dsp:txXfrm>
        <a:off x="6927375" y="2503718"/>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78600-17DC-2D4B-9C2B-4C12FF2E37DF}"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1DFF2-E88D-EE4B-AE12-DDA1D84DFE25}" type="slidenum">
              <a:rPr lang="en-US" smtClean="0"/>
              <a:t>‹#›</a:t>
            </a:fld>
            <a:endParaRPr lang="en-US"/>
          </a:p>
        </p:txBody>
      </p:sp>
    </p:spTree>
    <p:extLst>
      <p:ext uri="{BB962C8B-B14F-4D97-AF65-F5344CB8AC3E}">
        <p14:creationId xmlns:p14="http://schemas.microsoft.com/office/powerpoint/2010/main" val="168345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Emily </a:t>
            </a:r>
            <a:r>
              <a:rPr lang="en-US" dirty="0" err="1"/>
              <a:t>Schad</a:t>
            </a:r>
            <a:r>
              <a:rPr lang="en-US" dirty="0"/>
              <a:t>. I have been an RN for 7 years and have predominantly worked in oncology, hematology, and bone marrow transplant. I’m currently obtaining my masters of science in nursing. I have an interest in pathophysiology and open education. Please enjoy this lecture about introduction to hematology and anemia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inserted slides throughout this presentation called “Think about it”. These are intended to challenge you to think about this content as it relates to what you may already know, or to think outside the box. I have enclosed the answers either at the bottom of the slide, in the recording, or in the subsequent slides. If you would like to get the full learning experience of this presentation, please consider hiding the notes section of these ppts and challenge yourself to answer these questions on your own first. Hopefully it will help you better learn the material. Cheers! </a:t>
            </a:r>
          </a:p>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1</a:t>
            </a:fld>
            <a:endParaRPr lang="en-US"/>
          </a:p>
        </p:txBody>
      </p:sp>
    </p:spTree>
    <p:extLst>
      <p:ext uri="{BB962C8B-B14F-4D97-AF65-F5344CB8AC3E}">
        <p14:creationId xmlns:p14="http://schemas.microsoft.com/office/powerpoint/2010/main" val="76495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Answered on next slide</a:t>
            </a:r>
          </a:p>
        </p:txBody>
      </p:sp>
      <p:sp>
        <p:nvSpPr>
          <p:cNvPr id="4" name="Slide Number Placeholder 3"/>
          <p:cNvSpPr>
            <a:spLocks noGrp="1"/>
          </p:cNvSpPr>
          <p:nvPr>
            <p:ph type="sldNum" sz="quarter" idx="5"/>
          </p:nvPr>
        </p:nvSpPr>
        <p:spPr/>
        <p:txBody>
          <a:bodyPr/>
          <a:lstStyle/>
          <a:p>
            <a:fld id="{F9F1DFF2-E88D-EE4B-AE12-DDA1D84DFE25}" type="slidenum">
              <a:rPr lang="en-US" smtClean="0"/>
              <a:t>11</a:t>
            </a:fld>
            <a:endParaRPr lang="en-US"/>
          </a:p>
        </p:txBody>
      </p:sp>
    </p:spTree>
    <p:extLst>
      <p:ext uri="{BB962C8B-B14F-4D97-AF65-F5344CB8AC3E}">
        <p14:creationId xmlns:p14="http://schemas.microsoft.com/office/powerpoint/2010/main" val="425466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1DFF2-E88D-EE4B-AE12-DDA1D84DFE25}" type="slidenum">
              <a:rPr lang="en-US" smtClean="0"/>
              <a:t>12</a:t>
            </a:fld>
            <a:endParaRPr lang="en-US"/>
          </a:p>
        </p:txBody>
      </p:sp>
    </p:spTree>
    <p:extLst>
      <p:ext uri="{BB962C8B-B14F-4D97-AF65-F5344CB8AC3E}">
        <p14:creationId xmlns:p14="http://schemas.microsoft.com/office/powerpoint/2010/main" val="101773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Bleeding, RBC destruction due to blood transfusion reaction, menstruation, low iron or B12 levels, sickle cell anemia, etc.</a:t>
            </a:r>
          </a:p>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16</a:t>
            </a:fld>
            <a:endParaRPr lang="en-US"/>
          </a:p>
        </p:txBody>
      </p:sp>
    </p:spTree>
    <p:extLst>
      <p:ext uri="{BB962C8B-B14F-4D97-AF65-F5344CB8AC3E}">
        <p14:creationId xmlns:p14="http://schemas.microsoft.com/office/powerpoint/2010/main" val="107638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Answered in next slides</a:t>
            </a:r>
          </a:p>
        </p:txBody>
      </p:sp>
      <p:sp>
        <p:nvSpPr>
          <p:cNvPr id="4" name="Slide Number Placeholder 3"/>
          <p:cNvSpPr>
            <a:spLocks noGrp="1"/>
          </p:cNvSpPr>
          <p:nvPr>
            <p:ph type="sldNum" sz="quarter" idx="5"/>
          </p:nvPr>
        </p:nvSpPr>
        <p:spPr/>
        <p:txBody>
          <a:bodyPr/>
          <a:lstStyle/>
          <a:p>
            <a:fld id="{F9F1DFF2-E88D-EE4B-AE12-DDA1D84DFE25}" type="slidenum">
              <a:rPr lang="en-US" smtClean="0"/>
              <a:t>19</a:t>
            </a:fld>
            <a:endParaRPr lang="en-US"/>
          </a:p>
        </p:txBody>
      </p:sp>
    </p:spTree>
    <p:extLst>
      <p:ext uri="{BB962C8B-B14F-4D97-AF65-F5344CB8AC3E}">
        <p14:creationId xmlns:p14="http://schemas.microsoft.com/office/powerpoint/2010/main" val="423590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means there are fewer RBCs present to carry oxygen throughout the body, which can leave someone starved for oxygen.</a:t>
            </a:r>
          </a:p>
        </p:txBody>
      </p:sp>
      <p:sp>
        <p:nvSpPr>
          <p:cNvPr id="4" name="Slide Number Placeholder 3"/>
          <p:cNvSpPr>
            <a:spLocks noGrp="1"/>
          </p:cNvSpPr>
          <p:nvPr>
            <p:ph type="sldNum" sz="quarter" idx="5"/>
          </p:nvPr>
        </p:nvSpPr>
        <p:spPr/>
        <p:txBody>
          <a:bodyPr/>
          <a:lstStyle/>
          <a:p>
            <a:fld id="{F9F1DFF2-E88D-EE4B-AE12-DDA1D84DFE25}" type="slidenum">
              <a:rPr lang="en-US" smtClean="0"/>
              <a:t>20</a:t>
            </a:fld>
            <a:endParaRPr lang="en-US"/>
          </a:p>
        </p:txBody>
      </p:sp>
    </p:spTree>
    <p:extLst>
      <p:ext uri="{BB962C8B-B14F-4D97-AF65-F5344CB8AC3E}">
        <p14:creationId xmlns:p14="http://schemas.microsoft.com/office/powerpoint/2010/main" val="265010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21</a:t>
            </a:fld>
            <a:endParaRPr lang="en-US"/>
          </a:p>
        </p:txBody>
      </p:sp>
    </p:spTree>
    <p:extLst>
      <p:ext uri="{BB962C8B-B14F-4D97-AF65-F5344CB8AC3E}">
        <p14:creationId xmlns:p14="http://schemas.microsoft.com/office/powerpoint/2010/main" val="272428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Hemorrhagic anemia is caused from blood loss (hemorrhage).  Cells are normal size and color, they are just being lost quicker than they can be replaced. </a:t>
            </a:r>
          </a:p>
        </p:txBody>
      </p:sp>
      <p:sp>
        <p:nvSpPr>
          <p:cNvPr id="4" name="Slide Number Placeholder 3"/>
          <p:cNvSpPr>
            <a:spLocks noGrp="1"/>
          </p:cNvSpPr>
          <p:nvPr>
            <p:ph type="sldNum" sz="quarter" idx="5"/>
          </p:nvPr>
        </p:nvSpPr>
        <p:spPr/>
        <p:txBody>
          <a:bodyPr/>
          <a:lstStyle/>
          <a:p>
            <a:fld id="{F9F1DFF2-E88D-EE4B-AE12-DDA1D84DFE25}" type="slidenum">
              <a:rPr lang="en-US" smtClean="0"/>
              <a:t>22</a:t>
            </a:fld>
            <a:endParaRPr lang="en-US"/>
          </a:p>
        </p:txBody>
      </p:sp>
    </p:spTree>
    <p:extLst>
      <p:ext uri="{BB962C8B-B14F-4D97-AF65-F5344CB8AC3E}">
        <p14:creationId xmlns:p14="http://schemas.microsoft.com/office/powerpoint/2010/main" val="4271543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 fetus uses more iron than normal.</a:t>
            </a:r>
          </a:p>
        </p:txBody>
      </p:sp>
      <p:sp>
        <p:nvSpPr>
          <p:cNvPr id="4" name="Slide Number Placeholder 3"/>
          <p:cNvSpPr>
            <a:spLocks noGrp="1"/>
          </p:cNvSpPr>
          <p:nvPr>
            <p:ph type="sldNum" sz="quarter" idx="5"/>
          </p:nvPr>
        </p:nvSpPr>
        <p:spPr/>
        <p:txBody>
          <a:bodyPr/>
          <a:lstStyle/>
          <a:p>
            <a:fld id="{F9F1DFF2-E88D-EE4B-AE12-DDA1D84DFE25}" type="slidenum">
              <a:rPr lang="en-US" smtClean="0"/>
              <a:t>23</a:t>
            </a:fld>
            <a:endParaRPr lang="en-US"/>
          </a:p>
        </p:txBody>
      </p:sp>
    </p:spTree>
    <p:extLst>
      <p:ext uri="{BB962C8B-B14F-4D97-AF65-F5344CB8AC3E}">
        <p14:creationId xmlns:p14="http://schemas.microsoft.com/office/powerpoint/2010/main" val="68362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Bohrer</a:t>
            </a:r>
            <a:r>
              <a:rPr lang="en-US" dirty="0"/>
              <a:t>, 2017)</a:t>
            </a:r>
          </a:p>
        </p:txBody>
      </p:sp>
      <p:sp>
        <p:nvSpPr>
          <p:cNvPr id="4" name="Slide Number Placeholder 3"/>
          <p:cNvSpPr>
            <a:spLocks noGrp="1"/>
          </p:cNvSpPr>
          <p:nvPr>
            <p:ph type="sldNum" sz="quarter" idx="5"/>
          </p:nvPr>
        </p:nvSpPr>
        <p:spPr/>
        <p:txBody>
          <a:bodyPr/>
          <a:lstStyle/>
          <a:p>
            <a:fld id="{F9F1DFF2-E88D-EE4B-AE12-DDA1D84DFE25}" type="slidenum">
              <a:rPr lang="en-US" smtClean="0"/>
              <a:t>24</a:t>
            </a:fld>
            <a:endParaRPr lang="en-US"/>
          </a:p>
        </p:txBody>
      </p:sp>
    </p:spTree>
    <p:extLst>
      <p:ext uri="{BB962C8B-B14F-4D97-AF65-F5344CB8AC3E}">
        <p14:creationId xmlns:p14="http://schemas.microsoft.com/office/powerpoint/2010/main" val="197367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PPI example: pantoprazole, omeprazole. Block parietal </a:t>
            </a:r>
            <a:r>
              <a:rPr lang="en-US"/>
              <a:t>cell secretions.</a:t>
            </a:r>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26</a:t>
            </a:fld>
            <a:endParaRPr lang="en-US"/>
          </a:p>
        </p:txBody>
      </p:sp>
    </p:spTree>
    <p:extLst>
      <p:ext uri="{BB962C8B-B14F-4D97-AF65-F5344CB8AC3E}">
        <p14:creationId xmlns:p14="http://schemas.microsoft.com/office/powerpoint/2010/main" val="77702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blood has 4 components: </a:t>
            </a:r>
          </a:p>
          <a:p>
            <a:r>
              <a:rPr lang="en-US" dirty="0"/>
              <a:t>Plasma contains nutrients and liquid to help blood flow</a:t>
            </a:r>
            <a:br>
              <a:rPr lang="en-US" dirty="0"/>
            </a:br>
            <a:r>
              <a:rPr lang="en-US" dirty="0"/>
              <a:t>Erythrocytes carry oxygen and hemoglobin</a:t>
            </a:r>
          </a:p>
          <a:p>
            <a:r>
              <a:rPr lang="en-US" dirty="0"/>
              <a:t>Leukocytes or </a:t>
            </a:r>
            <a:r>
              <a:rPr lang="en-US" dirty="0" err="1"/>
              <a:t>wbcs</a:t>
            </a:r>
            <a:r>
              <a:rPr lang="en-US" dirty="0"/>
              <a:t> control immune function </a:t>
            </a:r>
          </a:p>
          <a:p>
            <a:r>
              <a:rPr lang="en-US" dirty="0"/>
              <a:t>Platelets help blood clot </a:t>
            </a:r>
          </a:p>
        </p:txBody>
      </p:sp>
      <p:sp>
        <p:nvSpPr>
          <p:cNvPr id="4" name="Slide Number Placeholder 3"/>
          <p:cNvSpPr>
            <a:spLocks noGrp="1"/>
          </p:cNvSpPr>
          <p:nvPr>
            <p:ph type="sldNum" sz="quarter" idx="5"/>
          </p:nvPr>
        </p:nvSpPr>
        <p:spPr/>
        <p:txBody>
          <a:bodyPr/>
          <a:lstStyle/>
          <a:p>
            <a:fld id="{F9F1DFF2-E88D-EE4B-AE12-DDA1D84DFE25}" type="slidenum">
              <a:rPr lang="en-US" smtClean="0"/>
              <a:t>2</a:t>
            </a:fld>
            <a:endParaRPr lang="en-US"/>
          </a:p>
        </p:txBody>
      </p:sp>
    </p:spTree>
    <p:extLst>
      <p:ext uri="{BB962C8B-B14F-4D97-AF65-F5344CB8AC3E}">
        <p14:creationId xmlns:p14="http://schemas.microsoft.com/office/powerpoint/2010/main" val="125167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RBCs need folic acid and b12 to fully develop and slim down to appropriate shape</a:t>
            </a:r>
          </a:p>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27</a:t>
            </a:fld>
            <a:endParaRPr lang="en-US"/>
          </a:p>
        </p:txBody>
      </p:sp>
    </p:spTree>
    <p:extLst>
      <p:ext uri="{BB962C8B-B14F-4D97-AF65-F5344CB8AC3E}">
        <p14:creationId xmlns:p14="http://schemas.microsoft.com/office/powerpoint/2010/main" val="95878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28</a:t>
            </a:fld>
            <a:endParaRPr lang="en-US"/>
          </a:p>
        </p:txBody>
      </p:sp>
    </p:spTree>
    <p:extLst>
      <p:ext uri="{BB962C8B-B14F-4D97-AF65-F5344CB8AC3E}">
        <p14:creationId xmlns:p14="http://schemas.microsoft.com/office/powerpoint/2010/main" val="3880430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regular-clarivate"/>
            </a:endParaRPr>
          </a:p>
        </p:txBody>
      </p:sp>
      <p:sp>
        <p:nvSpPr>
          <p:cNvPr id="4" name="Slide Number Placeholder 3"/>
          <p:cNvSpPr>
            <a:spLocks noGrp="1"/>
          </p:cNvSpPr>
          <p:nvPr>
            <p:ph type="sldNum" sz="quarter" idx="5"/>
          </p:nvPr>
        </p:nvSpPr>
        <p:spPr/>
        <p:txBody>
          <a:bodyPr/>
          <a:lstStyle/>
          <a:p>
            <a:fld id="{F9F1DFF2-E88D-EE4B-AE12-DDA1D84DFE25}" type="slidenum">
              <a:rPr lang="en-US" smtClean="0"/>
              <a:t>29</a:t>
            </a:fld>
            <a:endParaRPr lang="en-US"/>
          </a:p>
        </p:txBody>
      </p:sp>
    </p:spTree>
    <p:extLst>
      <p:ext uri="{BB962C8B-B14F-4D97-AF65-F5344CB8AC3E}">
        <p14:creationId xmlns:p14="http://schemas.microsoft.com/office/powerpoint/2010/main" val="3401795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Folic acid is involved in </a:t>
            </a:r>
            <a:r>
              <a:rPr lang="en-US" dirty="0" err="1"/>
              <a:t>dna</a:t>
            </a:r>
            <a:r>
              <a:rPr lang="en-US" dirty="0"/>
              <a:t> synthesis and regulation, produces RBCs, breaks down a harmful amino acid called homocysteine (found in meat and dairy foods), and new evidence suggests it protects endothelium and has a role in cardio protection (Jones, 2019). Folic acid is necessary in pregnancy to form the neural tube early in pregnancy which will become the baby’s brain and spinal cord, and it is important for the increased </a:t>
            </a:r>
            <a:r>
              <a:rPr lang="en-US" dirty="0" err="1"/>
              <a:t>dna</a:t>
            </a:r>
            <a:r>
              <a:rPr lang="en-US" dirty="0"/>
              <a:t> synthesis needed to form a child.</a:t>
            </a:r>
          </a:p>
          <a:p>
            <a:endParaRPr lang="en-US" dirty="0"/>
          </a:p>
          <a:p>
            <a:r>
              <a:rPr lang="en-US" dirty="0"/>
              <a:t>Folate is found naturally in foods. Folic acid is the synthetic, supplement form. Our body actually absorbs the supplement better, which is unusual. Usually whole food sources of vitamins are superior to supplements.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www.hsph.harvard.edu</a:t>
            </a:r>
            <a:r>
              <a:rPr lang="en-US" dirty="0"/>
              <a:t>/</a:t>
            </a:r>
            <a:r>
              <a:rPr lang="en-US" dirty="0" err="1"/>
              <a:t>nutritionsource</a:t>
            </a:r>
            <a:r>
              <a:rPr lang="en-US" dirty="0"/>
              <a:t>/folic-acid/</a:t>
            </a:r>
          </a:p>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31</a:t>
            </a:fld>
            <a:endParaRPr lang="en-US"/>
          </a:p>
        </p:txBody>
      </p:sp>
    </p:spTree>
    <p:extLst>
      <p:ext uri="{BB962C8B-B14F-4D97-AF65-F5344CB8AC3E}">
        <p14:creationId xmlns:p14="http://schemas.microsoft.com/office/powerpoint/2010/main" val="307314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disease where nutrition isn’t absorbed properly – </a:t>
            </a:r>
            <a:r>
              <a:rPr lang="en-US" dirty="0" err="1"/>
              <a:t>etoh</a:t>
            </a:r>
            <a:r>
              <a:rPr lang="en-US" dirty="0"/>
              <a:t> use, celiac, etc. </a:t>
            </a:r>
          </a:p>
          <a:p>
            <a:r>
              <a:rPr lang="en-US" dirty="0"/>
              <a:t>(Jones et al., 2019)</a:t>
            </a:r>
          </a:p>
        </p:txBody>
      </p:sp>
      <p:sp>
        <p:nvSpPr>
          <p:cNvPr id="4" name="Slide Number Placeholder 3"/>
          <p:cNvSpPr>
            <a:spLocks noGrp="1"/>
          </p:cNvSpPr>
          <p:nvPr>
            <p:ph type="sldNum" sz="quarter" idx="5"/>
          </p:nvPr>
        </p:nvSpPr>
        <p:spPr/>
        <p:txBody>
          <a:bodyPr/>
          <a:lstStyle/>
          <a:p>
            <a:fld id="{F9F1DFF2-E88D-EE4B-AE12-DDA1D84DFE25}" type="slidenum">
              <a:rPr lang="en-US" smtClean="0"/>
              <a:t>32</a:t>
            </a:fld>
            <a:endParaRPr lang="en-US"/>
          </a:p>
        </p:txBody>
      </p:sp>
    </p:spTree>
    <p:extLst>
      <p:ext uri="{BB962C8B-B14F-4D97-AF65-F5344CB8AC3E}">
        <p14:creationId xmlns:p14="http://schemas.microsoft.com/office/powerpoint/2010/main" val="1489761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33</a:t>
            </a:fld>
            <a:endParaRPr lang="en-US"/>
          </a:p>
        </p:txBody>
      </p:sp>
    </p:spTree>
    <p:extLst>
      <p:ext uri="{BB962C8B-B14F-4D97-AF65-F5344CB8AC3E}">
        <p14:creationId xmlns:p14="http://schemas.microsoft.com/office/powerpoint/2010/main" val="2070786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(Jones, 2019)</a:t>
            </a:r>
          </a:p>
        </p:txBody>
      </p:sp>
      <p:sp>
        <p:nvSpPr>
          <p:cNvPr id="4" name="Slide Number Placeholder 3"/>
          <p:cNvSpPr>
            <a:spLocks noGrp="1"/>
          </p:cNvSpPr>
          <p:nvPr>
            <p:ph type="sldNum" sz="quarter" idx="5"/>
          </p:nvPr>
        </p:nvSpPr>
        <p:spPr/>
        <p:txBody>
          <a:bodyPr/>
          <a:lstStyle/>
          <a:p>
            <a:fld id="{F9F1DFF2-E88D-EE4B-AE12-DDA1D84DFE25}" type="slidenum">
              <a:rPr lang="en-US" smtClean="0"/>
              <a:t>34</a:t>
            </a:fld>
            <a:endParaRPr lang="en-US"/>
          </a:p>
        </p:txBody>
      </p:sp>
    </p:spTree>
    <p:extLst>
      <p:ext uri="{BB962C8B-B14F-4D97-AF65-F5344CB8AC3E}">
        <p14:creationId xmlns:p14="http://schemas.microsoft.com/office/powerpoint/2010/main" val="2776012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Petechiae – small hemorrhages under skin</a:t>
            </a:r>
          </a:p>
        </p:txBody>
      </p:sp>
      <p:sp>
        <p:nvSpPr>
          <p:cNvPr id="4" name="Slide Number Placeholder 3"/>
          <p:cNvSpPr>
            <a:spLocks noGrp="1"/>
          </p:cNvSpPr>
          <p:nvPr>
            <p:ph type="sldNum" sz="quarter" idx="5"/>
          </p:nvPr>
        </p:nvSpPr>
        <p:spPr/>
        <p:txBody>
          <a:bodyPr/>
          <a:lstStyle/>
          <a:p>
            <a:fld id="{F9F1DFF2-E88D-EE4B-AE12-DDA1D84DFE25}" type="slidenum">
              <a:rPr lang="en-US" smtClean="0"/>
              <a:t>35</a:t>
            </a:fld>
            <a:endParaRPr lang="en-US"/>
          </a:p>
        </p:txBody>
      </p:sp>
    </p:spTree>
    <p:extLst>
      <p:ext uri="{BB962C8B-B14F-4D97-AF65-F5344CB8AC3E}">
        <p14:creationId xmlns:p14="http://schemas.microsoft.com/office/powerpoint/2010/main" val="1453851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petechiae</a:t>
            </a:r>
          </a:p>
          <a:p>
            <a:endParaRPr lang="en-US" dirty="0"/>
          </a:p>
          <a:p>
            <a:r>
              <a:rPr lang="en-US" dirty="0"/>
              <a:t>https://</a:t>
            </a:r>
            <a:r>
              <a:rPr lang="en-US" dirty="0" err="1"/>
              <a:t>phil.cdc.gov</a:t>
            </a:r>
            <a:r>
              <a:rPr lang="en-US" dirty="0"/>
              <a:t>/</a:t>
            </a:r>
            <a:r>
              <a:rPr lang="en-US" dirty="0" err="1"/>
              <a:t>Details.aspx?pid</a:t>
            </a:r>
            <a:r>
              <a:rPr lang="en-US" dirty="0"/>
              <a:t>=6238</a:t>
            </a:r>
          </a:p>
        </p:txBody>
      </p:sp>
      <p:sp>
        <p:nvSpPr>
          <p:cNvPr id="4" name="Slide Number Placeholder 3"/>
          <p:cNvSpPr>
            <a:spLocks noGrp="1"/>
          </p:cNvSpPr>
          <p:nvPr>
            <p:ph type="sldNum" sz="quarter" idx="5"/>
          </p:nvPr>
        </p:nvSpPr>
        <p:spPr/>
        <p:txBody>
          <a:bodyPr/>
          <a:lstStyle/>
          <a:p>
            <a:fld id="{F9F1DFF2-E88D-EE4B-AE12-DDA1D84DFE25}" type="slidenum">
              <a:rPr lang="en-US" smtClean="0"/>
              <a:t>36</a:t>
            </a:fld>
            <a:endParaRPr lang="en-US"/>
          </a:p>
        </p:txBody>
      </p:sp>
    </p:spTree>
    <p:extLst>
      <p:ext uri="{BB962C8B-B14F-4D97-AF65-F5344CB8AC3E}">
        <p14:creationId xmlns:p14="http://schemas.microsoft.com/office/powerpoint/2010/main" val="1054502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Petechiae </a:t>
            </a:r>
          </a:p>
          <a:p>
            <a:endParaRPr lang="en-US" dirty="0"/>
          </a:p>
          <a:p>
            <a:r>
              <a:rPr lang="en-US" dirty="0"/>
              <a:t>https://</a:t>
            </a:r>
            <a:r>
              <a:rPr lang="en-US" dirty="0" err="1"/>
              <a:t>commons.wikimedia.org</a:t>
            </a:r>
            <a:r>
              <a:rPr lang="en-US" dirty="0"/>
              <a:t>/wiki/</a:t>
            </a:r>
            <a:r>
              <a:rPr lang="en-US" dirty="0" err="1"/>
              <a:t>File:Oral_petechiae.JPG</a:t>
            </a:r>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37</a:t>
            </a:fld>
            <a:endParaRPr lang="en-US"/>
          </a:p>
        </p:txBody>
      </p:sp>
    </p:spTree>
    <p:extLst>
      <p:ext uri="{BB962C8B-B14F-4D97-AF65-F5344CB8AC3E}">
        <p14:creationId xmlns:p14="http://schemas.microsoft.com/office/powerpoint/2010/main" val="341440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www.flickr.com</a:t>
            </a:r>
            <a:r>
              <a:rPr lang="en-US" dirty="0"/>
              <a:t>/photos/</a:t>
            </a:r>
            <a:r>
              <a:rPr lang="en-US" dirty="0" err="1"/>
              <a:t>nihgov</a:t>
            </a:r>
            <a:r>
              <a:rPr lang="en-US" dirty="0"/>
              <a:t>/29466760926</a:t>
            </a:r>
          </a:p>
          <a:p>
            <a:endParaRPr lang="en-US" dirty="0"/>
          </a:p>
          <a:p>
            <a:r>
              <a:rPr lang="en-US" dirty="0"/>
              <a:t>Mostly composed of plasma</a:t>
            </a:r>
          </a:p>
        </p:txBody>
      </p:sp>
      <p:sp>
        <p:nvSpPr>
          <p:cNvPr id="4" name="Slide Number Placeholder 3"/>
          <p:cNvSpPr>
            <a:spLocks noGrp="1"/>
          </p:cNvSpPr>
          <p:nvPr>
            <p:ph type="sldNum" sz="quarter" idx="5"/>
          </p:nvPr>
        </p:nvSpPr>
        <p:spPr/>
        <p:txBody>
          <a:bodyPr/>
          <a:lstStyle/>
          <a:p>
            <a:fld id="{F9F1DFF2-E88D-EE4B-AE12-DDA1D84DFE25}" type="slidenum">
              <a:rPr lang="en-US" smtClean="0"/>
              <a:t>3</a:t>
            </a:fld>
            <a:endParaRPr lang="en-US"/>
          </a:p>
        </p:txBody>
      </p:sp>
    </p:spTree>
    <p:extLst>
      <p:ext uri="{BB962C8B-B14F-4D97-AF65-F5344CB8AC3E}">
        <p14:creationId xmlns:p14="http://schemas.microsoft.com/office/powerpoint/2010/main" val="2467954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When acute leukemia patients are first diagnosed they will often have anemia and thrombocytopenia, but Their bone marrow is making too many immature WBCs called “blasts”, so it is not a deficiency of all types of blood cells. </a:t>
            </a:r>
          </a:p>
          <a:p>
            <a:endParaRPr lang="en-US" dirty="0"/>
          </a:p>
          <a:p>
            <a:r>
              <a:rPr lang="en-US" dirty="0"/>
              <a:t>However, when chemotherapy and/or radiation is given as a treatment to cancer it also affects the bone marrow, which does cause pancytopenia, though this is called “myeloablation” and is not aplastic anemia. When the bone marrow is depleted enough and the cancer is in a certain degree of remission, a stem cell infusion from the patient or a donor will be given to go into the bone marrow and help make new blood cells to rescue the body from deadly pancytopenia (from the chemo).</a:t>
            </a:r>
          </a:p>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38</a:t>
            </a:fld>
            <a:endParaRPr lang="en-US"/>
          </a:p>
        </p:txBody>
      </p:sp>
    </p:spTree>
    <p:extLst>
      <p:ext uri="{BB962C8B-B14F-4D97-AF65-F5344CB8AC3E}">
        <p14:creationId xmlns:p14="http://schemas.microsoft.com/office/powerpoint/2010/main" val="3025154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Jaundice – too many </a:t>
            </a:r>
            <a:r>
              <a:rPr lang="en-US" dirty="0" err="1"/>
              <a:t>rbcs</a:t>
            </a:r>
            <a:r>
              <a:rPr lang="en-US" dirty="0"/>
              <a:t> broken down – B12, </a:t>
            </a:r>
          </a:p>
          <a:p>
            <a:r>
              <a:rPr lang="en-US" dirty="0"/>
              <a:t>Pallor – not enough </a:t>
            </a:r>
            <a:r>
              <a:rPr lang="en-US" dirty="0" err="1"/>
              <a:t>rbcs</a:t>
            </a:r>
            <a:r>
              <a:rPr lang="en-US" dirty="0"/>
              <a:t> in total – aplastic, hemorrhagic</a:t>
            </a:r>
          </a:p>
          <a:p>
            <a:r>
              <a:rPr lang="en-US" dirty="0"/>
              <a:t>Iron deficiency can cause either</a:t>
            </a:r>
          </a:p>
        </p:txBody>
      </p:sp>
      <p:sp>
        <p:nvSpPr>
          <p:cNvPr id="4" name="Slide Number Placeholder 3"/>
          <p:cNvSpPr>
            <a:spLocks noGrp="1"/>
          </p:cNvSpPr>
          <p:nvPr>
            <p:ph type="sldNum" sz="quarter" idx="5"/>
          </p:nvPr>
        </p:nvSpPr>
        <p:spPr/>
        <p:txBody>
          <a:bodyPr/>
          <a:lstStyle/>
          <a:p>
            <a:fld id="{F9F1DFF2-E88D-EE4B-AE12-DDA1D84DFE25}" type="slidenum">
              <a:rPr lang="en-US" smtClean="0"/>
              <a:t>39</a:t>
            </a:fld>
            <a:endParaRPr lang="en-US"/>
          </a:p>
        </p:txBody>
      </p:sp>
    </p:spTree>
    <p:extLst>
      <p:ext uri="{BB962C8B-B14F-4D97-AF65-F5344CB8AC3E}">
        <p14:creationId xmlns:p14="http://schemas.microsoft.com/office/powerpoint/2010/main" val="153189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someone with blood type A has antibodies for B innately (when they are born)</a:t>
            </a:r>
          </a:p>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42</a:t>
            </a:fld>
            <a:endParaRPr lang="en-US"/>
          </a:p>
        </p:txBody>
      </p:sp>
    </p:spTree>
    <p:extLst>
      <p:ext uri="{BB962C8B-B14F-4D97-AF65-F5344CB8AC3E}">
        <p14:creationId xmlns:p14="http://schemas.microsoft.com/office/powerpoint/2010/main" val="1160095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mom is rh- and baby is rh+ mom’s antibodies can attack baby. only happens during a second pregnancy with Rh+ child</a:t>
            </a:r>
          </a:p>
        </p:txBody>
      </p:sp>
      <p:sp>
        <p:nvSpPr>
          <p:cNvPr id="4" name="Slide Number Placeholder 3"/>
          <p:cNvSpPr>
            <a:spLocks noGrp="1"/>
          </p:cNvSpPr>
          <p:nvPr>
            <p:ph type="sldNum" sz="quarter" idx="5"/>
          </p:nvPr>
        </p:nvSpPr>
        <p:spPr/>
        <p:txBody>
          <a:bodyPr/>
          <a:lstStyle/>
          <a:p>
            <a:fld id="{F9F1DFF2-E88D-EE4B-AE12-DDA1D84DFE25}" type="slidenum">
              <a:rPr lang="en-US" smtClean="0"/>
              <a:t>43</a:t>
            </a:fld>
            <a:endParaRPr lang="en-US"/>
          </a:p>
        </p:txBody>
      </p:sp>
    </p:spTree>
    <p:extLst>
      <p:ext uri="{BB962C8B-B14F-4D97-AF65-F5344CB8AC3E}">
        <p14:creationId xmlns:p14="http://schemas.microsoft.com/office/powerpoint/2010/main" val="1864523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Jehovah’s witnesses believe it is against god’s will to receive blood and they will lose eternal salvation</a:t>
            </a:r>
          </a:p>
        </p:txBody>
      </p:sp>
      <p:sp>
        <p:nvSpPr>
          <p:cNvPr id="4" name="Slide Number Placeholder 3"/>
          <p:cNvSpPr>
            <a:spLocks noGrp="1"/>
          </p:cNvSpPr>
          <p:nvPr>
            <p:ph type="sldNum" sz="quarter" idx="5"/>
          </p:nvPr>
        </p:nvSpPr>
        <p:spPr/>
        <p:txBody>
          <a:bodyPr/>
          <a:lstStyle/>
          <a:p>
            <a:fld id="{F9F1DFF2-E88D-EE4B-AE12-DDA1D84DFE25}" type="slidenum">
              <a:rPr lang="en-US" smtClean="0"/>
              <a:t>45</a:t>
            </a:fld>
            <a:endParaRPr lang="en-US"/>
          </a:p>
        </p:txBody>
      </p:sp>
    </p:spTree>
    <p:extLst>
      <p:ext uri="{BB962C8B-B14F-4D97-AF65-F5344CB8AC3E}">
        <p14:creationId xmlns:p14="http://schemas.microsoft.com/office/powerpoint/2010/main" val="747522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Reactions are rare but they can happen</a:t>
            </a:r>
          </a:p>
        </p:txBody>
      </p:sp>
      <p:sp>
        <p:nvSpPr>
          <p:cNvPr id="4" name="Slide Number Placeholder 3"/>
          <p:cNvSpPr>
            <a:spLocks noGrp="1"/>
          </p:cNvSpPr>
          <p:nvPr>
            <p:ph type="sldNum" sz="quarter" idx="5"/>
          </p:nvPr>
        </p:nvSpPr>
        <p:spPr/>
        <p:txBody>
          <a:bodyPr/>
          <a:lstStyle/>
          <a:p>
            <a:fld id="{F9F1DFF2-E88D-EE4B-AE12-DDA1D84DFE25}" type="slidenum">
              <a:rPr lang="en-US" smtClean="0"/>
              <a:t>46</a:t>
            </a:fld>
            <a:endParaRPr lang="en-US"/>
          </a:p>
        </p:txBody>
      </p:sp>
    </p:spTree>
    <p:extLst>
      <p:ext uri="{BB962C8B-B14F-4D97-AF65-F5344CB8AC3E}">
        <p14:creationId xmlns:p14="http://schemas.microsoft.com/office/powerpoint/2010/main" val="1966376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common with platelets than </a:t>
            </a:r>
            <a:r>
              <a:rPr lang="en-US" dirty="0" err="1"/>
              <a:t>rbcs</a:t>
            </a:r>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47</a:t>
            </a:fld>
            <a:endParaRPr lang="en-US"/>
          </a:p>
        </p:txBody>
      </p:sp>
    </p:spTree>
    <p:extLst>
      <p:ext uri="{BB962C8B-B14F-4D97-AF65-F5344CB8AC3E}">
        <p14:creationId xmlns:p14="http://schemas.microsoft.com/office/powerpoint/2010/main" val="2553891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very rare today with increased patient identification present through barcode scanning, wrist bands, positive patient identification.</a:t>
            </a:r>
          </a:p>
        </p:txBody>
      </p:sp>
      <p:sp>
        <p:nvSpPr>
          <p:cNvPr id="4" name="Slide Number Placeholder 3"/>
          <p:cNvSpPr>
            <a:spLocks noGrp="1"/>
          </p:cNvSpPr>
          <p:nvPr>
            <p:ph type="sldNum" sz="quarter" idx="5"/>
          </p:nvPr>
        </p:nvSpPr>
        <p:spPr/>
        <p:txBody>
          <a:bodyPr/>
          <a:lstStyle/>
          <a:p>
            <a:fld id="{F9F1DFF2-E88D-EE4B-AE12-DDA1D84DFE25}" type="slidenum">
              <a:rPr lang="en-US" smtClean="0"/>
              <a:t>48</a:t>
            </a:fld>
            <a:endParaRPr lang="en-US"/>
          </a:p>
        </p:txBody>
      </p:sp>
    </p:spTree>
    <p:extLst>
      <p:ext uri="{BB962C8B-B14F-4D97-AF65-F5344CB8AC3E}">
        <p14:creationId xmlns:p14="http://schemas.microsoft.com/office/powerpoint/2010/main" val="2627502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Happens more often with platelets. Patients may need HLA (specially) matched blood products where more antigens than just A or D are matched</a:t>
            </a:r>
          </a:p>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49</a:t>
            </a:fld>
            <a:endParaRPr lang="en-US"/>
          </a:p>
        </p:txBody>
      </p:sp>
    </p:spTree>
    <p:extLst>
      <p:ext uri="{BB962C8B-B14F-4D97-AF65-F5344CB8AC3E}">
        <p14:creationId xmlns:p14="http://schemas.microsoft.com/office/powerpoint/2010/main" val="1488612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commons.wikimedia.org</a:t>
            </a:r>
            <a:r>
              <a:rPr lang="en-US" dirty="0"/>
              <a:t>/wiki/</a:t>
            </a:r>
            <a:r>
              <a:rPr lang="en-US" dirty="0" err="1"/>
              <a:t>File:Sickle_cells.jpg</a:t>
            </a:r>
            <a:endParaRPr lang="en-US" dirty="0"/>
          </a:p>
          <a:p>
            <a:r>
              <a:rPr lang="en-US" dirty="0"/>
              <a:t>Inherited hemolytic anemia</a:t>
            </a:r>
          </a:p>
          <a:p>
            <a:r>
              <a:rPr lang="en-US" dirty="0"/>
              <a:t>See the sickled erythrocytes present along with regular round cells.</a:t>
            </a:r>
          </a:p>
        </p:txBody>
      </p:sp>
      <p:sp>
        <p:nvSpPr>
          <p:cNvPr id="4" name="Slide Number Placeholder 3"/>
          <p:cNvSpPr>
            <a:spLocks noGrp="1"/>
          </p:cNvSpPr>
          <p:nvPr>
            <p:ph type="sldNum" sz="quarter" idx="5"/>
          </p:nvPr>
        </p:nvSpPr>
        <p:spPr/>
        <p:txBody>
          <a:bodyPr/>
          <a:lstStyle/>
          <a:p>
            <a:fld id="{F9F1DFF2-E88D-EE4B-AE12-DDA1D84DFE25}" type="slidenum">
              <a:rPr lang="en-US" smtClean="0"/>
              <a:t>51</a:t>
            </a:fld>
            <a:endParaRPr lang="en-US"/>
          </a:p>
        </p:txBody>
      </p:sp>
    </p:spTree>
    <p:extLst>
      <p:ext uri="{BB962C8B-B14F-4D97-AF65-F5344CB8AC3E}">
        <p14:creationId xmlns:p14="http://schemas.microsoft.com/office/powerpoint/2010/main" val="373327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4</a:t>
            </a:fld>
            <a:endParaRPr lang="en-US"/>
          </a:p>
        </p:txBody>
      </p:sp>
    </p:spTree>
    <p:extLst>
      <p:ext uri="{BB962C8B-B14F-4D97-AF65-F5344CB8AC3E}">
        <p14:creationId xmlns:p14="http://schemas.microsoft.com/office/powerpoint/2010/main" val="1104712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should avoid triggers to prevent episodes and organ damage</a:t>
            </a:r>
          </a:p>
        </p:txBody>
      </p:sp>
      <p:sp>
        <p:nvSpPr>
          <p:cNvPr id="4" name="Slide Number Placeholder 3"/>
          <p:cNvSpPr>
            <a:spLocks noGrp="1"/>
          </p:cNvSpPr>
          <p:nvPr>
            <p:ph type="sldNum" sz="quarter" idx="5"/>
          </p:nvPr>
        </p:nvSpPr>
        <p:spPr/>
        <p:txBody>
          <a:bodyPr/>
          <a:lstStyle/>
          <a:p>
            <a:fld id="{F9F1DFF2-E88D-EE4B-AE12-DDA1D84DFE25}" type="slidenum">
              <a:rPr lang="en-US" smtClean="0"/>
              <a:t>52</a:t>
            </a:fld>
            <a:endParaRPr lang="en-US"/>
          </a:p>
        </p:txBody>
      </p:sp>
    </p:spTree>
    <p:extLst>
      <p:ext uri="{BB962C8B-B14F-4D97-AF65-F5344CB8AC3E}">
        <p14:creationId xmlns:p14="http://schemas.microsoft.com/office/powerpoint/2010/main" val="105375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triggered Sticky sickled cells stick together in a blood vessel and can block it</a:t>
            </a:r>
          </a:p>
        </p:txBody>
      </p:sp>
      <p:sp>
        <p:nvSpPr>
          <p:cNvPr id="4" name="Slide Number Placeholder 3"/>
          <p:cNvSpPr>
            <a:spLocks noGrp="1"/>
          </p:cNvSpPr>
          <p:nvPr>
            <p:ph type="sldNum" sz="quarter" idx="5"/>
          </p:nvPr>
        </p:nvSpPr>
        <p:spPr/>
        <p:txBody>
          <a:bodyPr/>
          <a:lstStyle/>
          <a:p>
            <a:fld id="{F9F1DFF2-E88D-EE4B-AE12-DDA1D84DFE25}" type="slidenum">
              <a:rPr lang="en-US" smtClean="0"/>
              <a:t>53</a:t>
            </a:fld>
            <a:endParaRPr lang="en-US"/>
          </a:p>
        </p:txBody>
      </p:sp>
    </p:spTree>
    <p:extLst>
      <p:ext uri="{BB962C8B-B14F-4D97-AF65-F5344CB8AC3E}">
        <p14:creationId xmlns:p14="http://schemas.microsoft.com/office/powerpoint/2010/main" val="4286626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patients receive stem cell transplant for this</a:t>
            </a:r>
          </a:p>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55</a:t>
            </a:fld>
            <a:endParaRPr lang="en-US"/>
          </a:p>
        </p:txBody>
      </p:sp>
    </p:spTree>
    <p:extLst>
      <p:ext uri="{BB962C8B-B14F-4D97-AF65-F5344CB8AC3E}">
        <p14:creationId xmlns:p14="http://schemas.microsoft.com/office/powerpoint/2010/main" val="633536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Testosterone can cause</a:t>
            </a:r>
          </a:p>
          <a:p>
            <a:endParaRPr lang="en-US" dirty="0"/>
          </a:p>
          <a:p>
            <a:r>
              <a:rPr lang="en-US" dirty="0"/>
              <a:t>Treated by blood letting where a clinician removes around 500 </a:t>
            </a:r>
            <a:r>
              <a:rPr lang="en-US" dirty="0" err="1"/>
              <a:t>mLs</a:t>
            </a:r>
            <a:r>
              <a:rPr lang="en-US" dirty="0"/>
              <a:t> to 1L of blood from the patient </a:t>
            </a:r>
          </a:p>
          <a:p>
            <a:endParaRPr lang="en-US" dirty="0"/>
          </a:p>
          <a:p>
            <a:r>
              <a:rPr lang="en-US" b="0" i="0" dirty="0" err="1">
                <a:solidFill>
                  <a:srgbClr val="000000"/>
                </a:solidFill>
                <a:effectLst/>
                <a:latin typeface="regular-clarivate"/>
              </a:rPr>
              <a:t>Ohlander</a:t>
            </a:r>
            <a:r>
              <a:rPr lang="en-US" b="0" i="0" dirty="0">
                <a:solidFill>
                  <a:srgbClr val="000000"/>
                </a:solidFill>
                <a:effectLst/>
                <a:latin typeface="regular-clarivate"/>
              </a:rPr>
              <a:t>, S. J., Varghese, B., &amp; </a:t>
            </a:r>
            <a:r>
              <a:rPr lang="en-US" b="0" i="0" dirty="0" err="1">
                <a:solidFill>
                  <a:srgbClr val="000000"/>
                </a:solidFill>
                <a:effectLst/>
                <a:latin typeface="regular-clarivate"/>
              </a:rPr>
              <a:t>Pastuszak</a:t>
            </a:r>
            <a:r>
              <a:rPr lang="en-US" b="0" i="0" dirty="0">
                <a:solidFill>
                  <a:srgbClr val="000000"/>
                </a:solidFill>
                <a:effectLst/>
                <a:latin typeface="regular-clarivate"/>
              </a:rPr>
              <a:t>, A. W. (2018). Erythrocytosis Following Testosterone Therapy. </a:t>
            </a:r>
            <a:r>
              <a:rPr lang="en-US" b="0" i="1" dirty="0">
                <a:solidFill>
                  <a:srgbClr val="000000"/>
                </a:solidFill>
                <a:effectLst/>
                <a:latin typeface="regular-clarivate"/>
              </a:rPr>
              <a:t>Sexual Medicine Reviews</a:t>
            </a:r>
            <a:r>
              <a:rPr lang="en-US" b="0" i="0" dirty="0">
                <a:solidFill>
                  <a:srgbClr val="000000"/>
                </a:solidFill>
                <a:effectLst/>
                <a:latin typeface="regular-clarivate"/>
              </a:rPr>
              <a:t>, </a:t>
            </a:r>
            <a:r>
              <a:rPr lang="en-US" b="0" i="1" dirty="0">
                <a:solidFill>
                  <a:srgbClr val="000000"/>
                </a:solidFill>
                <a:effectLst/>
                <a:latin typeface="regular-clarivate"/>
              </a:rPr>
              <a:t>6</a:t>
            </a:r>
            <a:r>
              <a:rPr lang="en-US" b="0" i="0" dirty="0">
                <a:solidFill>
                  <a:srgbClr val="000000"/>
                </a:solidFill>
                <a:effectLst/>
                <a:latin typeface="regular-clarivate"/>
              </a:rPr>
              <a:t>(1), 77–85. https://</a:t>
            </a:r>
            <a:r>
              <a:rPr lang="en-US" b="0" i="0" dirty="0" err="1">
                <a:solidFill>
                  <a:srgbClr val="000000"/>
                </a:solidFill>
                <a:effectLst/>
                <a:latin typeface="regular-clarivate"/>
              </a:rPr>
              <a:t>doi.org</a:t>
            </a:r>
            <a:r>
              <a:rPr lang="en-US" b="0" i="0" dirty="0">
                <a:solidFill>
                  <a:srgbClr val="000000"/>
                </a:solidFill>
                <a:effectLst/>
                <a:latin typeface="regular-clarivate"/>
              </a:rPr>
              <a:t>/10.1016/j.sxmr.2017.04.001</a:t>
            </a:r>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57</a:t>
            </a:fld>
            <a:endParaRPr lang="en-US"/>
          </a:p>
        </p:txBody>
      </p:sp>
    </p:spTree>
    <p:extLst>
      <p:ext uri="{BB962C8B-B14F-4D97-AF65-F5344CB8AC3E}">
        <p14:creationId xmlns:p14="http://schemas.microsoft.com/office/powerpoint/2010/main" val="2551217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58</a:t>
            </a:fld>
            <a:endParaRPr lang="en-US"/>
          </a:p>
        </p:txBody>
      </p:sp>
    </p:spTree>
    <p:extLst>
      <p:ext uri="{BB962C8B-B14F-4D97-AF65-F5344CB8AC3E}">
        <p14:creationId xmlns:p14="http://schemas.microsoft.com/office/powerpoint/2010/main" val="182849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B. Albumin. Albumin can be used to treat edema because the protein particles attract fluid and water to the intravascular system, pulling the fluid from the swelling and into the veins. Albumin cannot be lost through the capillaries because the particles are too large, so it cannot contribute to edema like normal saline would. </a:t>
            </a:r>
          </a:p>
        </p:txBody>
      </p:sp>
      <p:sp>
        <p:nvSpPr>
          <p:cNvPr id="4" name="Slide Number Placeholder 3"/>
          <p:cNvSpPr>
            <a:spLocks noGrp="1"/>
          </p:cNvSpPr>
          <p:nvPr>
            <p:ph type="sldNum" sz="quarter" idx="5"/>
          </p:nvPr>
        </p:nvSpPr>
        <p:spPr/>
        <p:txBody>
          <a:bodyPr/>
          <a:lstStyle/>
          <a:p>
            <a:fld id="{F9F1DFF2-E88D-EE4B-AE12-DDA1D84DFE25}" type="slidenum">
              <a:rPr lang="en-US" smtClean="0"/>
              <a:t>5</a:t>
            </a:fld>
            <a:endParaRPr lang="en-US"/>
          </a:p>
        </p:txBody>
      </p:sp>
    </p:spTree>
    <p:extLst>
      <p:ext uri="{BB962C8B-B14F-4D97-AF65-F5344CB8AC3E}">
        <p14:creationId xmlns:p14="http://schemas.microsoft.com/office/powerpoint/2010/main" val="261539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all formed in bone marrow, but some WBCs differentiate further in other areas like the thymus.</a:t>
            </a:r>
          </a:p>
        </p:txBody>
      </p:sp>
      <p:sp>
        <p:nvSpPr>
          <p:cNvPr id="4" name="Slide Number Placeholder 3"/>
          <p:cNvSpPr>
            <a:spLocks noGrp="1"/>
          </p:cNvSpPr>
          <p:nvPr>
            <p:ph type="sldNum" sz="quarter" idx="5"/>
          </p:nvPr>
        </p:nvSpPr>
        <p:spPr/>
        <p:txBody>
          <a:bodyPr/>
          <a:lstStyle/>
          <a:p>
            <a:fld id="{F9F1DFF2-E88D-EE4B-AE12-DDA1D84DFE25}" type="slidenum">
              <a:rPr lang="en-US" smtClean="0"/>
              <a:t>6</a:t>
            </a:fld>
            <a:endParaRPr lang="en-US"/>
          </a:p>
        </p:txBody>
      </p:sp>
    </p:spTree>
    <p:extLst>
      <p:ext uri="{BB962C8B-B14F-4D97-AF65-F5344CB8AC3E}">
        <p14:creationId xmlns:p14="http://schemas.microsoft.com/office/powerpoint/2010/main" val="41469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7</a:t>
            </a:fld>
            <a:endParaRPr lang="en-US"/>
          </a:p>
        </p:txBody>
      </p:sp>
    </p:spTree>
    <p:extLst>
      <p:ext uri="{BB962C8B-B14F-4D97-AF65-F5344CB8AC3E}">
        <p14:creationId xmlns:p14="http://schemas.microsoft.com/office/powerpoint/2010/main" val="361258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1DFF2-E88D-EE4B-AE12-DDA1D84DFE25}" type="slidenum">
              <a:rPr lang="en-US" smtClean="0"/>
              <a:t>8</a:t>
            </a:fld>
            <a:endParaRPr lang="en-US"/>
          </a:p>
        </p:txBody>
      </p:sp>
    </p:spTree>
    <p:extLst>
      <p:ext uri="{BB962C8B-B14F-4D97-AF65-F5344CB8AC3E}">
        <p14:creationId xmlns:p14="http://schemas.microsoft.com/office/powerpoint/2010/main" val="215122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pressbooks.ccconline.org</a:t>
            </a:r>
            <a:r>
              <a:rPr lang="en-US" dirty="0"/>
              <a:t>/bio106/chapter/cardiovascular-levels-of-organization/</a:t>
            </a:r>
          </a:p>
        </p:txBody>
      </p:sp>
      <p:sp>
        <p:nvSpPr>
          <p:cNvPr id="4" name="Slide Number Placeholder 3"/>
          <p:cNvSpPr>
            <a:spLocks noGrp="1"/>
          </p:cNvSpPr>
          <p:nvPr>
            <p:ph type="sldNum" sz="quarter" idx="5"/>
          </p:nvPr>
        </p:nvSpPr>
        <p:spPr/>
        <p:txBody>
          <a:bodyPr/>
          <a:lstStyle/>
          <a:p>
            <a:fld id="{F9F1DFF2-E88D-EE4B-AE12-DDA1D84DFE25}" type="slidenum">
              <a:rPr lang="en-US" smtClean="0"/>
              <a:t>9</a:t>
            </a:fld>
            <a:endParaRPr lang="en-US"/>
          </a:p>
        </p:txBody>
      </p:sp>
    </p:spTree>
    <p:extLst>
      <p:ext uri="{BB962C8B-B14F-4D97-AF65-F5344CB8AC3E}">
        <p14:creationId xmlns:p14="http://schemas.microsoft.com/office/powerpoint/2010/main" val="127446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423138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58511-D78D-704A-B255-519958E85700}"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423218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117456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326482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185403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4045566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3400775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22234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60656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50519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58511-D78D-704A-B255-519958E8570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63434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58511-D78D-704A-B255-519958E85700}"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421411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658511-D78D-704A-B255-519958E85700}"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65542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658511-D78D-704A-B255-519958E85700}"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67599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58511-D78D-704A-B255-519958E85700}"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11249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58511-D78D-704A-B255-519958E85700}"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214430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C658511-D78D-704A-B255-519958E85700}" type="datetimeFigureOut">
              <a:rPr lang="en-US" smtClean="0"/>
              <a:t>6/20/2023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6082314-DD12-8C49-A006-CA583101BFE5}" type="slidenum">
              <a:rPr lang="en-US" smtClean="0"/>
              <a:t>‹#›</a:t>
            </a:fld>
            <a:endParaRPr lang="en-US"/>
          </a:p>
        </p:txBody>
      </p:sp>
    </p:spTree>
    <p:extLst>
      <p:ext uri="{BB962C8B-B14F-4D97-AF65-F5344CB8AC3E}">
        <p14:creationId xmlns:p14="http://schemas.microsoft.com/office/powerpoint/2010/main" val="318827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C658511-D78D-704A-B255-519958E85700}" type="datetimeFigureOut">
              <a:rPr lang="en-US" smtClean="0"/>
              <a:t>6/20/2023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082314-DD12-8C49-A006-CA583101BFE5}" type="slidenum">
              <a:rPr lang="en-US" smtClean="0"/>
              <a:t>‹#›</a:t>
            </a:fld>
            <a:endParaRPr lang="en-US"/>
          </a:p>
        </p:txBody>
      </p:sp>
    </p:spTree>
    <p:extLst>
      <p:ext uri="{BB962C8B-B14F-4D97-AF65-F5344CB8AC3E}">
        <p14:creationId xmlns:p14="http://schemas.microsoft.com/office/powerpoint/2010/main" val="3518421653"/>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hyperlink" Target="https://doi.org/10.1016/j.tifs.2017.04.016"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doi.org/10.1016/j.sxmr.2017.04.001" TargetMode="External"/><Relationship Id="rId4" Type="http://schemas.openxmlformats.org/officeDocument/2006/relationships/hyperlink" Target="https://doi.org/10.1016/j.jnim.2019.10010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665A-EC6C-D846-17A1-8A7AEEE4849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Introduction to Hematology and Anemia</a:t>
            </a:r>
          </a:p>
        </p:txBody>
      </p:sp>
      <p:sp>
        <p:nvSpPr>
          <p:cNvPr id="3" name="Subtitle 2">
            <a:extLst>
              <a:ext uri="{FF2B5EF4-FFF2-40B4-BE49-F238E27FC236}">
                <a16:creationId xmlns:a16="http://schemas.microsoft.com/office/drawing/2014/main" id="{68925A3C-67A0-FF3B-C86E-B6E976F9485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Emily </a:t>
            </a:r>
            <a:r>
              <a:rPr lang="en-US" dirty="0" err="1">
                <a:solidFill>
                  <a:srgbClr val="FFFFFF"/>
                </a:solidFill>
              </a:rPr>
              <a:t>Schad</a:t>
            </a:r>
            <a:r>
              <a:rPr lang="en-US" dirty="0">
                <a:solidFill>
                  <a:srgbClr val="FFFFFF"/>
                </a:solidFill>
              </a:rPr>
              <a:t>, RN, BSN</a:t>
            </a:r>
          </a:p>
        </p:txBody>
      </p:sp>
    </p:spTree>
    <p:extLst>
      <p:ext uri="{BB962C8B-B14F-4D97-AF65-F5344CB8AC3E}">
        <p14:creationId xmlns:p14="http://schemas.microsoft.com/office/powerpoint/2010/main" val="102960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row of samples for medical testing">
            <a:extLst>
              <a:ext uri="{FF2B5EF4-FFF2-40B4-BE49-F238E27FC236}">
                <a16:creationId xmlns:a16="http://schemas.microsoft.com/office/drawing/2014/main" id="{F86BE699-8E5C-F708-1311-0581A90A44AF}"/>
              </a:ext>
            </a:extLst>
          </p:cNvPr>
          <p:cNvPicPr>
            <a:picLocks noChangeAspect="1"/>
          </p:cNvPicPr>
          <p:nvPr/>
        </p:nvPicPr>
        <p:blipFill rotWithShape="1">
          <a:blip r:embed="rId3">
            <a:alphaModFix amt="15000"/>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6FFAAC63-5E61-F803-3A47-5FF8D2992603}"/>
              </a:ext>
            </a:extLst>
          </p:cNvPr>
          <p:cNvSpPr>
            <a:spLocks noGrp="1"/>
          </p:cNvSpPr>
          <p:nvPr>
            <p:ph type="title"/>
          </p:nvPr>
        </p:nvSpPr>
        <p:spPr>
          <a:xfrm>
            <a:off x="1141413" y="609600"/>
            <a:ext cx="9905998" cy="1905000"/>
          </a:xfrm>
        </p:spPr>
        <p:txBody>
          <a:bodyPr>
            <a:normAutofit/>
          </a:bodyPr>
          <a:lstStyle/>
          <a:p>
            <a:r>
              <a:rPr lang="en-US" dirty="0"/>
              <a:t>Formation of RBCs</a:t>
            </a:r>
          </a:p>
        </p:txBody>
      </p:sp>
      <p:sp>
        <p:nvSpPr>
          <p:cNvPr id="3" name="Content Placeholder 2">
            <a:extLst>
              <a:ext uri="{FF2B5EF4-FFF2-40B4-BE49-F238E27FC236}">
                <a16:creationId xmlns:a16="http://schemas.microsoft.com/office/drawing/2014/main" id="{7C6AFDB3-3BE4-94B4-7373-3BA22C832602}"/>
              </a:ext>
            </a:extLst>
          </p:cNvPr>
          <p:cNvSpPr>
            <a:spLocks noGrp="1"/>
          </p:cNvSpPr>
          <p:nvPr>
            <p:ph idx="1"/>
          </p:nvPr>
        </p:nvSpPr>
        <p:spPr>
          <a:xfrm>
            <a:off x="1141413" y="2666999"/>
            <a:ext cx="9905998" cy="3124201"/>
          </a:xfrm>
        </p:spPr>
        <p:txBody>
          <a:bodyPr>
            <a:normAutofit/>
          </a:bodyPr>
          <a:lstStyle/>
          <a:p>
            <a:r>
              <a:rPr lang="en-US" dirty="0"/>
              <a:t>Synthesis of RBCs requires folic acid, B12, and iron</a:t>
            </a:r>
          </a:p>
          <a:p>
            <a:r>
              <a:rPr lang="en-US" dirty="0"/>
              <a:t>If the kidneys sense a need for more RBC production, for example in the setting of low O2, a hormone called erythropoietin is released</a:t>
            </a:r>
          </a:p>
          <a:p>
            <a:r>
              <a:rPr lang="en-US" dirty="0"/>
              <a:t>Patients with kidney disease often become anemic because their kidneys can’t make endogenous (their own) erythropoietin, so this is sometimes medically replaced	</a:t>
            </a:r>
          </a:p>
          <a:p>
            <a:endParaRPr lang="en-US" dirty="0"/>
          </a:p>
        </p:txBody>
      </p:sp>
    </p:spTree>
    <p:extLst>
      <p:ext uri="{BB962C8B-B14F-4D97-AF65-F5344CB8AC3E}">
        <p14:creationId xmlns:p14="http://schemas.microsoft.com/office/powerpoint/2010/main" val="90476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One glowing light bulb in sea of unlit bulbs">
            <a:extLst>
              <a:ext uri="{FF2B5EF4-FFF2-40B4-BE49-F238E27FC236}">
                <a16:creationId xmlns:a16="http://schemas.microsoft.com/office/drawing/2014/main" id="{A1747314-DA03-AEF3-3F63-F8157E4EABA9}"/>
              </a:ext>
            </a:extLst>
          </p:cNvPr>
          <p:cNvPicPr>
            <a:picLocks noChangeAspect="1"/>
          </p:cNvPicPr>
          <p:nvPr/>
        </p:nvPicPr>
        <p:blipFill rotWithShape="1">
          <a:blip r:embed="rId4">
            <a:duotone>
              <a:prstClr val="black"/>
              <a:schemeClr val="bg1">
                <a:tint val="45000"/>
                <a:satMod val="400000"/>
              </a:schemeClr>
            </a:duotone>
            <a:alphaModFix amt="15000"/>
          </a:blip>
          <a:srcRect t="22912" b="2088"/>
          <a:stretch/>
        </p:blipFill>
        <p:spPr>
          <a:xfrm>
            <a:off x="20" y="10"/>
            <a:ext cx="12191980" cy="6857990"/>
          </a:xfrm>
          <a:prstGeom prst="rect">
            <a:avLst/>
          </a:prstGeom>
        </p:spPr>
      </p:pic>
      <p:sp>
        <p:nvSpPr>
          <p:cNvPr id="2" name="Title 1">
            <a:extLst>
              <a:ext uri="{FF2B5EF4-FFF2-40B4-BE49-F238E27FC236}">
                <a16:creationId xmlns:a16="http://schemas.microsoft.com/office/drawing/2014/main" id="{D6783237-A2CE-FFA4-C491-A9F9532BC1F6}"/>
              </a:ext>
            </a:extLst>
          </p:cNvPr>
          <p:cNvSpPr>
            <a:spLocks noGrp="1"/>
          </p:cNvSpPr>
          <p:nvPr>
            <p:ph type="title"/>
          </p:nvPr>
        </p:nvSpPr>
        <p:spPr>
          <a:xfrm>
            <a:off x="1141413" y="609600"/>
            <a:ext cx="9905998" cy="1905000"/>
          </a:xfrm>
        </p:spPr>
        <p:txBody>
          <a:bodyPr>
            <a:normAutofit/>
          </a:bodyPr>
          <a:lstStyle/>
          <a:p>
            <a:r>
              <a:rPr lang="en-US" dirty="0"/>
              <a:t>Think about it</a:t>
            </a:r>
          </a:p>
        </p:txBody>
      </p:sp>
      <p:sp>
        <p:nvSpPr>
          <p:cNvPr id="3" name="Content Placeholder 2">
            <a:extLst>
              <a:ext uri="{FF2B5EF4-FFF2-40B4-BE49-F238E27FC236}">
                <a16:creationId xmlns:a16="http://schemas.microsoft.com/office/drawing/2014/main" id="{6DADE5B2-C7A2-E78A-2714-86D69255714C}"/>
              </a:ext>
            </a:extLst>
          </p:cNvPr>
          <p:cNvSpPr>
            <a:spLocks noGrp="1"/>
          </p:cNvSpPr>
          <p:nvPr>
            <p:ph idx="1"/>
          </p:nvPr>
        </p:nvSpPr>
        <p:spPr>
          <a:xfrm>
            <a:off x="1141413" y="2666999"/>
            <a:ext cx="9905998" cy="3124201"/>
          </a:xfrm>
        </p:spPr>
        <p:txBody>
          <a:bodyPr>
            <a:normAutofit/>
          </a:bodyPr>
          <a:lstStyle/>
          <a:p>
            <a:pPr marL="0" indent="0">
              <a:buNone/>
            </a:pPr>
            <a:r>
              <a:rPr lang="en-US" dirty="0"/>
              <a:t>Any idea why your pee is yellow?</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3096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row of samples for medical testing">
            <a:extLst>
              <a:ext uri="{FF2B5EF4-FFF2-40B4-BE49-F238E27FC236}">
                <a16:creationId xmlns:a16="http://schemas.microsoft.com/office/drawing/2014/main" id="{4E1191BA-A91E-A403-2E30-69E214F1B6C5}"/>
              </a:ext>
            </a:extLst>
          </p:cNvPr>
          <p:cNvPicPr>
            <a:picLocks noChangeAspect="1"/>
          </p:cNvPicPr>
          <p:nvPr/>
        </p:nvPicPr>
        <p:blipFill rotWithShape="1">
          <a:blip r:embed="rId4">
            <a:alphaModFix amt="15000"/>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8EE8C0AD-2CA0-54B4-F05D-7E3809B0888E}"/>
              </a:ext>
            </a:extLst>
          </p:cNvPr>
          <p:cNvSpPr>
            <a:spLocks noGrp="1"/>
          </p:cNvSpPr>
          <p:nvPr>
            <p:ph type="title"/>
          </p:nvPr>
        </p:nvSpPr>
        <p:spPr>
          <a:xfrm>
            <a:off x="1141413" y="609600"/>
            <a:ext cx="9905998" cy="1905000"/>
          </a:xfrm>
        </p:spPr>
        <p:txBody>
          <a:bodyPr>
            <a:normAutofit/>
          </a:bodyPr>
          <a:lstStyle/>
          <a:p>
            <a:r>
              <a:rPr lang="en-US" dirty="0"/>
              <a:t>Death of RBCs</a:t>
            </a:r>
          </a:p>
        </p:txBody>
      </p:sp>
      <p:sp>
        <p:nvSpPr>
          <p:cNvPr id="3" name="Content Placeholder 2">
            <a:extLst>
              <a:ext uri="{FF2B5EF4-FFF2-40B4-BE49-F238E27FC236}">
                <a16:creationId xmlns:a16="http://schemas.microsoft.com/office/drawing/2014/main" id="{1FEE29F7-043F-C378-9D9C-F01CECB7CC8C}"/>
              </a:ext>
            </a:extLst>
          </p:cNvPr>
          <p:cNvSpPr>
            <a:spLocks noGrp="1"/>
          </p:cNvSpPr>
          <p:nvPr>
            <p:ph idx="1"/>
          </p:nvPr>
        </p:nvSpPr>
        <p:spPr>
          <a:xfrm>
            <a:off x="1141413" y="2666999"/>
            <a:ext cx="9905998" cy="3124201"/>
          </a:xfrm>
        </p:spPr>
        <p:txBody>
          <a:bodyPr>
            <a:normAutofit/>
          </a:bodyPr>
          <a:lstStyle/>
          <a:p>
            <a:r>
              <a:rPr lang="en-US" dirty="0"/>
              <a:t>When the RBC life cycle ends, they are phagocytosed or broken down in the spleen, liver, bone marrow, and lymph Nodes</a:t>
            </a:r>
          </a:p>
          <a:p>
            <a:r>
              <a:rPr lang="en-US" dirty="0"/>
              <a:t>Heme is broken down into iron and bilirubin. The iron is sent from the spleen into the bone marrow to be recycled</a:t>
            </a:r>
          </a:p>
          <a:p>
            <a:r>
              <a:rPr lang="en-US" dirty="0"/>
              <a:t>The bilirubin is sent to the liver for filtration and removal</a:t>
            </a:r>
          </a:p>
          <a:p>
            <a:r>
              <a:rPr lang="en-US" dirty="0"/>
              <a:t>Bilirubin is present in bile. It’s also responsible for the yellow coloring in urine, and excessive amounts of bilirubin cause yellow skin and eyes seen in jaundiced patients (sometimes seen with liver disease)</a:t>
            </a:r>
          </a:p>
          <a:p>
            <a:endParaRPr lang="en-US" dirty="0"/>
          </a:p>
        </p:txBody>
      </p:sp>
    </p:spTree>
    <p:extLst>
      <p:ext uri="{BB962C8B-B14F-4D97-AF65-F5344CB8AC3E}">
        <p14:creationId xmlns:p14="http://schemas.microsoft.com/office/powerpoint/2010/main" val="108595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row of samples for medical testing">
            <a:extLst>
              <a:ext uri="{FF2B5EF4-FFF2-40B4-BE49-F238E27FC236}">
                <a16:creationId xmlns:a16="http://schemas.microsoft.com/office/drawing/2014/main" id="{5A684E48-77B5-02A3-95CC-E1D745D13552}"/>
              </a:ext>
            </a:extLst>
          </p:cNvPr>
          <p:cNvPicPr>
            <a:picLocks noChangeAspect="1"/>
          </p:cNvPicPr>
          <p:nvPr/>
        </p:nvPicPr>
        <p:blipFill rotWithShape="1">
          <a:blip r:embed="rId3">
            <a:alphaModFix amt="15000"/>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42F0CA98-2B2D-2723-1CA2-3E84411B5DC9}"/>
              </a:ext>
            </a:extLst>
          </p:cNvPr>
          <p:cNvSpPr>
            <a:spLocks noGrp="1"/>
          </p:cNvSpPr>
          <p:nvPr>
            <p:ph type="title"/>
          </p:nvPr>
        </p:nvSpPr>
        <p:spPr>
          <a:xfrm>
            <a:off x="1141413" y="609600"/>
            <a:ext cx="9905998" cy="1905000"/>
          </a:xfrm>
        </p:spPr>
        <p:txBody>
          <a:bodyPr>
            <a:normAutofit/>
          </a:bodyPr>
          <a:lstStyle/>
          <a:p>
            <a:r>
              <a:rPr lang="en-US" dirty="0"/>
              <a:t>Diagnostic tests</a:t>
            </a:r>
          </a:p>
        </p:txBody>
      </p:sp>
      <p:sp>
        <p:nvSpPr>
          <p:cNvPr id="3" name="Content Placeholder 2">
            <a:extLst>
              <a:ext uri="{FF2B5EF4-FFF2-40B4-BE49-F238E27FC236}">
                <a16:creationId xmlns:a16="http://schemas.microsoft.com/office/drawing/2014/main" id="{78332F02-0E6A-B082-D323-075555CF4FA4}"/>
              </a:ext>
            </a:extLst>
          </p:cNvPr>
          <p:cNvSpPr>
            <a:spLocks noGrp="1"/>
          </p:cNvSpPr>
          <p:nvPr>
            <p:ph idx="1"/>
          </p:nvPr>
        </p:nvSpPr>
        <p:spPr>
          <a:xfrm>
            <a:off x="1141413" y="2666999"/>
            <a:ext cx="9905998" cy="3124201"/>
          </a:xfrm>
        </p:spPr>
        <p:txBody>
          <a:bodyPr>
            <a:normAutofit/>
          </a:bodyPr>
          <a:lstStyle/>
          <a:p>
            <a:r>
              <a:rPr lang="en-US" dirty="0"/>
              <a:t>CBC – “complete blood count” – commonly performed blood test that describes the number and description of RBCs, </a:t>
            </a:r>
            <a:r>
              <a:rPr lang="en-US" dirty="0" err="1"/>
              <a:t>plts</a:t>
            </a:r>
            <a:r>
              <a:rPr lang="en-US" dirty="0"/>
              <a:t>, and WBCs</a:t>
            </a:r>
          </a:p>
          <a:p>
            <a:r>
              <a:rPr lang="en-US" dirty="0"/>
              <a:t>ESR – “erythrocyte sedimentation rate” – blood test that measures inflammation</a:t>
            </a:r>
          </a:p>
          <a:p>
            <a:r>
              <a:rPr lang="en-US" dirty="0"/>
              <a:t>BM Bx – Bone marrow biopsy – a large needle aspirates soft bone marrow, usually from posterior iliac crest. Can be used for specific diagnostics, such as diagnosing leukemia</a:t>
            </a:r>
          </a:p>
        </p:txBody>
      </p:sp>
    </p:spTree>
    <p:extLst>
      <p:ext uri="{BB962C8B-B14F-4D97-AF65-F5344CB8AC3E}">
        <p14:creationId xmlns:p14="http://schemas.microsoft.com/office/powerpoint/2010/main" val="7674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row of samples for medical testing">
            <a:extLst>
              <a:ext uri="{FF2B5EF4-FFF2-40B4-BE49-F238E27FC236}">
                <a16:creationId xmlns:a16="http://schemas.microsoft.com/office/drawing/2014/main" id="{2ADDDE0F-7A3D-C960-9E99-B40739FA0054}"/>
              </a:ext>
            </a:extLst>
          </p:cNvPr>
          <p:cNvPicPr>
            <a:picLocks noChangeAspect="1"/>
          </p:cNvPicPr>
          <p:nvPr/>
        </p:nvPicPr>
        <p:blipFill rotWithShape="1">
          <a:blip r:embed="rId3">
            <a:alphaModFix amt="15000"/>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990C9E0E-74CA-FC54-B4B8-FF2B70CFF241}"/>
              </a:ext>
            </a:extLst>
          </p:cNvPr>
          <p:cNvSpPr>
            <a:spLocks noGrp="1"/>
          </p:cNvSpPr>
          <p:nvPr>
            <p:ph type="title"/>
          </p:nvPr>
        </p:nvSpPr>
        <p:spPr>
          <a:xfrm>
            <a:off x="1141413" y="609600"/>
            <a:ext cx="9905998" cy="1905000"/>
          </a:xfrm>
        </p:spPr>
        <p:txBody>
          <a:bodyPr>
            <a:normAutofit/>
          </a:bodyPr>
          <a:lstStyle/>
          <a:p>
            <a:r>
              <a:rPr lang="en-US" dirty="0"/>
              <a:t>Some parts of a CBC</a:t>
            </a:r>
          </a:p>
        </p:txBody>
      </p:sp>
      <p:sp>
        <p:nvSpPr>
          <p:cNvPr id="3" name="Content Placeholder 2">
            <a:extLst>
              <a:ext uri="{FF2B5EF4-FFF2-40B4-BE49-F238E27FC236}">
                <a16:creationId xmlns:a16="http://schemas.microsoft.com/office/drawing/2014/main" id="{76E4E810-DAC5-FE9C-6261-CFDC9EB3B978}"/>
              </a:ext>
            </a:extLst>
          </p:cNvPr>
          <p:cNvSpPr>
            <a:spLocks noGrp="1"/>
          </p:cNvSpPr>
          <p:nvPr>
            <p:ph idx="1"/>
          </p:nvPr>
        </p:nvSpPr>
        <p:spPr>
          <a:xfrm>
            <a:off x="1141413" y="2666999"/>
            <a:ext cx="9905998" cy="3124201"/>
          </a:xfrm>
        </p:spPr>
        <p:txBody>
          <a:bodyPr>
            <a:normAutofit/>
          </a:bodyPr>
          <a:lstStyle/>
          <a:p>
            <a:r>
              <a:rPr lang="en-US" dirty="0"/>
              <a:t>Hgb – Hemoglobin content in the blood</a:t>
            </a:r>
          </a:p>
          <a:p>
            <a:r>
              <a:rPr lang="en-US" dirty="0" err="1"/>
              <a:t>Hct</a:t>
            </a:r>
            <a:r>
              <a:rPr lang="en-US" dirty="0"/>
              <a:t> – Hematocrit - percentage of RBCs within the plasma. Can be affected by fluid volume (ex: </a:t>
            </a:r>
            <a:r>
              <a:rPr lang="en-US" dirty="0" err="1"/>
              <a:t>Hct</a:t>
            </a:r>
            <a:r>
              <a:rPr lang="en-US" dirty="0"/>
              <a:t> can increase with dehydration)</a:t>
            </a:r>
          </a:p>
          <a:p>
            <a:r>
              <a:rPr lang="en-US" dirty="0"/>
              <a:t>MCV – Mean Corpuscular Volume – measures the size of RBCs (“mean cell volume”)</a:t>
            </a:r>
          </a:p>
          <a:p>
            <a:r>
              <a:rPr lang="en-US" dirty="0"/>
              <a:t>MCHC – Mean Corpuscular Hemoglobin Concentration – How much hemoglobin is in the cell </a:t>
            </a:r>
          </a:p>
        </p:txBody>
      </p:sp>
    </p:spTree>
    <p:extLst>
      <p:ext uri="{BB962C8B-B14F-4D97-AF65-F5344CB8AC3E}">
        <p14:creationId xmlns:p14="http://schemas.microsoft.com/office/powerpoint/2010/main" val="264431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Chemical formulae are written on paper">
            <a:extLst>
              <a:ext uri="{FF2B5EF4-FFF2-40B4-BE49-F238E27FC236}">
                <a16:creationId xmlns:a16="http://schemas.microsoft.com/office/drawing/2014/main" id="{046317C9-CABF-B7C7-9C17-D78C66B16BEA}"/>
              </a:ext>
            </a:extLst>
          </p:cNvPr>
          <p:cNvPicPr>
            <a:picLocks noChangeAspect="1"/>
          </p:cNvPicPr>
          <p:nvPr/>
        </p:nvPicPr>
        <p:blipFill rotWithShape="1">
          <a:blip r:embed="rId3">
            <a:duotone>
              <a:prstClr val="black"/>
              <a:schemeClr val="bg1">
                <a:tint val="45000"/>
                <a:satMod val="400000"/>
              </a:schemeClr>
            </a:duotone>
            <a:alphaModFix amt="1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55CC220-5A2F-82F7-DF14-5558D625086F}"/>
              </a:ext>
            </a:extLst>
          </p:cNvPr>
          <p:cNvSpPr>
            <a:spLocks noGrp="1"/>
          </p:cNvSpPr>
          <p:nvPr>
            <p:ph type="title"/>
          </p:nvPr>
        </p:nvSpPr>
        <p:spPr>
          <a:xfrm>
            <a:off x="1141413" y="609600"/>
            <a:ext cx="9905998" cy="1905000"/>
          </a:xfrm>
        </p:spPr>
        <p:txBody>
          <a:bodyPr>
            <a:normAutofit/>
          </a:bodyPr>
          <a:lstStyle/>
          <a:p>
            <a:r>
              <a:rPr lang="en-US" dirty="0"/>
              <a:t>A word about suffixes </a:t>
            </a:r>
          </a:p>
        </p:txBody>
      </p:sp>
      <p:sp>
        <p:nvSpPr>
          <p:cNvPr id="3" name="Content Placeholder 2">
            <a:extLst>
              <a:ext uri="{FF2B5EF4-FFF2-40B4-BE49-F238E27FC236}">
                <a16:creationId xmlns:a16="http://schemas.microsoft.com/office/drawing/2014/main" id="{ADE29C14-0C41-0D90-9C67-FCF4CEF9AB0A}"/>
              </a:ext>
            </a:extLst>
          </p:cNvPr>
          <p:cNvSpPr>
            <a:spLocks noGrp="1"/>
          </p:cNvSpPr>
          <p:nvPr>
            <p:ph idx="1"/>
          </p:nvPr>
        </p:nvSpPr>
        <p:spPr>
          <a:xfrm>
            <a:off x="1141413" y="2666999"/>
            <a:ext cx="9905998" cy="3124201"/>
          </a:xfrm>
        </p:spPr>
        <p:txBody>
          <a:bodyPr>
            <a:normAutofit/>
          </a:bodyPr>
          <a:lstStyle/>
          <a:p>
            <a:r>
              <a:rPr lang="en-US" dirty="0"/>
              <a:t>“-</a:t>
            </a:r>
            <a:r>
              <a:rPr lang="en-US" dirty="0" err="1"/>
              <a:t>ia</a:t>
            </a:r>
            <a:r>
              <a:rPr lang="en-US" dirty="0"/>
              <a:t>” means “not enough” like “pancytopenia”, “leukopenia”, ”anemia” “thrombocytopenia”</a:t>
            </a:r>
          </a:p>
          <a:p>
            <a:r>
              <a:rPr lang="en-US" dirty="0"/>
              <a:t>“-cytosis” – USUALLY means “too much” - “thrombocytosis”, “leukocytosis”</a:t>
            </a:r>
          </a:p>
          <a:p>
            <a:pPr marL="457200" lvl="1" indent="0">
              <a:buNone/>
            </a:pPr>
            <a:r>
              <a:rPr lang="en-US" dirty="0"/>
              <a:t>- But not always – for example: phagocytosis - cell eating </a:t>
            </a:r>
          </a:p>
        </p:txBody>
      </p:sp>
    </p:spTree>
    <p:extLst>
      <p:ext uri="{BB962C8B-B14F-4D97-AF65-F5344CB8AC3E}">
        <p14:creationId xmlns:p14="http://schemas.microsoft.com/office/powerpoint/2010/main" val="322207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One glowing light bulb in sea of unlit bulbs">
            <a:extLst>
              <a:ext uri="{FF2B5EF4-FFF2-40B4-BE49-F238E27FC236}">
                <a16:creationId xmlns:a16="http://schemas.microsoft.com/office/drawing/2014/main" id="{9ADA7BCB-EE94-852D-45C1-CE6C763D3224}"/>
              </a:ext>
            </a:extLst>
          </p:cNvPr>
          <p:cNvPicPr>
            <a:picLocks noChangeAspect="1"/>
          </p:cNvPicPr>
          <p:nvPr/>
        </p:nvPicPr>
        <p:blipFill rotWithShape="1">
          <a:blip r:embed="rId4">
            <a:alphaModFix amt="15000"/>
          </a:blip>
          <a:srcRect t="22912" b="2088"/>
          <a:stretch/>
        </p:blipFill>
        <p:spPr>
          <a:xfrm>
            <a:off x="20" y="10"/>
            <a:ext cx="12191980" cy="6857990"/>
          </a:xfrm>
          <a:prstGeom prst="rect">
            <a:avLst/>
          </a:prstGeom>
        </p:spPr>
      </p:pic>
      <p:sp>
        <p:nvSpPr>
          <p:cNvPr id="2" name="Title 1">
            <a:extLst>
              <a:ext uri="{FF2B5EF4-FFF2-40B4-BE49-F238E27FC236}">
                <a16:creationId xmlns:a16="http://schemas.microsoft.com/office/drawing/2014/main" id="{54CB060E-4EF2-759A-010D-1807DE498039}"/>
              </a:ext>
            </a:extLst>
          </p:cNvPr>
          <p:cNvSpPr>
            <a:spLocks noGrp="1"/>
          </p:cNvSpPr>
          <p:nvPr>
            <p:ph type="title"/>
          </p:nvPr>
        </p:nvSpPr>
        <p:spPr>
          <a:xfrm>
            <a:off x="1141413" y="609600"/>
            <a:ext cx="9905998" cy="1905000"/>
          </a:xfrm>
        </p:spPr>
        <p:txBody>
          <a:bodyPr>
            <a:normAutofit/>
          </a:bodyPr>
          <a:lstStyle/>
          <a:p>
            <a:r>
              <a:rPr lang="en-US" dirty="0"/>
              <a:t>Think about it</a:t>
            </a:r>
          </a:p>
        </p:txBody>
      </p:sp>
      <p:sp>
        <p:nvSpPr>
          <p:cNvPr id="3" name="Content Placeholder 2">
            <a:extLst>
              <a:ext uri="{FF2B5EF4-FFF2-40B4-BE49-F238E27FC236}">
                <a16:creationId xmlns:a16="http://schemas.microsoft.com/office/drawing/2014/main" id="{EDB8BD84-4D6E-1BFE-E262-E745DCDE7140}"/>
              </a:ext>
            </a:extLst>
          </p:cNvPr>
          <p:cNvSpPr>
            <a:spLocks noGrp="1"/>
          </p:cNvSpPr>
          <p:nvPr>
            <p:ph idx="1"/>
          </p:nvPr>
        </p:nvSpPr>
        <p:spPr>
          <a:xfrm>
            <a:off x="1141413" y="2666999"/>
            <a:ext cx="9905998" cy="3124201"/>
          </a:xfrm>
        </p:spPr>
        <p:txBody>
          <a:bodyPr>
            <a:normAutofit/>
          </a:bodyPr>
          <a:lstStyle/>
          <a:p>
            <a:pPr marL="0" indent="0">
              <a:buNone/>
            </a:pPr>
            <a:r>
              <a:rPr lang="en-US" dirty="0"/>
              <a:t>What types of scenarios could cause anemia?</a:t>
            </a:r>
          </a:p>
        </p:txBody>
      </p:sp>
    </p:spTree>
    <p:extLst>
      <p:ext uri="{BB962C8B-B14F-4D97-AF65-F5344CB8AC3E}">
        <p14:creationId xmlns:p14="http://schemas.microsoft.com/office/powerpoint/2010/main" val="395444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85E5-10E0-31F5-33BC-9B2FCA9373D3}"/>
              </a:ext>
            </a:extLst>
          </p:cNvPr>
          <p:cNvSpPr>
            <a:spLocks noGrp="1"/>
          </p:cNvSpPr>
          <p:nvPr>
            <p:ph type="title"/>
          </p:nvPr>
        </p:nvSpPr>
        <p:spPr>
          <a:xfrm>
            <a:off x="1141413" y="609600"/>
            <a:ext cx="9905998" cy="1468582"/>
          </a:xfrm>
        </p:spPr>
        <p:txBody>
          <a:bodyPr>
            <a:normAutofit/>
          </a:bodyPr>
          <a:lstStyle/>
          <a:p>
            <a:r>
              <a:rPr lang="en-US" dirty="0"/>
              <a:t>Anemia causes</a:t>
            </a:r>
          </a:p>
        </p:txBody>
      </p:sp>
      <p:graphicFrame>
        <p:nvGraphicFramePr>
          <p:cNvPr id="7" name="Content Placeholder 2">
            <a:extLst>
              <a:ext uri="{FF2B5EF4-FFF2-40B4-BE49-F238E27FC236}">
                <a16:creationId xmlns:a16="http://schemas.microsoft.com/office/drawing/2014/main" id="{42BEBF24-DEA5-E096-3DEB-D673D0BE7794}"/>
              </a:ext>
            </a:extLst>
          </p:cNvPr>
          <p:cNvGraphicFramePr>
            <a:graphicFrameLocks noGrp="1"/>
          </p:cNvGraphicFramePr>
          <p:nvPr>
            <p:ph idx="1"/>
            <p:extLst>
              <p:ext uri="{D42A27DB-BD31-4B8C-83A1-F6EECF244321}">
                <p14:modId xmlns:p14="http://schemas.microsoft.com/office/powerpoint/2010/main" val="1130433674"/>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028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32E6-6729-A7BB-515B-C1BC6D85AFAD}"/>
              </a:ext>
            </a:extLst>
          </p:cNvPr>
          <p:cNvSpPr>
            <a:spLocks noGrp="1"/>
          </p:cNvSpPr>
          <p:nvPr>
            <p:ph type="title"/>
          </p:nvPr>
        </p:nvSpPr>
        <p:spPr>
          <a:xfrm>
            <a:off x="4303643" y="609600"/>
            <a:ext cx="6743767" cy="1905000"/>
          </a:xfrm>
        </p:spPr>
        <p:txBody>
          <a:bodyPr>
            <a:normAutofit/>
          </a:bodyPr>
          <a:lstStyle/>
          <a:p>
            <a:r>
              <a:rPr lang="en-US" dirty="0"/>
              <a:t>Nutrients needed for RBC growth and maintenance </a:t>
            </a:r>
          </a:p>
        </p:txBody>
      </p:sp>
      <p:pic>
        <p:nvPicPr>
          <p:cNvPr id="5" name="Picture 4" descr="Molecules">
            <a:extLst>
              <a:ext uri="{FF2B5EF4-FFF2-40B4-BE49-F238E27FC236}">
                <a16:creationId xmlns:a16="http://schemas.microsoft.com/office/drawing/2014/main" id="{D8D8F8B7-BDF7-CEA1-AE81-1733C7924EF1}"/>
              </a:ext>
            </a:extLst>
          </p:cNvPr>
          <p:cNvPicPr>
            <a:picLocks noChangeAspect="1"/>
          </p:cNvPicPr>
          <p:nvPr/>
        </p:nvPicPr>
        <p:blipFill rotWithShape="1">
          <a:blip r:embed="rId3"/>
          <a:srcRect l="41600" r="24533"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1704A453-6741-ECE1-981E-55D029536F06}"/>
              </a:ext>
            </a:extLst>
          </p:cNvPr>
          <p:cNvSpPr>
            <a:spLocks noGrp="1"/>
          </p:cNvSpPr>
          <p:nvPr>
            <p:ph idx="1"/>
          </p:nvPr>
        </p:nvSpPr>
        <p:spPr>
          <a:xfrm>
            <a:off x="4303643" y="2666999"/>
            <a:ext cx="7046844" cy="3415749"/>
          </a:xfrm>
        </p:spPr>
        <p:txBody>
          <a:bodyPr>
            <a:normAutofit/>
          </a:bodyPr>
          <a:lstStyle/>
          <a:p>
            <a:r>
              <a:rPr lang="en-US" dirty="0"/>
              <a:t>Vitamin B12 – RBC DNA synthesis</a:t>
            </a:r>
          </a:p>
          <a:p>
            <a:r>
              <a:rPr lang="en-US" dirty="0"/>
              <a:t>Folic Acid (Vitamin B9) – DNA/RNA synthesis within RBCs</a:t>
            </a:r>
          </a:p>
          <a:p>
            <a:r>
              <a:rPr lang="en-US" dirty="0"/>
              <a:t>Iron – needed to make hemoglobin (Hgb)</a:t>
            </a:r>
          </a:p>
        </p:txBody>
      </p:sp>
    </p:spTree>
    <p:extLst>
      <p:ext uri="{BB962C8B-B14F-4D97-AF65-F5344CB8AC3E}">
        <p14:creationId xmlns:p14="http://schemas.microsoft.com/office/powerpoint/2010/main" val="417920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147AA8DC-2999-62F6-2F3A-4324FAF63E2F}"/>
              </a:ext>
            </a:extLst>
          </p:cNvPr>
          <p:cNvPicPr>
            <a:picLocks noChangeAspect="1"/>
          </p:cNvPicPr>
          <p:nvPr/>
        </p:nvPicPr>
        <p:blipFill rotWithShape="1">
          <a:blip r:embed="rId4">
            <a:duotone>
              <a:prstClr val="black"/>
              <a:schemeClr val="bg1">
                <a:tint val="45000"/>
                <a:satMod val="400000"/>
              </a:schemeClr>
            </a:duotone>
            <a:alphaModFix amt="1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A3829C9-2599-182C-AF3B-D3E7AE5F1B4E}"/>
              </a:ext>
            </a:extLst>
          </p:cNvPr>
          <p:cNvSpPr>
            <a:spLocks noGrp="1"/>
          </p:cNvSpPr>
          <p:nvPr>
            <p:ph type="title"/>
          </p:nvPr>
        </p:nvSpPr>
        <p:spPr>
          <a:xfrm>
            <a:off x="1141413" y="609600"/>
            <a:ext cx="9905998" cy="1905000"/>
          </a:xfrm>
        </p:spPr>
        <p:txBody>
          <a:bodyPr>
            <a:normAutofit/>
          </a:bodyPr>
          <a:lstStyle/>
          <a:p>
            <a:r>
              <a:rPr lang="en-US" dirty="0"/>
              <a:t>Think about it</a:t>
            </a:r>
          </a:p>
        </p:txBody>
      </p:sp>
      <p:sp>
        <p:nvSpPr>
          <p:cNvPr id="3" name="Content Placeholder 2">
            <a:extLst>
              <a:ext uri="{FF2B5EF4-FFF2-40B4-BE49-F238E27FC236}">
                <a16:creationId xmlns:a16="http://schemas.microsoft.com/office/drawing/2014/main" id="{C5F1D839-3BEC-BF90-4AEA-9B4EAF5405B3}"/>
              </a:ext>
            </a:extLst>
          </p:cNvPr>
          <p:cNvSpPr>
            <a:spLocks noGrp="1"/>
          </p:cNvSpPr>
          <p:nvPr>
            <p:ph idx="1"/>
          </p:nvPr>
        </p:nvSpPr>
        <p:spPr>
          <a:xfrm>
            <a:off x="1141413" y="2666999"/>
            <a:ext cx="9905998" cy="3124201"/>
          </a:xfrm>
        </p:spPr>
        <p:txBody>
          <a:bodyPr>
            <a:normAutofit/>
          </a:bodyPr>
          <a:lstStyle/>
          <a:p>
            <a:r>
              <a:rPr lang="en-US" dirty="0"/>
              <a:t>How are anemia and oxygen level related?</a:t>
            </a:r>
          </a:p>
          <a:p>
            <a:r>
              <a:rPr lang="en-US" dirty="0"/>
              <a:t>What are some signs and symptoms (S/S) of low oxygen?</a:t>
            </a:r>
          </a:p>
          <a:p>
            <a:r>
              <a:rPr lang="en-US" dirty="0"/>
              <a:t>What are some signs and symptoms of bleeding?</a:t>
            </a:r>
          </a:p>
          <a:p>
            <a:endParaRPr lang="en-US" dirty="0"/>
          </a:p>
          <a:p>
            <a:endParaRPr lang="en-US" dirty="0"/>
          </a:p>
        </p:txBody>
      </p:sp>
    </p:spTree>
    <p:extLst>
      <p:ext uri="{BB962C8B-B14F-4D97-AF65-F5344CB8AC3E}">
        <p14:creationId xmlns:p14="http://schemas.microsoft.com/office/powerpoint/2010/main" val="265148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7" name="Picture 4" descr="A row of samples for medical testing">
            <a:extLst>
              <a:ext uri="{FF2B5EF4-FFF2-40B4-BE49-F238E27FC236}">
                <a16:creationId xmlns:a16="http://schemas.microsoft.com/office/drawing/2014/main" id="{24A38E86-B179-ED8D-0B06-9166153AFC97}"/>
              </a:ext>
            </a:extLst>
          </p:cNvPr>
          <p:cNvPicPr>
            <a:picLocks noChangeAspect="1"/>
          </p:cNvPicPr>
          <p:nvPr/>
        </p:nvPicPr>
        <p:blipFill rotWithShape="1">
          <a:blip r:embed="rId4">
            <a:alphaModFix amt="15000"/>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B472BD64-139B-A858-8BA8-F6C03DF28051}"/>
              </a:ext>
            </a:extLst>
          </p:cNvPr>
          <p:cNvSpPr>
            <a:spLocks noGrp="1"/>
          </p:cNvSpPr>
          <p:nvPr>
            <p:ph type="title"/>
          </p:nvPr>
        </p:nvSpPr>
        <p:spPr>
          <a:xfrm>
            <a:off x="1141413" y="609600"/>
            <a:ext cx="9905998" cy="1905000"/>
          </a:xfrm>
        </p:spPr>
        <p:txBody>
          <a:bodyPr>
            <a:normAutofit/>
          </a:bodyPr>
          <a:lstStyle/>
          <a:p>
            <a:r>
              <a:rPr lang="en-US"/>
              <a:t>Blood Composition</a:t>
            </a:r>
          </a:p>
        </p:txBody>
      </p:sp>
      <p:sp>
        <p:nvSpPr>
          <p:cNvPr id="3" name="Content Placeholder 2">
            <a:extLst>
              <a:ext uri="{FF2B5EF4-FFF2-40B4-BE49-F238E27FC236}">
                <a16:creationId xmlns:a16="http://schemas.microsoft.com/office/drawing/2014/main" id="{0BD95E51-DA93-9010-F86D-F1CCB804286E}"/>
              </a:ext>
            </a:extLst>
          </p:cNvPr>
          <p:cNvSpPr>
            <a:spLocks noGrp="1"/>
          </p:cNvSpPr>
          <p:nvPr>
            <p:ph idx="1"/>
          </p:nvPr>
        </p:nvSpPr>
        <p:spPr>
          <a:xfrm>
            <a:off x="1141413" y="2666999"/>
            <a:ext cx="9905998" cy="3124201"/>
          </a:xfrm>
        </p:spPr>
        <p:txBody>
          <a:bodyPr>
            <a:normAutofit/>
          </a:bodyPr>
          <a:lstStyle/>
          <a:p>
            <a:r>
              <a:rPr lang="en-US" dirty="0"/>
              <a:t>Plasma – liquid component of blood</a:t>
            </a:r>
          </a:p>
          <a:p>
            <a:r>
              <a:rPr lang="en-US" dirty="0"/>
              <a:t>Red blood cells (RBCs) – Erythrocytes</a:t>
            </a:r>
          </a:p>
          <a:p>
            <a:r>
              <a:rPr lang="en-US" dirty="0"/>
              <a:t>White blood cells (WBCs) – Leukocytes</a:t>
            </a:r>
          </a:p>
          <a:p>
            <a:r>
              <a:rPr lang="en-US" dirty="0"/>
              <a:t>Platelets – Thrombocytes</a:t>
            </a:r>
          </a:p>
          <a:p>
            <a:endParaRPr lang="en-US" dirty="0"/>
          </a:p>
          <a:p>
            <a:r>
              <a:rPr lang="en-US" dirty="0"/>
              <a:t>Fun fact – the human body contains 5 – 6 liters of blood (about 1.5 gallons)</a:t>
            </a:r>
          </a:p>
          <a:p>
            <a:endParaRPr lang="en-US" dirty="0"/>
          </a:p>
        </p:txBody>
      </p:sp>
    </p:spTree>
    <p:extLst>
      <p:ext uri="{BB962C8B-B14F-4D97-AF65-F5344CB8AC3E}">
        <p14:creationId xmlns:p14="http://schemas.microsoft.com/office/powerpoint/2010/main" val="3394659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200F-77C8-47F0-312B-136663EE501B}"/>
              </a:ext>
            </a:extLst>
          </p:cNvPr>
          <p:cNvSpPr>
            <a:spLocks noGrp="1"/>
          </p:cNvSpPr>
          <p:nvPr>
            <p:ph type="title"/>
          </p:nvPr>
        </p:nvSpPr>
        <p:spPr/>
        <p:txBody>
          <a:bodyPr>
            <a:normAutofit/>
          </a:bodyPr>
          <a:lstStyle/>
          <a:p>
            <a:r>
              <a:rPr lang="en-US" dirty="0"/>
              <a:t>S/S of low oxygen (O2) levels (due to anemia)</a:t>
            </a:r>
          </a:p>
        </p:txBody>
      </p:sp>
      <p:sp>
        <p:nvSpPr>
          <p:cNvPr id="3" name="Content Placeholder 2">
            <a:extLst>
              <a:ext uri="{FF2B5EF4-FFF2-40B4-BE49-F238E27FC236}">
                <a16:creationId xmlns:a16="http://schemas.microsoft.com/office/drawing/2014/main" id="{AF6E588C-2373-2E6C-4987-84D0C97DD4BC}"/>
              </a:ext>
            </a:extLst>
          </p:cNvPr>
          <p:cNvSpPr>
            <a:spLocks noGrp="1"/>
          </p:cNvSpPr>
          <p:nvPr>
            <p:ph idx="1"/>
          </p:nvPr>
        </p:nvSpPr>
        <p:spPr/>
        <p:txBody>
          <a:bodyPr/>
          <a:lstStyle/>
          <a:p>
            <a:r>
              <a:rPr lang="en-US" dirty="0"/>
              <a:t>Chest pain, tachycardia (increased heart rate [HR]), dizziness, faintness or fainting (syncope), shortness of breath (SOB), dyspnea (trouble breathing) on exertion (DOE), increased respiration rate, fatigue, headache (HA), weakness, pallor (paleness)</a:t>
            </a:r>
          </a:p>
        </p:txBody>
      </p:sp>
    </p:spTree>
    <p:extLst>
      <p:ext uri="{BB962C8B-B14F-4D97-AF65-F5344CB8AC3E}">
        <p14:creationId xmlns:p14="http://schemas.microsoft.com/office/powerpoint/2010/main" val="4167842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9F7A4-97CB-39F1-0514-217A459C452F}"/>
              </a:ext>
            </a:extLst>
          </p:cNvPr>
          <p:cNvSpPr>
            <a:spLocks noGrp="1"/>
          </p:cNvSpPr>
          <p:nvPr>
            <p:ph type="title"/>
          </p:nvPr>
        </p:nvSpPr>
        <p:spPr>
          <a:xfrm>
            <a:off x="1141413" y="643467"/>
            <a:ext cx="7696199" cy="1079989"/>
          </a:xfrm>
        </p:spPr>
        <p:txBody>
          <a:bodyPr>
            <a:normAutofit/>
          </a:bodyPr>
          <a:lstStyle/>
          <a:p>
            <a:r>
              <a:rPr lang="en-US" sz="3600"/>
              <a:t>S/S of bleeding</a:t>
            </a:r>
          </a:p>
        </p:txBody>
      </p:sp>
      <p:sp>
        <p:nvSpPr>
          <p:cNvPr id="19" name="Content Placeholder 2">
            <a:extLst>
              <a:ext uri="{FF2B5EF4-FFF2-40B4-BE49-F238E27FC236}">
                <a16:creationId xmlns:a16="http://schemas.microsoft.com/office/drawing/2014/main" id="{D34D393C-6A50-C40F-0B50-A33E17414D6E}"/>
              </a:ext>
            </a:extLst>
          </p:cNvPr>
          <p:cNvSpPr>
            <a:spLocks noGrp="1"/>
          </p:cNvSpPr>
          <p:nvPr>
            <p:ph idx="1"/>
          </p:nvPr>
        </p:nvSpPr>
        <p:spPr>
          <a:xfrm>
            <a:off x="1141413" y="2374795"/>
            <a:ext cx="7696199" cy="3416406"/>
          </a:xfrm>
        </p:spPr>
        <p:txBody>
          <a:bodyPr>
            <a:normAutofit lnSpcReduction="10000"/>
          </a:bodyPr>
          <a:lstStyle/>
          <a:p>
            <a:pPr>
              <a:lnSpc>
                <a:spcPct val="90000"/>
              </a:lnSpc>
            </a:pPr>
            <a:r>
              <a:rPr lang="en-US" sz="1700" dirty="0"/>
              <a:t>See previous slide: s/s of low o2</a:t>
            </a:r>
          </a:p>
          <a:p>
            <a:pPr>
              <a:lnSpc>
                <a:spcPct val="90000"/>
              </a:lnSpc>
            </a:pPr>
            <a:r>
              <a:rPr lang="en-US" sz="1700" dirty="0"/>
              <a:t>Additionally: cool, clammy skin, loss of consciousness, tachycardia, hypotension</a:t>
            </a:r>
          </a:p>
          <a:p>
            <a:pPr>
              <a:lnSpc>
                <a:spcPct val="90000"/>
              </a:lnSpc>
            </a:pPr>
            <a:r>
              <a:rPr lang="en-US" sz="1700" dirty="0"/>
              <a:t>Some important terms to know:</a:t>
            </a:r>
          </a:p>
          <a:p>
            <a:pPr>
              <a:lnSpc>
                <a:spcPct val="90000"/>
              </a:lnSpc>
            </a:pPr>
            <a:r>
              <a:rPr lang="en-US" sz="1700" dirty="0"/>
              <a:t>Hematemesis – vomiting blood of any color</a:t>
            </a:r>
          </a:p>
          <a:p>
            <a:pPr>
              <a:lnSpc>
                <a:spcPct val="90000"/>
              </a:lnSpc>
            </a:pPr>
            <a:r>
              <a:rPr lang="en-US" sz="1700" dirty="0"/>
              <a:t>Coffee ground emesis – a type of hematemesis. vomit that looks like coffee grounds, blood is dark red, brown or black</a:t>
            </a:r>
          </a:p>
          <a:p>
            <a:pPr>
              <a:lnSpc>
                <a:spcPct val="90000"/>
              </a:lnSpc>
            </a:pPr>
            <a:r>
              <a:rPr lang="en-US" sz="1700" dirty="0"/>
              <a:t>Hematochezia – passage of fresh blood from the anus. This blood usually comes from the colon</a:t>
            </a:r>
          </a:p>
          <a:p>
            <a:pPr>
              <a:lnSpc>
                <a:spcPct val="90000"/>
              </a:lnSpc>
            </a:pPr>
            <a:r>
              <a:rPr lang="en-US" sz="1700" dirty="0"/>
              <a:t>Melena – passage of black, tarry stools. This blood usually comes from higher in the GI tract than hematochezia</a:t>
            </a:r>
          </a:p>
          <a:p>
            <a:pPr>
              <a:lnSpc>
                <a:spcPct val="90000"/>
              </a:lnSpc>
            </a:pPr>
            <a:endParaRPr lang="en-US" sz="1700" dirty="0"/>
          </a:p>
        </p:txBody>
      </p:sp>
    </p:spTree>
    <p:extLst>
      <p:ext uri="{BB962C8B-B14F-4D97-AF65-F5344CB8AC3E}">
        <p14:creationId xmlns:p14="http://schemas.microsoft.com/office/powerpoint/2010/main" val="128474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63773-A87D-23A7-891B-8EB74663B858}"/>
              </a:ext>
            </a:extLst>
          </p:cNvPr>
          <p:cNvSpPr>
            <a:spLocks noGrp="1"/>
          </p:cNvSpPr>
          <p:nvPr>
            <p:ph type="title"/>
          </p:nvPr>
        </p:nvSpPr>
        <p:spPr>
          <a:xfrm>
            <a:off x="1141413" y="643467"/>
            <a:ext cx="7696199" cy="1079989"/>
          </a:xfrm>
        </p:spPr>
        <p:txBody>
          <a:bodyPr>
            <a:normAutofit/>
          </a:bodyPr>
          <a:lstStyle/>
          <a:p>
            <a:pPr>
              <a:lnSpc>
                <a:spcPct val="90000"/>
              </a:lnSpc>
            </a:pPr>
            <a:r>
              <a:rPr lang="en-US" sz="3600"/>
              <a:t>Anemia terminology/classification</a:t>
            </a:r>
          </a:p>
        </p:txBody>
      </p:sp>
      <p:sp>
        <p:nvSpPr>
          <p:cNvPr id="3" name="Content Placeholder 2">
            <a:extLst>
              <a:ext uri="{FF2B5EF4-FFF2-40B4-BE49-F238E27FC236}">
                <a16:creationId xmlns:a16="http://schemas.microsoft.com/office/drawing/2014/main" id="{58ED5915-7A4E-262E-5BBE-F31BBDEE3B3E}"/>
              </a:ext>
            </a:extLst>
          </p:cNvPr>
          <p:cNvSpPr>
            <a:spLocks noGrp="1"/>
          </p:cNvSpPr>
          <p:nvPr>
            <p:ph idx="1"/>
          </p:nvPr>
        </p:nvSpPr>
        <p:spPr>
          <a:xfrm>
            <a:off x="1141413" y="2374795"/>
            <a:ext cx="7696199" cy="3416406"/>
          </a:xfrm>
        </p:spPr>
        <p:txBody>
          <a:bodyPr>
            <a:normAutofit/>
          </a:bodyPr>
          <a:lstStyle/>
          <a:p>
            <a:pPr>
              <a:lnSpc>
                <a:spcPct val="90000"/>
              </a:lnSpc>
            </a:pPr>
            <a:r>
              <a:rPr lang="en-US" sz="1700" dirty="0"/>
              <a:t> “Chromic” – color – Hgb content</a:t>
            </a:r>
          </a:p>
          <a:p>
            <a:pPr lvl="1">
              <a:lnSpc>
                <a:spcPct val="90000"/>
              </a:lnSpc>
            </a:pPr>
            <a:r>
              <a:rPr lang="en-US" sz="1700" dirty="0"/>
              <a:t>hypochromic – low </a:t>
            </a:r>
            <a:r>
              <a:rPr lang="en-US" sz="1700" dirty="0" err="1"/>
              <a:t>hgb</a:t>
            </a:r>
            <a:r>
              <a:rPr lang="en-US" sz="1700" dirty="0"/>
              <a:t> content – example: Iron deficiency anemia</a:t>
            </a:r>
          </a:p>
          <a:p>
            <a:pPr lvl="1">
              <a:lnSpc>
                <a:spcPct val="90000"/>
              </a:lnSpc>
            </a:pPr>
            <a:r>
              <a:rPr lang="en-US" sz="1700" dirty="0"/>
              <a:t>Normochromic – normal </a:t>
            </a:r>
            <a:r>
              <a:rPr lang="en-US" sz="1700" dirty="0" err="1"/>
              <a:t>hgb</a:t>
            </a:r>
            <a:r>
              <a:rPr lang="en-US" sz="1700" dirty="0"/>
              <a:t> content – example: hemorrhagic anemia</a:t>
            </a:r>
          </a:p>
          <a:p>
            <a:pPr lvl="1">
              <a:lnSpc>
                <a:spcPct val="90000"/>
              </a:lnSpc>
            </a:pPr>
            <a:r>
              <a:rPr lang="en-US" sz="1700" dirty="0"/>
              <a:t>hyperchromic – high </a:t>
            </a:r>
            <a:r>
              <a:rPr lang="en-US" sz="1700" dirty="0" err="1"/>
              <a:t>hgb</a:t>
            </a:r>
            <a:r>
              <a:rPr lang="en-US" sz="1700" dirty="0"/>
              <a:t> content</a:t>
            </a:r>
          </a:p>
          <a:p>
            <a:pPr>
              <a:lnSpc>
                <a:spcPct val="90000"/>
              </a:lnSpc>
            </a:pPr>
            <a:r>
              <a:rPr lang="en-US" sz="1700" dirty="0"/>
              <a:t> “</a:t>
            </a:r>
            <a:r>
              <a:rPr lang="en-US" sz="1700" dirty="0" err="1"/>
              <a:t>Cytic</a:t>
            </a:r>
            <a:r>
              <a:rPr lang="en-US" sz="1700" dirty="0"/>
              <a:t>” – size </a:t>
            </a:r>
          </a:p>
          <a:p>
            <a:pPr lvl="1">
              <a:lnSpc>
                <a:spcPct val="90000"/>
              </a:lnSpc>
            </a:pPr>
            <a:r>
              <a:rPr lang="en-US" sz="1700" dirty="0"/>
              <a:t>Microcytic – small RBCs – example: Iron deficiency anemia</a:t>
            </a:r>
          </a:p>
          <a:p>
            <a:pPr lvl="1">
              <a:lnSpc>
                <a:spcPct val="90000"/>
              </a:lnSpc>
            </a:pPr>
            <a:r>
              <a:rPr lang="en-US" sz="1700" dirty="0"/>
              <a:t>Normocytic – normal sized RBCs – example: hemorrhagic anemia</a:t>
            </a:r>
          </a:p>
          <a:p>
            <a:pPr lvl="1">
              <a:lnSpc>
                <a:spcPct val="90000"/>
              </a:lnSpc>
            </a:pPr>
            <a:r>
              <a:rPr lang="en-US" sz="1700" dirty="0"/>
              <a:t>Macrocytic/Megaloblastic – large RBCs – example: Vitamin B 12 and folate deficiency anemias</a:t>
            </a:r>
          </a:p>
        </p:txBody>
      </p:sp>
    </p:spTree>
    <p:extLst>
      <p:ext uri="{BB962C8B-B14F-4D97-AF65-F5344CB8AC3E}">
        <p14:creationId xmlns:p14="http://schemas.microsoft.com/office/powerpoint/2010/main" val="883496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3AD9-91D6-B71D-EEF9-6BD827431BD3}"/>
              </a:ext>
            </a:extLst>
          </p:cNvPr>
          <p:cNvSpPr>
            <a:spLocks noGrp="1"/>
          </p:cNvSpPr>
          <p:nvPr>
            <p:ph type="title"/>
          </p:nvPr>
        </p:nvSpPr>
        <p:spPr>
          <a:xfrm>
            <a:off x="974179" y="714375"/>
            <a:ext cx="3332955" cy="5076826"/>
          </a:xfrm>
        </p:spPr>
        <p:txBody>
          <a:bodyPr anchor="ctr">
            <a:normAutofit/>
          </a:bodyPr>
          <a:lstStyle/>
          <a:p>
            <a:r>
              <a:rPr lang="en-US" sz="4000"/>
              <a:t>Iron Deficiency Anemia</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A1B383B1-529A-B1BA-6548-13D62B903A5E}"/>
              </a:ext>
            </a:extLst>
          </p:cNvPr>
          <p:cNvSpPr>
            <a:spLocks noGrp="1"/>
          </p:cNvSpPr>
          <p:nvPr>
            <p:ph idx="1"/>
          </p:nvPr>
        </p:nvSpPr>
        <p:spPr>
          <a:xfrm>
            <a:off x="4973046" y="714375"/>
            <a:ext cx="6253751" cy="5076825"/>
          </a:xfrm>
        </p:spPr>
        <p:txBody>
          <a:bodyPr>
            <a:normAutofit/>
          </a:bodyPr>
          <a:lstStyle/>
          <a:p>
            <a:r>
              <a:rPr lang="en-US" dirty="0">
                <a:solidFill>
                  <a:schemeClr val="tx1"/>
                </a:solidFill>
              </a:rPr>
              <a:t>Most common type of anemia worldwide</a:t>
            </a:r>
          </a:p>
          <a:p>
            <a:r>
              <a:rPr lang="en-US" dirty="0">
                <a:solidFill>
                  <a:schemeClr val="tx1"/>
                </a:solidFill>
              </a:rPr>
              <a:t>Cause – poor oral intake of iron or chronic blood loss</a:t>
            </a:r>
          </a:p>
          <a:p>
            <a:pPr lvl="1"/>
            <a:r>
              <a:rPr lang="en-US" dirty="0">
                <a:solidFill>
                  <a:schemeClr val="tx1"/>
                </a:solidFill>
              </a:rPr>
              <a:t>Examples: from gastrointestinal (GI) bleeding, menstruation (a woman’s period), peptic ulcer disease, hemorrhoids, pregnancy, excessive aspirin intake, not eating enough iron</a:t>
            </a:r>
          </a:p>
          <a:p>
            <a:r>
              <a:rPr lang="en-US" dirty="0">
                <a:solidFill>
                  <a:schemeClr val="tx1"/>
                </a:solidFill>
              </a:rPr>
              <a:t>Etiology: Less iron available leads to less Hgb produced to transport oxygen</a:t>
            </a:r>
          </a:p>
          <a:p>
            <a:r>
              <a:rPr lang="en-US" dirty="0">
                <a:solidFill>
                  <a:schemeClr val="tx1"/>
                </a:solidFill>
              </a:rPr>
              <a:t>S/S – see s/s of low o2 and bleeding slides. Can have jaundice or pallor. Also – pica – which is unusual food cravings like for clay, etc.  </a:t>
            </a:r>
          </a:p>
          <a:p>
            <a:pPr lvl="1"/>
            <a:r>
              <a:rPr lang="en-US" dirty="0">
                <a:solidFill>
                  <a:schemeClr val="tx1"/>
                </a:solidFill>
              </a:rPr>
              <a:t>On a CBC: Small sized cells – Low MCV,</a:t>
            </a:r>
          </a:p>
          <a:p>
            <a:pPr lvl="1"/>
            <a:r>
              <a:rPr lang="en-US" dirty="0">
                <a:solidFill>
                  <a:schemeClr val="tx1"/>
                </a:solidFill>
              </a:rPr>
              <a:t>Pale cells with low Hgb – Low MCHC</a:t>
            </a:r>
          </a:p>
        </p:txBody>
      </p:sp>
    </p:spTree>
    <p:extLst>
      <p:ext uri="{BB962C8B-B14F-4D97-AF65-F5344CB8AC3E}">
        <p14:creationId xmlns:p14="http://schemas.microsoft.com/office/powerpoint/2010/main" val="208823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Open bags of varieties grain seeds">
            <a:extLst>
              <a:ext uri="{FF2B5EF4-FFF2-40B4-BE49-F238E27FC236}">
                <a16:creationId xmlns:a16="http://schemas.microsoft.com/office/drawing/2014/main" id="{9DDE0382-BF1C-7470-8082-FB32C8F05753}"/>
              </a:ext>
            </a:extLst>
          </p:cNvPr>
          <p:cNvPicPr>
            <a:picLocks noChangeAspect="1"/>
          </p:cNvPicPr>
          <p:nvPr/>
        </p:nvPicPr>
        <p:blipFill rotWithShape="1">
          <a:blip r:embed="rId4">
            <a:alphaModFix amt="15000"/>
          </a:blip>
          <a:srcRect t="6259" b="9471"/>
          <a:stretch/>
        </p:blipFill>
        <p:spPr>
          <a:xfrm>
            <a:off x="20" y="10"/>
            <a:ext cx="12191980" cy="6857990"/>
          </a:xfrm>
          <a:prstGeom prst="rect">
            <a:avLst/>
          </a:prstGeom>
        </p:spPr>
      </p:pic>
      <p:sp>
        <p:nvSpPr>
          <p:cNvPr id="2" name="Title 1">
            <a:extLst>
              <a:ext uri="{FF2B5EF4-FFF2-40B4-BE49-F238E27FC236}">
                <a16:creationId xmlns:a16="http://schemas.microsoft.com/office/drawing/2014/main" id="{4A94C86C-520D-2076-C8F6-151DD48CB3CC}"/>
              </a:ext>
            </a:extLst>
          </p:cNvPr>
          <p:cNvSpPr>
            <a:spLocks noGrp="1"/>
          </p:cNvSpPr>
          <p:nvPr>
            <p:ph type="title"/>
          </p:nvPr>
        </p:nvSpPr>
        <p:spPr>
          <a:xfrm>
            <a:off x="1141413" y="609600"/>
            <a:ext cx="9905998" cy="1905000"/>
          </a:xfrm>
        </p:spPr>
        <p:txBody>
          <a:bodyPr>
            <a:normAutofit/>
          </a:bodyPr>
          <a:lstStyle/>
          <a:p>
            <a:r>
              <a:rPr lang="en-US" dirty="0"/>
              <a:t>Foods high in iron</a:t>
            </a:r>
          </a:p>
        </p:txBody>
      </p:sp>
      <p:sp>
        <p:nvSpPr>
          <p:cNvPr id="3" name="Content Placeholder 2">
            <a:extLst>
              <a:ext uri="{FF2B5EF4-FFF2-40B4-BE49-F238E27FC236}">
                <a16:creationId xmlns:a16="http://schemas.microsoft.com/office/drawing/2014/main" id="{951C0915-0191-A71E-ADCE-986734584A36}"/>
              </a:ext>
            </a:extLst>
          </p:cNvPr>
          <p:cNvSpPr>
            <a:spLocks noGrp="1"/>
          </p:cNvSpPr>
          <p:nvPr>
            <p:ph idx="1"/>
          </p:nvPr>
        </p:nvSpPr>
        <p:spPr>
          <a:xfrm>
            <a:off x="1141413" y="2666999"/>
            <a:ext cx="9905998" cy="3124201"/>
          </a:xfrm>
        </p:spPr>
        <p:txBody>
          <a:bodyPr>
            <a:normAutofit/>
          </a:bodyPr>
          <a:lstStyle/>
          <a:p>
            <a:r>
              <a:rPr lang="en-US" dirty="0"/>
              <a:t>Meat, especially beef, eggs, broccoli, lentils, beans, hummus, nuts, soy tofu</a:t>
            </a:r>
          </a:p>
        </p:txBody>
      </p:sp>
    </p:spTree>
    <p:extLst>
      <p:ext uri="{BB962C8B-B14F-4D97-AF65-F5344CB8AC3E}">
        <p14:creationId xmlns:p14="http://schemas.microsoft.com/office/powerpoint/2010/main" val="63387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BA4B-6EF2-4C17-836C-1D7AAFD2676C}"/>
              </a:ext>
            </a:extLst>
          </p:cNvPr>
          <p:cNvSpPr>
            <a:spLocks noGrp="1"/>
          </p:cNvSpPr>
          <p:nvPr>
            <p:ph type="title"/>
          </p:nvPr>
        </p:nvSpPr>
        <p:spPr>
          <a:xfrm>
            <a:off x="4303643" y="609600"/>
            <a:ext cx="6743767" cy="1905000"/>
          </a:xfrm>
        </p:spPr>
        <p:txBody>
          <a:bodyPr>
            <a:normAutofit/>
          </a:bodyPr>
          <a:lstStyle/>
          <a:p>
            <a:r>
              <a:rPr lang="en-US" dirty="0"/>
              <a:t>Megaloblastic anemias</a:t>
            </a:r>
          </a:p>
        </p:txBody>
      </p:sp>
      <p:pic>
        <p:nvPicPr>
          <p:cNvPr id="7" name="Picture 4" descr="A row of samples for medical testing">
            <a:extLst>
              <a:ext uri="{FF2B5EF4-FFF2-40B4-BE49-F238E27FC236}">
                <a16:creationId xmlns:a16="http://schemas.microsoft.com/office/drawing/2014/main" id="{E9683F1F-7364-7EFB-8ECE-3E26967BCD88}"/>
              </a:ext>
            </a:extLst>
          </p:cNvPr>
          <p:cNvPicPr>
            <a:picLocks noChangeAspect="1"/>
          </p:cNvPicPr>
          <p:nvPr/>
        </p:nvPicPr>
        <p:blipFill rotWithShape="1">
          <a:blip r:embed="rId3"/>
          <a:srcRect l="54688" r="7259"/>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78E68E2A-A0FB-5C56-0AB5-456C0AAEDFCA}"/>
              </a:ext>
            </a:extLst>
          </p:cNvPr>
          <p:cNvSpPr>
            <a:spLocks noGrp="1"/>
          </p:cNvSpPr>
          <p:nvPr>
            <p:ph idx="1"/>
          </p:nvPr>
        </p:nvSpPr>
        <p:spPr>
          <a:xfrm>
            <a:off x="4303643" y="2666999"/>
            <a:ext cx="7046844" cy="3415749"/>
          </a:xfrm>
        </p:spPr>
        <p:txBody>
          <a:bodyPr>
            <a:normAutofit/>
          </a:bodyPr>
          <a:lstStyle/>
          <a:p>
            <a:r>
              <a:rPr lang="en-US" dirty="0"/>
              <a:t>B12 and Folic acid deficient anemias</a:t>
            </a:r>
          </a:p>
          <a:p>
            <a:r>
              <a:rPr lang="en-US" dirty="0"/>
              <a:t>Lack of these nutrients affects RBC formation; they are overly large</a:t>
            </a:r>
          </a:p>
          <a:p>
            <a:r>
              <a:rPr lang="en-US" dirty="0"/>
              <a:t>Develop slowly, so usually asymptomatic until condition is advanced </a:t>
            </a:r>
          </a:p>
        </p:txBody>
      </p:sp>
    </p:spTree>
    <p:extLst>
      <p:ext uri="{BB962C8B-B14F-4D97-AF65-F5344CB8AC3E}">
        <p14:creationId xmlns:p14="http://schemas.microsoft.com/office/powerpoint/2010/main" val="399514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DC33-19FD-F0EB-4DA6-7F612E696C26}"/>
              </a:ext>
            </a:extLst>
          </p:cNvPr>
          <p:cNvSpPr>
            <a:spLocks noGrp="1"/>
          </p:cNvSpPr>
          <p:nvPr>
            <p:ph type="title"/>
          </p:nvPr>
        </p:nvSpPr>
        <p:spPr>
          <a:xfrm>
            <a:off x="974179" y="714375"/>
            <a:ext cx="3332955" cy="5076826"/>
          </a:xfrm>
        </p:spPr>
        <p:txBody>
          <a:bodyPr anchor="ctr">
            <a:normAutofit/>
          </a:bodyPr>
          <a:lstStyle/>
          <a:p>
            <a:r>
              <a:rPr lang="en-US" sz="4000"/>
              <a:t>Vitamin B12 deficiency anemia</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A96D15F3-4497-AF70-CF91-8790CD23BB0E}"/>
              </a:ext>
            </a:extLst>
          </p:cNvPr>
          <p:cNvSpPr>
            <a:spLocks noGrp="1"/>
          </p:cNvSpPr>
          <p:nvPr>
            <p:ph idx="1"/>
          </p:nvPr>
        </p:nvSpPr>
        <p:spPr>
          <a:xfrm>
            <a:off x="4973046" y="714375"/>
            <a:ext cx="6253751" cy="5076825"/>
          </a:xfrm>
        </p:spPr>
        <p:txBody>
          <a:bodyPr>
            <a:normAutofit/>
          </a:bodyPr>
          <a:lstStyle/>
          <a:p>
            <a:r>
              <a:rPr lang="en-US">
                <a:solidFill>
                  <a:schemeClr val="tx1"/>
                </a:solidFill>
              </a:rPr>
              <a:t>B12 also called cobalamin or cyanocobalamin – synthesizes DNA in RBCs, helps form myelin on neurons, and activates folic acid</a:t>
            </a:r>
          </a:p>
          <a:p>
            <a:r>
              <a:rPr lang="en-US">
                <a:solidFill>
                  <a:schemeClr val="tx1"/>
                </a:solidFill>
              </a:rPr>
              <a:t>Long absorption process which involves intrinsic factor protein which gastric parietal cells secrete </a:t>
            </a:r>
          </a:p>
          <a:p>
            <a:r>
              <a:rPr lang="en-US">
                <a:solidFill>
                  <a:schemeClr val="tx1"/>
                </a:solidFill>
              </a:rPr>
              <a:t>Populations at risk for B12 deficiency – vegetarians/vegans who don’t get enough in diet, older adults, and those with malabsorption disorders like those with celiac disease, long term proton pump inhibitor medication (PPI) use, gastric bypass, parasites, etc.</a:t>
            </a:r>
          </a:p>
        </p:txBody>
      </p:sp>
    </p:spTree>
    <p:extLst>
      <p:ext uri="{BB962C8B-B14F-4D97-AF65-F5344CB8AC3E}">
        <p14:creationId xmlns:p14="http://schemas.microsoft.com/office/powerpoint/2010/main" val="740033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2FE3-4B06-3016-AC10-4EA8D562B9D3}"/>
              </a:ext>
            </a:extLst>
          </p:cNvPr>
          <p:cNvSpPr>
            <a:spLocks noGrp="1"/>
          </p:cNvSpPr>
          <p:nvPr>
            <p:ph type="title"/>
          </p:nvPr>
        </p:nvSpPr>
        <p:spPr>
          <a:xfrm>
            <a:off x="974179" y="714375"/>
            <a:ext cx="3332955" cy="5076826"/>
          </a:xfrm>
        </p:spPr>
        <p:txBody>
          <a:bodyPr anchor="ctr">
            <a:normAutofit/>
          </a:bodyPr>
          <a:lstStyle/>
          <a:p>
            <a:r>
              <a:rPr lang="en-US" sz="4000"/>
              <a:t>S/S of B12 Deficiency Anemia</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B40B6D6F-52CD-0122-EFC4-1881D9F52D81}"/>
              </a:ext>
            </a:extLst>
          </p:cNvPr>
          <p:cNvSpPr>
            <a:spLocks noGrp="1"/>
          </p:cNvSpPr>
          <p:nvPr>
            <p:ph idx="1"/>
          </p:nvPr>
        </p:nvSpPr>
        <p:spPr>
          <a:xfrm>
            <a:off x="4973046" y="714375"/>
            <a:ext cx="6253751" cy="5076825"/>
          </a:xfrm>
        </p:spPr>
        <p:txBody>
          <a:bodyPr>
            <a:normAutofit/>
          </a:bodyPr>
          <a:lstStyle/>
          <a:p>
            <a:r>
              <a:rPr lang="en-US">
                <a:solidFill>
                  <a:schemeClr val="tx1"/>
                </a:solidFill>
              </a:rPr>
              <a:t>Slow developing disease</a:t>
            </a:r>
          </a:p>
          <a:p>
            <a:r>
              <a:rPr lang="en-US">
                <a:solidFill>
                  <a:schemeClr val="tx1"/>
                </a:solidFill>
              </a:rPr>
              <a:t>Normal s/s of anemia, jaundice, neurologic changes like foot and hand paresthesias (numbness and tingling), balance and gait issues, changes in mentation (thinking)</a:t>
            </a:r>
          </a:p>
          <a:p>
            <a:r>
              <a:rPr lang="en-US">
                <a:solidFill>
                  <a:schemeClr val="tx1"/>
                </a:solidFill>
              </a:rPr>
              <a:t>Labs: low B12 serum level, low hemoglobin, high MCV (this is a macrocytic anemia), normal MCHC</a:t>
            </a:r>
          </a:p>
          <a:p>
            <a:r>
              <a:rPr lang="en-US">
                <a:solidFill>
                  <a:schemeClr val="tx1"/>
                </a:solidFill>
              </a:rPr>
              <a:t>RBCs are not developed properly. They are large and flimsy and have a short lifespan of weeks instead of months</a:t>
            </a: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3561554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854C-3811-1490-119C-65387FF7E0BD}"/>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Foods high in B12</a:t>
            </a:r>
          </a:p>
        </p:txBody>
      </p:sp>
      <p:sp>
        <p:nvSpPr>
          <p:cNvPr id="3" name="Content Placeholder 2">
            <a:extLst>
              <a:ext uri="{FF2B5EF4-FFF2-40B4-BE49-F238E27FC236}">
                <a16:creationId xmlns:a16="http://schemas.microsoft.com/office/drawing/2014/main" id="{25364A33-17C9-EAAC-1947-9DA70B3539B0}"/>
              </a:ext>
            </a:extLst>
          </p:cNvPr>
          <p:cNvSpPr>
            <a:spLocks noGrp="1"/>
          </p:cNvSpPr>
          <p:nvPr>
            <p:ph idx="1"/>
          </p:nvPr>
        </p:nvSpPr>
        <p:spPr>
          <a:xfrm>
            <a:off x="1751012" y="5516211"/>
            <a:ext cx="8676222" cy="722243"/>
          </a:xfrm>
        </p:spPr>
        <p:txBody>
          <a:bodyPr vert="horz" lIns="91440" tIns="45720" rIns="91440" bIns="45720" rtlCol="0" anchor="t">
            <a:normAutofit/>
          </a:bodyPr>
          <a:lstStyle/>
          <a:p>
            <a:pPr marL="0" indent="0" algn="ctr">
              <a:buNone/>
            </a:pPr>
            <a:r>
              <a:rPr lang="en-US" sz="2100">
                <a:gradFill flip="none" rotWithShape="1">
                  <a:gsLst>
                    <a:gs pos="0">
                      <a:schemeClr val="tx1"/>
                    </a:gs>
                    <a:gs pos="100000">
                      <a:schemeClr val="tx1">
                        <a:lumMod val="75000"/>
                      </a:schemeClr>
                    </a:gs>
                  </a:gsLst>
                  <a:lin ang="5400000" scaled="0"/>
                  <a:tileRect/>
                </a:gradFill>
              </a:rPr>
              <a:t>Meat and dairy products (Rizzo et al., 2016)</a:t>
            </a:r>
          </a:p>
        </p:txBody>
      </p:sp>
      <p:pic>
        <p:nvPicPr>
          <p:cNvPr id="5" name="Picture 4">
            <a:extLst>
              <a:ext uri="{FF2B5EF4-FFF2-40B4-BE49-F238E27FC236}">
                <a16:creationId xmlns:a16="http://schemas.microsoft.com/office/drawing/2014/main" id="{83719DB0-F357-78C0-A4B8-4DDC8A4A8732}"/>
              </a:ext>
            </a:extLst>
          </p:cNvPr>
          <p:cNvPicPr>
            <a:picLocks noChangeAspect="1"/>
          </p:cNvPicPr>
          <p:nvPr/>
        </p:nvPicPr>
        <p:blipFill rotWithShape="1">
          <a:blip r:embed="rId4"/>
          <a:srcRect t="13210" b="24471"/>
          <a:stretch/>
        </p:blipFill>
        <p:spPr>
          <a:xfrm>
            <a:off x="20" y="10"/>
            <a:ext cx="12191980" cy="4273816"/>
          </a:xfrm>
          <a:prstGeom prst="rect">
            <a:avLst/>
          </a:prstGeom>
        </p:spPr>
      </p:pic>
    </p:spTree>
    <p:extLst>
      <p:ext uri="{BB962C8B-B14F-4D97-AF65-F5344CB8AC3E}">
        <p14:creationId xmlns:p14="http://schemas.microsoft.com/office/powerpoint/2010/main" val="111920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D9D92-2E2B-38B9-9807-0ED53BEC7F35}"/>
              </a:ext>
            </a:extLst>
          </p:cNvPr>
          <p:cNvSpPr>
            <a:spLocks noGrp="1"/>
          </p:cNvSpPr>
          <p:nvPr>
            <p:ph type="title"/>
          </p:nvPr>
        </p:nvSpPr>
        <p:spPr>
          <a:xfrm>
            <a:off x="1141413" y="643467"/>
            <a:ext cx="7696199" cy="1079989"/>
          </a:xfrm>
        </p:spPr>
        <p:txBody>
          <a:bodyPr>
            <a:normAutofit/>
          </a:bodyPr>
          <a:lstStyle/>
          <a:p>
            <a:r>
              <a:rPr lang="en-US" sz="3600"/>
              <a:t>B12 Supplementation</a:t>
            </a:r>
          </a:p>
        </p:txBody>
      </p:sp>
      <p:sp>
        <p:nvSpPr>
          <p:cNvPr id="3" name="Content Placeholder 2">
            <a:extLst>
              <a:ext uri="{FF2B5EF4-FFF2-40B4-BE49-F238E27FC236}">
                <a16:creationId xmlns:a16="http://schemas.microsoft.com/office/drawing/2014/main" id="{015D30EF-A3A2-BABD-58FD-0E6F060334A2}"/>
              </a:ext>
            </a:extLst>
          </p:cNvPr>
          <p:cNvSpPr>
            <a:spLocks noGrp="1"/>
          </p:cNvSpPr>
          <p:nvPr>
            <p:ph idx="1"/>
          </p:nvPr>
        </p:nvSpPr>
        <p:spPr>
          <a:xfrm>
            <a:off x="1141413" y="2374795"/>
            <a:ext cx="7696199" cy="3416406"/>
          </a:xfrm>
        </p:spPr>
        <p:txBody>
          <a:bodyPr>
            <a:normAutofit/>
          </a:bodyPr>
          <a:lstStyle/>
          <a:p>
            <a:r>
              <a:rPr lang="en-US" dirty="0"/>
              <a:t>Recommended for older adults, those with IBS or with a history of bowel surgery (i.e. bariatric surg), those taking metformin, PPIs, H2blockers, and strict vegetarians/vegans (Langan &amp; </a:t>
            </a:r>
            <a:r>
              <a:rPr lang="en-US" dirty="0" err="1"/>
              <a:t>Goodbred</a:t>
            </a:r>
            <a:r>
              <a:rPr lang="en-US" dirty="0"/>
              <a:t>, 2017)</a:t>
            </a:r>
          </a:p>
          <a:p>
            <a:r>
              <a:rPr lang="en-US" dirty="0"/>
              <a:t>B12 is made by microbes (bacteria) in the dirt (Greger &amp; Stone, 2015)</a:t>
            </a:r>
          </a:p>
        </p:txBody>
      </p:sp>
    </p:spTree>
    <p:extLst>
      <p:ext uri="{BB962C8B-B14F-4D97-AF65-F5344CB8AC3E}">
        <p14:creationId xmlns:p14="http://schemas.microsoft.com/office/powerpoint/2010/main" val="429276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text, whiteboard&#10;&#10;Description automatically generated">
            <a:extLst>
              <a:ext uri="{FF2B5EF4-FFF2-40B4-BE49-F238E27FC236}">
                <a16:creationId xmlns:a16="http://schemas.microsoft.com/office/drawing/2014/main" id="{DA68970A-44D2-79C5-5A1E-63ACE86DCE9D}"/>
              </a:ext>
            </a:extLst>
          </p:cNvPr>
          <p:cNvPicPr>
            <a:picLocks noGrp="1" noChangeAspect="1"/>
          </p:cNvPicPr>
          <p:nvPr>
            <p:ph idx="1"/>
          </p:nvPr>
        </p:nvPicPr>
        <p:blipFill>
          <a:blip r:embed="rId3"/>
          <a:stretch>
            <a:fillRect/>
          </a:stretch>
        </p:blipFill>
        <p:spPr>
          <a:xfrm>
            <a:off x="2172713" y="643466"/>
            <a:ext cx="7846573" cy="5571067"/>
          </a:xfrm>
          <a:prstGeom prst="rect">
            <a:avLst/>
          </a:prstGeom>
        </p:spPr>
      </p:pic>
      <p:sp>
        <p:nvSpPr>
          <p:cNvPr id="6" name="TextBox 5">
            <a:extLst>
              <a:ext uri="{FF2B5EF4-FFF2-40B4-BE49-F238E27FC236}">
                <a16:creationId xmlns:a16="http://schemas.microsoft.com/office/drawing/2014/main" id="{357A07DD-B5DE-BE6B-A46C-9622EA4C25A0}"/>
              </a:ext>
            </a:extLst>
          </p:cNvPr>
          <p:cNvSpPr txBox="1"/>
          <p:nvPr/>
        </p:nvSpPr>
        <p:spPr>
          <a:xfrm>
            <a:off x="2241755" y="6415548"/>
            <a:ext cx="6430297" cy="369332"/>
          </a:xfrm>
          <a:prstGeom prst="rect">
            <a:avLst/>
          </a:prstGeom>
          <a:noFill/>
        </p:spPr>
        <p:txBody>
          <a:bodyPr wrap="square" rtlCol="0">
            <a:spAutoFit/>
          </a:bodyPr>
          <a:lstStyle/>
          <a:p>
            <a:r>
              <a:rPr lang="en-US" dirty="0"/>
              <a:t>https://</a:t>
            </a:r>
            <a:r>
              <a:rPr lang="en-US" dirty="0" err="1"/>
              <a:t>www.flickr.com</a:t>
            </a:r>
            <a:r>
              <a:rPr lang="en-US" dirty="0"/>
              <a:t>/photos/</a:t>
            </a:r>
            <a:r>
              <a:rPr lang="en-US" dirty="0" err="1"/>
              <a:t>nihgov</a:t>
            </a:r>
            <a:r>
              <a:rPr lang="en-US" dirty="0"/>
              <a:t>/29466760926</a:t>
            </a:r>
          </a:p>
        </p:txBody>
      </p:sp>
    </p:spTree>
    <p:extLst>
      <p:ext uri="{BB962C8B-B14F-4D97-AF65-F5344CB8AC3E}">
        <p14:creationId xmlns:p14="http://schemas.microsoft.com/office/powerpoint/2010/main" val="222121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387A-6B7B-5F5D-4BB4-430EF3B8A300}"/>
              </a:ext>
            </a:extLst>
          </p:cNvPr>
          <p:cNvSpPr>
            <a:spLocks noGrp="1"/>
          </p:cNvSpPr>
          <p:nvPr>
            <p:ph type="title"/>
          </p:nvPr>
        </p:nvSpPr>
        <p:spPr>
          <a:xfrm>
            <a:off x="4303643" y="609600"/>
            <a:ext cx="6743767" cy="1905000"/>
          </a:xfrm>
        </p:spPr>
        <p:txBody>
          <a:bodyPr>
            <a:normAutofit/>
          </a:bodyPr>
          <a:lstStyle/>
          <a:p>
            <a:r>
              <a:rPr lang="en-US" dirty="0"/>
              <a:t>Pernicious Anemia</a:t>
            </a:r>
          </a:p>
        </p:txBody>
      </p:sp>
      <p:pic>
        <p:nvPicPr>
          <p:cNvPr id="5" name="Picture 4" descr="Close-up of purple cells">
            <a:extLst>
              <a:ext uri="{FF2B5EF4-FFF2-40B4-BE49-F238E27FC236}">
                <a16:creationId xmlns:a16="http://schemas.microsoft.com/office/drawing/2014/main" id="{F29987E4-BCF2-BC39-3016-492CA4A9C817}"/>
              </a:ext>
            </a:extLst>
          </p:cNvPr>
          <p:cNvPicPr>
            <a:picLocks noChangeAspect="1"/>
          </p:cNvPicPr>
          <p:nvPr/>
        </p:nvPicPr>
        <p:blipFill rotWithShape="1">
          <a:blip r:embed="rId3"/>
          <a:srcRect l="32486" r="29462"/>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5ED9866B-4F59-5AAE-7CC4-00870260DF4E}"/>
              </a:ext>
            </a:extLst>
          </p:cNvPr>
          <p:cNvSpPr>
            <a:spLocks noGrp="1"/>
          </p:cNvSpPr>
          <p:nvPr>
            <p:ph idx="1"/>
          </p:nvPr>
        </p:nvSpPr>
        <p:spPr>
          <a:xfrm>
            <a:off x="4303643" y="2666999"/>
            <a:ext cx="7046844" cy="3415749"/>
          </a:xfrm>
        </p:spPr>
        <p:txBody>
          <a:bodyPr>
            <a:normAutofit/>
          </a:bodyPr>
          <a:lstStyle/>
          <a:p>
            <a:r>
              <a:rPr lang="en-US" dirty="0"/>
              <a:t>Caused by stomach failing to produce intrinsic factor which is necessary to absorb B12, so </a:t>
            </a:r>
            <a:r>
              <a:rPr lang="en-US" b="1" dirty="0"/>
              <a:t>little or none is absorbed</a:t>
            </a:r>
          </a:p>
          <a:p>
            <a:r>
              <a:rPr lang="en-US" dirty="0"/>
              <a:t>Possibly caused by autoimmune damage to stomach mucosa</a:t>
            </a:r>
          </a:p>
          <a:p>
            <a:r>
              <a:rPr lang="en-US" dirty="0"/>
              <a:t>Labs helpful in diagnosis (Dx): see B12 deficiency anemia slide, and will see serum parietal cell and/or intrinsic factor antibodies</a:t>
            </a:r>
          </a:p>
          <a:p>
            <a:endParaRPr lang="en-US" dirty="0"/>
          </a:p>
        </p:txBody>
      </p:sp>
    </p:spTree>
    <p:extLst>
      <p:ext uri="{BB962C8B-B14F-4D97-AF65-F5344CB8AC3E}">
        <p14:creationId xmlns:p14="http://schemas.microsoft.com/office/powerpoint/2010/main" val="3913871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2854-3996-24E9-5BC8-C2DB86A1BA9C}"/>
              </a:ext>
            </a:extLst>
          </p:cNvPr>
          <p:cNvSpPr>
            <a:spLocks noGrp="1"/>
          </p:cNvSpPr>
          <p:nvPr>
            <p:ph type="title"/>
          </p:nvPr>
        </p:nvSpPr>
        <p:spPr/>
        <p:txBody>
          <a:bodyPr/>
          <a:lstStyle/>
          <a:p>
            <a:r>
              <a:rPr lang="en-US" dirty="0"/>
              <a:t>Think about it</a:t>
            </a:r>
          </a:p>
        </p:txBody>
      </p:sp>
      <p:graphicFrame>
        <p:nvGraphicFramePr>
          <p:cNvPr id="5" name="Content Placeholder 2">
            <a:extLst>
              <a:ext uri="{FF2B5EF4-FFF2-40B4-BE49-F238E27FC236}">
                <a16:creationId xmlns:a16="http://schemas.microsoft.com/office/drawing/2014/main" id="{F70619C0-D2F2-D3F6-E3EA-5FF67A72CB7B}"/>
              </a:ext>
            </a:extLst>
          </p:cNvPr>
          <p:cNvGraphicFramePr>
            <a:graphicFrameLocks noGrp="1"/>
          </p:cNvGraphicFramePr>
          <p:nvPr>
            <p:ph idx="1"/>
          </p:nvPr>
        </p:nvGraphicFramePr>
        <p:xfrm>
          <a:off x="1141413" y="2666999"/>
          <a:ext cx="9905998"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353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1969-D797-EB09-9644-C85055C4A689}"/>
              </a:ext>
            </a:extLst>
          </p:cNvPr>
          <p:cNvSpPr>
            <a:spLocks noGrp="1"/>
          </p:cNvSpPr>
          <p:nvPr>
            <p:ph type="title"/>
          </p:nvPr>
        </p:nvSpPr>
        <p:spPr>
          <a:xfrm>
            <a:off x="669851" y="1430179"/>
            <a:ext cx="3029313" cy="3675908"/>
          </a:xfrm>
        </p:spPr>
        <p:txBody>
          <a:bodyPr anchor="ctr">
            <a:normAutofit/>
          </a:bodyPr>
          <a:lstStyle/>
          <a:p>
            <a:pPr>
              <a:lnSpc>
                <a:spcPct val="90000"/>
              </a:lnSpc>
            </a:pPr>
            <a:r>
              <a:rPr lang="en-US" sz="3400"/>
              <a:t>Those at risk for folic Acid/folate deficiency anemia</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7" name="Content Placeholder 2">
            <a:extLst>
              <a:ext uri="{FF2B5EF4-FFF2-40B4-BE49-F238E27FC236}">
                <a16:creationId xmlns:a16="http://schemas.microsoft.com/office/drawing/2014/main" id="{D22489FA-1F5F-D502-289D-B1868B1C577E}"/>
              </a:ext>
            </a:extLst>
          </p:cNvPr>
          <p:cNvGraphicFramePr>
            <a:graphicFrameLocks noGrp="1"/>
          </p:cNvGraphicFramePr>
          <p:nvPr>
            <p:ph idx="1"/>
            <p:extLst>
              <p:ext uri="{D42A27DB-BD31-4B8C-83A1-F6EECF244321}">
                <p14:modId xmlns:p14="http://schemas.microsoft.com/office/powerpoint/2010/main" val="2077890405"/>
              </p:ext>
            </p:extLst>
          </p:nvPr>
        </p:nvGraphicFramePr>
        <p:xfrm>
          <a:off x="5054375" y="1430178"/>
          <a:ext cx="6046133" cy="4140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1188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Close-up unopened pill packets">
            <a:extLst>
              <a:ext uri="{FF2B5EF4-FFF2-40B4-BE49-F238E27FC236}">
                <a16:creationId xmlns:a16="http://schemas.microsoft.com/office/drawing/2014/main" id="{93AB5583-0EF4-50E6-17BA-DEE5D27A5CA8}"/>
              </a:ext>
            </a:extLst>
          </p:cNvPr>
          <p:cNvPicPr>
            <a:picLocks noChangeAspect="1"/>
          </p:cNvPicPr>
          <p:nvPr/>
        </p:nvPicPr>
        <p:blipFill rotWithShape="1">
          <a:blip r:embed="rId4">
            <a:duotone>
              <a:prstClr val="black"/>
              <a:schemeClr val="bg1">
                <a:tint val="45000"/>
                <a:satMod val="400000"/>
              </a:schemeClr>
            </a:duotone>
            <a:alphaModFix amt="25000"/>
          </a:blip>
          <a:srcRect t="3260" b="11189"/>
          <a:stretch/>
        </p:blipFill>
        <p:spPr>
          <a:xfrm>
            <a:off x="20" y="10"/>
            <a:ext cx="12191980" cy="6857990"/>
          </a:xfrm>
          <a:prstGeom prst="rect">
            <a:avLst/>
          </a:prstGeom>
        </p:spPr>
      </p:pic>
      <p:sp>
        <p:nvSpPr>
          <p:cNvPr id="2" name="Title 1">
            <a:extLst>
              <a:ext uri="{FF2B5EF4-FFF2-40B4-BE49-F238E27FC236}">
                <a16:creationId xmlns:a16="http://schemas.microsoft.com/office/drawing/2014/main" id="{1A930F51-EF0B-BB62-3A3E-ED2CB19E89B3}"/>
              </a:ext>
            </a:extLst>
          </p:cNvPr>
          <p:cNvSpPr>
            <a:spLocks noGrp="1"/>
          </p:cNvSpPr>
          <p:nvPr>
            <p:ph type="title"/>
          </p:nvPr>
        </p:nvSpPr>
        <p:spPr>
          <a:xfrm>
            <a:off x="1751012" y="609601"/>
            <a:ext cx="8676222" cy="3200400"/>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B12 and folic acid</a:t>
            </a:r>
          </a:p>
        </p:txBody>
      </p:sp>
      <p:sp>
        <p:nvSpPr>
          <p:cNvPr id="3" name="Content Placeholder 2">
            <a:extLst>
              <a:ext uri="{FF2B5EF4-FFF2-40B4-BE49-F238E27FC236}">
                <a16:creationId xmlns:a16="http://schemas.microsoft.com/office/drawing/2014/main" id="{E80CDE38-776E-FBB6-C720-77F5C69818B0}"/>
              </a:ext>
            </a:extLst>
          </p:cNvPr>
          <p:cNvSpPr>
            <a:spLocks noGrp="1"/>
          </p:cNvSpPr>
          <p:nvPr>
            <p:ph idx="1"/>
          </p:nvPr>
        </p:nvSpPr>
        <p:spPr>
          <a:xfrm>
            <a:off x="1751012" y="3886200"/>
            <a:ext cx="8676222" cy="1905000"/>
          </a:xfrm>
        </p:spPr>
        <p:txBody>
          <a:bodyPr vert="horz" lIns="91440" tIns="45720" rIns="91440" bIns="45720" rtlCol="0" anchor="t">
            <a:normAutofit/>
          </a:bodyPr>
          <a:lstStyle/>
          <a:p>
            <a:pPr marL="0" indent="0" algn="ctr">
              <a:buNone/>
            </a:pPr>
            <a:r>
              <a:rPr lang="en-US" sz="2100">
                <a:gradFill flip="none" rotWithShape="1">
                  <a:gsLst>
                    <a:gs pos="0">
                      <a:schemeClr val="tx1"/>
                    </a:gs>
                    <a:gs pos="100000">
                      <a:schemeClr val="tx1">
                        <a:lumMod val="75000"/>
                      </a:schemeClr>
                    </a:gs>
                  </a:gsLst>
                  <a:lin ang="5400000" scaled="0"/>
                  <a:tileRect/>
                </a:gradFill>
              </a:rPr>
              <a:t>B12 helps activate folic acid, so must be supplemented together</a:t>
            </a:r>
          </a:p>
        </p:txBody>
      </p:sp>
    </p:spTree>
    <p:extLst>
      <p:ext uri="{BB962C8B-B14F-4D97-AF65-F5344CB8AC3E}">
        <p14:creationId xmlns:p14="http://schemas.microsoft.com/office/powerpoint/2010/main" val="932380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141C-25F8-281F-9F7E-5831DF0C267C}"/>
              </a:ext>
            </a:extLst>
          </p:cNvPr>
          <p:cNvSpPr>
            <a:spLocks noGrp="1"/>
          </p:cNvSpPr>
          <p:nvPr>
            <p:ph type="title"/>
          </p:nvPr>
        </p:nvSpPr>
        <p:spPr>
          <a:xfrm>
            <a:off x="4303643" y="609600"/>
            <a:ext cx="6743767" cy="1905000"/>
          </a:xfrm>
        </p:spPr>
        <p:txBody>
          <a:bodyPr>
            <a:normAutofit/>
          </a:bodyPr>
          <a:lstStyle/>
          <a:p>
            <a:r>
              <a:rPr lang="en-US" dirty="0"/>
              <a:t>Foods high in folate</a:t>
            </a:r>
          </a:p>
        </p:txBody>
      </p:sp>
      <p:pic>
        <p:nvPicPr>
          <p:cNvPr id="5" name="Picture 4" descr="Open bags of varieties grain seeds">
            <a:extLst>
              <a:ext uri="{FF2B5EF4-FFF2-40B4-BE49-F238E27FC236}">
                <a16:creationId xmlns:a16="http://schemas.microsoft.com/office/drawing/2014/main" id="{A0EF0FC2-ECB3-6DE8-78FA-7C442B0F4245}"/>
              </a:ext>
            </a:extLst>
          </p:cNvPr>
          <p:cNvPicPr>
            <a:picLocks noChangeAspect="1"/>
          </p:cNvPicPr>
          <p:nvPr/>
        </p:nvPicPr>
        <p:blipFill rotWithShape="1">
          <a:blip r:embed="rId4"/>
          <a:srcRect l="29725" r="36408"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5472CEE7-6D16-0F74-5F08-5F5C267E9661}"/>
              </a:ext>
            </a:extLst>
          </p:cNvPr>
          <p:cNvSpPr>
            <a:spLocks noGrp="1"/>
          </p:cNvSpPr>
          <p:nvPr>
            <p:ph idx="1"/>
          </p:nvPr>
        </p:nvSpPr>
        <p:spPr>
          <a:xfrm>
            <a:off x="4303643" y="2666999"/>
            <a:ext cx="7046844" cy="3415749"/>
          </a:xfrm>
        </p:spPr>
        <p:txBody>
          <a:bodyPr>
            <a:normAutofit/>
          </a:bodyPr>
          <a:lstStyle/>
          <a:p>
            <a:r>
              <a:rPr lang="en-US" dirty="0"/>
              <a:t>Leafy green vegetables, fruits, meats</a:t>
            </a:r>
          </a:p>
          <a:p>
            <a:r>
              <a:rPr lang="en-US" dirty="0"/>
              <a:t>Much is lost in cooking green vegetables</a:t>
            </a:r>
          </a:p>
          <a:p>
            <a:r>
              <a:rPr lang="en-US" dirty="0"/>
              <a:t>In US – flour and grains are fortified with folic acid</a:t>
            </a:r>
          </a:p>
        </p:txBody>
      </p:sp>
    </p:spTree>
    <p:extLst>
      <p:ext uri="{BB962C8B-B14F-4D97-AF65-F5344CB8AC3E}">
        <p14:creationId xmlns:p14="http://schemas.microsoft.com/office/powerpoint/2010/main" val="950207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4D3D-BC47-8E54-7062-2E2CBA7559FD}"/>
              </a:ext>
            </a:extLst>
          </p:cNvPr>
          <p:cNvSpPr>
            <a:spLocks noGrp="1"/>
          </p:cNvSpPr>
          <p:nvPr>
            <p:ph type="title"/>
          </p:nvPr>
        </p:nvSpPr>
        <p:spPr/>
        <p:txBody>
          <a:bodyPr/>
          <a:lstStyle/>
          <a:p>
            <a:r>
              <a:rPr lang="en-US" dirty="0"/>
              <a:t>Aplastic anemia</a:t>
            </a:r>
          </a:p>
        </p:txBody>
      </p:sp>
      <p:sp>
        <p:nvSpPr>
          <p:cNvPr id="3" name="Content Placeholder 2">
            <a:extLst>
              <a:ext uri="{FF2B5EF4-FFF2-40B4-BE49-F238E27FC236}">
                <a16:creationId xmlns:a16="http://schemas.microsoft.com/office/drawing/2014/main" id="{BE4B33C0-2F09-ABF7-2F5E-CFFD1DDA193D}"/>
              </a:ext>
            </a:extLst>
          </p:cNvPr>
          <p:cNvSpPr>
            <a:spLocks noGrp="1"/>
          </p:cNvSpPr>
          <p:nvPr>
            <p:ph idx="1"/>
          </p:nvPr>
        </p:nvSpPr>
        <p:spPr/>
        <p:txBody>
          <a:bodyPr>
            <a:normAutofit lnSpcReduction="10000"/>
          </a:bodyPr>
          <a:lstStyle/>
          <a:p>
            <a:r>
              <a:rPr lang="en-US" dirty="0"/>
              <a:t>Bone marrow failure from toxic substances like chemo, radiation, or from infection (viral hepatitis and mononucleosis can cause)</a:t>
            </a:r>
          </a:p>
          <a:p>
            <a:r>
              <a:rPr lang="en-US" dirty="0"/>
              <a:t>Rarely can be idiopathic</a:t>
            </a:r>
          </a:p>
          <a:p>
            <a:r>
              <a:rPr lang="en-US" dirty="0"/>
              <a:t>Affects stem cells – so all types of blood cells are low, WBCs, thrombocytes, and RBCs</a:t>
            </a:r>
          </a:p>
          <a:p>
            <a:r>
              <a:rPr lang="en-US" dirty="0"/>
              <a:t>Can be called “pancytopenia” “pan”- “all” “</a:t>
            </a:r>
            <a:r>
              <a:rPr lang="en-US" dirty="0" err="1"/>
              <a:t>penia</a:t>
            </a:r>
            <a:r>
              <a:rPr lang="en-US" dirty="0"/>
              <a:t>” – not enough</a:t>
            </a:r>
          </a:p>
          <a:p>
            <a:r>
              <a:rPr lang="en-US" dirty="0"/>
              <a:t>s/s- fatigue, dizziness, dyspnea, pallor, bruising, bleeding (easily, like if flossing - bleeding is excessive and normal activities like this could be dangerous), petechiae, frequent infections</a:t>
            </a:r>
          </a:p>
        </p:txBody>
      </p:sp>
    </p:spTree>
    <p:extLst>
      <p:ext uri="{BB962C8B-B14F-4D97-AF65-F5344CB8AC3E}">
        <p14:creationId xmlns:p14="http://schemas.microsoft.com/office/powerpoint/2010/main" val="549347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close up of a skin&#10;&#10;Description automatically generated with low confidence">
            <a:extLst>
              <a:ext uri="{FF2B5EF4-FFF2-40B4-BE49-F238E27FC236}">
                <a16:creationId xmlns:a16="http://schemas.microsoft.com/office/drawing/2014/main" id="{E050C721-DBD2-FAB6-BD09-547C3AC44F8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63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96DCADE-9B5D-5B7A-C84E-EBC849ABACC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4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8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7" name="Picture 4" descr="Close-up of purple cells">
            <a:extLst>
              <a:ext uri="{FF2B5EF4-FFF2-40B4-BE49-F238E27FC236}">
                <a16:creationId xmlns:a16="http://schemas.microsoft.com/office/drawing/2014/main" id="{ECDDB3B4-0A3F-364B-B67F-196AC0510932}"/>
              </a:ext>
            </a:extLst>
          </p:cNvPr>
          <p:cNvPicPr>
            <a:picLocks noChangeAspect="1"/>
          </p:cNvPicPr>
          <p:nvPr/>
        </p:nvPicPr>
        <p:blipFill rotWithShape="1">
          <a:blip r:embed="rId4">
            <a:duotone>
              <a:prstClr val="black"/>
              <a:schemeClr val="bg1">
                <a:tint val="45000"/>
                <a:satMod val="400000"/>
              </a:schemeClr>
            </a:duotone>
            <a:alphaModFix amt="15000"/>
          </a:blip>
          <a:srcRect t="17601" b="7399"/>
          <a:stretch/>
        </p:blipFill>
        <p:spPr>
          <a:xfrm>
            <a:off x="20" y="10"/>
            <a:ext cx="12191980" cy="6857990"/>
          </a:xfrm>
          <a:prstGeom prst="rect">
            <a:avLst/>
          </a:prstGeom>
        </p:spPr>
      </p:pic>
      <p:sp>
        <p:nvSpPr>
          <p:cNvPr id="2" name="Title 1">
            <a:extLst>
              <a:ext uri="{FF2B5EF4-FFF2-40B4-BE49-F238E27FC236}">
                <a16:creationId xmlns:a16="http://schemas.microsoft.com/office/drawing/2014/main" id="{9B420225-07B3-D225-6406-C53D5EAABF08}"/>
              </a:ext>
            </a:extLst>
          </p:cNvPr>
          <p:cNvSpPr>
            <a:spLocks noGrp="1"/>
          </p:cNvSpPr>
          <p:nvPr>
            <p:ph type="title"/>
          </p:nvPr>
        </p:nvSpPr>
        <p:spPr>
          <a:xfrm>
            <a:off x="1141413" y="609600"/>
            <a:ext cx="9905998" cy="1905000"/>
          </a:xfrm>
        </p:spPr>
        <p:txBody>
          <a:bodyPr>
            <a:normAutofit/>
          </a:bodyPr>
          <a:lstStyle/>
          <a:p>
            <a:r>
              <a:rPr lang="en-US" dirty="0"/>
              <a:t>Think about it</a:t>
            </a:r>
          </a:p>
        </p:txBody>
      </p:sp>
      <p:sp>
        <p:nvSpPr>
          <p:cNvPr id="3" name="Content Placeholder 2">
            <a:extLst>
              <a:ext uri="{FF2B5EF4-FFF2-40B4-BE49-F238E27FC236}">
                <a16:creationId xmlns:a16="http://schemas.microsoft.com/office/drawing/2014/main" id="{8F47EC02-BA03-C64C-346D-E8E0319C37B8}"/>
              </a:ext>
            </a:extLst>
          </p:cNvPr>
          <p:cNvSpPr>
            <a:spLocks noGrp="1"/>
          </p:cNvSpPr>
          <p:nvPr>
            <p:ph idx="1"/>
          </p:nvPr>
        </p:nvSpPr>
        <p:spPr>
          <a:xfrm>
            <a:off x="1141413" y="2666999"/>
            <a:ext cx="9905998" cy="3124201"/>
          </a:xfrm>
        </p:spPr>
        <p:txBody>
          <a:bodyPr>
            <a:normAutofit/>
          </a:bodyPr>
          <a:lstStyle/>
          <a:p>
            <a:r>
              <a:rPr lang="en-US" dirty="0"/>
              <a:t>Is aplastic anemia the same as leukemia? Do leukemic patients have aplastic anemia?</a:t>
            </a:r>
          </a:p>
          <a:p>
            <a:endParaRPr lang="en-US" dirty="0"/>
          </a:p>
          <a:p>
            <a:endParaRPr lang="en-US" dirty="0"/>
          </a:p>
          <a:p>
            <a:r>
              <a:rPr lang="en-US" dirty="0"/>
              <a:t>Why are stem cells given as a rescue therapy to many cancer patients? (also called a bone marrow transplant)</a:t>
            </a:r>
          </a:p>
        </p:txBody>
      </p:sp>
    </p:spTree>
    <p:extLst>
      <p:ext uri="{BB962C8B-B14F-4D97-AF65-F5344CB8AC3E}">
        <p14:creationId xmlns:p14="http://schemas.microsoft.com/office/powerpoint/2010/main" val="3592177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ED9FCC3D-C550-B6ED-33EB-59CDBB8AC359}"/>
              </a:ext>
            </a:extLst>
          </p:cNvPr>
          <p:cNvPicPr>
            <a:picLocks noChangeAspect="1"/>
          </p:cNvPicPr>
          <p:nvPr/>
        </p:nvPicPr>
        <p:blipFill rotWithShape="1">
          <a:blip r:embed="rId4">
            <a:duotone>
              <a:prstClr val="black"/>
              <a:schemeClr val="bg1">
                <a:tint val="45000"/>
                <a:satMod val="400000"/>
              </a:schemeClr>
            </a:duotone>
            <a:alphaModFix amt="2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FAA7338-7583-7B13-565A-52A0543057EB}"/>
              </a:ext>
            </a:extLst>
          </p:cNvPr>
          <p:cNvSpPr>
            <a:spLocks noGrp="1"/>
          </p:cNvSpPr>
          <p:nvPr>
            <p:ph type="title"/>
          </p:nvPr>
        </p:nvSpPr>
        <p:spPr>
          <a:xfrm>
            <a:off x="1751012" y="609601"/>
            <a:ext cx="8676222" cy="3200400"/>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Think about it</a:t>
            </a:r>
          </a:p>
        </p:txBody>
      </p:sp>
      <p:sp>
        <p:nvSpPr>
          <p:cNvPr id="3" name="Content Placeholder 2">
            <a:extLst>
              <a:ext uri="{FF2B5EF4-FFF2-40B4-BE49-F238E27FC236}">
                <a16:creationId xmlns:a16="http://schemas.microsoft.com/office/drawing/2014/main" id="{068F6FC7-D982-CACC-8C1D-CE6A5414E6F7}"/>
              </a:ext>
            </a:extLst>
          </p:cNvPr>
          <p:cNvSpPr>
            <a:spLocks noGrp="1"/>
          </p:cNvSpPr>
          <p:nvPr>
            <p:ph idx="1"/>
          </p:nvPr>
        </p:nvSpPr>
        <p:spPr>
          <a:xfrm>
            <a:off x="1751012" y="3886200"/>
            <a:ext cx="8676222" cy="1905000"/>
          </a:xfrm>
        </p:spPr>
        <p:txBody>
          <a:bodyPr vert="horz" lIns="91440" tIns="45720" rIns="91440" bIns="45720" rtlCol="0" anchor="t">
            <a:normAutofit/>
          </a:bodyPr>
          <a:lstStyle/>
          <a:p>
            <a:pPr marL="0" indent="0" algn="ctr">
              <a:buNone/>
            </a:pPr>
            <a:r>
              <a:rPr lang="en-US" sz="2100">
                <a:gradFill flip="none" rotWithShape="1">
                  <a:gsLst>
                    <a:gs pos="0">
                      <a:schemeClr val="tx1"/>
                    </a:gs>
                    <a:gs pos="100000">
                      <a:schemeClr val="tx1">
                        <a:lumMod val="75000"/>
                      </a:schemeClr>
                    </a:gs>
                  </a:gsLst>
                  <a:lin ang="5400000" scaled="0"/>
                  <a:tileRect/>
                </a:gradFill>
              </a:rPr>
              <a:t>Why do some anemias cause jaundice and some cause pallor?</a:t>
            </a:r>
          </a:p>
        </p:txBody>
      </p:sp>
    </p:spTree>
    <p:extLst>
      <p:ext uri="{BB962C8B-B14F-4D97-AF65-F5344CB8AC3E}">
        <p14:creationId xmlns:p14="http://schemas.microsoft.com/office/powerpoint/2010/main" val="423728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E1CC-1428-9531-DA67-765CFC23398B}"/>
              </a:ext>
            </a:extLst>
          </p:cNvPr>
          <p:cNvSpPr>
            <a:spLocks noGrp="1"/>
          </p:cNvSpPr>
          <p:nvPr>
            <p:ph type="title"/>
          </p:nvPr>
        </p:nvSpPr>
        <p:spPr>
          <a:xfrm>
            <a:off x="4303643" y="609600"/>
            <a:ext cx="6743767" cy="1905000"/>
          </a:xfrm>
        </p:spPr>
        <p:txBody>
          <a:bodyPr>
            <a:normAutofit/>
          </a:bodyPr>
          <a:lstStyle/>
          <a:p>
            <a:r>
              <a:rPr lang="en-US" dirty="0"/>
              <a:t>Plasma</a:t>
            </a:r>
          </a:p>
        </p:txBody>
      </p:sp>
      <p:pic>
        <p:nvPicPr>
          <p:cNvPr id="5" name="Picture 4" descr="A row of samples for medical testing">
            <a:extLst>
              <a:ext uri="{FF2B5EF4-FFF2-40B4-BE49-F238E27FC236}">
                <a16:creationId xmlns:a16="http://schemas.microsoft.com/office/drawing/2014/main" id="{830F6B82-C350-EA43-5C7C-8718DB2A834E}"/>
              </a:ext>
            </a:extLst>
          </p:cNvPr>
          <p:cNvPicPr>
            <a:picLocks noChangeAspect="1"/>
          </p:cNvPicPr>
          <p:nvPr/>
        </p:nvPicPr>
        <p:blipFill rotWithShape="1">
          <a:blip r:embed="rId4"/>
          <a:srcRect l="54473" r="7474"/>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44BBE3B5-75C9-082C-0486-45EA927CC17A}"/>
              </a:ext>
            </a:extLst>
          </p:cNvPr>
          <p:cNvSpPr>
            <a:spLocks noGrp="1"/>
          </p:cNvSpPr>
          <p:nvPr>
            <p:ph idx="1"/>
          </p:nvPr>
        </p:nvSpPr>
        <p:spPr>
          <a:xfrm>
            <a:off x="4303643" y="2666999"/>
            <a:ext cx="7046844" cy="3415749"/>
          </a:xfrm>
        </p:spPr>
        <p:txBody>
          <a:bodyPr>
            <a:normAutofit/>
          </a:bodyPr>
          <a:lstStyle/>
          <a:p>
            <a:r>
              <a:rPr lang="en-US" dirty="0"/>
              <a:t>Contains water, proteins (albumin, globulins, and fibrinogen), and a small amount of other molecules</a:t>
            </a:r>
          </a:p>
          <a:p>
            <a:r>
              <a:rPr lang="en-US" dirty="0"/>
              <a:t>Albumin – most abundant. Forms plasma osmotic (also called colloid oncotic) pressure. Too large to pass through capillary wall</a:t>
            </a:r>
          </a:p>
          <a:p>
            <a:r>
              <a:rPr lang="en-US" dirty="0"/>
              <a:t>Globulins – lots of different types including hormones and immunoglobulins</a:t>
            </a:r>
          </a:p>
          <a:p>
            <a:r>
              <a:rPr lang="en-US" dirty="0"/>
              <a:t>Fibrinogen – protein that is broken down to form fibrin, which helps with blood clotting</a:t>
            </a:r>
          </a:p>
        </p:txBody>
      </p:sp>
    </p:spTree>
    <p:extLst>
      <p:ext uri="{BB962C8B-B14F-4D97-AF65-F5344CB8AC3E}">
        <p14:creationId xmlns:p14="http://schemas.microsoft.com/office/powerpoint/2010/main" val="3348183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2EC-4FB0-A57B-B9CE-5EF624B6EAC3}"/>
              </a:ext>
            </a:extLst>
          </p:cNvPr>
          <p:cNvSpPr>
            <a:spLocks noGrp="1"/>
          </p:cNvSpPr>
          <p:nvPr>
            <p:ph type="title"/>
          </p:nvPr>
        </p:nvSpPr>
        <p:spPr>
          <a:xfrm>
            <a:off x="4303643" y="609600"/>
            <a:ext cx="6743767" cy="1905000"/>
          </a:xfrm>
        </p:spPr>
        <p:txBody>
          <a:bodyPr>
            <a:normAutofit/>
          </a:bodyPr>
          <a:lstStyle/>
          <a:p>
            <a:r>
              <a:rPr lang="en-US" dirty="0"/>
              <a:t>Hemolytic anemia</a:t>
            </a:r>
          </a:p>
        </p:txBody>
      </p:sp>
      <p:pic>
        <p:nvPicPr>
          <p:cNvPr id="5" name="Picture 4" descr="Red blood cells suspended in mid-air">
            <a:extLst>
              <a:ext uri="{FF2B5EF4-FFF2-40B4-BE49-F238E27FC236}">
                <a16:creationId xmlns:a16="http://schemas.microsoft.com/office/drawing/2014/main" id="{06158C60-A0C9-B2A4-0921-9C680DA2F5ED}"/>
              </a:ext>
            </a:extLst>
          </p:cNvPr>
          <p:cNvPicPr>
            <a:picLocks noChangeAspect="1"/>
          </p:cNvPicPr>
          <p:nvPr/>
        </p:nvPicPr>
        <p:blipFill rotWithShape="1">
          <a:blip r:embed="rId3"/>
          <a:srcRect l="29559" r="3873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392E8975-AF8A-69BC-D5CC-B8D6FEA45C42}"/>
              </a:ext>
            </a:extLst>
          </p:cNvPr>
          <p:cNvSpPr>
            <a:spLocks noGrp="1"/>
          </p:cNvSpPr>
          <p:nvPr>
            <p:ph idx="1"/>
          </p:nvPr>
        </p:nvSpPr>
        <p:spPr>
          <a:xfrm>
            <a:off x="4303643" y="2666999"/>
            <a:ext cx="7046844" cy="3415749"/>
          </a:xfrm>
        </p:spPr>
        <p:txBody>
          <a:bodyPr>
            <a:normAutofit/>
          </a:bodyPr>
          <a:lstStyle/>
          <a:p>
            <a:r>
              <a:rPr lang="en-US" dirty="0"/>
              <a:t>Too many RBCs broken down. Various causes</a:t>
            </a:r>
          </a:p>
          <a:p>
            <a:r>
              <a:rPr lang="en-US" dirty="0"/>
              <a:t>Acquired </a:t>
            </a:r>
          </a:p>
          <a:p>
            <a:pPr lvl="1"/>
            <a:r>
              <a:rPr lang="en-US" dirty="0"/>
              <a:t>One type of blood transfusion reaction</a:t>
            </a:r>
          </a:p>
          <a:p>
            <a:pPr lvl="1"/>
            <a:r>
              <a:rPr lang="en-US" dirty="0"/>
              <a:t>Rh factor incompatibility of mother to fetus</a:t>
            </a:r>
          </a:p>
          <a:p>
            <a:pPr lvl="1"/>
            <a:r>
              <a:rPr lang="en-US" dirty="0"/>
              <a:t>Drugs, poisons</a:t>
            </a:r>
          </a:p>
          <a:p>
            <a:r>
              <a:rPr lang="en-US" dirty="0"/>
              <a:t>Inherited </a:t>
            </a:r>
          </a:p>
          <a:p>
            <a:pPr lvl="1"/>
            <a:r>
              <a:rPr lang="en-US" dirty="0"/>
              <a:t>Sickle cell disease</a:t>
            </a:r>
          </a:p>
          <a:p>
            <a:pPr lvl="1"/>
            <a:r>
              <a:rPr lang="en-US" dirty="0"/>
              <a:t>Thalassemia</a:t>
            </a:r>
          </a:p>
          <a:p>
            <a:pPr marL="457200" lvl="1" indent="0">
              <a:buNone/>
            </a:pPr>
            <a:endParaRPr lang="en-US" dirty="0"/>
          </a:p>
        </p:txBody>
      </p:sp>
    </p:spTree>
    <p:extLst>
      <p:ext uri="{BB962C8B-B14F-4D97-AF65-F5344CB8AC3E}">
        <p14:creationId xmlns:p14="http://schemas.microsoft.com/office/powerpoint/2010/main" val="4106273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BFB5-5F37-E57B-243A-83969617203A}"/>
              </a:ext>
            </a:extLst>
          </p:cNvPr>
          <p:cNvSpPr>
            <a:spLocks noGrp="1"/>
          </p:cNvSpPr>
          <p:nvPr>
            <p:ph type="title"/>
          </p:nvPr>
        </p:nvSpPr>
        <p:spPr>
          <a:xfrm>
            <a:off x="4303643" y="609600"/>
            <a:ext cx="6743767" cy="1905000"/>
          </a:xfrm>
        </p:spPr>
        <p:txBody>
          <a:bodyPr>
            <a:normAutofit/>
          </a:bodyPr>
          <a:lstStyle/>
          <a:p>
            <a:r>
              <a:rPr lang="en-US" dirty="0"/>
              <a:t>Acquired Hemolytic anemia</a:t>
            </a:r>
          </a:p>
        </p:txBody>
      </p:sp>
      <p:pic>
        <p:nvPicPr>
          <p:cNvPr id="7" name="Picture 4" descr="A row of samples for medical testing">
            <a:extLst>
              <a:ext uri="{FF2B5EF4-FFF2-40B4-BE49-F238E27FC236}">
                <a16:creationId xmlns:a16="http://schemas.microsoft.com/office/drawing/2014/main" id="{E61E0DD3-43FA-C256-0246-D5066EB784CD}"/>
              </a:ext>
            </a:extLst>
          </p:cNvPr>
          <p:cNvPicPr>
            <a:picLocks noChangeAspect="1"/>
          </p:cNvPicPr>
          <p:nvPr/>
        </p:nvPicPr>
        <p:blipFill rotWithShape="1">
          <a:blip r:embed="rId3"/>
          <a:srcRect l="54473" r="7474"/>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C76F00BF-7411-5616-3778-7D1030F62CD3}"/>
              </a:ext>
            </a:extLst>
          </p:cNvPr>
          <p:cNvSpPr>
            <a:spLocks noGrp="1"/>
          </p:cNvSpPr>
          <p:nvPr>
            <p:ph idx="1"/>
          </p:nvPr>
        </p:nvSpPr>
        <p:spPr>
          <a:xfrm>
            <a:off x="4303643" y="2666999"/>
            <a:ext cx="7046844" cy="3415749"/>
          </a:xfrm>
        </p:spPr>
        <p:txBody>
          <a:bodyPr>
            <a:normAutofit/>
          </a:bodyPr>
          <a:lstStyle/>
          <a:p>
            <a:r>
              <a:rPr lang="en-US" dirty="0"/>
              <a:t>Different types</a:t>
            </a:r>
          </a:p>
          <a:p>
            <a:r>
              <a:rPr lang="en-US" dirty="0"/>
              <a:t>Antibody mediated – like with transfusion reactions, Rh factor incompatibilities of infants</a:t>
            </a:r>
          </a:p>
          <a:p>
            <a:r>
              <a:rPr lang="en-US" dirty="0"/>
              <a:t>Membrane destruction – Certain drugs, poisons, diseases can cause</a:t>
            </a:r>
          </a:p>
          <a:p>
            <a:pPr lvl="1"/>
            <a:r>
              <a:rPr lang="en-US" dirty="0"/>
              <a:t>Malaria</a:t>
            </a:r>
          </a:p>
          <a:p>
            <a:pPr lvl="1"/>
            <a:r>
              <a:rPr lang="en-US" dirty="0"/>
              <a:t>A vascular obstruction can mechanically cause membrane rupture – example: disseminated intravascular coagulation (DIC)</a:t>
            </a:r>
          </a:p>
        </p:txBody>
      </p:sp>
    </p:spTree>
    <p:extLst>
      <p:ext uri="{BB962C8B-B14F-4D97-AF65-F5344CB8AC3E}">
        <p14:creationId xmlns:p14="http://schemas.microsoft.com/office/powerpoint/2010/main" val="3854187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06C5-84B9-8A06-7141-3078B46E99E0}"/>
              </a:ext>
            </a:extLst>
          </p:cNvPr>
          <p:cNvSpPr>
            <a:spLocks noGrp="1"/>
          </p:cNvSpPr>
          <p:nvPr>
            <p:ph type="title"/>
          </p:nvPr>
        </p:nvSpPr>
        <p:spPr>
          <a:xfrm>
            <a:off x="4303643" y="609600"/>
            <a:ext cx="6743767" cy="1905000"/>
          </a:xfrm>
        </p:spPr>
        <p:txBody>
          <a:bodyPr>
            <a:normAutofit/>
          </a:bodyPr>
          <a:lstStyle/>
          <a:p>
            <a:r>
              <a:rPr lang="en-US"/>
              <a:t>Blood types</a:t>
            </a:r>
            <a:endParaRPr lang="en-US" dirty="0"/>
          </a:p>
        </p:txBody>
      </p:sp>
      <p:pic>
        <p:nvPicPr>
          <p:cNvPr id="5" name="Picture 4" descr="Test tubes with samples on a test tube rack">
            <a:extLst>
              <a:ext uri="{FF2B5EF4-FFF2-40B4-BE49-F238E27FC236}">
                <a16:creationId xmlns:a16="http://schemas.microsoft.com/office/drawing/2014/main" id="{DF0FFC6F-99BB-F74C-D3FF-2E786257A9B9}"/>
              </a:ext>
            </a:extLst>
          </p:cNvPr>
          <p:cNvPicPr>
            <a:picLocks noChangeAspect="1"/>
          </p:cNvPicPr>
          <p:nvPr/>
        </p:nvPicPr>
        <p:blipFill rotWithShape="1">
          <a:blip r:embed="rId4"/>
          <a:srcRect l="36299" r="29834"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027CAC2A-8382-C306-0441-A7F4367AEC6A}"/>
              </a:ext>
            </a:extLst>
          </p:cNvPr>
          <p:cNvSpPr>
            <a:spLocks noGrp="1"/>
          </p:cNvSpPr>
          <p:nvPr>
            <p:ph idx="1"/>
          </p:nvPr>
        </p:nvSpPr>
        <p:spPr>
          <a:xfrm>
            <a:off x="4303643" y="2666999"/>
            <a:ext cx="7046844" cy="3415749"/>
          </a:xfrm>
        </p:spPr>
        <p:txBody>
          <a:bodyPr>
            <a:normAutofit/>
          </a:bodyPr>
          <a:lstStyle/>
          <a:p>
            <a:r>
              <a:rPr lang="en-US" dirty="0"/>
              <a:t>Blood types: A, B, AB, and O </a:t>
            </a:r>
          </a:p>
          <a:p>
            <a:r>
              <a:rPr lang="en-US" dirty="0"/>
              <a:t>O – universal donor -has no antigens, but has antibodies for A and B</a:t>
            </a:r>
          </a:p>
          <a:p>
            <a:r>
              <a:rPr lang="en-US" dirty="0"/>
              <a:t>AB is the universal recipient because they have no antibodies for A or B</a:t>
            </a:r>
          </a:p>
          <a:p>
            <a:pPr marL="0" indent="0">
              <a:buNone/>
            </a:pPr>
            <a:endParaRPr lang="en-US" dirty="0"/>
          </a:p>
        </p:txBody>
      </p:sp>
    </p:spTree>
    <p:extLst>
      <p:ext uri="{BB962C8B-B14F-4D97-AF65-F5344CB8AC3E}">
        <p14:creationId xmlns:p14="http://schemas.microsoft.com/office/powerpoint/2010/main" val="2085637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8734-0EA1-5CB5-0923-BD143C510456}"/>
              </a:ext>
            </a:extLst>
          </p:cNvPr>
          <p:cNvSpPr>
            <a:spLocks noGrp="1"/>
          </p:cNvSpPr>
          <p:nvPr>
            <p:ph type="title"/>
          </p:nvPr>
        </p:nvSpPr>
        <p:spPr>
          <a:xfrm>
            <a:off x="4303643" y="609600"/>
            <a:ext cx="6743767" cy="1905000"/>
          </a:xfrm>
        </p:spPr>
        <p:txBody>
          <a:bodyPr>
            <a:normAutofit/>
          </a:bodyPr>
          <a:lstStyle/>
          <a:p>
            <a:r>
              <a:rPr lang="en-US" dirty="0"/>
              <a:t>Rh Factor</a:t>
            </a:r>
          </a:p>
        </p:txBody>
      </p:sp>
      <p:pic>
        <p:nvPicPr>
          <p:cNvPr id="7" name="Picture 4" descr="3D render of cells">
            <a:extLst>
              <a:ext uri="{FF2B5EF4-FFF2-40B4-BE49-F238E27FC236}">
                <a16:creationId xmlns:a16="http://schemas.microsoft.com/office/drawing/2014/main" id="{A984214F-9DB9-EF16-5BF5-C7DAE4C4AEB8}"/>
              </a:ext>
            </a:extLst>
          </p:cNvPr>
          <p:cNvPicPr>
            <a:picLocks noChangeAspect="1"/>
          </p:cNvPicPr>
          <p:nvPr/>
        </p:nvPicPr>
        <p:blipFill rotWithShape="1">
          <a:blip r:embed="rId4"/>
          <a:srcRect l="33176" r="38284"/>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FD43AB0F-9449-C622-B1B1-B10526ED2FB8}"/>
              </a:ext>
            </a:extLst>
          </p:cNvPr>
          <p:cNvSpPr>
            <a:spLocks noGrp="1"/>
          </p:cNvSpPr>
          <p:nvPr>
            <p:ph idx="1"/>
          </p:nvPr>
        </p:nvSpPr>
        <p:spPr>
          <a:xfrm>
            <a:off x="4303643" y="2666999"/>
            <a:ext cx="7046844" cy="3415749"/>
          </a:xfrm>
        </p:spPr>
        <p:txBody>
          <a:bodyPr>
            <a:normAutofit/>
          </a:bodyPr>
          <a:lstStyle/>
          <a:p>
            <a:r>
              <a:rPr lang="en-US" dirty="0"/>
              <a:t>The positive or negative given after blood type</a:t>
            </a:r>
          </a:p>
          <a:p>
            <a:r>
              <a:rPr lang="en-US" dirty="0"/>
              <a:t>Another name for the D antigen</a:t>
            </a:r>
          </a:p>
          <a:p>
            <a:r>
              <a:rPr lang="en-US" dirty="0"/>
              <a:t>Unlike A, B, or O types, humans have no innate Rh antibodies until they are exposed to Rh antigen through mother or fetus’s blood or a transfusion</a:t>
            </a:r>
          </a:p>
          <a:p>
            <a:r>
              <a:rPr lang="en-US" dirty="0"/>
              <a:t>Once exposed, Rh antibody is produced though, and a reaction occurs</a:t>
            </a:r>
          </a:p>
          <a:p>
            <a:endParaRPr lang="en-US" dirty="0"/>
          </a:p>
          <a:p>
            <a:endParaRPr lang="en-US" dirty="0"/>
          </a:p>
        </p:txBody>
      </p:sp>
    </p:spTree>
    <p:extLst>
      <p:ext uri="{BB962C8B-B14F-4D97-AF65-F5344CB8AC3E}">
        <p14:creationId xmlns:p14="http://schemas.microsoft.com/office/powerpoint/2010/main" val="2218332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21B1-8667-71ED-BAA7-4154EB204B5E}"/>
              </a:ext>
            </a:extLst>
          </p:cNvPr>
          <p:cNvSpPr>
            <a:spLocks noGrp="1"/>
          </p:cNvSpPr>
          <p:nvPr>
            <p:ph type="title"/>
          </p:nvPr>
        </p:nvSpPr>
        <p:spPr>
          <a:xfrm>
            <a:off x="4303643" y="609600"/>
            <a:ext cx="6743767" cy="1905000"/>
          </a:xfrm>
        </p:spPr>
        <p:txBody>
          <a:bodyPr>
            <a:normAutofit/>
          </a:bodyPr>
          <a:lstStyle/>
          <a:p>
            <a:r>
              <a:rPr lang="en-US" dirty="0"/>
              <a:t>Lab tests and hemolytic anemia</a:t>
            </a:r>
          </a:p>
        </p:txBody>
      </p:sp>
      <p:pic>
        <p:nvPicPr>
          <p:cNvPr id="7" name="Picture 4" descr="A row of samples for medical testing">
            <a:extLst>
              <a:ext uri="{FF2B5EF4-FFF2-40B4-BE49-F238E27FC236}">
                <a16:creationId xmlns:a16="http://schemas.microsoft.com/office/drawing/2014/main" id="{AED1E85E-E276-4051-707F-B9DE11415A7D}"/>
              </a:ext>
            </a:extLst>
          </p:cNvPr>
          <p:cNvPicPr>
            <a:picLocks noChangeAspect="1"/>
          </p:cNvPicPr>
          <p:nvPr/>
        </p:nvPicPr>
        <p:blipFill rotWithShape="1">
          <a:blip r:embed="rId3"/>
          <a:srcRect l="54473" r="7474"/>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C4F631D9-6007-3292-D7A0-7C0D37D77805}"/>
              </a:ext>
            </a:extLst>
          </p:cNvPr>
          <p:cNvSpPr>
            <a:spLocks noGrp="1"/>
          </p:cNvSpPr>
          <p:nvPr>
            <p:ph idx="1"/>
          </p:nvPr>
        </p:nvSpPr>
        <p:spPr>
          <a:xfrm>
            <a:off x="4303643" y="2666999"/>
            <a:ext cx="7046844" cy="3415749"/>
          </a:xfrm>
        </p:spPr>
        <p:txBody>
          <a:bodyPr>
            <a:normAutofit/>
          </a:bodyPr>
          <a:lstStyle/>
          <a:p>
            <a:r>
              <a:rPr lang="en-US" dirty="0"/>
              <a:t>High reticulocyte count - reticulocytes are immature RBCs. This number will be high with hemolytic anemias because the bone marrow is working overtime to make enough RBCs because they are being destroyed prematurely. </a:t>
            </a:r>
          </a:p>
          <a:p>
            <a:r>
              <a:rPr lang="en-US" dirty="0"/>
              <a:t>Direct COOMBS test or Direct antiglobulin test (DAT) – looks for an antibody or complement on RBC’s surface. A positive test could indicate Rh incompatibility, history of blood transfusion reactions, etc.</a:t>
            </a:r>
          </a:p>
          <a:p>
            <a:endParaRPr lang="en-US" dirty="0"/>
          </a:p>
        </p:txBody>
      </p:sp>
    </p:spTree>
    <p:extLst>
      <p:ext uri="{BB962C8B-B14F-4D97-AF65-F5344CB8AC3E}">
        <p14:creationId xmlns:p14="http://schemas.microsoft.com/office/powerpoint/2010/main" val="2989975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F9B2-549C-C11C-4C5F-A47BF7E4BE8E}"/>
              </a:ext>
            </a:extLst>
          </p:cNvPr>
          <p:cNvSpPr>
            <a:spLocks noGrp="1"/>
          </p:cNvSpPr>
          <p:nvPr>
            <p:ph type="title"/>
          </p:nvPr>
        </p:nvSpPr>
        <p:spPr/>
        <p:txBody>
          <a:bodyPr/>
          <a:lstStyle/>
          <a:p>
            <a:r>
              <a:rPr lang="en-US" dirty="0"/>
              <a:t>Blood transfusions</a:t>
            </a:r>
          </a:p>
        </p:txBody>
      </p:sp>
      <p:sp>
        <p:nvSpPr>
          <p:cNvPr id="3" name="Content Placeholder 2">
            <a:extLst>
              <a:ext uri="{FF2B5EF4-FFF2-40B4-BE49-F238E27FC236}">
                <a16:creationId xmlns:a16="http://schemas.microsoft.com/office/drawing/2014/main" id="{DAE132A4-CCF4-B970-0D16-AAC90965CA7F}"/>
              </a:ext>
            </a:extLst>
          </p:cNvPr>
          <p:cNvSpPr>
            <a:spLocks noGrp="1"/>
          </p:cNvSpPr>
          <p:nvPr>
            <p:ph idx="1"/>
          </p:nvPr>
        </p:nvSpPr>
        <p:spPr/>
        <p:txBody>
          <a:bodyPr/>
          <a:lstStyle/>
          <a:p>
            <a:r>
              <a:rPr lang="en-US" dirty="0">
                <a:solidFill>
                  <a:schemeClr val="tx1"/>
                </a:solidFill>
              </a:rPr>
              <a:t>Blood, platelets, plasma, and more can be given via intravenous transfusion if a patient’s levels are low</a:t>
            </a:r>
          </a:p>
          <a:p>
            <a:r>
              <a:rPr lang="en-US" dirty="0"/>
              <a:t>Some religions prohibit blood transfusions, for example Jehovah’s witnesses</a:t>
            </a:r>
          </a:p>
          <a:p>
            <a:r>
              <a:rPr lang="en-US" dirty="0"/>
              <a:t>Informed Consent must be obtained from the patient to receive blood unless in an emergent situation</a:t>
            </a:r>
          </a:p>
        </p:txBody>
      </p:sp>
    </p:spTree>
    <p:extLst>
      <p:ext uri="{BB962C8B-B14F-4D97-AF65-F5344CB8AC3E}">
        <p14:creationId xmlns:p14="http://schemas.microsoft.com/office/powerpoint/2010/main" val="1609545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19A1-C084-4B77-8FD2-70B8E1FB6844}"/>
              </a:ext>
            </a:extLst>
          </p:cNvPr>
          <p:cNvSpPr>
            <a:spLocks noGrp="1"/>
          </p:cNvSpPr>
          <p:nvPr>
            <p:ph type="title"/>
          </p:nvPr>
        </p:nvSpPr>
        <p:spPr>
          <a:xfrm>
            <a:off x="974179" y="714375"/>
            <a:ext cx="3332955" cy="5076826"/>
          </a:xfrm>
        </p:spPr>
        <p:txBody>
          <a:bodyPr anchor="ctr">
            <a:normAutofit/>
          </a:bodyPr>
          <a:lstStyle/>
          <a:p>
            <a:r>
              <a:rPr lang="en-US" sz="3700"/>
              <a:t>Blood transfusion reactions</a:t>
            </a:r>
          </a:p>
        </p:txBody>
      </p:sp>
      <p:sp>
        <p:nvSpPr>
          <p:cNvPr id="13"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8C58E444-70AC-76FB-B15A-06DFE52CE735}"/>
              </a:ext>
            </a:extLst>
          </p:cNvPr>
          <p:cNvSpPr>
            <a:spLocks noGrp="1"/>
          </p:cNvSpPr>
          <p:nvPr>
            <p:ph idx="1"/>
          </p:nvPr>
        </p:nvSpPr>
        <p:spPr>
          <a:xfrm>
            <a:off x="4973046" y="714375"/>
            <a:ext cx="6253751" cy="5076825"/>
          </a:xfrm>
        </p:spPr>
        <p:txBody>
          <a:bodyPr>
            <a:normAutofit/>
          </a:bodyPr>
          <a:lstStyle/>
          <a:p>
            <a:r>
              <a:rPr lang="en-US" dirty="0">
                <a:solidFill>
                  <a:schemeClr val="tx1"/>
                </a:solidFill>
              </a:rPr>
              <a:t>Types of reactions</a:t>
            </a:r>
          </a:p>
          <a:p>
            <a:pPr lvl="1"/>
            <a:r>
              <a:rPr lang="en-US" dirty="0">
                <a:solidFill>
                  <a:schemeClr val="tx1"/>
                </a:solidFill>
              </a:rPr>
              <a:t>Febrile</a:t>
            </a:r>
          </a:p>
          <a:p>
            <a:pPr lvl="1"/>
            <a:r>
              <a:rPr lang="en-US" dirty="0">
                <a:solidFill>
                  <a:schemeClr val="tx1"/>
                </a:solidFill>
              </a:rPr>
              <a:t>Hypotensive</a:t>
            </a:r>
          </a:p>
          <a:p>
            <a:pPr lvl="1"/>
            <a:r>
              <a:rPr lang="en-US" dirty="0">
                <a:solidFill>
                  <a:schemeClr val="tx1"/>
                </a:solidFill>
              </a:rPr>
              <a:t>Allergic</a:t>
            </a:r>
          </a:p>
          <a:p>
            <a:pPr lvl="1"/>
            <a:r>
              <a:rPr lang="en-US" dirty="0">
                <a:solidFill>
                  <a:schemeClr val="tx1"/>
                </a:solidFill>
              </a:rPr>
              <a:t>Hemolytic</a:t>
            </a:r>
          </a:p>
          <a:p>
            <a:pPr lvl="1"/>
            <a:r>
              <a:rPr lang="en-US" dirty="0">
                <a:solidFill>
                  <a:schemeClr val="tx1"/>
                </a:solidFill>
              </a:rPr>
              <a:t>Transfusion-associated circulatory overload (TACO)</a:t>
            </a:r>
          </a:p>
          <a:p>
            <a:pPr lvl="1"/>
            <a:r>
              <a:rPr lang="en-US" dirty="0">
                <a:solidFill>
                  <a:schemeClr val="tx1"/>
                </a:solidFill>
              </a:rPr>
              <a:t>Transfusion-related acute lung injury (TRALI)</a:t>
            </a:r>
          </a:p>
          <a:p>
            <a:pPr lvl="1"/>
            <a:r>
              <a:rPr lang="en-US" dirty="0">
                <a:solidFill>
                  <a:schemeClr val="tx1"/>
                </a:solidFill>
              </a:rPr>
              <a:t>Other more specific types </a:t>
            </a:r>
          </a:p>
        </p:txBody>
      </p:sp>
    </p:spTree>
    <p:extLst>
      <p:ext uri="{BB962C8B-B14F-4D97-AF65-F5344CB8AC3E}">
        <p14:creationId xmlns:p14="http://schemas.microsoft.com/office/powerpoint/2010/main" val="2763982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9ABA-D309-12A9-6FC1-CFB27E072D4B}"/>
              </a:ext>
            </a:extLst>
          </p:cNvPr>
          <p:cNvSpPr>
            <a:spLocks noGrp="1"/>
          </p:cNvSpPr>
          <p:nvPr>
            <p:ph type="title"/>
          </p:nvPr>
        </p:nvSpPr>
        <p:spPr>
          <a:xfrm>
            <a:off x="974179" y="714375"/>
            <a:ext cx="3332955" cy="5076826"/>
          </a:xfrm>
        </p:spPr>
        <p:txBody>
          <a:bodyPr anchor="ctr">
            <a:normAutofit/>
          </a:bodyPr>
          <a:lstStyle/>
          <a:p>
            <a:r>
              <a:rPr lang="en-US" sz="4000"/>
              <a:t>Allergic</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2B8CF9C8-83C0-5C89-40F1-15CC465A31D4}"/>
              </a:ext>
            </a:extLst>
          </p:cNvPr>
          <p:cNvSpPr>
            <a:spLocks noGrp="1"/>
          </p:cNvSpPr>
          <p:nvPr>
            <p:ph idx="1"/>
          </p:nvPr>
        </p:nvSpPr>
        <p:spPr>
          <a:xfrm>
            <a:off x="4973046" y="714375"/>
            <a:ext cx="6253751" cy="5076825"/>
          </a:xfrm>
        </p:spPr>
        <p:txBody>
          <a:bodyPr>
            <a:normAutofit/>
          </a:bodyPr>
          <a:lstStyle/>
          <a:p>
            <a:r>
              <a:rPr lang="en-US" dirty="0">
                <a:solidFill>
                  <a:schemeClr val="tx1"/>
                </a:solidFill>
              </a:rPr>
              <a:t>Most common transfusion reaction</a:t>
            </a:r>
          </a:p>
          <a:p>
            <a:r>
              <a:rPr lang="en-US" dirty="0">
                <a:solidFill>
                  <a:schemeClr val="tx1"/>
                </a:solidFill>
              </a:rPr>
              <a:t>Ranges from a mild rash to life threatening anaphylaxis, so treat like a medical emergency</a:t>
            </a:r>
          </a:p>
          <a:p>
            <a:r>
              <a:rPr lang="en-US" dirty="0">
                <a:solidFill>
                  <a:schemeClr val="tx1"/>
                </a:solidFill>
              </a:rPr>
              <a:t>Not from a blood type incompatibility</a:t>
            </a:r>
          </a:p>
          <a:p>
            <a:r>
              <a:rPr lang="en-US" dirty="0">
                <a:solidFill>
                  <a:schemeClr val="tx1"/>
                </a:solidFill>
              </a:rPr>
              <a:t>Host mounts immune response to a donor protein like immunoglobulin A or haptoglobin, not an A or B antigen</a:t>
            </a:r>
          </a:p>
          <a:p>
            <a:r>
              <a:rPr lang="en-US" dirty="0">
                <a:solidFill>
                  <a:schemeClr val="tx1"/>
                </a:solidFill>
              </a:rPr>
              <a:t>s/s – hives (urticaria), rash, itching (pruritis), flushing, hypotension (low BP), facial or eye edema, angioedema (throat swelling)</a:t>
            </a:r>
          </a:p>
          <a:p>
            <a:r>
              <a:rPr lang="en-US" dirty="0">
                <a:solidFill>
                  <a:schemeClr val="tx1"/>
                </a:solidFill>
              </a:rPr>
              <a:t>Treat symptoms and if need treat anaphylaxis</a:t>
            </a:r>
          </a:p>
        </p:txBody>
      </p:sp>
    </p:spTree>
    <p:extLst>
      <p:ext uri="{BB962C8B-B14F-4D97-AF65-F5344CB8AC3E}">
        <p14:creationId xmlns:p14="http://schemas.microsoft.com/office/powerpoint/2010/main" val="32727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2D57-E8F8-D27C-1E72-DCAC6DCC6A4E}"/>
              </a:ext>
            </a:extLst>
          </p:cNvPr>
          <p:cNvSpPr>
            <a:spLocks noGrp="1"/>
          </p:cNvSpPr>
          <p:nvPr>
            <p:ph type="title"/>
          </p:nvPr>
        </p:nvSpPr>
        <p:spPr>
          <a:xfrm>
            <a:off x="974179" y="714375"/>
            <a:ext cx="3332955" cy="5076826"/>
          </a:xfrm>
        </p:spPr>
        <p:txBody>
          <a:bodyPr anchor="ctr">
            <a:normAutofit/>
          </a:bodyPr>
          <a:lstStyle/>
          <a:p>
            <a:r>
              <a:rPr lang="en-US" sz="4000"/>
              <a:t>Hemolytic</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AA31D133-B60E-464E-E111-ED3CAAD48093}"/>
              </a:ext>
            </a:extLst>
          </p:cNvPr>
          <p:cNvSpPr>
            <a:spLocks noGrp="1"/>
          </p:cNvSpPr>
          <p:nvPr>
            <p:ph idx="1"/>
          </p:nvPr>
        </p:nvSpPr>
        <p:spPr>
          <a:xfrm>
            <a:off x="4973046" y="714375"/>
            <a:ext cx="6253751" cy="5076825"/>
          </a:xfrm>
        </p:spPr>
        <p:txBody>
          <a:bodyPr>
            <a:normAutofit/>
          </a:bodyPr>
          <a:lstStyle/>
          <a:p>
            <a:pPr>
              <a:lnSpc>
                <a:spcPct val="90000"/>
              </a:lnSpc>
            </a:pPr>
            <a:r>
              <a:rPr lang="en-US">
                <a:solidFill>
                  <a:schemeClr val="tx1"/>
                </a:solidFill>
              </a:rPr>
              <a:t>Medical emergency</a:t>
            </a:r>
          </a:p>
          <a:p>
            <a:pPr>
              <a:lnSpc>
                <a:spcPct val="90000"/>
              </a:lnSpc>
            </a:pPr>
            <a:r>
              <a:rPr lang="en-US">
                <a:solidFill>
                  <a:schemeClr val="tx1"/>
                </a:solidFill>
              </a:rPr>
              <a:t>Almost always from A/B/O/Rh incompatibility</a:t>
            </a:r>
          </a:p>
          <a:p>
            <a:pPr>
              <a:lnSpc>
                <a:spcPct val="90000"/>
              </a:lnSpc>
            </a:pPr>
            <a:r>
              <a:rPr lang="en-US">
                <a:solidFill>
                  <a:schemeClr val="tx1"/>
                </a:solidFill>
              </a:rPr>
              <a:t>Host fights the donor blood transfused </a:t>
            </a:r>
          </a:p>
          <a:p>
            <a:pPr>
              <a:lnSpc>
                <a:spcPct val="90000"/>
              </a:lnSpc>
            </a:pPr>
            <a:r>
              <a:rPr lang="en-US">
                <a:solidFill>
                  <a:schemeClr val="tx1"/>
                </a:solidFill>
              </a:rPr>
              <a:t>Acute or delayed – within 24 hours or within 28 days</a:t>
            </a:r>
          </a:p>
          <a:p>
            <a:pPr>
              <a:lnSpc>
                <a:spcPct val="90000"/>
              </a:lnSpc>
            </a:pPr>
            <a:r>
              <a:rPr lang="en-US">
                <a:solidFill>
                  <a:schemeClr val="tx1"/>
                </a:solidFill>
              </a:rPr>
              <a:t>Distinct s/s – back/flank pain, nosebleed (epistaxis), DIC, blood in urine (hematuria), oliguria/anuria, acute kidney injury (AKI)/failure, pain at IV site</a:t>
            </a:r>
          </a:p>
          <a:p>
            <a:pPr>
              <a:lnSpc>
                <a:spcPct val="90000"/>
              </a:lnSpc>
            </a:pPr>
            <a:r>
              <a:rPr lang="en-US">
                <a:solidFill>
                  <a:schemeClr val="tx1"/>
                </a:solidFill>
              </a:rPr>
              <a:t>can see chills, fever, hypotension with this type and other types of transfusion reactions</a:t>
            </a:r>
          </a:p>
          <a:p>
            <a:pPr>
              <a:lnSpc>
                <a:spcPct val="90000"/>
              </a:lnSpc>
            </a:pPr>
            <a:r>
              <a:rPr lang="en-US">
                <a:solidFill>
                  <a:schemeClr val="tx1"/>
                </a:solidFill>
              </a:rPr>
              <a:t>Delayed = will see fall in hgb, jaundice</a:t>
            </a:r>
          </a:p>
          <a:p>
            <a:pPr>
              <a:lnSpc>
                <a:spcPct val="90000"/>
              </a:lnSpc>
            </a:pPr>
            <a:r>
              <a:rPr lang="en-US">
                <a:solidFill>
                  <a:schemeClr val="tx1"/>
                </a:solidFill>
              </a:rPr>
              <a:t>Renal damage is caused because kidneys are filtering donor hemolyzed cells</a:t>
            </a:r>
          </a:p>
        </p:txBody>
      </p:sp>
    </p:spTree>
    <p:extLst>
      <p:ext uri="{BB962C8B-B14F-4D97-AF65-F5344CB8AC3E}">
        <p14:creationId xmlns:p14="http://schemas.microsoft.com/office/powerpoint/2010/main" val="1710366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881F-FB5C-5E8D-3BA9-CA1DE6143FC6}"/>
              </a:ext>
            </a:extLst>
          </p:cNvPr>
          <p:cNvSpPr>
            <a:spLocks noGrp="1"/>
          </p:cNvSpPr>
          <p:nvPr>
            <p:ph type="title"/>
          </p:nvPr>
        </p:nvSpPr>
        <p:spPr>
          <a:xfrm>
            <a:off x="974179" y="714375"/>
            <a:ext cx="3332955" cy="5076826"/>
          </a:xfrm>
        </p:spPr>
        <p:txBody>
          <a:bodyPr anchor="ctr">
            <a:normAutofit/>
          </a:bodyPr>
          <a:lstStyle/>
          <a:p>
            <a:r>
              <a:rPr lang="en-US" sz="4000"/>
              <a:t>Febrile</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BBA0EA11-03F4-2673-A9CF-E56A6A838623}"/>
              </a:ext>
            </a:extLst>
          </p:cNvPr>
          <p:cNvSpPr>
            <a:spLocks noGrp="1"/>
          </p:cNvSpPr>
          <p:nvPr>
            <p:ph idx="1"/>
          </p:nvPr>
        </p:nvSpPr>
        <p:spPr>
          <a:xfrm>
            <a:off x="4973046" y="714375"/>
            <a:ext cx="6253751" cy="5076825"/>
          </a:xfrm>
        </p:spPr>
        <p:txBody>
          <a:bodyPr>
            <a:normAutofit/>
          </a:bodyPr>
          <a:lstStyle/>
          <a:p>
            <a:r>
              <a:rPr lang="en-US" dirty="0">
                <a:solidFill>
                  <a:schemeClr val="tx1"/>
                </a:solidFill>
              </a:rPr>
              <a:t>febrile - fever chills malaise</a:t>
            </a:r>
          </a:p>
          <a:p>
            <a:r>
              <a:rPr lang="en-US" dirty="0">
                <a:solidFill>
                  <a:schemeClr val="tx1"/>
                </a:solidFill>
              </a:rPr>
              <a:t>Can be from cytokines and antibodies present against blood due to history of previous transfusions</a:t>
            </a:r>
          </a:p>
          <a:p>
            <a:r>
              <a:rPr lang="en-US" dirty="0">
                <a:solidFill>
                  <a:schemeClr val="tx1"/>
                </a:solidFill>
              </a:rPr>
              <a:t>Leukocyte reduced products can be given</a:t>
            </a:r>
          </a:p>
        </p:txBody>
      </p:sp>
    </p:spTree>
    <p:extLst>
      <p:ext uri="{BB962C8B-B14F-4D97-AF65-F5344CB8AC3E}">
        <p14:creationId xmlns:p14="http://schemas.microsoft.com/office/powerpoint/2010/main" val="184063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9970-3D06-90F3-CEBF-9700E700367D}"/>
              </a:ext>
            </a:extLst>
          </p:cNvPr>
          <p:cNvSpPr>
            <a:spLocks noGrp="1"/>
          </p:cNvSpPr>
          <p:nvPr>
            <p:ph type="title"/>
          </p:nvPr>
        </p:nvSpPr>
        <p:spPr/>
        <p:txBody>
          <a:bodyPr/>
          <a:lstStyle/>
          <a:p>
            <a:r>
              <a:rPr lang="en-US" dirty="0"/>
              <a:t>Think about it</a:t>
            </a:r>
          </a:p>
        </p:txBody>
      </p:sp>
      <p:sp>
        <p:nvSpPr>
          <p:cNvPr id="3" name="Content Placeholder 2">
            <a:extLst>
              <a:ext uri="{FF2B5EF4-FFF2-40B4-BE49-F238E27FC236}">
                <a16:creationId xmlns:a16="http://schemas.microsoft.com/office/drawing/2014/main" id="{2CFC9D2A-002C-D387-0A57-EAB59AD7D41E}"/>
              </a:ext>
            </a:extLst>
          </p:cNvPr>
          <p:cNvSpPr>
            <a:spLocks noGrp="1"/>
          </p:cNvSpPr>
          <p:nvPr>
            <p:ph idx="1"/>
          </p:nvPr>
        </p:nvSpPr>
        <p:spPr/>
        <p:txBody>
          <a:bodyPr/>
          <a:lstStyle/>
          <a:p>
            <a:pPr marL="0" indent="0">
              <a:buNone/>
            </a:pPr>
            <a:r>
              <a:rPr lang="en-US" dirty="0"/>
              <a:t>You are caring for a patient that was recently stabilized in the ICU for septic shock. His blood pressure has been stable, but is now 89/55, and you suspect he is volume depleted. He has significant pitting edema (swelling) in his extremities. He is ordered to have nothing by mouth. What order might you suggest to the provider?</a:t>
            </a:r>
          </a:p>
          <a:p>
            <a:pPr marL="0" indent="0">
              <a:buNone/>
            </a:pPr>
            <a:r>
              <a:rPr lang="en-US" dirty="0"/>
              <a:t>a.) Start IV hydration - Normal saline infusion at 125 mL/</a:t>
            </a:r>
            <a:r>
              <a:rPr lang="en-US" dirty="0" err="1"/>
              <a:t>hr</a:t>
            </a:r>
            <a:endParaRPr lang="en-US" dirty="0"/>
          </a:p>
          <a:p>
            <a:pPr marL="0" indent="0">
              <a:buNone/>
            </a:pPr>
            <a:r>
              <a:rPr lang="en-US" dirty="0"/>
              <a:t>b.) IV human albumin </a:t>
            </a:r>
          </a:p>
        </p:txBody>
      </p:sp>
    </p:spTree>
    <p:extLst>
      <p:ext uri="{BB962C8B-B14F-4D97-AF65-F5344CB8AC3E}">
        <p14:creationId xmlns:p14="http://schemas.microsoft.com/office/powerpoint/2010/main" val="3802856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D59A-BA06-38FB-AF06-2DA7FAFA3BA9}"/>
              </a:ext>
            </a:extLst>
          </p:cNvPr>
          <p:cNvSpPr>
            <a:spLocks noGrp="1"/>
          </p:cNvSpPr>
          <p:nvPr>
            <p:ph type="title"/>
          </p:nvPr>
        </p:nvSpPr>
        <p:spPr>
          <a:xfrm>
            <a:off x="1141413" y="609600"/>
            <a:ext cx="9905998" cy="1468582"/>
          </a:xfrm>
        </p:spPr>
        <p:txBody>
          <a:bodyPr>
            <a:normAutofit/>
          </a:bodyPr>
          <a:lstStyle/>
          <a:p>
            <a:r>
              <a:rPr lang="en-US" dirty="0"/>
              <a:t>For all types of reactions</a:t>
            </a:r>
          </a:p>
        </p:txBody>
      </p:sp>
      <p:graphicFrame>
        <p:nvGraphicFramePr>
          <p:cNvPr id="5" name="Content Placeholder 2">
            <a:extLst>
              <a:ext uri="{FF2B5EF4-FFF2-40B4-BE49-F238E27FC236}">
                <a16:creationId xmlns:a16="http://schemas.microsoft.com/office/drawing/2014/main" id="{23855788-68B5-138B-A536-80811C32D437}"/>
              </a:ext>
            </a:extLst>
          </p:cNvPr>
          <p:cNvGraphicFramePr>
            <a:graphicFrameLocks noGrp="1"/>
          </p:cNvGraphicFramePr>
          <p:nvPr>
            <p:ph idx="1"/>
            <p:extLst>
              <p:ext uri="{D42A27DB-BD31-4B8C-83A1-F6EECF244321}">
                <p14:modId xmlns:p14="http://schemas.microsoft.com/office/powerpoint/2010/main" val="1631470359"/>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141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8B8F-C66D-A2B9-77C1-47D05EEA16B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Sickle Cell Anemia</a:t>
            </a:r>
          </a:p>
        </p:txBody>
      </p:sp>
      <p:pic>
        <p:nvPicPr>
          <p:cNvPr id="1026" name="Picture 2">
            <a:extLst>
              <a:ext uri="{FF2B5EF4-FFF2-40B4-BE49-F238E27FC236}">
                <a16:creationId xmlns:a16="http://schemas.microsoft.com/office/drawing/2014/main" id="{847BA351-2D58-F1E1-7B4B-87854D55D8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27804" y="716684"/>
            <a:ext cx="7232841" cy="542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655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row of samples for medical testing">
            <a:extLst>
              <a:ext uri="{FF2B5EF4-FFF2-40B4-BE49-F238E27FC236}">
                <a16:creationId xmlns:a16="http://schemas.microsoft.com/office/drawing/2014/main" id="{4B4D2CBE-6ABD-E704-7808-C27791737F5A}"/>
              </a:ext>
            </a:extLst>
          </p:cNvPr>
          <p:cNvPicPr>
            <a:picLocks noChangeAspect="1"/>
          </p:cNvPicPr>
          <p:nvPr/>
        </p:nvPicPr>
        <p:blipFill rotWithShape="1">
          <a:blip r:embed="rId4">
            <a:alphaModFix amt="15000"/>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02787F0D-CD6D-BB33-5F9C-DF9B57CE08F4}"/>
              </a:ext>
            </a:extLst>
          </p:cNvPr>
          <p:cNvSpPr>
            <a:spLocks noGrp="1"/>
          </p:cNvSpPr>
          <p:nvPr>
            <p:ph type="title"/>
          </p:nvPr>
        </p:nvSpPr>
        <p:spPr>
          <a:xfrm>
            <a:off x="1141413" y="609600"/>
            <a:ext cx="9905998" cy="1905000"/>
          </a:xfrm>
        </p:spPr>
        <p:txBody>
          <a:bodyPr>
            <a:normAutofit/>
          </a:bodyPr>
          <a:lstStyle/>
          <a:p>
            <a:r>
              <a:rPr lang="en-US" dirty="0"/>
              <a:t>Sickle Cell Anemia</a:t>
            </a:r>
          </a:p>
        </p:txBody>
      </p:sp>
      <p:sp>
        <p:nvSpPr>
          <p:cNvPr id="3" name="Content Placeholder 2">
            <a:extLst>
              <a:ext uri="{FF2B5EF4-FFF2-40B4-BE49-F238E27FC236}">
                <a16:creationId xmlns:a16="http://schemas.microsoft.com/office/drawing/2014/main" id="{884E29BC-6013-5F06-C915-973160D03A0A}"/>
              </a:ext>
            </a:extLst>
          </p:cNvPr>
          <p:cNvSpPr>
            <a:spLocks noGrp="1"/>
          </p:cNvSpPr>
          <p:nvPr>
            <p:ph idx="1"/>
          </p:nvPr>
        </p:nvSpPr>
        <p:spPr>
          <a:xfrm>
            <a:off x="1141413" y="2666999"/>
            <a:ext cx="9905998" cy="3124201"/>
          </a:xfrm>
        </p:spPr>
        <p:txBody>
          <a:bodyPr>
            <a:normAutofit/>
          </a:bodyPr>
          <a:lstStyle/>
          <a:p>
            <a:pPr>
              <a:lnSpc>
                <a:spcPct val="90000"/>
              </a:lnSpc>
            </a:pPr>
            <a:r>
              <a:rPr lang="en-US"/>
              <a:t>Inherited recessive disorder</a:t>
            </a:r>
          </a:p>
          <a:p>
            <a:pPr>
              <a:lnSpc>
                <a:spcPct val="90000"/>
              </a:lnSpc>
            </a:pPr>
            <a:r>
              <a:rPr lang="en-US"/>
              <a:t>Can have the just the trait or disease</a:t>
            </a:r>
          </a:p>
          <a:p>
            <a:pPr>
              <a:lnSpc>
                <a:spcPct val="90000"/>
              </a:lnSpc>
            </a:pPr>
            <a:r>
              <a:rPr lang="en-US"/>
              <a:t>US – all newborns screened</a:t>
            </a:r>
          </a:p>
          <a:p>
            <a:pPr>
              <a:lnSpc>
                <a:spcPct val="90000"/>
              </a:lnSpc>
            </a:pPr>
            <a:r>
              <a:rPr lang="en-US"/>
              <a:t>Have abnormal HgbS instead of normal HgbA</a:t>
            </a:r>
          </a:p>
          <a:p>
            <a:pPr>
              <a:lnSpc>
                <a:spcPct val="90000"/>
              </a:lnSpc>
            </a:pPr>
            <a:r>
              <a:rPr lang="en-US"/>
              <a:t>HgbS at risk for sickling when triggered</a:t>
            </a:r>
          </a:p>
          <a:p>
            <a:pPr>
              <a:lnSpc>
                <a:spcPct val="90000"/>
              </a:lnSpc>
            </a:pPr>
            <a:r>
              <a:rPr lang="en-US"/>
              <a:t>Sickled cells more “gel” like at risk for adherence to other cells and cell wall</a:t>
            </a:r>
          </a:p>
          <a:p>
            <a:pPr>
              <a:lnSpc>
                <a:spcPct val="90000"/>
              </a:lnSpc>
            </a:pPr>
            <a:r>
              <a:rPr lang="en-US"/>
              <a:t>Triggers: cold, stress, physical exertion, infection, dehydration, hypoxia (high elevations), acidosis</a:t>
            </a:r>
          </a:p>
        </p:txBody>
      </p:sp>
    </p:spTree>
    <p:extLst>
      <p:ext uri="{BB962C8B-B14F-4D97-AF65-F5344CB8AC3E}">
        <p14:creationId xmlns:p14="http://schemas.microsoft.com/office/powerpoint/2010/main" val="1196413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7" name="Picture 4" descr="The radiologic figure of a skeleton">
            <a:extLst>
              <a:ext uri="{FF2B5EF4-FFF2-40B4-BE49-F238E27FC236}">
                <a16:creationId xmlns:a16="http://schemas.microsoft.com/office/drawing/2014/main" id="{2271BD87-19E4-3884-96E0-9B080F6E6B58}"/>
              </a:ext>
            </a:extLst>
          </p:cNvPr>
          <p:cNvPicPr>
            <a:picLocks noChangeAspect="1"/>
          </p:cNvPicPr>
          <p:nvPr/>
        </p:nvPicPr>
        <p:blipFill rotWithShape="1">
          <a:blip r:embed="rId4">
            <a:duotone>
              <a:prstClr val="black"/>
              <a:schemeClr val="bg1">
                <a:tint val="45000"/>
                <a:satMod val="400000"/>
              </a:schemeClr>
            </a:duotone>
            <a:alphaModFix amt="15000"/>
          </a:blip>
          <a:srcRect t="14264" b="8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2D81D7F-451C-862A-ABC6-0175BBDC222D}"/>
              </a:ext>
            </a:extLst>
          </p:cNvPr>
          <p:cNvSpPr>
            <a:spLocks noGrp="1"/>
          </p:cNvSpPr>
          <p:nvPr>
            <p:ph type="title"/>
          </p:nvPr>
        </p:nvSpPr>
        <p:spPr>
          <a:xfrm>
            <a:off x="1141413" y="609600"/>
            <a:ext cx="9905998" cy="1905000"/>
          </a:xfrm>
        </p:spPr>
        <p:txBody>
          <a:bodyPr>
            <a:normAutofit/>
          </a:bodyPr>
          <a:lstStyle/>
          <a:p>
            <a:r>
              <a:rPr lang="en-US" dirty="0"/>
              <a:t>Sickle Cell crisis Physiology (1/2)</a:t>
            </a:r>
          </a:p>
        </p:txBody>
      </p:sp>
      <p:sp>
        <p:nvSpPr>
          <p:cNvPr id="3" name="Content Placeholder 2">
            <a:extLst>
              <a:ext uri="{FF2B5EF4-FFF2-40B4-BE49-F238E27FC236}">
                <a16:creationId xmlns:a16="http://schemas.microsoft.com/office/drawing/2014/main" id="{38E5163E-CFF4-06A9-9FCE-EA652544F090}"/>
              </a:ext>
            </a:extLst>
          </p:cNvPr>
          <p:cNvSpPr>
            <a:spLocks noGrp="1"/>
          </p:cNvSpPr>
          <p:nvPr>
            <p:ph idx="1"/>
          </p:nvPr>
        </p:nvSpPr>
        <p:spPr>
          <a:xfrm>
            <a:off x="1141413" y="2666999"/>
            <a:ext cx="9905998" cy="3124201"/>
          </a:xfrm>
        </p:spPr>
        <p:txBody>
          <a:bodyPr>
            <a:normAutofit/>
          </a:bodyPr>
          <a:lstStyle/>
          <a:p>
            <a:pPr>
              <a:lnSpc>
                <a:spcPct val="90000"/>
              </a:lnSpc>
            </a:pPr>
            <a:r>
              <a:rPr lang="en-US" dirty="0"/>
              <a:t>Increased cell adherence leads to vessel occlusion, tissue damage (ischemia) and death (infarction) </a:t>
            </a:r>
          </a:p>
          <a:p>
            <a:pPr lvl="1">
              <a:lnSpc>
                <a:spcPct val="90000"/>
              </a:lnSpc>
            </a:pPr>
            <a:r>
              <a:rPr lang="en-US" dirty="0"/>
              <a:t>painful</a:t>
            </a:r>
          </a:p>
          <a:p>
            <a:pPr>
              <a:lnSpc>
                <a:spcPct val="90000"/>
              </a:lnSpc>
            </a:pPr>
            <a:r>
              <a:rPr lang="en-US" dirty="0"/>
              <a:t>Called </a:t>
            </a:r>
            <a:r>
              <a:rPr lang="en-US" dirty="0" err="1"/>
              <a:t>vaso</a:t>
            </a:r>
            <a:r>
              <a:rPr lang="en-US" dirty="0"/>
              <a:t> occlusive crisis – can happen anywhere, esp. abdomen, chest, bones, joints, small strokes (transient ischemic attacks [TIAs])</a:t>
            </a:r>
          </a:p>
          <a:p>
            <a:pPr>
              <a:lnSpc>
                <a:spcPct val="90000"/>
              </a:lnSpc>
            </a:pPr>
            <a:r>
              <a:rPr lang="en-US" dirty="0"/>
              <a:t>Acute chest syndrome – </a:t>
            </a:r>
            <a:r>
              <a:rPr lang="en-US" dirty="0" err="1"/>
              <a:t>vaso</a:t>
            </a:r>
            <a:r>
              <a:rPr lang="en-US" dirty="0"/>
              <a:t> occlusive crisis in lungs</a:t>
            </a:r>
          </a:p>
          <a:p>
            <a:pPr lvl="1">
              <a:lnSpc>
                <a:spcPct val="90000"/>
              </a:lnSpc>
            </a:pPr>
            <a:r>
              <a:rPr lang="en-US" dirty="0"/>
              <a:t>Leading cause of death in sickle cell patients</a:t>
            </a:r>
          </a:p>
          <a:p>
            <a:pPr lvl="1">
              <a:lnSpc>
                <a:spcPct val="90000"/>
              </a:lnSpc>
            </a:pPr>
            <a:r>
              <a:rPr lang="en-US" dirty="0"/>
              <a:t>Dyspnea, cough, sudden chest pain</a:t>
            </a:r>
          </a:p>
          <a:p>
            <a:pPr marL="0" indent="0">
              <a:lnSpc>
                <a:spcPct val="90000"/>
              </a:lnSpc>
              <a:buNone/>
            </a:pPr>
            <a:endParaRPr lang="en-US" dirty="0"/>
          </a:p>
          <a:p>
            <a:pPr>
              <a:lnSpc>
                <a:spcPct val="90000"/>
              </a:lnSpc>
            </a:pPr>
            <a:endParaRPr lang="en-US" dirty="0"/>
          </a:p>
        </p:txBody>
      </p:sp>
    </p:spTree>
    <p:extLst>
      <p:ext uri="{BB962C8B-B14F-4D97-AF65-F5344CB8AC3E}">
        <p14:creationId xmlns:p14="http://schemas.microsoft.com/office/powerpoint/2010/main" val="2241216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E1D1-43D3-E95D-21AB-DA24B6100F39}"/>
              </a:ext>
            </a:extLst>
          </p:cNvPr>
          <p:cNvSpPr>
            <a:spLocks noGrp="1"/>
          </p:cNvSpPr>
          <p:nvPr>
            <p:ph type="title"/>
          </p:nvPr>
        </p:nvSpPr>
        <p:spPr>
          <a:xfrm>
            <a:off x="4303643" y="609600"/>
            <a:ext cx="6743767" cy="1905000"/>
          </a:xfrm>
        </p:spPr>
        <p:txBody>
          <a:bodyPr>
            <a:normAutofit/>
          </a:bodyPr>
          <a:lstStyle/>
          <a:p>
            <a:r>
              <a:rPr lang="en-US" dirty="0"/>
              <a:t>Sickle Cell Physiology (2/2) – The Spleen</a:t>
            </a:r>
          </a:p>
        </p:txBody>
      </p:sp>
      <p:pic>
        <p:nvPicPr>
          <p:cNvPr id="5" name="Picture 4" descr="Microscopic view of cells">
            <a:extLst>
              <a:ext uri="{FF2B5EF4-FFF2-40B4-BE49-F238E27FC236}">
                <a16:creationId xmlns:a16="http://schemas.microsoft.com/office/drawing/2014/main" id="{6A679B84-0B6D-C3B6-3542-F336DCD55254}"/>
              </a:ext>
            </a:extLst>
          </p:cNvPr>
          <p:cNvPicPr>
            <a:picLocks noChangeAspect="1"/>
          </p:cNvPicPr>
          <p:nvPr/>
        </p:nvPicPr>
        <p:blipFill rotWithShape="1">
          <a:blip r:embed="rId3"/>
          <a:srcRect l="26588" r="39672"/>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586669D0-37B8-B316-7C96-D5DC2AC4002C}"/>
              </a:ext>
            </a:extLst>
          </p:cNvPr>
          <p:cNvSpPr>
            <a:spLocks noGrp="1"/>
          </p:cNvSpPr>
          <p:nvPr>
            <p:ph idx="1"/>
          </p:nvPr>
        </p:nvSpPr>
        <p:spPr>
          <a:xfrm>
            <a:off x="4303643" y="2666999"/>
            <a:ext cx="7046844" cy="3415749"/>
          </a:xfrm>
        </p:spPr>
        <p:txBody>
          <a:bodyPr>
            <a:normAutofit/>
          </a:bodyPr>
          <a:lstStyle/>
          <a:p>
            <a:pPr>
              <a:lnSpc>
                <a:spcPct val="90000"/>
              </a:lnSpc>
            </a:pPr>
            <a:r>
              <a:rPr lang="en-US" sz="1700"/>
              <a:t>Spleen destroys sickled cells, so working extra hard</a:t>
            </a:r>
          </a:p>
          <a:p>
            <a:pPr>
              <a:lnSpc>
                <a:spcPct val="90000"/>
              </a:lnSpc>
            </a:pPr>
            <a:r>
              <a:rPr lang="en-US" sz="1700"/>
              <a:t>Spleen also faces organ damage from </a:t>
            </a:r>
            <a:r>
              <a:rPr lang="en-US" sz="1700" err="1"/>
              <a:t>vaso</a:t>
            </a:r>
            <a:r>
              <a:rPr lang="en-US" sz="1700"/>
              <a:t> occlusion leading to ischemia </a:t>
            </a:r>
          </a:p>
          <a:p>
            <a:pPr>
              <a:lnSpc>
                <a:spcPct val="90000"/>
              </a:lnSpc>
            </a:pPr>
            <a:r>
              <a:rPr lang="en-US" sz="1700"/>
              <a:t>Can see splenomegaly </a:t>
            </a:r>
          </a:p>
          <a:p>
            <a:pPr>
              <a:lnSpc>
                <a:spcPct val="90000"/>
              </a:lnSpc>
            </a:pPr>
            <a:r>
              <a:rPr lang="en-US" sz="1700"/>
              <a:t>Most have hyperbilirubinemia from the increased RBC destruction</a:t>
            </a:r>
          </a:p>
          <a:p>
            <a:pPr lvl="1">
              <a:lnSpc>
                <a:spcPct val="90000"/>
              </a:lnSpc>
            </a:pPr>
            <a:r>
              <a:rPr lang="en-US" sz="1700"/>
              <a:t>jaundice, gallstones</a:t>
            </a:r>
          </a:p>
          <a:p>
            <a:pPr>
              <a:lnSpc>
                <a:spcPct val="90000"/>
              </a:lnSpc>
            </a:pPr>
            <a:r>
              <a:rPr lang="en-US" sz="1700"/>
              <a:t>At increased risk of infection because the spleen removes encapsulated pathogens i.e. streptococcus pneumoniae, some flu types </a:t>
            </a:r>
          </a:p>
          <a:p>
            <a:pPr>
              <a:lnSpc>
                <a:spcPct val="90000"/>
              </a:lnSpc>
            </a:pPr>
            <a:endParaRPr lang="en-US" sz="1700"/>
          </a:p>
          <a:p>
            <a:pPr>
              <a:lnSpc>
                <a:spcPct val="90000"/>
              </a:lnSpc>
            </a:pPr>
            <a:endParaRPr lang="en-US" sz="1700"/>
          </a:p>
        </p:txBody>
      </p:sp>
    </p:spTree>
    <p:extLst>
      <p:ext uri="{BB962C8B-B14F-4D97-AF65-F5344CB8AC3E}">
        <p14:creationId xmlns:p14="http://schemas.microsoft.com/office/powerpoint/2010/main" val="3225640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1E46-295E-E699-BB4C-31534D4C1E40}"/>
              </a:ext>
            </a:extLst>
          </p:cNvPr>
          <p:cNvSpPr>
            <a:spLocks noGrp="1"/>
          </p:cNvSpPr>
          <p:nvPr>
            <p:ph type="title"/>
          </p:nvPr>
        </p:nvSpPr>
        <p:spPr/>
        <p:txBody>
          <a:bodyPr/>
          <a:lstStyle/>
          <a:p>
            <a:r>
              <a:rPr lang="en-US" dirty="0"/>
              <a:t>Sickle cell anemia treatment</a:t>
            </a:r>
          </a:p>
        </p:txBody>
      </p:sp>
      <p:sp>
        <p:nvSpPr>
          <p:cNvPr id="3" name="Content Placeholder 2">
            <a:extLst>
              <a:ext uri="{FF2B5EF4-FFF2-40B4-BE49-F238E27FC236}">
                <a16:creationId xmlns:a16="http://schemas.microsoft.com/office/drawing/2014/main" id="{4696E946-25B6-ACEC-A110-4BCD998FABC4}"/>
              </a:ext>
            </a:extLst>
          </p:cNvPr>
          <p:cNvSpPr>
            <a:spLocks noGrp="1"/>
          </p:cNvSpPr>
          <p:nvPr>
            <p:ph idx="1"/>
          </p:nvPr>
        </p:nvSpPr>
        <p:spPr/>
        <p:txBody>
          <a:bodyPr/>
          <a:lstStyle/>
          <a:p>
            <a:r>
              <a:rPr lang="en-US" dirty="0"/>
              <a:t>Adequate hydration to keep blood flowing and prevent cells from clotting</a:t>
            </a:r>
          </a:p>
          <a:p>
            <a:r>
              <a:rPr lang="en-US" dirty="0"/>
              <a:t>Pain management is huge -especially in a crisis</a:t>
            </a:r>
          </a:p>
          <a:p>
            <a:r>
              <a:rPr lang="en-US" dirty="0"/>
              <a:t>Oxygen as needed</a:t>
            </a:r>
          </a:p>
          <a:p>
            <a:r>
              <a:rPr lang="en-US" dirty="0"/>
              <a:t>Blood transfusions</a:t>
            </a:r>
          </a:p>
          <a:p>
            <a:r>
              <a:rPr lang="en-US" dirty="0"/>
              <a:t>Avoiding triggers</a:t>
            </a:r>
          </a:p>
        </p:txBody>
      </p:sp>
    </p:spTree>
    <p:extLst>
      <p:ext uri="{BB962C8B-B14F-4D97-AF65-F5344CB8AC3E}">
        <p14:creationId xmlns:p14="http://schemas.microsoft.com/office/powerpoint/2010/main" val="3544253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A044-C860-12E5-29BB-AB34C4688CBA}"/>
              </a:ext>
            </a:extLst>
          </p:cNvPr>
          <p:cNvSpPr>
            <a:spLocks noGrp="1"/>
          </p:cNvSpPr>
          <p:nvPr>
            <p:ph type="title"/>
          </p:nvPr>
        </p:nvSpPr>
        <p:spPr>
          <a:xfrm>
            <a:off x="974179" y="714375"/>
            <a:ext cx="3332955" cy="5076826"/>
          </a:xfrm>
        </p:spPr>
        <p:txBody>
          <a:bodyPr anchor="ctr">
            <a:normAutofit/>
          </a:bodyPr>
          <a:lstStyle/>
          <a:p>
            <a:r>
              <a:rPr lang="en-US" sz="3700"/>
              <a:t>Thalassemia </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BF39FFD9-819A-1B89-6AFD-D8ECF43FB096}"/>
              </a:ext>
            </a:extLst>
          </p:cNvPr>
          <p:cNvSpPr>
            <a:spLocks noGrp="1"/>
          </p:cNvSpPr>
          <p:nvPr>
            <p:ph idx="1"/>
          </p:nvPr>
        </p:nvSpPr>
        <p:spPr>
          <a:xfrm>
            <a:off x="4973046" y="714375"/>
            <a:ext cx="6253751" cy="5076825"/>
          </a:xfrm>
        </p:spPr>
        <p:txBody>
          <a:bodyPr>
            <a:normAutofit/>
          </a:bodyPr>
          <a:lstStyle/>
          <a:p>
            <a:r>
              <a:rPr lang="en-US" dirty="0">
                <a:solidFill>
                  <a:schemeClr val="tx1"/>
                </a:solidFill>
              </a:rPr>
              <a:t>Inherited hemolytic anemia</a:t>
            </a:r>
          </a:p>
          <a:p>
            <a:r>
              <a:rPr lang="en-US" dirty="0">
                <a:solidFill>
                  <a:schemeClr val="tx1"/>
                </a:solidFill>
              </a:rPr>
              <a:t>Abnormal hemoglobin synthesis leads to increased hemolysis </a:t>
            </a:r>
          </a:p>
          <a:p>
            <a:r>
              <a:rPr lang="en-US" dirty="0">
                <a:solidFill>
                  <a:schemeClr val="tx1"/>
                </a:solidFill>
              </a:rPr>
              <a:t>Bone marrow activity increased resulting in osteopenia and increased risk of fractures</a:t>
            </a:r>
          </a:p>
          <a:p>
            <a:r>
              <a:rPr lang="en-US" dirty="0">
                <a:solidFill>
                  <a:schemeClr val="tx1"/>
                </a:solidFill>
              </a:rPr>
              <a:t>Jaundice, splenomegaly, hepatomegaly can occur</a:t>
            </a:r>
          </a:p>
          <a:p>
            <a:r>
              <a:rPr lang="en-US" dirty="0">
                <a:solidFill>
                  <a:schemeClr val="tx1"/>
                </a:solidFill>
              </a:rPr>
              <a:t>Keep hemoglobin above 8-9 to reduce risk of complications</a:t>
            </a:r>
          </a:p>
          <a:p>
            <a:r>
              <a:rPr lang="en-US" dirty="0">
                <a:solidFill>
                  <a:schemeClr val="tx1"/>
                </a:solidFill>
              </a:rPr>
              <a:t>s/s – see anemia s/s (slides 19-20)</a:t>
            </a:r>
          </a:p>
        </p:txBody>
      </p:sp>
    </p:spTree>
    <p:extLst>
      <p:ext uri="{BB962C8B-B14F-4D97-AF65-F5344CB8AC3E}">
        <p14:creationId xmlns:p14="http://schemas.microsoft.com/office/powerpoint/2010/main" val="946778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BD58-D151-FEE4-027B-FA3DC64D40AC}"/>
              </a:ext>
            </a:extLst>
          </p:cNvPr>
          <p:cNvSpPr>
            <a:spLocks noGrp="1"/>
          </p:cNvSpPr>
          <p:nvPr>
            <p:ph type="title"/>
          </p:nvPr>
        </p:nvSpPr>
        <p:spPr>
          <a:xfrm>
            <a:off x="4303643" y="609600"/>
            <a:ext cx="6743767" cy="1905000"/>
          </a:xfrm>
        </p:spPr>
        <p:txBody>
          <a:bodyPr>
            <a:normAutofit/>
          </a:bodyPr>
          <a:lstStyle/>
          <a:p>
            <a:r>
              <a:rPr lang="en-US" dirty="0"/>
              <a:t>Polycythemia</a:t>
            </a:r>
          </a:p>
        </p:txBody>
      </p:sp>
      <p:pic>
        <p:nvPicPr>
          <p:cNvPr id="5" name="Picture 4" descr="Cross-section of a plant stem under a microscope">
            <a:extLst>
              <a:ext uri="{FF2B5EF4-FFF2-40B4-BE49-F238E27FC236}">
                <a16:creationId xmlns:a16="http://schemas.microsoft.com/office/drawing/2014/main" id="{0476B761-6340-DEDB-1D97-4860C4E2ECEC}"/>
              </a:ext>
            </a:extLst>
          </p:cNvPr>
          <p:cNvPicPr>
            <a:picLocks noChangeAspect="1"/>
          </p:cNvPicPr>
          <p:nvPr/>
        </p:nvPicPr>
        <p:blipFill rotWithShape="1">
          <a:blip r:embed="rId4"/>
          <a:srcRect l="37677" r="28455"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F318D90-004B-F11E-25E3-8E77154BE417}"/>
              </a:ext>
            </a:extLst>
          </p:cNvPr>
          <p:cNvSpPr>
            <a:spLocks noGrp="1"/>
          </p:cNvSpPr>
          <p:nvPr>
            <p:ph idx="1"/>
          </p:nvPr>
        </p:nvSpPr>
        <p:spPr>
          <a:xfrm>
            <a:off x="4303643" y="1969477"/>
            <a:ext cx="7046844" cy="4113271"/>
          </a:xfrm>
        </p:spPr>
        <p:txBody>
          <a:bodyPr>
            <a:normAutofit/>
          </a:bodyPr>
          <a:lstStyle/>
          <a:p>
            <a:pPr>
              <a:lnSpc>
                <a:spcPct val="90000"/>
              </a:lnSpc>
            </a:pPr>
            <a:r>
              <a:rPr lang="en-US" sz="1600" dirty="0"/>
              <a:t>Too many RBCs</a:t>
            </a:r>
          </a:p>
          <a:p>
            <a:pPr>
              <a:lnSpc>
                <a:spcPct val="90000"/>
              </a:lnSpc>
            </a:pPr>
            <a:r>
              <a:rPr lang="en-US" sz="1600" dirty="0"/>
              <a:t>Hematocrit (HCT) </a:t>
            </a:r>
          </a:p>
          <a:p>
            <a:pPr lvl="1">
              <a:lnSpc>
                <a:spcPct val="90000"/>
              </a:lnSpc>
            </a:pPr>
            <a:r>
              <a:rPr lang="en-US" sz="1600" dirty="0"/>
              <a:t>&gt;54% men</a:t>
            </a:r>
          </a:p>
          <a:p>
            <a:pPr lvl="1">
              <a:lnSpc>
                <a:spcPct val="90000"/>
              </a:lnSpc>
            </a:pPr>
            <a:r>
              <a:rPr lang="en-US" sz="1600" dirty="0"/>
              <a:t>&gt;47% women</a:t>
            </a:r>
          </a:p>
          <a:p>
            <a:pPr>
              <a:lnSpc>
                <a:spcPct val="90000"/>
              </a:lnSpc>
            </a:pPr>
            <a:r>
              <a:rPr lang="en-US" sz="1600" dirty="0"/>
              <a:t>Primary (Polycythemia vera) – in bone marrow. too much of all blood cell types. </a:t>
            </a:r>
          </a:p>
          <a:p>
            <a:pPr lvl="1">
              <a:lnSpc>
                <a:spcPct val="90000"/>
              </a:lnSpc>
            </a:pPr>
            <a:r>
              <a:rPr lang="en-US" sz="1600" dirty="0"/>
              <a:t>Treat with therapeutic phlebotomy</a:t>
            </a:r>
          </a:p>
          <a:p>
            <a:pPr>
              <a:lnSpc>
                <a:spcPct val="90000"/>
              </a:lnSpc>
            </a:pPr>
            <a:r>
              <a:rPr lang="en-US" sz="1600" dirty="0"/>
              <a:t>Secondary – more common. Body makes too many RBCs to try to compensate for chronic blood hypoxia (ex: COPD, smoking)</a:t>
            </a:r>
          </a:p>
          <a:p>
            <a:pPr>
              <a:lnSpc>
                <a:spcPct val="90000"/>
              </a:lnSpc>
            </a:pPr>
            <a:r>
              <a:rPr lang="en-US" sz="1600" dirty="0"/>
              <a:t>s/s – hypertension (HTN), dusky skin, mucus membranes</a:t>
            </a:r>
          </a:p>
          <a:p>
            <a:pPr>
              <a:lnSpc>
                <a:spcPct val="90000"/>
              </a:lnSpc>
            </a:pPr>
            <a:r>
              <a:rPr lang="en-US" sz="1600" dirty="0"/>
              <a:t>Increased blood viscosity can lead to cardiac dysfunction, vascular obstruction</a:t>
            </a:r>
          </a:p>
        </p:txBody>
      </p:sp>
    </p:spTree>
    <p:extLst>
      <p:ext uri="{BB962C8B-B14F-4D97-AF65-F5344CB8AC3E}">
        <p14:creationId xmlns:p14="http://schemas.microsoft.com/office/powerpoint/2010/main" val="1461135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7B08-1619-34FF-42A7-F70B652987E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2A12F83-AF72-3C8B-337B-E6A79BF91560}"/>
              </a:ext>
            </a:extLst>
          </p:cNvPr>
          <p:cNvSpPr>
            <a:spLocks noGrp="1"/>
          </p:cNvSpPr>
          <p:nvPr>
            <p:ph idx="1"/>
          </p:nvPr>
        </p:nvSpPr>
        <p:spPr>
          <a:xfrm>
            <a:off x="1141413" y="1913467"/>
            <a:ext cx="9905998" cy="3877733"/>
          </a:xfrm>
        </p:spPr>
        <p:txBody>
          <a:bodyPr>
            <a:normAutofit fontScale="92500" lnSpcReduction="20000"/>
          </a:bodyPr>
          <a:lstStyle/>
          <a:p>
            <a:r>
              <a:rPr lang="en-US" sz="1600" dirty="0" err="1">
                <a:solidFill>
                  <a:schemeClr val="tx1"/>
                </a:solidFill>
              </a:rPr>
              <a:t>Bohrer</a:t>
            </a:r>
            <a:r>
              <a:rPr lang="en-US" sz="1600" dirty="0">
                <a:solidFill>
                  <a:schemeClr val="tx1"/>
                </a:solidFill>
              </a:rPr>
              <a:t>, B. (2017). Review: Nutrient density and nutritional value of meat products and non-meat foods high in protein. </a:t>
            </a:r>
            <a:r>
              <a:rPr lang="en-US" sz="1600" i="1" dirty="0">
                <a:solidFill>
                  <a:schemeClr val="tx1"/>
                </a:solidFill>
              </a:rPr>
              <a:t>Trends in Food Science &amp; Technology, 65</a:t>
            </a:r>
            <a:r>
              <a:rPr lang="en-US" sz="1600" dirty="0">
                <a:solidFill>
                  <a:schemeClr val="tx1"/>
                </a:solidFill>
              </a:rPr>
              <a:t>, 103-112. </a:t>
            </a:r>
            <a:r>
              <a:rPr lang="en-US" sz="1600" dirty="0">
                <a:solidFill>
                  <a:schemeClr val="tx1"/>
                </a:solidFill>
                <a:hlinkClick r:id="rId3" tooltip="Persistent link using digital object identifier">
                  <a:extLst>
                    <a:ext uri="{A12FA001-AC4F-418D-AE19-62706E023703}">
                      <ahyp:hlinkClr xmlns:ahyp="http://schemas.microsoft.com/office/drawing/2018/hyperlinkcolor" val="tx"/>
                    </a:ext>
                  </a:extLst>
                </a:hlinkClick>
              </a:rPr>
              <a:t>https://doi.org/10.1016/j.tifs.2017.04.016</a:t>
            </a:r>
            <a:endParaRPr lang="en-US" sz="1600" dirty="0">
              <a:solidFill>
                <a:schemeClr val="tx1"/>
              </a:solidFill>
            </a:endParaRPr>
          </a:p>
          <a:p>
            <a:r>
              <a:rPr lang="en-US" sz="1600" dirty="0">
                <a:solidFill>
                  <a:schemeClr val="tx1"/>
                </a:solidFill>
              </a:rPr>
              <a:t>Greger, M., &amp; Stone, G. (2015). How Not To Die: Discover the foods scientifically proven to prevent and reverse disease. Flatiron Books. (p. 407)</a:t>
            </a:r>
          </a:p>
          <a:p>
            <a:r>
              <a:rPr lang="en-US" sz="1600" dirty="0">
                <a:solidFill>
                  <a:schemeClr val="tx1"/>
                </a:solidFill>
              </a:rPr>
              <a:t>Jones, P., </a:t>
            </a:r>
            <a:r>
              <a:rPr lang="en-US" sz="1600" dirty="0" err="1">
                <a:solidFill>
                  <a:schemeClr val="tx1"/>
                </a:solidFill>
              </a:rPr>
              <a:t>Lucock</a:t>
            </a:r>
            <a:r>
              <a:rPr lang="en-US" sz="1600" dirty="0">
                <a:solidFill>
                  <a:schemeClr val="tx1"/>
                </a:solidFill>
              </a:rPr>
              <a:t>, M., Scarlett, C. J., </a:t>
            </a:r>
            <a:r>
              <a:rPr lang="en-US" sz="1600" dirty="0" err="1">
                <a:solidFill>
                  <a:schemeClr val="tx1"/>
                </a:solidFill>
              </a:rPr>
              <a:t>Veysey</a:t>
            </a:r>
            <a:r>
              <a:rPr lang="en-US" sz="1600" dirty="0">
                <a:solidFill>
                  <a:schemeClr val="tx1"/>
                </a:solidFill>
              </a:rPr>
              <a:t>, M. &amp; Beckett, E. L. (2019). Folate and Inflammation - Links between folate and features of inflammatory conditions. </a:t>
            </a:r>
            <a:r>
              <a:rPr lang="en-US" sz="1600" i="1" dirty="0">
                <a:solidFill>
                  <a:schemeClr val="tx1"/>
                </a:solidFill>
              </a:rPr>
              <a:t>Journal of Nutrition and Intermediary Metabolism, 18</a:t>
            </a:r>
            <a:r>
              <a:rPr lang="en-US" sz="1600" dirty="0">
                <a:solidFill>
                  <a:schemeClr val="tx1"/>
                </a:solidFill>
              </a:rPr>
              <a:t>(2019), 100104, 1-6. </a:t>
            </a:r>
            <a:r>
              <a:rPr lang="en-US" sz="1600" b="0" i="0" u="sng" dirty="0">
                <a:solidFill>
                  <a:schemeClr val="tx1"/>
                </a:solidFill>
                <a:effectLst/>
                <a:hlinkClick r:id="rId4" tooltip="Persistent link using digital object identifier">
                  <a:extLst>
                    <a:ext uri="{A12FA001-AC4F-418D-AE19-62706E023703}">
                      <ahyp:hlinkClr xmlns:ahyp="http://schemas.microsoft.com/office/drawing/2018/hyperlinkcolor" val="tx"/>
                    </a:ext>
                  </a:extLst>
                </a:hlinkClick>
              </a:rPr>
              <a:t>https://doi.org/10.1016/j.jnim.2019.100104</a:t>
            </a:r>
            <a:endParaRPr lang="en-US" sz="1600" b="0" i="0" u="sng" dirty="0">
              <a:solidFill>
                <a:schemeClr val="tx1"/>
              </a:solidFill>
              <a:effectLst/>
            </a:endParaRPr>
          </a:p>
          <a:p>
            <a:r>
              <a:rPr lang="en-US" sz="1600" b="0" i="0" dirty="0">
                <a:solidFill>
                  <a:schemeClr val="tx1"/>
                </a:solidFill>
                <a:effectLst/>
              </a:rPr>
              <a:t>Langan, R. C., &amp; </a:t>
            </a:r>
            <a:r>
              <a:rPr lang="en-US" sz="1600" b="0" i="0" dirty="0" err="1">
                <a:solidFill>
                  <a:schemeClr val="tx1"/>
                </a:solidFill>
                <a:effectLst/>
              </a:rPr>
              <a:t>Goodbred</a:t>
            </a:r>
            <a:r>
              <a:rPr lang="en-US" sz="1600" b="0" i="0" dirty="0">
                <a:solidFill>
                  <a:schemeClr val="tx1"/>
                </a:solidFill>
                <a:effectLst/>
              </a:rPr>
              <a:t>, A. J. (2017). Vitamin B12 Deficiency: Recognition and Management. American Family Physician, 96(6), 384-389. </a:t>
            </a:r>
            <a:endParaRPr lang="en-US" sz="1600" b="0" i="0" u="sng" dirty="0">
              <a:solidFill>
                <a:schemeClr val="tx1"/>
              </a:solidFill>
              <a:effectLst/>
            </a:endParaRPr>
          </a:p>
          <a:p>
            <a:r>
              <a:rPr lang="en-US" sz="1600" dirty="0">
                <a:solidFill>
                  <a:schemeClr val="tx1"/>
                </a:solidFill>
              </a:rPr>
              <a:t>Norris, T. L. &amp; Tuan, R. L. (2020). </a:t>
            </a:r>
            <a:r>
              <a:rPr lang="en-US" sz="1600" i="1" dirty="0">
                <a:solidFill>
                  <a:schemeClr val="tx1"/>
                </a:solidFill>
              </a:rPr>
              <a:t>Porth’s Essentials of Pathophysiology </a:t>
            </a:r>
            <a:r>
              <a:rPr lang="en-US" sz="1600" dirty="0">
                <a:solidFill>
                  <a:schemeClr val="tx1"/>
                </a:solidFill>
              </a:rPr>
              <a:t>(5th edition). Wolters Kluwer. </a:t>
            </a:r>
            <a:endParaRPr lang="en-US" sz="1600" b="0" i="0" u="sng" dirty="0">
              <a:solidFill>
                <a:schemeClr val="tx1"/>
              </a:solidFill>
              <a:effectLst/>
            </a:endParaRPr>
          </a:p>
          <a:p>
            <a:r>
              <a:rPr lang="en-US" sz="1600" b="0" i="0" dirty="0" err="1">
                <a:solidFill>
                  <a:schemeClr val="tx1"/>
                </a:solidFill>
                <a:effectLst/>
                <a:latin typeface="regular-clarivate"/>
              </a:rPr>
              <a:t>Ohlander</a:t>
            </a:r>
            <a:r>
              <a:rPr lang="en-US" sz="1600" b="0" i="0" dirty="0">
                <a:solidFill>
                  <a:schemeClr val="tx1"/>
                </a:solidFill>
                <a:effectLst/>
                <a:latin typeface="regular-clarivate"/>
              </a:rPr>
              <a:t>, S. J., Varghese, B., &amp; </a:t>
            </a:r>
            <a:r>
              <a:rPr lang="en-US" sz="1600" b="0" i="0" dirty="0" err="1">
                <a:solidFill>
                  <a:schemeClr val="tx1"/>
                </a:solidFill>
                <a:effectLst/>
                <a:latin typeface="regular-clarivate"/>
              </a:rPr>
              <a:t>Pastuszak</a:t>
            </a:r>
            <a:r>
              <a:rPr lang="en-US" sz="1600" b="0" i="0" dirty="0">
                <a:solidFill>
                  <a:schemeClr val="tx1"/>
                </a:solidFill>
                <a:effectLst/>
                <a:latin typeface="regular-clarivate"/>
              </a:rPr>
              <a:t>, A. W.. (2018). Erythrocytosis Following Testosterone Therapy. </a:t>
            </a:r>
            <a:r>
              <a:rPr lang="en-US" sz="1600" b="0" i="1" dirty="0">
                <a:solidFill>
                  <a:schemeClr val="tx1"/>
                </a:solidFill>
                <a:effectLst/>
                <a:latin typeface="regular-clarivate"/>
              </a:rPr>
              <a:t>Sexual Medicine Reviews</a:t>
            </a:r>
            <a:r>
              <a:rPr lang="en-US" sz="1600" b="0" i="0" dirty="0">
                <a:solidFill>
                  <a:schemeClr val="tx1"/>
                </a:solidFill>
                <a:effectLst/>
                <a:latin typeface="regular-clarivate"/>
              </a:rPr>
              <a:t>, </a:t>
            </a:r>
            <a:r>
              <a:rPr lang="en-US" sz="1600" b="0" i="1" dirty="0">
                <a:solidFill>
                  <a:schemeClr val="tx1"/>
                </a:solidFill>
                <a:effectLst/>
                <a:latin typeface="regular-clarivate"/>
              </a:rPr>
              <a:t>6</a:t>
            </a:r>
            <a:r>
              <a:rPr lang="en-US" sz="1600" b="0" i="0" dirty="0">
                <a:solidFill>
                  <a:schemeClr val="tx1"/>
                </a:solidFill>
                <a:effectLst/>
                <a:latin typeface="regular-clarivate"/>
              </a:rPr>
              <a:t>(1), 77–85. </a:t>
            </a:r>
            <a:r>
              <a:rPr lang="en-US" sz="1600" b="0" i="0" dirty="0">
                <a:solidFill>
                  <a:schemeClr val="tx1"/>
                </a:solidFill>
                <a:effectLst/>
                <a:latin typeface="regular-clarivate"/>
                <a:hlinkClick r:id="rId5"/>
              </a:rPr>
              <a:t>https://doi.org/10.1016/j.sxmr.2017.04.001</a:t>
            </a:r>
            <a:endParaRPr lang="en-US" sz="1600" dirty="0">
              <a:solidFill>
                <a:schemeClr val="tx1"/>
              </a:solidFill>
              <a:effectLst/>
              <a:latin typeface="regular-clarivate"/>
            </a:endParaRPr>
          </a:p>
          <a:p>
            <a:r>
              <a:rPr lang="en-US" sz="1600" b="0" i="0" dirty="0">
                <a:solidFill>
                  <a:schemeClr val="tx1"/>
                </a:solidFill>
                <a:effectLst/>
                <a:latin typeface="regular-clarivate"/>
              </a:rPr>
              <a:t>Rizzo, G., </a:t>
            </a:r>
            <a:r>
              <a:rPr lang="en-US" sz="1600" b="0" i="0" dirty="0" err="1">
                <a:solidFill>
                  <a:schemeClr val="tx1"/>
                </a:solidFill>
                <a:effectLst/>
                <a:latin typeface="regular-clarivate"/>
              </a:rPr>
              <a:t>Laganà</a:t>
            </a:r>
            <a:r>
              <a:rPr lang="en-US" sz="1600" b="0" i="0" dirty="0">
                <a:solidFill>
                  <a:schemeClr val="tx1"/>
                </a:solidFill>
                <a:effectLst/>
                <a:latin typeface="regular-clarivate"/>
              </a:rPr>
              <a:t>, A., </a:t>
            </a:r>
            <a:r>
              <a:rPr lang="en-US" sz="1600" b="0" i="0" dirty="0" err="1">
                <a:solidFill>
                  <a:schemeClr val="tx1"/>
                </a:solidFill>
                <a:effectLst/>
                <a:latin typeface="regular-clarivate"/>
              </a:rPr>
              <a:t>Rapisarda</a:t>
            </a:r>
            <a:r>
              <a:rPr lang="en-US" sz="1600" b="0" i="0" dirty="0">
                <a:solidFill>
                  <a:schemeClr val="tx1"/>
                </a:solidFill>
                <a:effectLst/>
                <a:latin typeface="regular-clarivate"/>
              </a:rPr>
              <a:t>, A., La </a:t>
            </a:r>
            <a:r>
              <a:rPr lang="en-US" sz="1600" b="0" i="0" dirty="0" err="1">
                <a:solidFill>
                  <a:schemeClr val="tx1"/>
                </a:solidFill>
                <a:effectLst/>
                <a:latin typeface="regular-clarivate"/>
              </a:rPr>
              <a:t>Ferrera</a:t>
            </a:r>
            <a:r>
              <a:rPr lang="en-US" sz="1600" b="0" i="0" dirty="0">
                <a:solidFill>
                  <a:schemeClr val="tx1"/>
                </a:solidFill>
                <a:effectLst/>
                <a:latin typeface="regular-clarivate"/>
              </a:rPr>
              <a:t>, G., </a:t>
            </a:r>
            <a:r>
              <a:rPr lang="en-US" sz="1600" b="0" i="0" dirty="0" err="1">
                <a:solidFill>
                  <a:schemeClr val="tx1"/>
                </a:solidFill>
                <a:effectLst/>
                <a:latin typeface="regular-clarivate"/>
              </a:rPr>
              <a:t>Buscema</a:t>
            </a:r>
            <a:r>
              <a:rPr lang="en-US" sz="1600" b="0" i="0" dirty="0">
                <a:solidFill>
                  <a:schemeClr val="tx1"/>
                </a:solidFill>
                <a:effectLst/>
                <a:latin typeface="regular-clarivate"/>
              </a:rPr>
              <a:t>, M., Rossetti, P., Nigro, A., </a:t>
            </a:r>
            <a:r>
              <a:rPr lang="en-US" sz="1600" b="0" i="0" dirty="0" err="1">
                <a:solidFill>
                  <a:schemeClr val="tx1"/>
                </a:solidFill>
                <a:effectLst/>
                <a:latin typeface="regular-clarivate"/>
              </a:rPr>
              <a:t>Muscia</a:t>
            </a:r>
            <a:r>
              <a:rPr lang="en-US" sz="1600" b="0" i="0" dirty="0">
                <a:solidFill>
                  <a:schemeClr val="tx1"/>
                </a:solidFill>
                <a:effectLst/>
                <a:latin typeface="regular-clarivate"/>
              </a:rPr>
              <a:t>, V., </a:t>
            </a:r>
            <a:r>
              <a:rPr lang="en-US" sz="1600" b="0" i="0" dirty="0" err="1">
                <a:solidFill>
                  <a:schemeClr val="tx1"/>
                </a:solidFill>
                <a:effectLst/>
                <a:latin typeface="regular-clarivate"/>
              </a:rPr>
              <a:t>Valenti</a:t>
            </a:r>
            <a:r>
              <a:rPr lang="en-US" sz="1600" b="0" i="0" dirty="0">
                <a:solidFill>
                  <a:schemeClr val="tx1"/>
                </a:solidFill>
                <a:effectLst/>
                <a:latin typeface="regular-clarivate"/>
              </a:rPr>
              <a:t>, G., </a:t>
            </a:r>
            <a:r>
              <a:rPr lang="en-US" sz="1600" b="0" i="0" dirty="0" err="1">
                <a:solidFill>
                  <a:schemeClr val="tx1"/>
                </a:solidFill>
                <a:effectLst/>
                <a:latin typeface="regular-clarivate"/>
              </a:rPr>
              <a:t>Sapia</a:t>
            </a:r>
            <a:r>
              <a:rPr lang="en-US" sz="1600" b="0" i="0" dirty="0">
                <a:solidFill>
                  <a:schemeClr val="tx1"/>
                </a:solidFill>
                <a:effectLst/>
                <a:latin typeface="regular-clarivate"/>
              </a:rPr>
              <a:t>, F., </a:t>
            </a:r>
            <a:r>
              <a:rPr lang="en-US" sz="1600" b="0" i="0" dirty="0" err="1">
                <a:solidFill>
                  <a:schemeClr val="tx1"/>
                </a:solidFill>
                <a:effectLst/>
                <a:latin typeface="regular-clarivate"/>
              </a:rPr>
              <a:t>Sarpietro</a:t>
            </a:r>
            <a:r>
              <a:rPr lang="en-US" sz="1600" b="0" i="0" dirty="0">
                <a:solidFill>
                  <a:schemeClr val="tx1"/>
                </a:solidFill>
                <a:effectLst/>
                <a:latin typeface="regular-clarivate"/>
              </a:rPr>
              <a:t>, G., </a:t>
            </a:r>
            <a:r>
              <a:rPr lang="en-US" sz="1600" b="0" i="0" dirty="0" err="1">
                <a:solidFill>
                  <a:schemeClr val="tx1"/>
                </a:solidFill>
                <a:effectLst/>
                <a:latin typeface="regular-clarivate"/>
              </a:rPr>
              <a:t>Zigarelli</a:t>
            </a:r>
            <a:r>
              <a:rPr lang="en-US" sz="1600" b="0" i="0" dirty="0">
                <a:solidFill>
                  <a:schemeClr val="tx1"/>
                </a:solidFill>
                <a:effectLst/>
                <a:latin typeface="regular-clarivate"/>
              </a:rPr>
              <a:t>, M., &amp; Vitale, S. (2016). Vitamin B12 among Vegetarians: Status, Assessment and Supplementation. </a:t>
            </a:r>
            <a:r>
              <a:rPr lang="en-US" sz="1600" b="0" i="1" dirty="0">
                <a:solidFill>
                  <a:schemeClr val="tx1"/>
                </a:solidFill>
                <a:effectLst/>
                <a:latin typeface="regular-clarivate"/>
              </a:rPr>
              <a:t>Nutrients</a:t>
            </a:r>
            <a:r>
              <a:rPr lang="en-US" sz="1600" b="0" i="0" dirty="0">
                <a:solidFill>
                  <a:schemeClr val="tx1"/>
                </a:solidFill>
                <a:effectLst/>
                <a:latin typeface="regular-clarivate"/>
              </a:rPr>
              <a:t>, </a:t>
            </a:r>
            <a:r>
              <a:rPr lang="en-US" sz="1600" b="0" i="1" dirty="0">
                <a:solidFill>
                  <a:schemeClr val="tx1"/>
                </a:solidFill>
                <a:effectLst/>
                <a:latin typeface="regular-clarivate"/>
              </a:rPr>
              <a:t>8</a:t>
            </a:r>
            <a:r>
              <a:rPr lang="en-US" sz="1600" b="0" i="0" dirty="0">
                <a:solidFill>
                  <a:schemeClr val="tx1"/>
                </a:solidFill>
                <a:effectLst/>
                <a:latin typeface="regular-clarivate"/>
              </a:rPr>
              <a:t>(12), 767. https://</a:t>
            </a:r>
            <a:r>
              <a:rPr lang="en-US" sz="1600" b="0" i="0" dirty="0" err="1">
                <a:solidFill>
                  <a:schemeClr val="tx1"/>
                </a:solidFill>
                <a:effectLst/>
                <a:latin typeface="regular-clarivate"/>
              </a:rPr>
              <a:t>doi.org</a:t>
            </a:r>
            <a:r>
              <a:rPr lang="en-US" sz="1600" b="0" i="0" dirty="0">
                <a:solidFill>
                  <a:schemeClr val="tx1"/>
                </a:solidFill>
                <a:effectLst/>
                <a:latin typeface="regular-clarivate"/>
              </a:rPr>
              <a:t>/10.3390/nu8120767</a:t>
            </a:r>
          </a:p>
          <a:p>
            <a:endParaRPr lang="en-US" sz="1600" dirty="0">
              <a:solidFill>
                <a:schemeClr val="tx1"/>
              </a:solidFill>
            </a:endParaRPr>
          </a:p>
        </p:txBody>
      </p:sp>
    </p:spTree>
    <p:extLst>
      <p:ext uri="{BB962C8B-B14F-4D97-AF65-F5344CB8AC3E}">
        <p14:creationId xmlns:p14="http://schemas.microsoft.com/office/powerpoint/2010/main" val="394309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D6A2-0662-A54C-ED87-FB8C3BCE48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D19453-A53C-2D09-C253-B7C5D6AD62CF}"/>
              </a:ext>
            </a:extLst>
          </p:cNvPr>
          <p:cNvSpPr>
            <a:spLocks noGrp="1"/>
          </p:cNvSpPr>
          <p:nvPr>
            <p:ph idx="1"/>
          </p:nvPr>
        </p:nvSpPr>
        <p:spPr/>
        <p:txBody>
          <a:bodyPr/>
          <a:lstStyle/>
          <a:p>
            <a:pPr marL="0" indent="0">
              <a:buNone/>
            </a:pPr>
            <a:r>
              <a:rPr lang="en-US" dirty="0"/>
              <a:t>Where in the body do RBCs, WBCs, and platelets come from?</a:t>
            </a:r>
          </a:p>
        </p:txBody>
      </p:sp>
    </p:spTree>
    <p:extLst>
      <p:ext uri="{BB962C8B-B14F-4D97-AF65-F5344CB8AC3E}">
        <p14:creationId xmlns:p14="http://schemas.microsoft.com/office/powerpoint/2010/main" val="253736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row of samples for medical testing">
            <a:extLst>
              <a:ext uri="{FF2B5EF4-FFF2-40B4-BE49-F238E27FC236}">
                <a16:creationId xmlns:a16="http://schemas.microsoft.com/office/drawing/2014/main" id="{C2FB6A62-270A-7BAA-9D54-0589E6A26E07}"/>
              </a:ext>
            </a:extLst>
          </p:cNvPr>
          <p:cNvPicPr>
            <a:picLocks noChangeAspect="1"/>
          </p:cNvPicPr>
          <p:nvPr/>
        </p:nvPicPr>
        <p:blipFill rotWithShape="1">
          <a:blip r:embed="rId4">
            <a:alphaModFix amt="15000"/>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0B28C929-848E-7549-F200-1273F0639BC8}"/>
              </a:ext>
            </a:extLst>
          </p:cNvPr>
          <p:cNvSpPr>
            <a:spLocks noGrp="1"/>
          </p:cNvSpPr>
          <p:nvPr>
            <p:ph type="title"/>
          </p:nvPr>
        </p:nvSpPr>
        <p:spPr>
          <a:xfrm>
            <a:off x="1141413" y="609600"/>
            <a:ext cx="9905998" cy="1905000"/>
          </a:xfrm>
        </p:spPr>
        <p:txBody>
          <a:bodyPr>
            <a:normAutofit/>
          </a:bodyPr>
          <a:lstStyle/>
          <a:p>
            <a:r>
              <a:rPr lang="en-US" dirty="0"/>
              <a:t>Erythrocytes (red blood cells [RBCs])</a:t>
            </a:r>
          </a:p>
        </p:txBody>
      </p:sp>
      <p:sp>
        <p:nvSpPr>
          <p:cNvPr id="3" name="Content Placeholder 2">
            <a:extLst>
              <a:ext uri="{FF2B5EF4-FFF2-40B4-BE49-F238E27FC236}">
                <a16:creationId xmlns:a16="http://schemas.microsoft.com/office/drawing/2014/main" id="{0C2F7BE5-2046-8067-2F06-22D4B398B6E0}"/>
              </a:ext>
            </a:extLst>
          </p:cNvPr>
          <p:cNvSpPr>
            <a:spLocks noGrp="1"/>
          </p:cNvSpPr>
          <p:nvPr>
            <p:ph idx="1"/>
          </p:nvPr>
        </p:nvSpPr>
        <p:spPr>
          <a:xfrm>
            <a:off x="1141413" y="2666999"/>
            <a:ext cx="9905998" cy="3124201"/>
          </a:xfrm>
        </p:spPr>
        <p:txBody>
          <a:bodyPr>
            <a:normAutofit/>
          </a:bodyPr>
          <a:lstStyle/>
          <a:p>
            <a:r>
              <a:rPr lang="en-US" dirty="0"/>
              <a:t>Flexible, disc shaped cells that contain no nucleus</a:t>
            </a:r>
          </a:p>
          <a:p>
            <a:r>
              <a:rPr lang="en-US" dirty="0"/>
              <a:t>Travel from the heart and lungs through arteries/arterioles/capillaries to carry oxygen (O2) to the body’s tissues. </a:t>
            </a:r>
          </a:p>
          <a:p>
            <a:r>
              <a:rPr lang="en-US" dirty="0"/>
              <a:t>They carry carbon dioxide (CO2) away from the tissues via capillaries/venules/veins and back to the heart and lungs</a:t>
            </a:r>
          </a:p>
          <a:p>
            <a:r>
              <a:rPr lang="en-US" dirty="0"/>
              <a:t>Contain protein Hemoglobin, which binds to oxygen and gives red color</a:t>
            </a:r>
          </a:p>
          <a:p>
            <a:r>
              <a:rPr lang="en-US" dirty="0"/>
              <a:t>Live around 120 days</a:t>
            </a:r>
          </a:p>
          <a:p>
            <a:pPr marL="0" indent="0">
              <a:buNone/>
            </a:pPr>
            <a:endParaRPr lang="en-US" dirty="0"/>
          </a:p>
        </p:txBody>
      </p:sp>
    </p:spTree>
    <p:extLst>
      <p:ext uri="{BB962C8B-B14F-4D97-AF65-F5344CB8AC3E}">
        <p14:creationId xmlns:p14="http://schemas.microsoft.com/office/powerpoint/2010/main" val="173844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351D-FB91-5A2A-411B-EA6155829C40}"/>
              </a:ext>
            </a:extLst>
          </p:cNvPr>
          <p:cNvSpPr>
            <a:spLocks noGrp="1"/>
          </p:cNvSpPr>
          <p:nvPr>
            <p:ph type="title"/>
          </p:nvPr>
        </p:nvSpPr>
        <p:spPr>
          <a:xfrm>
            <a:off x="4303643" y="609600"/>
            <a:ext cx="6743767" cy="1905000"/>
          </a:xfrm>
        </p:spPr>
        <p:txBody>
          <a:bodyPr>
            <a:normAutofit/>
          </a:bodyPr>
          <a:lstStyle/>
          <a:p>
            <a:r>
              <a:rPr lang="en-US" dirty="0"/>
              <a:t>Thrombocytes (platelets)</a:t>
            </a:r>
          </a:p>
        </p:txBody>
      </p:sp>
      <p:pic>
        <p:nvPicPr>
          <p:cNvPr id="5" name="Picture 4" descr="3D render of cells">
            <a:extLst>
              <a:ext uri="{FF2B5EF4-FFF2-40B4-BE49-F238E27FC236}">
                <a16:creationId xmlns:a16="http://schemas.microsoft.com/office/drawing/2014/main" id="{93710169-1F3F-39D5-3247-49AFE91F6FFC}"/>
              </a:ext>
            </a:extLst>
          </p:cNvPr>
          <p:cNvPicPr>
            <a:picLocks noChangeAspect="1"/>
          </p:cNvPicPr>
          <p:nvPr/>
        </p:nvPicPr>
        <p:blipFill rotWithShape="1">
          <a:blip r:embed="rId4"/>
          <a:srcRect l="33176" r="38284"/>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D292E8A3-05C4-2C45-9620-D4A48EFA9DA5}"/>
              </a:ext>
            </a:extLst>
          </p:cNvPr>
          <p:cNvSpPr>
            <a:spLocks noGrp="1"/>
          </p:cNvSpPr>
          <p:nvPr>
            <p:ph idx="1"/>
          </p:nvPr>
        </p:nvSpPr>
        <p:spPr>
          <a:xfrm>
            <a:off x="4303643" y="2666999"/>
            <a:ext cx="7046844" cy="3415749"/>
          </a:xfrm>
        </p:spPr>
        <p:txBody>
          <a:bodyPr>
            <a:normAutofit/>
          </a:bodyPr>
          <a:lstStyle/>
          <a:p>
            <a:r>
              <a:rPr lang="en-US" dirty="0"/>
              <a:t>Cell fragments from megakaryocyte cells</a:t>
            </a:r>
          </a:p>
          <a:p>
            <a:r>
              <a:rPr lang="en-US" dirty="0"/>
              <a:t>Form platelet plug</a:t>
            </a:r>
          </a:p>
          <a:p>
            <a:r>
              <a:rPr lang="en-US" dirty="0"/>
              <a:t>Contribute to blood clotting</a:t>
            </a:r>
          </a:p>
        </p:txBody>
      </p:sp>
    </p:spTree>
    <p:extLst>
      <p:ext uri="{BB962C8B-B14F-4D97-AF65-F5344CB8AC3E}">
        <p14:creationId xmlns:p14="http://schemas.microsoft.com/office/powerpoint/2010/main" val="247291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44209F8E-47D6-E0F8-0AD9-0D8627752886}"/>
              </a:ext>
            </a:extLst>
          </p:cNvPr>
          <p:cNvPicPr>
            <a:picLocks noGrp="1" noChangeAspect="1"/>
          </p:cNvPicPr>
          <p:nvPr>
            <p:ph idx="1"/>
          </p:nvPr>
        </p:nvPicPr>
        <p:blipFill>
          <a:blip r:embed="rId3"/>
          <a:stretch>
            <a:fillRect/>
          </a:stretch>
        </p:blipFill>
        <p:spPr>
          <a:xfrm>
            <a:off x="3630803" y="643466"/>
            <a:ext cx="4930394" cy="5571067"/>
          </a:xfrm>
          <a:prstGeom prst="rect">
            <a:avLst/>
          </a:prstGeom>
        </p:spPr>
      </p:pic>
      <p:sp>
        <p:nvSpPr>
          <p:cNvPr id="6" name="TextBox 5">
            <a:extLst>
              <a:ext uri="{FF2B5EF4-FFF2-40B4-BE49-F238E27FC236}">
                <a16:creationId xmlns:a16="http://schemas.microsoft.com/office/drawing/2014/main" id="{7C05D34C-2AFD-DF2D-57F5-61092A7B50D8}"/>
              </a:ext>
            </a:extLst>
          </p:cNvPr>
          <p:cNvSpPr txBox="1"/>
          <p:nvPr/>
        </p:nvSpPr>
        <p:spPr>
          <a:xfrm>
            <a:off x="2519515" y="6214533"/>
            <a:ext cx="7152969" cy="646331"/>
          </a:xfrm>
          <a:prstGeom prst="rect">
            <a:avLst/>
          </a:prstGeom>
          <a:noFill/>
        </p:spPr>
        <p:txBody>
          <a:bodyPr wrap="square" rtlCol="0">
            <a:spAutoFit/>
          </a:bodyPr>
          <a:lstStyle/>
          <a:p>
            <a:r>
              <a:rPr lang="en-US" dirty="0"/>
              <a:t>https://</a:t>
            </a:r>
            <a:r>
              <a:rPr lang="en-US" dirty="0" err="1"/>
              <a:t>pressbooks.ccconline.org</a:t>
            </a:r>
            <a:r>
              <a:rPr lang="en-US" dirty="0"/>
              <a:t>/bio106/chapter/cardiovascular-levels-of-organization/</a:t>
            </a:r>
          </a:p>
        </p:txBody>
      </p:sp>
    </p:spTree>
    <p:extLst>
      <p:ext uri="{BB962C8B-B14F-4D97-AF65-F5344CB8AC3E}">
        <p14:creationId xmlns:p14="http://schemas.microsoft.com/office/powerpoint/2010/main" val="58954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{3C61B5CD-5F5C-904B-9823-77DF09C60BB1}tf10001063</Template>
  <TotalTime>5910</TotalTime>
  <Words>4249</Words>
  <Application>Microsoft Office PowerPoint</Application>
  <PresentationFormat>Widescreen</PresentationFormat>
  <Paragraphs>373</Paragraphs>
  <Slides>58</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Century Gothic</vt:lpstr>
      <vt:lpstr>regular-clarivate</vt:lpstr>
      <vt:lpstr>Mesh</vt:lpstr>
      <vt:lpstr>Introduction to Hematology and Anemia</vt:lpstr>
      <vt:lpstr>Blood Composition</vt:lpstr>
      <vt:lpstr>PowerPoint Presentation</vt:lpstr>
      <vt:lpstr>Plasma</vt:lpstr>
      <vt:lpstr>Think about it</vt:lpstr>
      <vt:lpstr>PowerPoint Presentation</vt:lpstr>
      <vt:lpstr>Erythrocytes (red blood cells [RBCs])</vt:lpstr>
      <vt:lpstr>Thrombocytes (platelets)</vt:lpstr>
      <vt:lpstr>PowerPoint Presentation</vt:lpstr>
      <vt:lpstr>Formation of RBCs</vt:lpstr>
      <vt:lpstr>Think about it</vt:lpstr>
      <vt:lpstr>Death of RBCs</vt:lpstr>
      <vt:lpstr>Diagnostic tests</vt:lpstr>
      <vt:lpstr>Some parts of a CBC</vt:lpstr>
      <vt:lpstr>A word about suffixes </vt:lpstr>
      <vt:lpstr>Think about it</vt:lpstr>
      <vt:lpstr>Anemia causes</vt:lpstr>
      <vt:lpstr>Nutrients needed for RBC growth and maintenance </vt:lpstr>
      <vt:lpstr>Think about it</vt:lpstr>
      <vt:lpstr>S/S of low oxygen (O2) levels (due to anemia)</vt:lpstr>
      <vt:lpstr>S/S of bleeding</vt:lpstr>
      <vt:lpstr>Anemia terminology/classification</vt:lpstr>
      <vt:lpstr>Iron Deficiency Anemia</vt:lpstr>
      <vt:lpstr>Foods high in iron</vt:lpstr>
      <vt:lpstr>Megaloblastic anemias</vt:lpstr>
      <vt:lpstr>Vitamin B12 deficiency anemia</vt:lpstr>
      <vt:lpstr>S/S of B12 Deficiency Anemia</vt:lpstr>
      <vt:lpstr>Foods high in B12</vt:lpstr>
      <vt:lpstr>B12 Supplementation</vt:lpstr>
      <vt:lpstr>Pernicious Anemia</vt:lpstr>
      <vt:lpstr>Think about it</vt:lpstr>
      <vt:lpstr>Those at risk for folic Acid/folate deficiency anemia</vt:lpstr>
      <vt:lpstr>B12 and folic acid</vt:lpstr>
      <vt:lpstr>Foods high in folate</vt:lpstr>
      <vt:lpstr>Aplastic anemia</vt:lpstr>
      <vt:lpstr>PowerPoint Presentation</vt:lpstr>
      <vt:lpstr>PowerPoint Presentation</vt:lpstr>
      <vt:lpstr>Think about it</vt:lpstr>
      <vt:lpstr>Think about it</vt:lpstr>
      <vt:lpstr>Hemolytic anemia</vt:lpstr>
      <vt:lpstr>Acquired Hemolytic anemia</vt:lpstr>
      <vt:lpstr>Blood types</vt:lpstr>
      <vt:lpstr>Rh Factor</vt:lpstr>
      <vt:lpstr>Lab tests and hemolytic anemia</vt:lpstr>
      <vt:lpstr>Blood transfusions</vt:lpstr>
      <vt:lpstr>Blood transfusion reactions</vt:lpstr>
      <vt:lpstr>Allergic</vt:lpstr>
      <vt:lpstr>Hemolytic</vt:lpstr>
      <vt:lpstr>Febrile</vt:lpstr>
      <vt:lpstr>For all types of reactions</vt:lpstr>
      <vt:lpstr>Sickle Cell Anemia</vt:lpstr>
      <vt:lpstr>Sickle Cell Anemia</vt:lpstr>
      <vt:lpstr>Sickle Cell crisis Physiology (1/2)</vt:lpstr>
      <vt:lpstr>Sickle Cell Physiology (2/2) – The Spleen</vt:lpstr>
      <vt:lpstr>Sickle cell anemia treatment</vt:lpstr>
      <vt:lpstr>Thalassemia </vt:lpstr>
      <vt:lpstr>Polycythemia</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Hematology</dc:title>
  <dc:creator>Emily Schad</dc:creator>
  <cp:lastModifiedBy>Connolly, Teresa</cp:lastModifiedBy>
  <cp:revision>91</cp:revision>
  <dcterms:created xsi:type="dcterms:W3CDTF">2022-07-12T00:15:32Z</dcterms:created>
  <dcterms:modified xsi:type="dcterms:W3CDTF">2023-06-20T15:53:58Z</dcterms:modified>
</cp:coreProperties>
</file>