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82" r:id="rId3"/>
    <p:sldId id="286" r:id="rId4"/>
    <p:sldId id="309" r:id="rId5"/>
    <p:sldId id="311" r:id="rId6"/>
    <p:sldId id="310" r:id="rId7"/>
    <p:sldId id="317" r:id="rId8"/>
    <p:sldId id="271" r:id="rId9"/>
    <p:sldId id="316" r:id="rId10"/>
    <p:sldId id="312" r:id="rId11"/>
    <p:sldId id="314" r:id="rId12"/>
    <p:sldId id="315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swald" pitchFamily="2" charset="77"/>
      <p:regular r:id="rId19"/>
      <p:bold r:id="rId20"/>
    </p:embeddedFont>
    <p:embeddedFont>
      <p:font typeface="Source Code Pro" panose="020B0509030403020204" pitchFamily="49" charset="0"/>
      <p:regular r:id="rId21"/>
      <p:bold r:id="rId22"/>
      <p:italic r:id="rId23"/>
      <p:boldItalic r:id="rId24"/>
    </p:embeddedFont>
    <p:embeddedFont>
      <p:font typeface="Source Sans Pro" panose="020B0503030403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9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V80yFeAgFdMlW3S7dyOOo7ZvW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31"/>
    <p:restoredTop sz="95872"/>
  </p:normalViewPr>
  <p:slideViewPr>
    <p:cSldViewPr snapToGrid="0">
      <p:cViewPr>
        <p:scale>
          <a:sx n="126" d="100"/>
          <a:sy n="126" d="100"/>
        </p:scale>
        <p:origin x="816" y="592"/>
      </p:cViewPr>
      <p:guideLst>
        <p:guide orient="horz" pos="16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50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07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4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923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96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38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123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29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1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3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10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00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70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62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9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32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9" name="Google Shape;39;p3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33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5" name="Google Shape;45;p33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69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90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blipFill dpi="0" rotWithShape="1">
          <a:blip r:embed="rId8">
            <a:alphaModFix amt="2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27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A3F53-7374-5DBF-18F5-58CEDCF8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9744"/>
            <a:ext cx="9144000" cy="1373099"/>
          </a:xfrm>
          <a:solidFill>
            <a:schemeClr val="bg1"/>
          </a:solidFill>
          <a:ln w="12700"/>
        </p:spPr>
        <p:txBody>
          <a:bodyPr/>
          <a:lstStyle/>
          <a:p>
            <a:pPr marL="2286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</a:pPr>
            <a:r>
              <a:rPr lang="en-US" sz="4000" dirty="0">
                <a:solidFill>
                  <a:schemeClr val="bg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Creativity, Collaboration &amp; Science Communication!</a:t>
            </a:r>
            <a:endParaRPr lang="en-US" sz="2800" dirty="0">
              <a:solidFill>
                <a:schemeClr val="bg2"/>
              </a:solidFill>
              <a:latin typeface="Oswald" pitchFamily="2" charset="77"/>
            </a:endParaRPr>
          </a:p>
        </p:txBody>
      </p:sp>
      <p:pic>
        <p:nvPicPr>
          <p:cNvPr id="6" name="Picture 1" descr="Creative Commons License">
            <a:hlinkClick r:id="rId2"/>
            <a:extLst>
              <a:ext uri="{FF2B5EF4-FFF2-40B4-BE49-F238E27FC236}">
                <a16:creationId xmlns:a16="http://schemas.microsoft.com/office/drawing/2014/main" id="{09DD8007-E77E-CAD6-E892-E4261AAFF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8927" y="4151861"/>
            <a:ext cx="1014153" cy="3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EEAE3-DF78-09F6-9BAA-41A3A8AFF7CB}"/>
              </a:ext>
            </a:extLst>
          </p:cNvPr>
          <p:cNvSpPr txBox="1"/>
          <p:nvPr/>
        </p:nvSpPr>
        <p:spPr>
          <a:xfrm>
            <a:off x="6334298" y="4497169"/>
            <a:ext cx="280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464646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work is licensed under a </a:t>
            </a:r>
            <a:r>
              <a:rPr lang="en-US" sz="1200" u="sng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Creative Commons Attribution-NonCommercial-ShareAlike 4.0 International License</a:t>
            </a:r>
            <a:r>
              <a:rPr lang="en-US" sz="1050" dirty="0">
                <a:effectLst/>
              </a:rPr>
              <a:t> </a:t>
            </a:r>
            <a:endParaRPr lang="en-US" sz="1050" dirty="0"/>
          </a:p>
        </p:txBody>
      </p:sp>
      <p:pic>
        <p:nvPicPr>
          <p:cNvPr id="8" name="Google Shape;326;p27">
            <a:extLst>
              <a:ext uri="{FF2B5EF4-FFF2-40B4-BE49-F238E27FC236}">
                <a16:creationId xmlns:a16="http://schemas.microsoft.com/office/drawing/2014/main" id="{B144913A-7120-015A-1347-C5A414372C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8350" y="1977303"/>
            <a:ext cx="3627299" cy="2273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820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64892"/>
            <a:ext cx="8520600" cy="1588957"/>
          </a:xfrm>
        </p:spPr>
        <p:txBody>
          <a:bodyPr/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4400" dirty="0"/>
              <a:t>Today, </a:t>
            </a:r>
            <a:r>
              <a:rPr lang="en-US" sz="4400" b="1" dirty="0"/>
              <a:t>YOU</a:t>
            </a:r>
            <a:r>
              <a:rPr lang="en-US" sz="4400" dirty="0"/>
              <a:t> are going to make a poster about your favorite </a:t>
            </a:r>
            <a:r>
              <a:rPr lang="en-US" sz="4400" dirty="0" err="1"/>
              <a:t>TLaS</a:t>
            </a:r>
            <a:r>
              <a:rPr lang="en-US" sz="4400" dirty="0"/>
              <a:t> experiment!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C799346-9521-9BFC-102A-2A080552F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711" y="1846602"/>
            <a:ext cx="4125388" cy="1960901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anchor="ctr"/>
          <a:lstStyle/>
          <a:p>
            <a:pPr marL="3429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Jellybean Taste Test</a:t>
            </a:r>
          </a:p>
          <a:p>
            <a:pPr marL="3429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Lemon Volcanoes</a:t>
            </a:r>
          </a:p>
          <a:p>
            <a:pPr marL="3429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Crazy Sandwich</a:t>
            </a:r>
          </a:p>
          <a:p>
            <a:pPr marL="34290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Exploding Popsicle Sticks</a:t>
            </a:r>
          </a:p>
        </p:txBody>
      </p:sp>
      <p:pic>
        <p:nvPicPr>
          <p:cNvPr id="10" name="Picture 9" descr="A close-up of a pile of lemons&#10;&#10;Description automatically generated">
            <a:extLst>
              <a:ext uri="{FF2B5EF4-FFF2-40B4-BE49-F238E27FC236}">
                <a16:creationId xmlns:a16="http://schemas.microsoft.com/office/drawing/2014/main" id="{AE49180D-0CAA-124C-1C28-E19FE2BDD0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497" y="1789375"/>
            <a:ext cx="2053086" cy="1525323"/>
          </a:xfrm>
          <a:prstGeom prst="rect">
            <a:avLst/>
          </a:prstGeom>
        </p:spPr>
      </p:pic>
      <p:pic>
        <p:nvPicPr>
          <p:cNvPr id="12" name="Picture 11" descr="A plate with sandwiches and jam on it&#10;&#10;Description automatically generated">
            <a:extLst>
              <a:ext uri="{FF2B5EF4-FFF2-40B4-BE49-F238E27FC236}">
                <a16:creationId xmlns:a16="http://schemas.microsoft.com/office/drawing/2014/main" id="{BBC72F58-2A17-0277-2663-A0C9AD542E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40248" y="3417756"/>
            <a:ext cx="1988959" cy="1528996"/>
          </a:xfrm>
          <a:prstGeom prst="rect">
            <a:avLst/>
          </a:prstGeom>
        </p:spPr>
      </p:pic>
      <p:pic>
        <p:nvPicPr>
          <p:cNvPr id="14" name="Picture 13" descr="A group of colorful popsicle sticks&#10;&#10;Description automatically generated">
            <a:extLst>
              <a:ext uri="{FF2B5EF4-FFF2-40B4-BE49-F238E27FC236}">
                <a16:creationId xmlns:a16="http://schemas.microsoft.com/office/drawing/2014/main" id="{1BA05D91-271A-E36E-0747-B89E2DCDA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027" y="3414402"/>
            <a:ext cx="2053548" cy="1539116"/>
          </a:xfrm>
          <a:prstGeom prst="rect">
            <a:avLst/>
          </a:prstGeom>
        </p:spPr>
      </p:pic>
      <p:pic>
        <p:nvPicPr>
          <p:cNvPr id="16" name="Picture 15" descr="A pile of jelly beans&#10;&#10;Description automatically generated">
            <a:extLst>
              <a:ext uri="{FF2B5EF4-FFF2-40B4-BE49-F238E27FC236}">
                <a16:creationId xmlns:a16="http://schemas.microsoft.com/office/drawing/2014/main" id="{991AD051-4383-91C8-E3A4-C9EA65EABE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0504" y="1801621"/>
            <a:ext cx="1978703" cy="149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70514"/>
            <a:ext cx="8520600" cy="1037846"/>
          </a:xfrm>
        </p:spPr>
        <p:txBody>
          <a:bodyPr/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4800" dirty="0"/>
              <a:t>Important Parts of a Poster…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C799346-9521-9BFC-102A-2A080552F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709" y="1196350"/>
            <a:ext cx="3705665" cy="3705434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74295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Title &amp; Your Name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Materials &amp; Procedure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(graphs, drawings, pictures)</a:t>
            </a:r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tri fold presentation&#10;&#10;Description automatically generated">
            <a:extLst>
              <a:ext uri="{FF2B5EF4-FFF2-40B4-BE49-F238E27FC236}">
                <a16:creationId xmlns:a16="http://schemas.microsoft.com/office/drawing/2014/main" id="{E033D800-D570-33DD-4B16-82B2D527C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897" y="659568"/>
            <a:ext cx="6886728" cy="516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4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55524"/>
            <a:ext cx="8520600" cy="1037846"/>
          </a:xfrm>
        </p:spPr>
        <p:txBody>
          <a:bodyPr/>
          <a:lstStyle/>
          <a:p>
            <a:r>
              <a:rPr lang="en-US" sz="4800" dirty="0"/>
              <a:t>Science is </a:t>
            </a:r>
            <a:r>
              <a:rPr lang="en-US" sz="4800" b="1" dirty="0"/>
              <a:t>COLLABORATIVE</a:t>
            </a:r>
            <a:r>
              <a:rPr lang="en-US" sz="4800" dirty="0"/>
              <a:t>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800" y="1239865"/>
            <a:ext cx="5279631" cy="3662336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+mj-lt"/>
              </a:rPr>
              <a:t>Collaboration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 means working together – it’s </a:t>
            </a:r>
            <a:r>
              <a:rPr lang="en-US" sz="2800" b="1" dirty="0">
                <a:solidFill>
                  <a:schemeClr val="bg2"/>
                </a:solidFill>
                <a:latin typeface="+mj-lt"/>
              </a:rPr>
              <a:t>teamwork</a:t>
            </a:r>
            <a:r>
              <a:rPr lang="en-US" sz="2800" dirty="0">
                <a:solidFill>
                  <a:schemeClr val="bg2"/>
                </a:solidFill>
                <a:latin typeface="+mj-lt"/>
              </a:rPr>
              <a:t>! 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2800" dirty="0">
                <a:solidFill>
                  <a:schemeClr val="bg2"/>
                </a:solidFill>
                <a:latin typeface="+mj-lt"/>
              </a:rPr>
              <a:t>Scientists spend a lot of time talking to other scientists to get help and new ideas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2800" dirty="0">
                <a:solidFill>
                  <a:schemeClr val="bg2"/>
                </a:solidFill>
                <a:latin typeface="+mj-lt"/>
              </a:rPr>
              <a:t>Lots of brains thinking and working together is better than one!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7" name="Picture 6" descr="A group of gears and symbols&#10;&#10;Description automatically generated">
            <a:extLst>
              <a:ext uri="{FF2B5EF4-FFF2-40B4-BE49-F238E27FC236}">
                <a16:creationId xmlns:a16="http://schemas.microsoft.com/office/drawing/2014/main" id="{2EA43B55-E2FE-4409-425C-1EF1C4ECA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23" r="8965"/>
          <a:stretch/>
        </p:blipFill>
        <p:spPr>
          <a:xfrm>
            <a:off x="5561352" y="1229193"/>
            <a:ext cx="3360833" cy="368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71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55524"/>
            <a:ext cx="8520600" cy="1037846"/>
          </a:xfrm>
        </p:spPr>
        <p:txBody>
          <a:bodyPr/>
          <a:lstStyle/>
          <a:p>
            <a:r>
              <a:rPr lang="en-US" sz="4800" dirty="0"/>
              <a:t>Science is </a:t>
            </a:r>
            <a:r>
              <a:rPr lang="en-US" sz="4800" b="1" dirty="0"/>
              <a:t>COLLABORATIVE</a:t>
            </a:r>
            <a:r>
              <a:rPr lang="en-US" sz="4800" dirty="0"/>
              <a:t>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693" y="1149922"/>
            <a:ext cx="4356190" cy="3676909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are a few reasons you can think of that makes it important for scientists to be collaborative (work together)?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Raise your hand!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group of hands forming a circle&#10;&#10;Description automatically generated with low confidence">
            <a:extLst>
              <a:ext uri="{FF2B5EF4-FFF2-40B4-BE49-F238E27FC236}">
                <a16:creationId xmlns:a16="http://schemas.microsoft.com/office/drawing/2014/main" id="{B3B486E3-6AB5-E648-D63B-04D5F3A41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891" y="1124261"/>
            <a:ext cx="3704443" cy="370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1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55524"/>
            <a:ext cx="8520600" cy="1037846"/>
          </a:xfrm>
        </p:spPr>
        <p:txBody>
          <a:bodyPr/>
          <a:lstStyle/>
          <a:p>
            <a:r>
              <a:rPr lang="en-US" sz="4800" dirty="0"/>
              <a:t>Science is </a:t>
            </a:r>
            <a:r>
              <a:rPr lang="en-US" sz="4800" b="1" dirty="0"/>
              <a:t>CREATIVE</a:t>
            </a:r>
            <a:r>
              <a:rPr lang="en-US" sz="4800" dirty="0"/>
              <a:t>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39865"/>
            <a:ext cx="4710005" cy="3662336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does it mean to be creative?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are a few reasons you can think of that makes it important for scientists to be creative (new ideas)?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Raise your hand!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drawing, sketch, colorfulness, art&#10;&#10;Description automatically generated">
            <a:extLst>
              <a:ext uri="{FF2B5EF4-FFF2-40B4-BE49-F238E27FC236}">
                <a16:creationId xmlns:a16="http://schemas.microsoft.com/office/drawing/2014/main" id="{46ED7868-D8BE-0FC5-A395-202954A164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6498" y="1232424"/>
            <a:ext cx="3551607" cy="368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6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55524"/>
            <a:ext cx="8520600" cy="1037846"/>
          </a:xfrm>
        </p:spPr>
        <p:txBody>
          <a:bodyPr/>
          <a:lstStyle/>
          <a:p>
            <a:r>
              <a:rPr lang="en-US" sz="4800" dirty="0"/>
              <a:t>Science is </a:t>
            </a:r>
            <a:r>
              <a:rPr lang="en-US" sz="4800" b="1" dirty="0"/>
              <a:t>CREATIVE</a:t>
            </a:r>
            <a:r>
              <a:rPr lang="en-US" sz="4800" dirty="0"/>
              <a:t>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39865"/>
            <a:ext cx="4710005" cy="3662336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only way to make a new discovery is to try something that has never been done before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Scientists need to think of new ways – new experiments – to answer questions every day!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Scientists can’t be afraid to think outside the box – new ideas!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artoon of a hand holding a light bulb out of a box&#10;&#10;Description automatically generated with medium confidence">
            <a:extLst>
              <a:ext uri="{FF2B5EF4-FFF2-40B4-BE49-F238E27FC236}">
                <a16:creationId xmlns:a16="http://schemas.microsoft.com/office/drawing/2014/main" id="{FECFAAC1-215B-2732-4399-BC2344798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805" y="542757"/>
            <a:ext cx="3449362" cy="428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11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10" y="290436"/>
            <a:ext cx="8712379" cy="1037846"/>
          </a:xfrm>
        </p:spPr>
        <p:txBody>
          <a:bodyPr/>
          <a:lstStyle/>
          <a:p>
            <a:r>
              <a:rPr lang="en-US" sz="4000" dirty="0">
                <a:latin typeface="Oswald" pitchFamily="2" charset="77"/>
                <a:ea typeface="Calibri"/>
                <a:cs typeface="Calibri"/>
                <a:sym typeface="Calibri"/>
              </a:rPr>
              <a:t>Creativity is About Seeing Things </a:t>
            </a:r>
            <a:r>
              <a:rPr lang="en-US" sz="4000" b="1" dirty="0">
                <a:latin typeface="Oswald" pitchFamily="2" charset="77"/>
                <a:ea typeface="Calibri"/>
                <a:cs typeface="Calibri"/>
                <a:sym typeface="Calibri"/>
              </a:rPr>
              <a:t>Differently </a:t>
            </a:r>
            <a:br>
              <a:rPr lang="en-US" sz="4400" b="1" dirty="0">
                <a:latin typeface="Oswald" pitchFamily="2" charset="77"/>
                <a:ea typeface="Calibri"/>
                <a:cs typeface="Calibri"/>
                <a:sym typeface="Calibri"/>
              </a:rPr>
            </a:br>
            <a:r>
              <a:rPr lang="en-US" sz="2800" dirty="0">
                <a:latin typeface="Oswald" pitchFamily="2" charset="77"/>
                <a:ea typeface="Calibri"/>
                <a:cs typeface="Calibri"/>
                <a:sym typeface="Calibri"/>
              </a:rPr>
              <a:t>(</a:t>
            </a:r>
            <a:r>
              <a:rPr lang="en-US" sz="3200" dirty="0">
                <a:latin typeface="Oswald" pitchFamily="2" charset="77"/>
                <a:ea typeface="Calibri"/>
                <a:cs typeface="Calibri"/>
                <a:sym typeface="Calibri"/>
              </a:rPr>
              <a:t>taking on a new perspective)</a:t>
            </a:r>
            <a:endParaRPr lang="en-US" sz="3200" dirty="0">
              <a:latin typeface="Oswal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742" y="1407567"/>
            <a:ext cx="8502516" cy="975869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4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Let’s talk about the pictures below - what do you see?</a:t>
            </a:r>
            <a:endParaRPr lang="en-US" sz="1800" b="1" dirty="0">
              <a:solidFill>
                <a:schemeClr val="bg2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24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Raise your hand to be called on!</a:t>
            </a:r>
          </a:p>
        </p:txBody>
      </p:sp>
      <p:pic>
        <p:nvPicPr>
          <p:cNvPr id="6" name="Picture 5" descr="A picture containing symmetry, rectangle, pattern, line&#10;&#10;Description automatically generated">
            <a:extLst>
              <a:ext uri="{FF2B5EF4-FFF2-40B4-BE49-F238E27FC236}">
                <a16:creationId xmlns:a16="http://schemas.microsoft.com/office/drawing/2014/main" id="{DE920D9B-FC88-CCBE-ACAF-91D9F5868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164" y="2488367"/>
            <a:ext cx="2298350" cy="2655133"/>
          </a:xfrm>
          <a:prstGeom prst="rect">
            <a:avLst/>
          </a:prstGeom>
        </p:spPr>
      </p:pic>
      <p:pic>
        <p:nvPicPr>
          <p:cNvPr id="8" name="Picture 7" descr="A picture containing drawing, illustration, art, clipart&#10;&#10;Description automatically generated">
            <a:extLst>
              <a:ext uri="{FF2B5EF4-FFF2-40B4-BE49-F238E27FC236}">
                <a16:creationId xmlns:a16="http://schemas.microsoft.com/office/drawing/2014/main" id="{D5DFA7C7-9DC4-27A7-9F8F-19A591E61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312" y="2268668"/>
            <a:ext cx="3024734" cy="3024734"/>
          </a:xfrm>
          <a:prstGeom prst="rect">
            <a:avLst/>
          </a:prstGeom>
        </p:spPr>
      </p:pic>
      <p:pic>
        <p:nvPicPr>
          <p:cNvPr id="10" name="Picture 9" descr="A picture containing graphics, graphic design, colorfulness, art&#10;&#10;Description automatically generated">
            <a:extLst>
              <a:ext uri="{FF2B5EF4-FFF2-40B4-BE49-F238E27FC236}">
                <a16:creationId xmlns:a16="http://schemas.microsoft.com/office/drawing/2014/main" id="{AF826A7E-AD12-4603-6A7B-005B975CE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94428" y="2686050"/>
            <a:ext cx="2280379" cy="22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4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>
            <a:spLocks noGrp="1"/>
          </p:cNvSpPr>
          <p:nvPr>
            <p:ph type="title"/>
          </p:nvPr>
        </p:nvSpPr>
        <p:spPr>
          <a:xfrm>
            <a:off x="244259" y="1873770"/>
            <a:ext cx="3698154" cy="302801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>
              <a:buSzPts val="4800"/>
            </a:pPr>
            <a:r>
              <a:rPr lang="en-US" sz="3600" dirty="0"/>
              <a:t>Why do you think it is important for scientists to tell other </a:t>
            </a:r>
            <a:r>
              <a:rPr lang="en-US" sz="3600" b="1" dirty="0"/>
              <a:t>scientists</a:t>
            </a:r>
            <a:r>
              <a:rPr lang="en-US" sz="3600" dirty="0"/>
              <a:t> about their research?</a:t>
            </a:r>
            <a:endParaRPr dirty="0"/>
          </a:p>
        </p:txBody>
      </p:sp>
      <p:sp>
        <p:nvSpPr>
          <p:cNvPr id="265" name="Google Shape;265;p16"/>
          <p:cNvSpPr txBox="1"/>
          <p:nvPr/>
        </p:nvSpPr>
        <p:spPr>
          <a:xfrm>
            <a:off x="0" y="1"/>
            <a:ext cx="9144000" cy="131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ctr" defTabSz="685800">
              <a:lnSpc>
                <a:spcPct val="90000"/>
              </a:lnSpc>
              <a:buSzPts val="4400"/>
            </a:pPr>
            <a:r>
              <a:rPr lang="en-US" sz="3300" b="1" dirty="0">
                <a:latin typeface="Calibri"/>
                <a:ea typeface="Calibri"/>
                <a:cs typeface="Calibri"/>
                <a:sym typeface="Calibri"/>
              </a:rPr>
              <a:t>SCIENCE COMMUNICATION</a:t>
            </a:r>
            <a:endParaRPr sz="1050" dirty="0"/>
          </a:p>
          <a:p>
            <a:pPr algn="ctr" defTabSz="685800">
              <a:lnSpc>
                <a:spcPct val="90000"/>
              </a:lnSpc>
              <a:buSzPts val="4400"/>
            </a:pPr>
            <a:r>
              <a:rPr lang="en-US" sz="3300" dirty="0">
                <a:latin typeface="Calibri"/>
                <a:ea typeface="Calibri"/>
                <a:cs typeface="Calibri"/>
                <a:sym typeface="Calibri"/>
              </a:rPr>
              <a:t>- telling other people about science research -</a:t>
            </a:r>
            <a:endParaRPr sz="1050" dirty="0"/>
          </a:p>
        </p:txBody>
      </p:sp>
      <p:sp>
        <p:nvSpPr>
          <p:cNvPr id="266" name="Google Shape;266;p16"/>
          <p:cNvSpPr txBox="1"/>
          <p:nvPr/>
        </p:nvSpPr>
        <p:spPr>
          <a:xfrm>
            <a:off x="0" y="1194561"/>
            <a:ext cx="9144000" cy="487340"/>
          </a:xfrm>
          <a:prstGeom prst="rect">
            <a:avLst/>
          </a:prstGeom>
          <a:gradFill>
            <a:gsLst>
              <a:gs pos="0">
                <a:srgbClr val="FFCC1D"/>
              </a:gs>
              <a:gs pos="41000">
                <a:srgbClr val="209ADA"/>
              </a:gs>
              <a:gs pos="76000">
                <a:srgbClr val="9F58A2"/>
              </a:gs>
              <a:gs pos="99000">
                <a:srgbClr val="EC4F7A"/>
              </a:gs>
              <a:gs pos="100000">
                <a:srgbClr val="EC4F7A"/>
              </a:gs>
            </a:gsLst>
            <a:lin ang="1080000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/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050"/>
          </a:p>
        </p:txBody>
      </p:sp>
      <p:pic>
        <p:nvPicPr>
          <p:cNvPr id="5" name="Picture 4" descr="A cartoon of a person standing at a table with people around it&#10;&#10;Description automatically generated with low confidence">
            <a:extLst>
              <a:ext uri="{FF2B5EF4-FFF2-40B4-BE49-F238E27FC236}">
                <a16:creationId xmlns:a16="http://schemas.microsoft.com/office/drawing/2014/main" id="{961CA3C9-91A8-B936-7B91-878A6EDAF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93069"/>
            <a:ext cx="4131858" cy="29955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>
            <a:spLocks noGrp="1"/>
          </p:cNvSpPr>
          <p:nvPr>
            <p:ph type="title"/>
          </p:nvPr>
        </p:nvSpPr>
        <p:spPr>
          <a:xfrm>
            <a:off x="244259" y="1873770"/>
            <a:ext cx="4537604" cy="302801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>
              <a:buSzPts val="4800"/>
            </a:pPr>
            <a:r>
              <a:rPr lang="en-US" sz="3600" dirty="0"/>
              <a:t>Why do you think it is important for scientists to tell people in the </a:t>
            </a:r>
            <a:r>
              <a:rPr lang="en-US" sz="3600" b="1" dirty="0"/>
              <a:t>general public </a:t>
            </a:r>
            <a:r>
              <a:rPr lang="en-US" sz="3000" i="1" dirty="0"/>
              <a:t>(people who are not scientists)</a:t>
            </a:r>
            <a:r>
              <a:rPr lang="en-US" sz="3600" dirty="0"/>
              <a:t> about their research?</a:t>
            </a:r>
            <a:endParaRPr dirty="0"/>
          </a:p>
        </p:txBody>
      </p:sp>
      <p:sp>
        <p:nvSpPr>
          <p:cNvPr id="265" name="Google Shape;265;p16"/>
          <p:cNvSpPr txBox="1"/>
          <p:nvPr/>
        </p:nvSpPr>
        <p:spPr>
          <a:xfrm>
            <a:off x="0" y="1"/>
            <a:ext cx="9144000" cy="1315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algn="ctr" defTabSz="685800">
              <a:lnSpc>
                <a:spcPct val="90000"/>
              </a:lnSpc>
              <a:buSzPts val="4400"/>
            </a:pPr>
            <a:r>
              <a:rPr lang="en-US" sz="3300" b="1" dirty="0">
                <a:latin typeface="Calibri"/>
                <a:ea typeface="Calibri"/>
                <a:cs typeface="Calibri"/>
                <a:sym typeface="Calibri"/>
              </a:rPr>
              <a:t>SCIENCE COMMUNICATION</a:t>
            </a:r>
            <a:endParaRPr sz="1050" dirty="0"/>
          </a:p>
          <a:p>
            <a:pPr algn="ctr" defTabSz="685800">
              <a:lnSpc>
                <a:spcPct val="90000"/>
              </a:lnSpc>
              <a:buSzPts val="4400"/>
            </a:pPr>
            <a:r>
              <a:rPr lang="en-US" sz="3300" dirty="0">
                <a:latin typeface="Calibri"/>
                <a:ea typeface="Calibri"/>
                <a:cs typeface="Calibri"/>
                <a:sym typeface="Calibri"/>
              </a:rPr>
              <a:t>- telling other people about science research -</a:t>
            </a:r>
            <a:endParaRPr sz="1050" dirty="0"/>
          </a:p>
        </p:txBody>
      </p:sp>
      <p:sp>
        <p:nvSpPr>
          <p:cNvPr id="266" name="Google Shape;266;p16"/>
          <p:cNvSpPr txBox="1"/>
          <p:nvPr/>
        </p:nvSpPr>
        <p:spPr>
          <a:xfrm>
            <a:off x="0" y="1194561"/>
            <a:ext cx="9144000" cy="487340"/>
          </a:xfrm>
          <a:prstGeom prst="rect">
            <a:avLst/>
          </a:prstGeom>
          <a:gradFill>
            <a:gsLst>
              <a:gs pos="0">
                <a:srgbClr val="FFCC1D"/>
              </a:gs>
              <a:gs pos="41000">
                <a:srgbClr val="209ADA"/>
              </a:gs>
              <a:gs pos="76000">
                <a:srgbClr val="9F58A2"/>
              </a:gs>
              <a:gs pos="99000">
                <a:srgbClr val="EC4F7A"/>
              </a:gs>
              <a:gs pos="100000">
                <a:srgbClr val="EC4F7A"/>
              </a:gs>
            </a:gsLst>
            <a:lin ang="10800000" scaled="0"/>
          </a:gra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defTabSz="685800"/>
            <a:r>
              <a:rPr lang="en-US" sz="90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050"/>
          </a:p>
        </p:txBody>
      </p:sp>
      <p:pic>
        <p:nvPicPr>
          <p:cNvPr id="2" name="Picture 1" descr="A group of people using a smartphone&#10;&#10;Description automatically generated">
            <a:extLst>
              <a:ext uri="{FF2B5EF4-FFF2-40B4-BE49-F238E27FC236}">
                <a16:creationId xmlns:a16="http://schemas.microsoft.com/office/drawing/2014/main" id="{9845DB31-5EDF-EE6A-679C-B58C175B2F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26" t="12241" r="18380" b="15774"/>
          <a:stretch/>
        </p:blipFill>
        <p:spPr>
          <a:xfrm>
            <a:off x="5051686" y="1768557"/>
            <a:ext cx="3982710" cy="31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2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785111"/>
            <a:ext cx="8520600" cy="1037846"/>
          </a:xfrm>
        </p:spPr>
        <p:txBody>
          <a:bodyPr/>
          <a:lstStyle/>
          <a:p>
            <a:r>
              <a:rPr lang="en-US" sz="4800" dirty="0"/>
              <a:t>Scientists make posters to tell people about what they do.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ECFAA-0B9B-0231-D747-02EF1A633137}"/>
              </a:ext>
            </a:extLst>
          </p:cNvPr>
          <p:cNvSpPr txBox="1"/>
          <p:nvPr/>
        </p:nvSpPr>
        <p:spPr>
          <a:xfrm>
            <a:off x="0" y="4557728"/>
            <a:ext cx="9338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/>
              <a:t>These posters help scientists tell people about their research.</a:t>
            </a:r>
          </a:p>
        </p:txBody>
      </p:sp>
      <p:pic>
        <p:nvPicPr>
          <p:cNvPr id="9" name="Picture 8" descr="A person looking at a science project&#10;&#10;Description automatically generated">
            <a:extLst>
              <a:ext uri="{FF2B5EF4-FFF2-40B4-BE49-F238E27FC236}">
                <a16:creationId xmlns:a16="http://schemas.microsoft.com/office/drawing/2014/main" id="{F3A9094A-8843-E4F1-BAA0-D11EB3D4A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53" y="1742161"/>
            <a:ext cx="4109447" cy="2741772"/>
          </a:xfrm>
          <a:prstGeom prst="rect">
            <a:avLst/>
          </a:prstGeom>
        </p:spPr>
      </p:pic>
      <p:pic>
        <p:nvPicPr>
          <p:cNvPr id="11" name="Picture 10" descr="A picture containing electronics, text, multimedia, computer&#10;&#10;Description automatically generated">
            <a:extLst>
              <a:ext uri="{FF2B5EF4-FFF2-40B4-BE49-F238E27FC236}">
                <a16:creationId xmlns:a16="http://schemas.microsoft.com/office/drawing/2014/main" id="{7831CCB0-F850-F343-8BA3-F055311B1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28" b="92631" l="10000" r="90000">
                        <a14:foregroundMark x1="15781" y1="30604" x2="30391" y2="30911"/>
                        <a14:foregroundMark x1="30391" y1="30911" x2="22969" y2="33060"/>
                        <a14:foregroundMark x1="22969" y1="33060" x2="25547" y2="35517"/>
                        <a14:foregroundMark x1="40234" y1="92426" x2="55781" y2="92631"/>
                        <a14:foregroundMark x1="15781" y1="30297" x2="15781" y2="39099"/>
                        <a14:foregroundMark x1="17344" y1="37052" x2="17344" y2="37052"/>
                        <a14:foregroundMark x1="17344" y1="37052" x2="17344" y2="37052"/>
                        <a14:foregroundMark x1="16250" y1="37564" x2="16250" y2="28864"/>
                        <a14:foregroundMark x1="16875" y1="28557" x2="24844" y2="28864"/>
                        <a14:foregroundMark x1="24844" y1="28864" x2="29297" y2="36438"/>
                        <a14:foregroundMark x1="29297" y1="36438" x2="22109" y2="38485"/>
                        <a14:foregroundMark x1="22109" y1="38485" x2="29141" y2="35722"/>
                        <a14:foregroundMark x1="29141" y1="35722" x2="25469" y2="27636"/>
                        <a14:foregroundMark x1="25469" y1="27636" x2="21094" y2="279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1941" y="1345554"/>
            <a:ext cx="4482059" cy="341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2161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351</Words>
  <Application>Microsoft Macintosh PowerPoint</Application>
  <PresentationFormat>On-screen Show (16:9)</PresentationFormat>
  <Paragraphs>45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Oswald</vt:lpstr>
      <vt:lpstr>Source Sans Pro</vt:lpstr>
      <vt:lpstr>Arial</vt:lpstr>
      <vt:lpstr>Source Code Pro</vt:lpstr>
      <vt:lpstr>Modern Writer</vt:lpstr>
      <vt:lpstr>Office Theme</vt:lpstr>
      <vt:lpstr>Creativity, Collaboration &amp; Science Communication!</vt:lpstr>
      <vt:lpstr>Science is COLLABORATIVE…</vt:lpstr>
      <vt:lpstr>Science is COLLABORATIVE…</vt:lpstr>
      <vt:lpstr>Science is CREATIVE…</vt:lpstr>
      <vt:lpstr>Science is CREATIVE…</vt:lpstr>
      <vt:lpstr>Creativity is About Seeing Things Differently  (taking on a new perspective)</vt:lpstr>
      <vt:lpstr>Why do you think it is important for scientists to tell other scientists about their research?</vt:lpstr>
      <vt:lpstr>Why do you think it is important for scientists to tell people in the general public (people who are not scientists) about their research?</vt:lpstr>
      <vt:lpstr>Scientists make posters to tell people about what they do.</vt:lpstr>
      <vt:lpstr>Today, YOU are going to make a poster about your favorite TLaS experiment!</vt:lpstr>
      <vt:lpstr>Important Parts of a Poster…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Spotting Fake News</dc:title>
  <dc:creator>Denis Ohlstrom</dc:creator>
  <cp:lastModifiedBy>Amin, Reema</cp:lastModifiedBy>
  <cp:revision>20</cp:revision>
  <dcterms:modified xsi:type="dcterms:W3CDTF">2024-08-22T20:18:49Z</dcterms:modified>
</cp:coreProperties>
</file>