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4"/>
  </p:notesMasterIdLst>
  <p:sldIdLst>
    <p:sldId id="256" r:id="rId2"/>
    <p:sldId id="257" r:id="rId3"/>
    <p:sldId id="258" r:id="rId4"/>
    <p:sldId id="260" r:id="rId5"/>
    <p:sldId id="267" r:id="rId6"/>
    <p:sldId id="266" r:id="rId7"/>
    <p:sldId id="278" r:id="rId8"/>
    <p:sldId id="281" r:id="rId9"/>
    <p:sldId id="280" r:id="rId10"/>
    <p:sldId id="269" r:id="rId11"/>
    <p:sldId id="277" r:id="rId12"/>
    <p:sldId id="298" r:id="rId13"/>
    <p:sldId id="282" r:id="rId14"/>
    <p:sldId id="279" r:id="rId15"/>
    <p:sldId id="261" r:id="rId16"/>
    <p:sldId id="283" r:id="rId17"/>
    <p:sldId id="284" r:id="rId18"/>
    <p:sldId id="285" r:id="rId19"/>
    <p:sldId id="291" r:id="rId20"/>
    <p:sldId id="286" r:id="rId21"/>
    <p:sldId id="292" r:id="rId22"/>
    <p:sldId id="295" r:id="rId23"/>
    <p:sldId id="294" r:id="rId24"/>
    <p:sldId id="296" r:id="rId25"/>
    <p:sldId id="297" r:id="rId26"/>
    <p:sldId id="263" r:id="rId27"/>
    <p:sldId id="276" r:id="rId28"/>
    <p:sldId id="264" r:id="rId29"/>
    <p:sldId id="262" r:id="rId30"/>
    <p:sldId id="275" r:id="rId31"/>
    <p:sldId id="272" r:id="rId32"/>
    <p:sldId id="27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F8C64-FE1D-44FF-A120-17C9E49627AA}" v="1" dt="2021-07-19T21:51:44.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4" autoAdjust="0"/>
    <p:restoredTop sz="94660"/>
  </p:normalViewPr>
  <p:slideViewPr>
    <p:cSldViewPr snapToGrid="0">
      <p:cViewPr varScale="1">
        <p:scale>
          <a:sx n="53" d="100"/>
          <a:sy n="53" d="100"/>
        </p:scale>
        <p:origin x="330" y="6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Kolman" userId="40d7f7b8f48be844" providerId="LiveId" clId="{DD071EBA-1E20-4276-9DDB-5AA3B16CD7CA}"/>
    <pc:docChg chg="undo custSel addSld modSld">
      <pc:chgData name="Caroline Kolman" userId="40d7f7b8f48be844" providerId="LiveId" clId="{DD071EBA-1E20-4276-9DDB-5AA3B16CD7CA}" dt="2021-02-12T17:35:44.053" v="1646" actId="20577"/>
      <pc:docMkLst>
        <pc:docMk/>
      </pc:docMkLst>
      <pc:sldChg chg="modSp mod">
        <pc:chgData name="Caroline Kolman" userId="40d7f7b8f48be844" providerId="LiveId" clId="{DD071EBA-1E20-4276-9DDB-5AA3B16CD7CA}" dt="2021-02-12T17:33:01.884" v="1231" actId="20577"/>
        <pc:sldMkLst>
          <pc:docMk/>
          <pc:sldMk cId="2784722657" sldId="257"/>
        </pc:sldMkLst>
        <pc:spChg chg="mod">
          <ac:chgData name="Caroline Kolman" userId="40d7f7b8f48be844" providerId="LiveId" clId="{DD071EBA-1E20-4276-9DDB-5AA3B16CD7CA}" dt="2021-02-12T17:33:01.884" v="1231" actId="20577"/>
          <ac:spMkLst>
            <pc:docMk/>
            <pc:sldMk cId="2784722657" sldId="257"/>
            <ac:spMk id="3" creationId="{5617D849-6372-4D24-BE0D-974B20C8BB40}"/>
          </ac:spMkLst>
        </pc:spChg>
      </pc:sldChg>
      <pc:sldChg chg="modSp mod">
        <pc:chgData name="Caroline Kolman" userId="40d7f7b8f48be844" providerId="LiveId" clId="{DD071EBA-1E20-4276-9DDB-5AA3B16CD7CA}" dt="2021-02-09T00:46:36.931" v="1047" actId="20577"/>
        <pc:sldMkLst>
          <pc:docMk/>
          <pc:sldMk cId="1718005556" sldId="262"/>
        </pc:sldMkLst>
        <pc:spChg chg="mod">
          <ac:chgData name="Caroline Kolman" userId="40d7f7b8f48be844" providerId="LiveId" clId="{DD071EBA-1E20-4276-9DDB-5AA3B16CD7CA}" dt="2021-02-09T00:46:36.931" v="1047" actId="20577"/>
          <ac:spMkLst>
            <pc:docMk/>
            <pc:sldMk cId="1718005556" sldId="262"/>
            <ac:spMk id="2" creationId="{86B2CEBB-9CAE-4827-A42C-81572968D2DA}"/>
          </ac:spMkLst>
        </pc:spChg>
      </pc:sldChg>
      <pc:sldChg chg="addSp modSp mod">
        <pc:chgData name="Caroline Kolman" userId="40d7f7b8f48be844" providerId="LiveId" clId="{DD071EBA-1E20-4276-9DDB-5AA3B16CD7CA}" dt="2021-02-09T00:44:02.622" v="955" actId="1076"/>
        <pc:sldMkLst>
          <pc:docMk/>
          <pc:sldMk cId="357372369" sldId="263"/>
        </pc:sldMkLst>
        <pc:spChg chg="add mod">
          <ac:chgData name="Caroline Kolman" userId="40d7f7b8f48be844" providerId="LiveId" clId="{DD071EBA-1E20-4276-9DDB-5AA3B16CD7CA}" dt="2021-02-09T00:44:02.622" v="955" actId="1076"/>
          <ac:spMkLst>
            <pc:docMk/>
            <pc:sldMk cId="357372369" sldId="263"/>
            <ac:spMk id="3" creationId="{405A4E43-549C-4D18-95E7-4257A5C5AB99}"/>
          </ac:spMkLst>
        </pc:spChg>
        <pc:spChg chg="mod">
          <ac:chgData name="Caroline Kolman" userId="40d7f7b8f48be844" providerId="LiveId" clId="{DD071EBA-1E20-4276-9DDB-5AA3B16CD7CA}" dt="2021-02-09T00:39:56.254" v="850" actId="20577"/>
          <ac:spMkLst>
            <pc:docMk/>
            <pc:sldMk cId="357372369" sldId="263"/>
            <ac:spMk id="4" creationId="{B4D09797-21AA-45FC-90B3-B492636C5AC9}"/>
          </ac:spMkLst>
        </pc:spChg>
      </pc:sldChg>
      <pc:sldChg chg="modSp mod">
        <pc:chgData name="Caroline Kolman" userId="40d7f7b8f48be844" providerId="LiveId" clId="{DD071EBA-1E20-4276-9DDB-5AA3B16CD7CA}" dt="2021-02-09T00:48:52.125" v="1085" actId="20577"/>
        <pc:sldMkLst>
          <pc:docMk/>
          <pc:sldMk cId="4227015075" sldId="270"/>
        </pc:sldMkLst>
        <pc:spChg chg="mod">
          <ac:chgData name="Caroline Kolman" userId="40d7f7b8f48be844" providerId="LiveId" clId="{DD071EBA-1E20-4276-9DDB-5AA3B16CD7CA}" dt="2021-02-09T00:48:52.125" v="1085" actId="20577"/>
          <ac:spMkLst>
            <pc:docMk/>
            <pc:sldMk cId="4227015075" sldId="270"/>
            <ac:spMk id="2" creationId="{E65449EE-FE62-4E82-A742-AF43F866F97B}"/>
          </ac:spMkLst>
        </pc:spChg>
      </pc:sldChg>
      <pc:sldChg chg="modSp mod">
        <pc:chgData name="Caroline Kolman" userId="40d7f7b8f48be844" providerId="LiveId" clId="{DD071EBA-1E20-4276-9DDB-5AA3B16CD7CA}" dt="2021-02-12T17:35:44.053" v="1646" actId="20577"/>
        <pc:sldMkLst>
          <pc:docMk/>
          <pc:sldMk cId="2532259457" sldId="274"/>
        </pc:sldMkLst>
        <pc:spChg chg="mod">
          <ac:chgData name="Caroline Kolman" userId="40d7f7b8f48be844" providerId="LiveId" clId="{DD071EBA-1E20-4276-9DDB-5AA3B16CD7CA}" dt="2021-02-12T17:35:44.053" v="1646" actId="20577"/>
          <ac:spMkLst>
            <pc:docMk/>
            <pc:sldMk cId="2532259457" sldId="274"/>
            <ac:spMk id="3" creationId="{9EF5237C-BDAE-44D8-85E7-4803569E6743}"/>
          </ac:spMkLst>
        </pc:spChg>
      </pc:sldChg>
      <pc:sldChg chg="modSp mod">
        <pc:chgData name="Caroline Kolman" userId="40d7f7b8f48be844" providerId="LiveId" clId="{DD071EBA-1E20-4276-9DDB-5AA3B16CD7CA}" dt="2021-02-11T18:32:25.878" v="1097" actId="20577"/>
        <pc:sldMkLst>
          <pc:docMk/>
          <pc:sldMk cId="1092229885" sldId="275"/>
        </pc:sldMkLst>
        <pc:spChg chg="mod">
          <ac:chgData name="Caroline Kolman" userId="40d7f7b8f48be844" providerId="LiveId" clId="{DD071EBA-1E20-4276-9DDB-5AA3B16CD7CA}" dt="2021-02-11T18:32:25.878" v="1097" actId="20577"/>
          <ac:spMkLst>
            <pc:docMk/>
            <pc:sldMk cId="1092229885" sldId="275"/>
            <ac:spMk id="3" creationId="{CC8AD013-70AC-453A-AE45-13B17218A40E}"/>
          </ac:spMkLst>
        </pc:spChg>
      </pc:sldChg>
      <pc:sldChg chg="addSp modSp mod">
        <pc:chgData name="Caroline Kolman" userId="40d7f7b8f48be844" providerId="LiveId" clId="{DD071EBA-1E20-4276-9DDB-5AA3B16CD7CA}" dt="2021-02-09T00:45:28.362" v="1046" actId="114"/>
        <pc:sldMkLst>
          <pc:docMk/>
          <pc:sldMk cId="3596176664" sldId="276"/>
        </pc:sldMkLst>
        <pc:spChg chg="add mod">
          <ac:chgData name="Caroline Kolman" userId="40d7f7b8f48be844" providerId="LiveId" clId="{DD071EBA-1E20-4276-9DDB-5AA3B16CD7CA}" dt="2021-02-09T00:45:28.362" v="1046" actId="114"/>
          <ac:spMkLst>
            <pc:docMk/>
            <pc:sldMk cId="3596176664" sldId="276"/>
            <ac:spMk id="3" creationId="{B51CE293-E38D-4A8E-88BA-9B0A3EE006DB}"/>
          </ac:spMkLst>
        </pc:spChg>
        <pc:spChg chg="mod">
          <ac:chgData name="Caroline Kolman" userId="40d7f7b8f48be844" providerId="LiveId" clId="{DD071EBA-1E20-4276-9DDB-5AA3B16CD7CA}" dt="2021-02-09T00:44:37.210" v="966" actId="1036"/>
          <ac:spMkLst>
            <pc:docMk/>
            <pc:sldMk cId="3596176664" sldId="276"/>
            <ac:spMk id="6" creationId="{C4CE5B42-F051-4178-9D32-555C925F91BB}"/>
          </ac:spMkLst>
        </pc:spChg>
      </pc:sldChg>
      <pc:sldChg chg="modSp mod">
        <pc:chgData name="Caroline Kolman" userId="40d7f7b8f48be844" providerId="LiveId" clId="{DD071EBA-1E20-4276-9DDB-5AA3B16CD7CA}" dt="2021-02-09T00:18:00.237" v="111" actId="20577"/>
        <pc:sldMkLst>
          <pc:docMk/>
          <pc:sldMk cId="3224518249" sldId="280"/>
        </pc:sldMkLst>
        <pc:spChg chg="mod">
          <ac:chgData name="Caroline Kolman" userId="40d7f7b8f48be844" providerId="LiveId" clId="{DD071EBA-1E20-4276-9DDB-5AA3B16CD7CA}" dt="2021-02-09T00:18:00.237" v="111" actId="20577"/>
          <ac:spMkLst>
            <pc:docMk/>
            <pc:sldMk cId="3224518249" sldId="280"/>
            <ac:spMk id="4" creationId="{0DCC5F34-0557-4CB5-82D4-31E20B333674}"/>
          </ac:spMkLst>
        </pc:spChg>
      </pc:sldChg>
      <pc:sldChg chg="modSp mod">
        <pc:chgData name="Caroline Kolman" userId="40d7f7b8f48be844" providerId="LiveId" clId="{DD071EBA-1E20-4276-9DDB-5AA3B16CD7CA}" dt="2021-02-09T00:17:07.028" v="61" actId="6549"/>
        <pc:sldMkLst>
          <pc:docMk/>
          <pc:sldMk cId="1223199516" sldId="281"/>
        </pc:sldMkLst>
        <pc:spChg chg="mod">
          <ac:chgData name="Caroline Kolman" userId="40d7f7b8f48be844" providerId="LiveId" clId="{DD071EBA-1E20-4276-9DDB-5AA3B16CD7CA}" dt="2021-02-09T00:17:07.028" v="61" actId="6549"/>
          <ac:spMkLst>
            <pc:docMk/>
            <pc:sldMk cId="1223199516" sldId="281"/>
            <ac:spMk id="4" creationId="{9A32499B-AE5A-4C48-9DE0-C27C167147E0}"/>
          </ac:spMkLst>
        </pc:spChg>
      </pc:sldChg>
      <pc:sldChg chg="addSp modSp mod">
        <pc:chgData name="Caroline Kolman" userId="40d7f7b8f48be844" providerId="LiveId" clId="{DD071EBA-1E20-4276-9DDB-5AA3B16CD7CA}" dt="2021-02-09T00:25:25.725" v="624" actId="113"/>
        <pc:sldMkLst>
          <pc:docMk/>
          <pc:sldMk cId="2487078481" sldId="282"/>
        </pc:sldMkLst>
        <pc:spChg chg="mod">
          <ac:chgData name="Caroline Kolman" userId="40d7f7b8f48be844" providerId="LiveId" clId="{DD071EBA-1E20-4276-9DDB-5AA3B16CD7CA}" dt="2021-02-09T00:25:01.884" v="582" actId="1076"/>
          <ac:spMkLst>
            <pc:docMk/>
            <pc:sldMk cId="2487078481" sldId="282"/>
            <ac:spMk id="4" creationId="{547F12F5-E334-41F6-828B-C0AE4FA21435}"/>
          </ac:spMkLst>
        </pc:spChg>
        <pc:spChg chg="add mod">
          <ac:chgData name="Caroline Kolman" userId="40d7f7b8f48be844" providerId="LiveId" clId="{DD071EBA-1E20-4276-9DDB-5AA3B16CD7CA}" dt="2021-02-09T00:25:25.725" v="624" actId="113"/>
          <ac:spMkLst>
            <pc:docMk/>
            <pc:sldMk cId="2487078481" sldId="282"/>
            <ac:spMk id="6" creationId="{2C380C84-E994-4595-BB88-ED1222098ED8}"/>
          </ac:spMkLst>
        </pc:spChg>
        <pc:picChg chg="mod">
          <ac:chgData name="Caroline Kolman" userId="40d7f7b8f48be844" providerId="LiveId" clId="{DD071EBA-1E20-4276-9DDB-5AA3B16CD7CA}" dt="2021-02-09T00:25:05.282" v="583" actId="1076"/>
          <ac:picMkLst>
            <pc:docMk/>
            <pc:sldMk cId="2487078481" sldId="282"/>
            <ac:picMk id="3" creationId="{51E5628D-7BA3-4AEC-9B25-C0C9D0A51867}"/>
          </ac:picMkLst>
        </pc:picChg>
      </pc:sldChg>
      <pc:sldChg chg="modSp mod">
        <pc:chgData name="Caroline Kolman" userId="40d7f7b8f48be844" providerId="LiveId" clId="{DD071EBA-1E20-4276-9DDB-5AA3B16CD7CA}" dt="2021-02-09T00:29:01.775" v="769" actId="20577"/>
        <pc:sldMkLst>
          <pc:docMk/>
          <pc:sldMk cId="3416751169" sldId="283"/>
        </pc:sldMkLst>
        <pc:spChg chg="mod">
          <ac:chgData name="Caroline Kolman" userId="40d7f7b8f48be844" providerId="LiveId" clId="{DD071EBA-1E20-4276-9DDB-5AA3B16CD7CA}" dt="2021-02-09T00:29:01.775" v="769" actId="20577"/>
          <ac:spMkLst>
            <pc:docMk/>
            <pc:sldMk cId="3416751169" sldId="283"/>
            <ac:spMk id="4" creationId="{7E615949-BDB3-4B8B-BA9D-13514AFB1731}"/>
          </ac:spMkLst>
        </pc:spChg>
      </pc:sldChg>
      <pc:sldChg chg="modSp mod">
        <pc:chgData name="Caroline Kolman" userId="40d7f7b8f48be844" providerId="LiveId" clId="{DD071EBA-1E20-4276-9DDB-5AA3B16CD7CA}" dt="2021-02-09T00:31:00.923" v="781" actId="1076"/>
        <pc:sldMkLst>
          <pc:docMk/>
          <pc:sldMk cId="1014447683" sldId="284"/>
        </pc:sldMkLst>
        <pc:spChg chg="mod">
          <ac:chgData name="Caroline Kolman" userId="40d7f7b8f48be844" providerId="LiveId" clId="{DD071EBA-1E20-4276-9DDB-5AA3B16CD7CA}" dt="2021-02-09T00:30:59.064" v="780" actId="1076"/>
          <ac:spMkLst>
            <pc:docMk/>
            <pc:sldMk cId="1014447683" sldId="284"/>
            <ac:spMk id="2" creationId="{082CF795-326C-4391-B5D8-2BEF0F7347AD}"/>
          </ac:spMkLst>
        </pc:spChg>
        <pc:spChg chg="mod">
          <ac:chgData name="Caroline Kolman" userId="40d7f7b8f48be844" providerId="LiveId" clId="{DD071EBA-1E20-4276-9DDB-5AA3B16CD7CA}" dt="2021-02-09T00:29:37.077" v="772" actId="1076"/>
          <ac:spMkLst>
            <pc:docMk/>
            <pc:sldMk cId="1014447683" sldId="284"/>
            <ac:spMk id="4" creationId="{3D1C6F62-45E6-4950-94FA-BA478EF61A52}"/>
          </ac:spMkLst>
        </pc:spChg>
        <pc:picChg chg="mod">
          <ac:chgData name="Caroline Kolman" userId="40d7f7b8f48be844" providerId="LiveId" clId="{DD071EBA-1E20-4276-9DDB-5AA3B16CD7CA}" dt="2021-02-09T00:31:00.923" v="781" actId="1076"/>
          <ac:picMkLst>
            <pc:docMk/>
            <pc:sldMk cId="1014447683" sldId="284"/>
            <ac:picMk id="3" creationId="{AAC48426-37AE-4BB8-9425-1A91E3A341B3}"/>
          </ac:picMkLst>
        </pc:picChg>
      </pc:sldChg>
      <pc:sldChg chg="modSp mod">
        <pc:chgData name="Caroline Kolman" userId="40d7f7b8f48be844" providerId="LiveId" clId="{DD071EBA-1E20-4276-9DDB-5AA3B16CD7CA}" dt="2021-02-09T00:30:34.437" v="779" actId="1076"/>
        <pc:sldMkLst>
          <pc:docMk/>
          <pc:sldMk cId="67269592" sldId="285"/>
        </pc:sldMkLst>
        <pc:spChg chg="mod">
          <ac:chgData name="Caroline Kolman" userId="40d7f7b8f48be844" providerId="LiveId" clId="{DD071EBA-1E20-4276-9DDB-5AA3B16CD7CA}" dt="2021-02-09T00:30:29.856" v="778" actId="207"/>
          <ac:spMkLst>
            <pc:docMk/>
            <pc:sldMk cId="67269592" sldId="285"/>
            <ac:spMk id="6" creationId="{F49B92C9-562E-4FF9-BB00-006849B393C4}"/>
          </ac:spMkLst>
        </pc:spChg>
        <pc:picChg chg="mod">
          <ac:chgData name="Caroline Kolman" userId="40d7f7b8f48be844" providerId="LiveId" clId="{DD071EBA-1E20-4276-9DDB-5AA3B16CD7CA}" dt="2021-02-09T00:30:34.437" v="779" actId="1076"/>
          <ac:picMkLst>
            <pc:docMk/>
            <pc:sldMk cId="67269592" sldId="285"/>
            <ac:picMk id="2" creationId="{415B2F80-8FF3-442C-AE3F-EE73567343BE}"/>
          </ac:picMkLst>
        </pc:picChg>
      </pc:sldChg>
      <pc:sldChg chg="modSp mod">
        <pc:chgData name="Caroline Kolman" userId="40d7f7b8f48be844" providerId="LiveId" clId="{DD071EBA-1E20-4276-9DDB-5AA3B16CD7CA}" dt="2021-02-09T00:32:05.103" v="791" actId="1076"/>
        <pc:sldMkLst>
          <pc:docMk/>
          <pc:sldMk cId="2429459644" sldId="286"/>
        </pc:sldMkLst>
        <pc:spChg chg="mod">
          <ac:chgData name="Caroline Kolman" userId="40d7f7b8f48be844" providerId="LiveId" clId="{DD071EBA-1E20-4276-9DDB-5AA3B16CD7CA}" dt="2021-02-09T00:32:05.103" v="791" actId="1076"/>
          <ac:spMkLst>
            <pc:docMk/>
            <pc:sldMk cId="2429459644" sldId="286"/>
            <ac:spMk id="7" creationId="{D774AE8D-0D1B-4889-9691-707C4B2E7B28}"/>
          </ac:spMkLst>
        </pc:spChg>
        <pc:picChg chg="mod modCrop">
          <ac:chgData name="Caroline Kolman" userId="40d7f7b8f48be844" providerId="LiveId" clId="{DD071EBA-1E20-4276-9DDB-5AA3B16CD7CA}" dt="2021-02-09T00:31:57.792" v="788" actId="1076"/>
          <ac:picMkLst>
            <pc:docMk/>
            <pc:sldMk cId="2429459644" sldId="286"/>
            <ac:picMk id="5" creationId="{E5D1452D-B8DB-4497-830C-76317E4B1EE6}"/>
          </ac:picMkLst>
        </pc:picChg>
      </pc:sldChg>
      <pc:sldChg chg="modSp mod">
        <pc:chgData name="Caroline Kolman" userId="40d7f7b8f48be844" providerId="LiveId" clId="{DD071EBA-1E20-4276-9DDB-5AA3B16CD7CA}" dt="2021-02-09T00:31:37.604" v="785" actId="1076"/>
        <pc:sldMkLst>
          <pc:docMk/>
          <pc:sldMk cId="1268295978" sldId="291"/>
        </pc:sldMkLst>
        <pc:spChg chg="mod">
          <ac:chgData name="Caroline Kolman" userId="40d7f7b8f48be844" providerId="LiveId" clId="{DD071EBA-1E20-4276-9DDB-5AA3B16CD7CA}" dt="2021-02-09T00:31:14.675" v="783" actId="207"/>
          <ac:spMkLst>
            <pc:docMk/>
            <pc:sldMk cId="1268295978" sldId="291"/>
            <ac:spMk id="3" creationId="{09BB37CA-3631-4B37-A159-E0BB06EF894F}"/>
          </ac:spMkLst>
        </pc:spChg>
        <pc:picChg chg="mod modCrop">
          <ac:chgData name="Caroline Kolman" userId="40d7f7b8f48be844" providerId="LiveId" clId="{DD071EBA-1E20-4276-9DDB-5AA3B16CD7CA}" dt="2021-02-09T00:31:37.604" v="785" actId="1076"/>
          <ac:picMkLst>
            <pc:docMk/>
            <pc:sldMk cId="1268295978" sldId="291"/>
            <ac:picMk id="2" creationId="{C394C761-3FC2-49B4-8FF7-6691FFB55485}"/>
          </ac:picMkLst>
        </pc:picChg>
      </pc:sldChg>
      <pc:sldChg chg="modSp mod">
        <pc:chgData name="Caroline Kolman" userId="40d7f7b8f48be844" providerId="LiveId" clId="{DD071EBA-1E20-4276-9DDB-5AA3B16CD7CA}" dt="2021-02-09T00:32:47.386" v="799" actId="1076"/>
        <pc:sldMkLst>
          <pc:docMk/>
          <pc:sldMk cId="2217908836" sldId="292"/>
        </pc:sldMkLst>
        <pc:spChg chg="mod">
          <ac:chgData name="Caroline Kolman" userId="40d7f7b8f48be844" providerId="LiveId" clId="{DD071EBA-1E20-4276-9DDB-5AA3B16CD7CA}" dt="2021-02-09T00:32:44.235" v="798" actId="1076"/>
          <ac:spMkLst>
            <pc:docMk/>
            <pc:sldMk cId="2217908836" sldId="292"/>
            <ac:spMk id="3" creationId="{7259F904-BEFF-4BC3-89F1-56500EDC83B7}"/>
          </ac:spMkLst>
        </pc:spChg>
        <pc:picChg chg="mod modCrop">
          <ac:chgData name="Caroline Kolman" userId="40d7f7b8f48be844" providerId="LiveId" clId="{DD071EBA-1E20-4276-9DDB-5AA3B16CD7CA}" dt="2021-02-09T00:32:47.386" v="799" actId="1076"/>
          <ac:picMkLst>
            <pc:docMk/>
            <pc:sldMk cId="2217908836" sldId="292"/>
            <ac:picMk id="2" creationId="{01409A79-2139-4168-93D9-8CC183A5FFFE}"/>
          </ac:picMkLst>
        </pc:picChg>
      </pc:sldChg>
      <pc:sldChg chg="modSp mod">
        <pc:chgData name="Caroline Kolman" userId="40d7f7b8f48be844" providerId="LiveId" clId="{DD071EBA-1E20-4276-9DDB-5AA3B16CD7CA}" dt="2021-02-09T00:34:00.180" v="801" actId="20577"/>
        <pc:sldMkLst>
          <pc:docMk/>
          <pc:sldMk cId="105064064" sldId="294"/>
        </pc:sldMkLst>
        <pc:spChg chg="mod">
          <ac:chgData name="Caroline Kolman" userId="40d7f7b8f48be844" providerId="LiveId" clId="{DD071EBA-1E20-4276-9DDB-5AA3B16CD7CA}" dt="2021-02-09T00:34:00.180" v="801" actId="20577"/>
          <ac:spMkLst>
            <pc:docMk/>
            <pc:sldMk cId="105064064" sldId="294"/>
            <ac:spMk id="3" creationId="{267663AD-5E70-43D0-9989-68544DABD40B}"/>
          </ac:spMkLst>
        </pc:spChg>
        <pc:picChg chg="mod">
          <ac:chgData name="Caroline Kolman" userId="40d7f7b8f48be844" providerId="LiveId" clId="{DD071EBA-1E20-4276-9DDB-5AA3B16CD7CA}" dt="2021-02-09T00:33:56.359" v="800" actId="14100"/>
          <ac:picMkLst>
            <pc:docMk/>
            <pc:sldMk cId="105064064" sldId="294"/>
            <ac:picMk id="5" creationId="{0363736C-EF47-4BA2-8F96-39F8DBA120AB}"/>
          </ac:picMkLst>
        </pc:picChg>
      </pc:sldChg>
      <pc:sldChg chg="addSp modSp new mod">
        <pc:chgData name="Caroline Kolman" userId="40d7f7b8f48be844" providerId="LiveId" clId="{DD071EBA-1E20-4276-9DDB-5AA3B16CD7CA}" dt="2021-02-09T00:24:01.439" v="580" actId="20577"/>
        <pc:sldMkLst>
          <pc:docMk/>
          <pc:sldMk cId="836914938" sldId="298"/>
        </pc:sldMkLst>
        <pc:spChg chg="mod">
          <ac:chgData name="Caroline Kolman" userId="40d7f7b8f48be844" providerId="LiveId" clId="{DD071EBA-1E20-4276-9DDB-5AA3B16CD7CA}" dt="2021-02-09T00:21:01.665" v="133" actId="20577"/>
          <ac:spMkLst>
            <pc:docMk/>
            <pc:sldMk cId="836914938" sldId="298"/>
            <ac:spMk id="2" creationId="{169E34C7-5FA8-41B3-9FD8-98CAF3CAFE88}"/>
          </ac:spMkLst>
        </pc:spChg>
        <pc:spChg chg="add mod">
          <ac:chgData name="Caroline Kolman" userId="40d7f7b8f48be844" providerId="LiveId" clId="{DD071EBA-1E20-4276-9DDB-5AA3B16CD7CA}" dt="2021-02-09T00:24:01.439" v="580" actId="20577"/>
          <ac:spMkLst>
            <pc:docMk/>
            <pc:sldMk cId="836914938" sldId="298"/>
            <ac:spMk id="3" creationId="{7BF29B06-636B-4589-96CA-3ED0E7FC7BDC}"/>
          </ac:spMkLst>
        </pc:spChg>
      </pc:sldChg>
    </pc:docChg>
  </pc:docChgLst>
  <pc:docChgLst>
    <pc:chgData name="Caroline Kolman" userId="40d7f7b8f48be844" providerId="LiveId" clId="{6A9FB1C7-2EC5-4CC8-BD55-2631B0453445}"/>
    <pc:docChg chg="custSel delSld modSld sldOrd">
      <pc:chgData name="Caroline Kolman" userId="40d7f7b8f48be844" providerId="LiveId" clId="{6A9FB1C7-2EC5-4CC8-BD55-2631B0453445}" dt="2021-01-18T14:35:00.628" v="1100" actId="12"/>
      <pc:docMkLst>
        <pc:docMk/>
      </pc:docMkLst>
      <pc:sldChg chg="modSp mod">
        <pc:chgData name="Caroline Kolman" userId="40d7f7b8f48be844" providerId="LiveId" clId="{6A9FB1C7-2EC5-4CC8-BD55-2631B0453445}" dt="2021-01-18T14:32:02.663" v="852" actId="6549"/>
        <pc:sldMkLst>
          <pc:docMk/>
          <pc:sldMk cId="1718005556" sldId="262"/>
        </pc:sldMkLst>
        <pc:spChg chg="mod">
          <ac:chgData name="Caroline Kolman" userId="40d7f7b8f48be844" providerId="LiveId" clId="{6A9FB1C7-2EC5-4CC8-BD55-2631B0453445}" dt="2021-01-18T14:28:29.928" v="803" actId="20577"/>
          <ac:spMkLst>
            <pc:docMk/>
            <pc:sldMk cId="1718005556" sldId="262"/>
            <ac:spMk id="2" creationId="{86B2CEBB-9CAE-4827-A42C-81572968D2DA}"/>
          </ac:spMkLst>
        </pc:spChg>
        <pc:spChg chg="mod">
          <ac:chgData name="Caroline Kolman" userId="40d7f7b8f48be844" providerId="LiveId" clId="{6A9FB1C7-2EC5-4CC8-BD55-2631B0453445}" dt="2021-01-18T14:32:02.663" v="852" actId="6549"/>
          <ac:spMkLst>
            <pc:docMk/>
            <pc:sldMk cId="1718005556" sldId="262"/>
            <ac:spMk id="3" creationId="{F33E2AA5-A6F7-4784-ABB5-26F5E746FC01}"/>
          </ac:spMkLst>
        </pc:spChg>
      </pc:sldChg>
      <pc:sldChg chg="modSp mod ord">
        <pc:chgData name="Caroline Kolman" userId="40d7f7b8f48be844" providerId="LiveId" clId="{6A9FB1C7-2EC5-4CC8-BD55-2631B0453445}" dt="2021-01-18T14:04:16.466" v="743" actId="20577"/>
        <pc:sldMkLst>
          <pc:docMk/>
          <pc:sldMk cId="1903168433" sldId="264"/>
        </pc:sldMkLst>
        <pc:spChg chg="mod">
          <ac:chgData name="Caroline Kolman" userId="40d7f7b8f48be844" providerId="LiveId" clId="{6A9FB1C7-2EC5-4CC8-BD55-2631B0453445}" dt="2021-01-18T14:03:27.071" v="681" actId="20577"/>
          <ac:spMkLst>
            <pc:docMk/>
            <pc:sldMk cId="1903168433" sldId="264"/>
            <ac:spMk id="2" creationId="{C8C9863F-B8D0-4C51-B7E3-0E4609D1D014}"/>
          </ac:spMkLst>
        </pc:spChg>
        <pc:spChg chg="mod">
          <ac:chgData name="Caroline Kolman" userId="40d7f7b8f48be844" providerId="LiveId" clId="{6A9FB1C7-2EC5-4CC8-BD55-2631B0453445}" dt="2021-01-18T14:04:16.466" v="743" actId="20577"/>
          <ac:spMkLst>
            <pc:docMk/>
            <pc:sldMk cId="1903168433" sldId="264"/>
            <ac:spMk id="4" creationId="{3008A6D1-119E-4F9C-8958-9F42CCA04E84}"/>
          </ac:spMkLst>
        </pc:spChg>
      </pc:sldChg>
      <pc:sldChg chg="del">
        <pc:chgData name="Caroline Kolman" userId="40d7f7b8f48be844" providerId="LiveId" clId="{6A9FB1C7-2EC5-4CC8-BD55-2631B0453445}" dt="2021-01-18T14:28:08.802" v="744" actId="47"/>
        <pc:sldMkLst>
          <pc:docMk/>
          <pc:sldMk cId="964870089" sldId="271"/>
        </pc:sldMkLst>
      </pc:sldChg>
      <pc:sldChg chg="addSp modSp mod">
        <pc:chgData name="Caroline Kolman" userId="40d7f7b8f48be844" providerId="LiveId" clId="{6A9FB1C7-2EC5-4CC8-BD55-2631B0453445}" dt="2021-01-18T14:35:00.628" v="1100" actId="12"/>
        <pc:sldMkLst>
          <pc:docMk/>
          <pc:sldMk cId="1092229885" sldId="275"/>
        </pc:sldMkLst>
        <pc:spChg chg="add mod">
          <ac:chgData name="Caroline Kolman" userId="40d7f7b8f48be844" providerId="LiveId" clId="{6A9FB1C7-2EC5-4CC8-BD55-2631B0453445}" dt="2021-01-18T14:35:00.628" v="1100" actId="12"/>
          <ac:spMkLst>
            <pc:docMk/>
            <pc:sldMk cId="1092229885" sldId="275"/>
            <ac:spMk id="3" creationId="{CC8AD013-70AC-453A-AE45-13B17218A40E}"/>
          </ac:spMkLst>
        </pc:spChg>
      </pc:sldChg>
      <pc:sldChg chg="addSp delSp modSp mod">
        <pc:chgData name="Caroline Kolman" userId="40d7f7b8f48be844" providerId="LiveId" clId="{6A9FB1C7-2EC5-4CC8-BD55-2631B0453445}" dt="2021-01-18T13:51:28.576" v="634"/>
        <pc:sldMkLst>
          <pc:docMk/>
          <pc:sldMk cId="3596176664" sldId="276"/>
        </pc:sldMkLst>
        <pc:spChg chg="mod">
          <ac:chgData name="Caroline Kolman" userId="40d7f7b8f48be844" providerId="LiveId" clId="{6A9FB1C7-2EC5-4CC8-BD55-2631B0453445}" dt="2021-01-18T13:28:00.074" v="374" actId="20577"/>
          <ac:spMkLst>
            <pc:docMk/>
            <pc:sldMk cId="3596176664" sldId="276"/>
            <ac:spMk id="2" creationId="{279A6AB4-90C4-4448-871C-4F5A060F9A4E}"/>
          </ac:spMkLst>
        </pc:spChg>
        <pc:spChg chg="add del mod">
          <ac:chgData name="Caroline Kolman" userId="40d7f7b8f48be844" providerId="LiveId" clId="{6A9FB1C7-2EC5-4CC8-BD55-2631B0453445}" dt="2021-01-18T13:51:28.576" v="634"/>
          <ac:spMkLst>
            <pc:docMk/>
            <pc:sldMk cId="3596176664" sldId="276"/>
            <ac:spMk id="3" creationId="{2A29669F-36D4-4374-81AB-109A7B97617D}"/>
          </ac:spMkLst>
        </pc:spChg>
        <pc:spChg chg="add mod">
          <ac:chgData name="Caroline Kolman" userId="40d7f7b8f48be844" providerId="LiveId" clId="{6A9FB1C7-2EC5-4CC8-BD55-2631B0453445}" dt="2021-01-18T13:51:24.273" v="631" actId="113"/>
          <ac:spMkLst>
            <pc:docMk/>
            <pc:sldMk cId="3596176664" sldId="276"/>
            <ac:spMk id="4" creationId="{74327168-9516-43C4-BF60-66A0BD260BE7}"/>
          </ac:spMkLst>
        </pc:spChg>
        <pc:spChg chg="add mod">
          <ac:chgData name="Caroline Kolman" userId="40d7f7b8f48be844" providerId="LiveId" clId="{6A9FB1C7-2EC5-4CC8-BD55-2631B0453445}" dt="2021-01-18T13:51:27.854" v="632" actId="113"/>
          <ac:spMkLst>
            <pc:docMk/>
            <pc:sldMk cId="3596176664" sldId="276"/>
            <ac:spMk id="5" creationId="{34148537-A619-4E2A-A37A-6FE839DAB2FA}"/>
          </ac:spMkLst>
        </pc:spChg>
      </pc:sldChg>
    </pc:docChg>
  </pc:docChgLst>
  <pc:docChgLst>
    <pc:chgData name="Caroline Kolman" userId="40d7f7b8f48be844" providerId="LiveId" clId="{8A2F8C64-FE1D-44FF-A120-17C9E49627AA}"/>
    <pc:docChg chg="delSld modSld">
      <pc:chgData name="Caroline Kolman" userId="40d7f7b8f48be844" providerId="LiveId" clId="{8A2F8C64-FE1D-44FF-A120-17C9E49627AA}" dt="2021-07-19T21:52:42.938" v="11" actId="47"/>
      <pc:docMkLst>
        <pc:docMk/>
      </pc:docMkLst>
      <pc:sldChg chg="modSp mod">
        <pc:chgData name="Caroline Kolman" userId="40d7f7b8f48be844" providerId="LiveId" clId="{8A2F8C64-FE1D-44FF-A120-17C9E49627AA}" dt="2021-07-19T21:51:01.345" v="1" actId="6549"/>
        <pc:sldMkLst>
          <pc:docMk/>
          <pc:sldMk cId="2784722657" sldId="257"/>
        </pc:sldMkLst>
        <pc:spChg chg="mod">
          <ac:chgData name="Caroline Kolman" userId="40d7f7b8f48be844" providerId="LiveId" clId="{8A2F8C64-FE1D-44FF-A120-17C9E49627AA}" dt="2021-07-19T21:51:01.345" v="1" actId="6549"/>
          <ac:spMkLst>
            <pc:docMk/>
            <pc:sldMk cId="2784722657" sldId="257"/>
            <ac:spMk id="3" creationId="{5617D849-6372-4D24-BE0D-974B20C8BB40}"/>
          </ac:spMkLst>
        </pc:spChg>
      </pc:sldChg>
      <pc:sldChg chg="del">
        <pc:chgData name="Caroline Kolman" userId="40d7f7b8f48be844" providerId="LiveId" clId="{8A2F8C64-FE1D-44FF-A120-17C9E49627AA}" dt="2021-07-19T21:50:53.437" v="0" actId="47"/>
        <pc:sldMkLst>
          <pc:docMk/>
          <pc:sldMk cId="4227015075" sldId="270"/>
        </pc:sldMkLst>
      </pc:sldChg>
      <pc:sldChg chg="addSp modSp mod">
        <pc:chgData name="Caroline Kolman" userId="40d7f7b8f48be844" providerId="LiveId" clId="{8A2F8C64-FE1D-44FF-A120-17C9E49627AA}" dt="2021-07-19T21:52:15.529" v="6" actId="14100"/>
        <pc:sldMkLst>
          <pc:docMk/>
          <pc:sldMk cId="2707756080" sldId="272"/>
        </pc:sldMkLst>
        <pc:spChg chg="add mod">
          <ac:chgData name="Caroline Kolman" userId="40d7f7b8f48be844" providerId="LiveId" clId="{8A2F8C64-FE1D-44FF-A120-17C9E49627AA}" dt="2021-07-19T21:52:15.529" v="6" actId="14100"/>
          <ac:spMkLst>
            <pc:docMk/>
            <pc:sldMk cId="2707756080" sldId="272"/>
            <ac:spMk id="3" creationId="{21D9066C-34FF-48A7-B3C7-C0BCFB7F61A0}"/>
          </ac:spMkLst>
        </pc:spChg>
      </pc:sldChg>
      <pc:sldChg chg="modSp mod">
        <pc:chgData name="Caroline Kolman" userId="40d7f7b8f48be844" providerId="LiveId" clId="{8A2F8C64-FE1D-44FF-A120-17C9E49627AA}" dt="2021-07-19T21:52:37.404" v="10" actId="20577"/>
        <pc:sldMkLst>
          <pc:docMk/>
          <pc:sldMk cId="2532259457" sldId="274"/>
        </pc:sldMkLst>
        <pc:spChg chg="mod">
          <ac:chgData name="Caroline Kolman" userId="40d7f7b8f48be844" providerId="LiveId" clId="{8A2F8C64-FE1D-44FF-A120-17C9E49627AA}" dt="2021-07-19T21:52:37.404" v="10" actId="20577"/>
          <ac:spMkLst>
            <pc:docMk/>
            <pc:sldMk cId="2532259457" sldId="274"/>
            <ac:spMk id="3" creationId="{9EF5237C-BDAE-44D8-85E7-4803569E6743}"/>
          </ac:spMkLst>
        </pc:spChg>
      </pc:sldChg>
      <pc:sldChg chg="del">
        <pc:chgData name="Caroline Kolman" userId="40d7f7b8f48be844" providerId="LiveId" clId="{8A2F8C64-FE1D-44FF-A120-17C9E49627AA}" dt="2021-07-19T21:52:42.938" v="11" actId="47"/>
        <pc:sldMkLst>
          <pc:docMk/>
          <pc:sldMk cId="2445712098"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EFC49-7761-41F1-A477-03A87DE875FB}"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9482B-F652-4ECE-A82C-3FC085BBF922}" type="slidenum">
              <a:rPr lang="en-US" smtClean="0"/>
              <a:t>‹#›</a:t>
            </a:fld>
            <a:endParaRPr lang="en-US"/>
          </a:p>
        </p:txBody>
      </p:sp>
    </p:spTree>
    <p:extLst>
      <p:ext uri="{BB962C8B-B14F-4D97-AF65-F5344CB8AC3E}">
        <p14:creationId xmlns:p14="http://schemas.microsoft.com/office/powerpoint/2010/main" val="105401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7/19/2021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875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7/19/2021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843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7/19/2021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989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7/19/2021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1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7/19/2021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983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7/19/2021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626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7/19/2021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095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7/19/2021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503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7/19/2021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321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7/19/2021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4523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7/19/2021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796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7/19/2021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60486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24" r:id="rId6"/>
    <p:sldLayoutId id="2147483720" r:id="rId7"/>
    <p:sldLayoutId id="2147483721" r:id="rId8"/>
    <p:sldLayoutId id="2147483722" r:id="rId9"/>
    <p:sldLayoutId id="2147483723" r:id="rId10"/>
    <p:sldLayoutId id="2147483725" r:id="rId11"/>
  </p:sldLayoutIdLst>
  <p:hf sldNum="0" hdr="0" ftr="0" dt="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innovation.cms.gov/" TargetMode="External"/><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aafp.org/family-physician/practice-and-career/delivery-payment-models/medical-home/planned-care-population-health.html" TargetMode="External"/><Relationship Id="rId2" Type="http://schemas.openxmlformats.org/officeDocument/2006/relationships/hyperlink" Target="https://www.aafp.org/family-physician/practice-and-career/delivery-payment-models/medical-home/access-and-continuity.html" TargetMode="External"/><Relationship Id="rId1" Type="http://schemas.openxmlformats.org/officeDocument/2006/relationships/slideLayout" Target="../slideLayouts/slideLayout6.xml"/><Relationship Id="rId6" Type="http://schemas.openxmlformats.org/officeDocument/2006/relationships/hyperlink" Target="https://www.aafp.org/family-physician/practice-and-career/delivery-payment-models/medical-home/comprehensiveness-and-coordination.html" TargetMode="External"/><Relationship Id="rId5" Type="http://schemas.openxmlformats.org/officeDocument/2006/relationships/hyperlink" Target="https://www.aafp.org/family-physician/practice-and-career/delivery-payment-models/medical-home/patient-caregiver-engagement.html" TargetMode="External"/><Relationship Id="rId4" Type="http://schemas.openxmlformats.org/officeDocument/2006/relationships/hyperlink" Target="https://www.aafp.org/family-physician/practice-and-career/delivery-payment-models/medical-home/care-management.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1E5A4-7ED0-4027-843C-30E6643BBB4B}"/>
              </a:ext>
            </a:extLst>
          </p:cNvPr>
          <p:cNvSpPr>
            <a:spLocks noGrp="1"/>
          </p:cNvSpPr>
          <p:nvPr>
            <p:ph type="ctrTitle"/>
          </p:nvPr>
        </p:nvSpPr>
        <p:spPr>
          <a:xfrm>
            <a:off x="6730000" y="639097"/>
            <a:ext cx="4813072" cy="3494791"/>
          </a:xfrm>
        </p:spPr>
        <p:txBody>
          <a:bodyPr>
            <a:noAutofit/>
          </a:bodyPr>
          <a:lstStyle/>
          <a:p>
            <a:r>
              <a:rPr lang="en-US" sz="6600" dirty="0"/>
              <a:t>Value Based Care and Contracting</a:t>
            </a:r>
          </a:p>
        </p:txBody>
      </p:sp>
      <p:sp>
        <p:nvSpPr>
          <p:cNvPr id="3" name="Subtitle 2">
            <a:extLst>
              <a:ext uri="{FF2B5EF4-FFF2-40B4-BE49-F238E27FC236}">
                <a16:creationId xmlns:a16="http://schemas.microsoft.com/office/drawing/2014/main" id="{CD449D48-17EB-48DC-A369-F82487D925B8}"/>
              </a:ext>
            </a:extLst>
          </p:cNvPr>
          <p:cNvSpPr>
            <a:spLocks noGrp="1"/>
          </p:cNvSpPr>
          <p:nvPr>
            <p:ph type="subTitle" idx="1"/>
          </p:nvPr>
        </p:nvSpPr>
        <p:spPr>
          <a:xfrm>
            <a:off x="6729999" y="4455621"/>
            <a:ext cx="4829101" cy="1238616"/>
          </a:xfrm>
        </p:spPr>
        <p:txBody>
          <a:bodyPr>
            <a:normAutofit/>
          </a:bodyPr>
          <a:lstStyle/>
          <a:p>
            <a:r>
              <a:rPr lang="en-US" dirty="0"/>
              <a:t>Date</a:t>
            </a:r>
          </a:p>
        </p:txBody>
      </p:sp>
      <p:pic>
        <p:nvPicPr>
          <p:cNvPr id="29" name="Picture 3" descr="A picture containing snow, skiing, air, covered&#10;&#10;Description automatically generated">
            <a:extLst>
              <a:ext uri="{FF2B5EF4-FFF2-40B4-BE49-F238E27FC236}">
                <a16:creationId xmlns:a16="http://schemas.microsoft.com/office/drawing/2014/main" id="{EFD406C9-1EF1-4F64-BFA9-F39F79203671}"/>
              </a:ext>
            </a:extLst>
          </p:cNvPr>
          <p:cNvPicPr>
            <a:picLocks noChangeAspect="1"/>
          </p:cNvPicPr>
          <p:nvPr/>
        </p:nvPicPr>
        <p:blipFill rotWithShape="1">
          <a:blip r:embed="rId2"/>
          <a:srcRect l="40667" r="-1" b="-1"/>
          <a:stretch/>
        </p:blipFill>
        <p:spPr>
          <a:xfrm>
            <a:off x="1" y="10"/>
            <a:ext cx="6096000" cy="6857990"/>
          </a:xfrm>
          <a:prstGeom prst="rect">
            <a:avLst/>
          </a:prstGeom>
        </p:spPr>
      </p:pic>
      <p:cxnSp>
        <p:nvCxnSpPr>
          <p:cNvPr id="30"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245921-AD4A-4C57-B3C7-F06D84B21FBF}"/>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000" dirty="0">
                <a:solidFill>
                  <a:srgbClr val="FFFFFF"/>
                </a:solidFill>
              </a:rPr>
              <a:t>Provider Contracts</a:t>
            </a:r>
            <a:br>
              <a:rPr lang="en-US" sz="4000" dirty="0">
                <a:solidFill>
                  <a:srgbClr val="FFFFFF"/>
                </a:solidFill>
              </a:rPr>
            </a:br>
            <a:r>
              <a:rPr lang="en-US" sz="4000" dirty="0">
                <a:solidFill>
                  <a:srgbClr val="FFFFFF"/>
                </a:solidFill>
              </a:rPr>
              <a:t>Example</a:t>
            </a:r>
          </a:p>
        </p:txBody>
      </p:sp>
      <p:cxnSp>
        <p:nvCxnSpPr>
          <p:cNvPr id="16" name="Straight Connector 1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8C0324C-3289-4829-97AE-C47589DFA3DA}"/>
              </a:ext>
            </a:extLst>
          </p:cNvPr>
          <p:cNvPicPr>
            <a:picLocks noChangeAspect="1"/>
          </p:cNvPicPr>
          <p:nvPr/>
        </p:nvPicPr>
        <p:blipFill>
          <a:blip r:embed="rId2"/>
          <a:stretch>
            <a:fillRect/>
          </a:stretch>
        </p:blipFill>
        <p:spPr>
          <a:xfrm>
            <a:off x="4763917" y="310502"/>
            <a:ext cx="7299259" cy="2412066"/>
          </a:xfrm>
          <a:prstGeom prst="rect">
            <a:avLst/>
          </a:prstGeom>
        </p:spPr>
      </p:pic>
      <p:sp>
        <p:nvSpPr>
          <p:cNvPr id="5" name="TextBox 4">
            <a:extLst>
              <a:ext uri="{FF2B5EF4-FFF2-40B4-BE49-F238E27FC236}">
                <a16:creationId xmlns:a16="http://schemas.microsoft.com/office/drawing/2014/main" id="{C97F050B-38EC-4EA6-A195-1085401EF4F3}"/>
              </a:ext>
            </a:extLst>
          </p:cNvPr>
          <p:cNvSpPr txBox="1"/>
          <p:nvPr/>
        </p:nvSpPr>
        <p:spPr>
          <a:xfrm>
            <a:off x="5041232" y="3429000"/>
            <a:ext cx="6714899"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Cost vs payment</a:t>
            </a:r>
          </a:p>
          <a:p>
            <a:pPr marL="285750" indent="-285750">
              <a:buFont typeface="Arial" panose="020B0604020202020204" pitchFamily="34" charset="0"/>
              <a:buChar char="•"/>
            </a:pPr>
            <a:r>
              <a:rPr lang="en-US" sz="2400" dirty="0"/>
              <a:t>Variance in payments by payer</a:t>
            </a:r>
          </a:p>
          <a:p>
            <a:pPr marL="285750" indent="-285750">
              <a:buFont typeface="Arial" panose="020B0604020202020204" pitchFamily="34" charset="0"/>
              <a:buChar char="•"/>
            </a:pPr>
            <a:r>
              <a:rPr lang="en-US" sz="2400" dirty="0"/>
              <a:t>Using information for negotiation and cost reduction efforts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04127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D6C8-9260-486F-9910-0731709F8057}"/>
              </a:ext>
            </a:extLst>
          </p:cNvPr>
          <p:cNvSpPr>
            <a:spLocks noGrp="1"/>
          </p:cNvSpPr>
          <p:nvPr>
            <p:ph type="title"/>
          </p:nvPr>
        </p:nvSpPr>
        <p:spPr/>
        <p:txBody>
          <a:bodyPr/>
          <a:lstStyle/>
          <a:p>
            <a:r>
              <a:rPr lang="en-US" dirty="0"/>
              <a:t>Value Based Care</a:t>
            </a:r>
          </a:p>
        </p:txBody>
      </p:sp>
      <p:sp>
        <p:nvSpPr>
          <p:cNvPr id="5" name="Text Placeholder 4">
            <a:extLst>
              <a:ext uri="{FF2B5EF4-FFF2-40B4-BE49-F238E27FC236}">
                <a16:creationId xmlns:a16="http://schemas.microsoft.com/office/drawing/2014/main" id="{7EB6165B-D36A-45C3-A81C-47B1948E074F}"/>
              </a:ext>
            </a:extLst>
          </p:cNvPr>
          <p:cNvSpPr>
            <a:spLocks noGrp="1"/>
          </p:cNvSpPr>
          <p:nvPr>
            <p:ph type="body" idx="1"/>
          </p:nvPr>
        </p:nvSpPr>
        <p:spPr/>
        <p:txBody>
          <a:bodyPr/>
          <a:lstStyle/>
          <a:p>
            <a:r>
              <a:rPr lang="en-US" dirty="0"/>
              <a:t>The quest for lower cost higher quality care</a:t>
            </a:r>
          </a:p>
        </p:txBody>
      </p:sp>
    </p:spTree>
    <p:extLst>
      <p:ext uri="{BB962C8B-B14F-4D97-AF65-F5344CB8AC3E}">
        <p14:creationId xmlns:p14="http://schemas.microsoft.com/office/powerpoint/2010/main" val="82614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34C7-5FA8-41B3-9FD8-98CAF3CAFE88}"/>
              </a:ext>
            </a:extLst>
          </p:cNvPr>
          <p:cNvSpPr>
            <a:spLocks noGrp="1"/>
          </p:cNvSpPr>
          <p:nvPr>
            <p:ph type="title"/>
          </p:nvPr>
        </p:nvSpPr>
        <p:spPr/>
        <p:txBody>
          <a:bodyPr/>
          <a:lstStyle/>
          <a:p>
            <a:r>
              <a:rPr lang="en-US" dirty="0"/>
              <a:t>Value Based Contracts</a:t>
            </a:r>
          </a:p>
        </p:txBody>
      </p:sp>
      <p:sp>
        <p:nvSpPr>
          <p:cNvPr id="3" name="Content Placeholder 2">
            <a:extLst>
              <a:ext uri="{FF2B5EF4-FFF2-40B4-BE49-F238E27FC236}">
                <a16:creationId xmlns:a16="http://schemas.microsoft.com/office/drawing/2014/main" id="{7BF29B06-636B-4589-96CA-3ED0E7FC7BDC}"/>
              </a:ext>
            </a:extLst>
          </p:cNvPr>
          <p:cNvSpPr txBox="1">
            <a:spLocks/>
          </p:cNvSpPr>
          <p:nvPr/>
        </p:nvSpPr>
        <p:spPr>
          <a:xfrm>
            <a:off x="1097280" y="2027791"/>
            <a:ext cx="10058400" cy="4231119"/>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342900" indent="-342900" eaLnBrk="1" hangingPunct="1">
              <a:buClr>
                <a:srgbClr val="002060"/>
              </a:buClr>
              <a:buFont typeface="Arial" panose="020B0604020202020204" pitchFamily="34" charset="0"/>
              <a:buChar char="•"/>
            </a:pPr>
            <a:r>
              <a:rPr lang="en-US" sz="2400" dirty="0">
                <a:solidFill>
                  <a:schemeClr val="tx1"/>
                </a:solidFill>
              </a:rPr>
              <a:t>Increasing costs and quality issues have driven the push towards value based (or alternative payment) models</a:t>
            </a:r>
          </a:p>
          <a:p>
            <a:pPr marL="1085850" lvl="1" indent="-342900" eaLnBrk="1" hangingPunct="1">
              <a:buClr>
                <a:srgbClr val="002060"/>
              </a:buClr>
              <a:buFont typeface="Arial" panose="020B0604020202020204" pitchFamily="34" charset="0"/>
              <a:buChar char="•"/>
            </a:pPr>
            <a:r>
              <a:rPr lang="en-US" sz="2000" dirty="0">
                <a:solidFill>
                  <a:schemeClr val="tx1"/>
                </a:solidFill>
              </a:rPr>
              <a:t>Payers found their profit margins decreasing</a:t>
            </a:r>
          </a:p>
          <a:p>
            <a:pPr marL="1085850" lvl="1" indent="-342900" eaLnBrk="1" hangingPunct="1">
              <a:buClr>
                <a:srgbClr val="002060"/>
              </a:buClr>
              <a:buFont typeface="Arial" panose="020B0604020202020204" pitchFamily="34" charset="0"/>
              <a:buChar char="•"/>
            </a:pPr>
            <a:r>
              <a:rPr lang="en-US" sz="2000" dirty="0">
                <a:solidFill>
                  <a:schemeClr val="tx1"/>
                </a:solidFill>
              </a:rPr>
              <a:t>Employers were paying more for their employees’ care, and not all increases can be passed on directly to the employee</a:t>
            </a:r>
          </a:p>
          <a:p>
            <a:pPr marL="1085850" lvl="1" indent="-342900" eaLnBrk="1" hangingPunct="1">
              <a:buClr>
                <a:srgbClr val="002060"/>
              </a:buClr>
              <a:buFont typeface="Arial" panose="020B0604020202020204" pitchFamily="34" charset="0"/>
              <a:buChar char="•"/>
            </a:pPr>
            <a:r>
              <a:rPr lang="en-US" sz="2000" dirty="0">
                <a:solidFill>
                  <a:schemeClr val="tx1"/>
                </a:solidFill>
              </a:rPr>
              <a:t>Government increase in spending for healthcare has forced the creation of new payment models and methods </a:t>
            </a:r>
            <a:endParaRPr lang="en-US" sz="16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eaLnBrk="1" hangingPunct="1">
              <a:buClr>
                <a:srgbClr val="002060"/>
              </a:buClr>
              <a:buFont typeface="Arial" panose="020B0604020202020204" pitchFamily="34" charset="0"/>
              <a:buChar char="•"/>
            </a:pPr>
            <a:endParaRPr lang="en-US" sz="28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91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E0A8391-2737-4F1C-B27A-C44629DB4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6BEA8-83B9-48D2-87BE-F1B22D53A57E}"/>
              </a:ext>
            </a:extLst>
          </p:cNvPr>
          <p:cNvSpPr>
            <a:spLocks noGrp="1"/>
          </p:cNvSpPr>
          <p:nvPr>
            <p:ph type="title"/>
          </p:nvPr>
        </p:nvSpPr>
        <p:spPr>
          <a:xfrm>
            <a:off x="642256" y="642257"/>
            <a:ext cx="3417677" cy="5226837"/>
          </a:xfrm>
        </p:spPr>
        <p:txBody>
          <a:bodyPr vert="horz" lIns="91440" tIns="45720" rIns="91440" bIns="45720" rtlCol="0" anchor="t">
            <a:normAutofit/>
          </a:bodyPr>
          <a:lstStyle/>
          <a:p>
            <a:r>
              <a:rPr lang="en-US" sz="4800" dirty="0"/>
              <a:t>Mandatory Medicare Payment Models</a:t>
            </a:r>
          </a:p>
        </p:txBody>
      </p:sp>
      <p:sp>
        <p:nvSpPr>
          <p:cNvPr id="4" name="Content Placeholder 2">
            <a:extLst>
              <a:ext uri="{FF2B5EF4-FFF2-40B4-BE49-F238E27FC236}">
                <a16:creationId xmlns:a16="http://schemas.microsoft.com/office/drawing/2014/main" id="{547F12F5-E334-41F6-828B-C0AE4FA21435}"/>
              </a:ext>
            </a:extLst>
          </p:cNvPr>
          <p:cNvSpPr txBox="1">
            <a:spLocks/>
          </p:cNvSpPr>
          <p:nvPr/>
        </p:nvSpPr>
        <p:spPr>
          <a:xfrm>
            <a:off x="4186654" y="439691"/>
            <a:ext cx="6847117" cy="2537672"/>
          </a:xfrm>
          <a:prstGeom prst="rect">
            <a:avLst/>
          </a:prstGeom>
        </p:spPr>
        <p:txBody>
          <a:bodyPr vert="horz" lIns="0" tIns="45720" rIns="0" bIns="45720" rtlCol="0">
            <a:normAutofit/>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342900" indent="-342900" defTabSz="914400" eaLnBrk="1" hangingPunct="1">
              <a:lnSpc>
                <a:spcPct val="90000"/>
              </a:lnSpc>
              <a:buClr>
                <a:srgbClr val="002060"/>
              </a:buClr>
              <a:buFont typeface="Calibri" panose="020F0502020204030204" pitchFamily="34" charset="0"/>
              <a:buChar char="•"/>
            </a:pPr>
            <a:r>
              <a:rPr lang="en-US" sz="2700" dirty="0">
                <a:solidFill>
                  <a:schemeClr val="tx1">
                    <a:lumMod val="75000"/>
                    <a:lumOff val="25000"/>
                  </a:schemeClr>
                </a:solidFill>
              </a:rPr>
              <a:t>Value Based Purchasing Program (VBP)</a:t>
            </a:r>
          </a:p>
          <a:p>
            <a:pPr marL="342900" indent="-342900" defTabSz="914400" eaLnBrk="1" hangingPunct="1">
              <a:lnSpc>
                <a:spcPct val="90000"/>
              </a:lnSpc>
              <a:buClr>
                <a:srgbClr val="002060"/>
              </a:buClr>
              <a:buFont typeface="Calibri" panose="020F0502020204030204" pitchFamily="34" charset="0"/>
              <a:buChar char="•"/>
            </a:pPr>
            <a:r>
              <a:rPr lang="en-US" sz="2700" dirty="0">
                <a:solidFill>
                  <a:schemeClr val="tx1">
                    <a:lumMod val="75000"/>
                    <a:lumOff val="25000"/>
                  </a:schemeClr>
                </a:solidFill>
              </a:rPr>
              <a:t>Hospital Acquired Condition  (HAC) Reduction Program</a:t>
            </a:r>
          </a:p>
          <a:p>
            <a:pPr marL="342900" indent="-342900" defTabSz="914400" eaLnBrk="1" hangingPunct="1">
              <a:lnSpc>
                <a:spcPct val="90000"/>
              </a:lnSpc>
              <a:buClr>
                <a:srgbClr val="002060"/>
              </a:buClr>
              <a:buFont typeface="Calibri" panose="020F0502020204030204" pitchFamily="34" charset="0"/>
              <a:buChar char="•"/>
            </a:pPr>
            <a:r>
              <a:rPr lang="en-US" sz="2700" dirty="0">
                <a:solidFill>
                  <a:schemeClr val="tx1">
                    <a:lumMod val="75000"/>
                    <a:lumOff val="25000"/>
                  </a:schemeClr>
                </a:solidFill>
              </a:rPr>
              <a:t>Hospital Readmissions Reduction Program (HRRP)</a:t>
            </a:r>
          </a:p>
          <a:p>
            <a:pPr marL="342900" indent="-342900" defTabSz="914400" eaLnBrk="1" hangingPunct="1">
              <a:lnSpc>
                <a:spcPct val="90000"/>
              </a:lnSpc>
              <a:buClr>
                <a:srgbClr val="002060"/>
              </a:buClr>
              <a:buFont typeface="Calibri" panose="020F0502020204030204" pitchFamily="34" charset="0"/>
              <a:buChar char="•"/>
            </a:pPr>
            <a:endParaRPr lang="en-US" sz="27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2700" dirty="0">
              <a:solidFill>
                <a:schemeClr val="tx1">
                  <a:lumMod val="75000"/>
                  <a:lumOff val="25000"/>
                </a:schemeClr>
              </a:solidFill>
            </a:endParaRPr>
          </a:p>
          <a:p>
            <a:pPr marL="342900" indent="-342900" defTabSz="914400" eaLnBrk="1" hangingPunct="1">
              <a:lnSpc>
                <a:spcPct val="90000"/>
              </a:lnSpc>
              <a:buClr>
                <a:srgbClr val="002060"/>
              </a:buClr>
              <a:buFont typeface="Calibri" panose="020F0502020204030204" pitchFamily="34" charset="0"/>
              <a:buChar char="•"/>
            </a:pPr>
            <a:endParaRPr lang="en-US" sz="2700" dirty="0">
              <a:solidFill>
                <a:schemeClr val="tx1">
                  <a:lumMod val="75000"/>
                  <a:lumOff val="25000"/>
                </a:schemeClr>
              </a:solidFill>
            </a:endParaRPr>
          </a:p>
          <a:p>
            <a:pPr marL="342900" indent="-342900" defTabSz="914400" eaLnBrk="1" hangingPunct="1">
              <a:lnSpc>
                <a:spcPct val="90000"/>
              </a:lnSpc>
              <a:buClr>
                <a:srgbClr val="002060"/>
              </a:buClr>
              <a:buFont typeface="Calibri" panose="020F0502020204030204" pitchFamily="34" charset="0"/>
              <a:buChar char="•"/>
            </a:pPr>
            <a:endParaRPr lang="en-US" sz="27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27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27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2700" dirty="0">
              <a:solidFill>
                <a:schemeClr val="tx1">
                  <a:lumMod val="75000"/>
                  <a:lumOff val="25000"/>
                </a:schemeClr>
              </a:solidFill>
            </a:endParaRPr>
          </a:p>
        </p:txBody>
      </p:sp>
      <p:pic>
        <p:nvPicPr>
          <p:cNvPr id="3" name="Picture 2">
            <a:extLst>
              <a:ext uri="{FF2B5EF4-FFF2-40B4-BE49-F238E27FC236}">
                <a16:creationId xmlns:a16="http://schemas.microsoft.com/office/drawing/2014/main" id="{51E5628D-7BA3-4AEC-9B25-C0C9D0A51867}"/>
              </a:ext>
            </a:extLst>
          </p:cNvPr>
          <p:cNvPicPr>
            <a:picLocks noChangeAspect="1"/>
          </p:cNvPicPr>
          <p:nvPr/>
        </p:nvPicPr>
        <p:blipFill>
          <a:blip r:embed="rId2"/>
          <a:stretch>
            <a:fillRect/>
          </a:stretch>
        </p:blipFill>
        <p:spPr>
          <a:xfrm>
            <a:off x="4540448" y="3417054"/>
            <a:ext cx="6847117" cy="2309098"/>
          </a:xfrm>
          <a:prstGeom prst="rect">
            <a:avLst/>
          </a:prstGeom>
        </p:spPr>
      </p:pic>
      <p:sp>
        <p:nvSpPr>
          <p:cNvPr id="15" name="Rectangle 14">
            <a:extLst>
              <a:ext uri="{FF2B5EF4-FFF2-40B4-BE49-F238E27FC236}">
                <a16:creationId xmlns:a16="http://schemas.microsoft.com/office/drawing/2014/main" id="{ED5EC01C-B438-4398-919E-A345C83ED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813B603C-0364-4A70-9281-F1AF31B3C6AE}"/>
              </a:ext>
            </a:extLst>
          </p:cNvPr>
          <p:cNvSpPr txBox="1"/>
          <p:nvPr/>
        </p:nvSpPr>
        <p:spPr>
          <a:xfrm>
            <a:off x="642256" y="5869094"/>
            <a:ext cx="6488764" cy="646331"/>
          </a:xfrm>
          <a:prstGeom prst="rect">
            <a:avLst/>
          </a:prstGeom>
          <a:noFill/>
        </p:spPr>
        <p:txBody>
          <a:bodyPr wrap="none" rtlCol="0">
            <a:spAutoFit/>
          </a:bodyPr>
          <a:lstStyle/>
          <a:p>
            <a:r>
              <a:rPr lang="en-US" dirty="0">
                <a:hlinkClick r:id="rId3"/>
              </a:rPr>
              <a:t>CMS Innovation Center Homepage | CMS Innovation Center</a:t>
            </a:r>
            <a:endParaRPr lang="en-US" dirty="0"/>
          </a:p>
          <a:p>
            <a:endParaRPr lang="en-US" dirty="0"/>
          </a:p>
        </p:txBody>
      </p:sp>
      <p:sp>
        <p:nvSpPr>
          <p:cNvPr id="6" name="TextBox 5">
            <a:extLst>
              <a:ext uri="{FF2B5EF4-FFF2-40B4-BE49-F238E27FC236}">
                <a16:creationId xmlns:a16="http://schemas.microsoft.com/office/drawing/2014/main" id="{2C380C84-E994-4595-BB88-ED1222098ED8}"/>
              </a:ext>
            </a:extLst>
          </p:cNvPr>
          <p:cNvSpPr txBox="1"/>
          <p:nvPr/>
        </p:nvSpPr>
        <p:spPr>
          <a:xfrm>
            <a:off x="4540448" y="2967838"/>
            <a:ext cx="4664418" cy="369332"/>
          </a:xfrm>
          <a:prstGeom prst="rect">
            <a:avLst/>
          </a:prstGeom>
          <a:noFill/>
        </p:spPr>
        <p:txBody>
          <a:bodyPr wrap="none" rtlCol="0">
            <a:spAutoFit/>
          </a:bodyPr>
          <a:lstStyle/>
          <a:p>
            <a:r>
              <a:rPr lang="en-US" b="1" i="1" dirty="0"/>
              <a:t>Sample HRRP measures for PA hospitals</a:t>
            </a:r>
          </a:p>
        </p:txBody>
      </p:sp>
    </p:spTree>
    <p:extLst>
      <p:ext uri="{BB962C8B-B14F-4D97-AF65-F5344CB8AC3E}">
        <p14:creationId xmlns:p14="http://schemas.microsoft.com/office/powerpoint/2010/main" val="248707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3D7D-63F7-485A-85A2-B85802FF8202}"/>
              </a:ext>
            </a:extLst>
          </p:cNvPr>
          <p:cNvSpPr>
            <a:spLocks noGrp="1"/>
          </p:cNvSpPr>
          <p:nvPr>
            <p:ph type="title"/>
          </p:nvPr>
        </p:nvSpPr>
        <p:spPr/>
        <p:txBody>
          <a:bodyPr/>
          <a:lstStyle/>
          <a:p>
            <a:r>
              <a:rPr lang="en-US" dirty="0"/>
              <a:t>Examples of Other Payment Models</a:t>
            </a:r>
          </a:p>
        </p:txBody>
      </p:sp>
      <p:sp>
        <p:nvSpPr>
          <p:cNvPr id="4" name="Content Placeholder 2">
            <a:extLst>
              <a:ext uri="{FF2B5EF4-FFF2-40B4-BE49-F238E27FC236}">
                <a16:creationId xmlns:a16="http://schemas.microsoft.com/office/drawing/2014/main" id="{C58DBDA4-BA14-4BD7-9EC2-7900448ACFC1}"/>
              </a:ext>
            </a:extLst>
          </p:cNvPr>
          <p:cNvSpPr txBox="1">
            <a:spLocks/>
          </p:cNvSpPr>
          <p:nvPr/>
        </p:nvSpPr>
        <p:spPr>
          <a:xfrm>
            <a:off x="1097280" y="2027791"/>
            <a:ext cx="10058400" cy="4231119"/>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342900" indent="-342900" eaLnBrk="1" hangingPunct="1">
              <a:buClr>
                <a:srgbClr val="002060"/>
              </a:buClr>
              <a:buFont typeface="Arial" panose="020B0604020202020204" pitchFamily="34" charset="0"/>
              <a:buChar char="•"/>
            </a:pPr>
            <a:r>
              <a:rPr lang="en-US" sz="2400" dirty="0">
                <a:solidFill>
                  <a:schemeClr val="tx1"/>
                </a:solidFill>
              </a:rPr>
              <a:t>Pay for Performance</a:t>
            </a:r>
          </a:p>
          <a:p>
            <a:pPr marL="342900" indent="-342900" eaLnBrk="1" hangingPunct="1">
              <a:buClr>
                <a:srgbClr val="002060"/>
              </a:buClr>
              <a:buFont typeface="Arial" panose="020B0604020202020204" pitchFamily="34" charset="0"/>
              <a:buChar char="•"/>
            </a:pPr>
            <a:r>
              <a:rPr lang="en-US" sz="2400" dirty="0">
                <a:solidFill>
                  <a:schemeClr val="tx1"/>
                </a:solidFill>
              </a:rPr>
              <a:t>Bundled Payments</a:t>
            </a:r>
          </a:p>
          <a:p>
            <a:pPr marL="342900" indent="-342900" eaLnBrk="1" hangingPunct="1">
              <a:buClr>
                <a:srgbClr val="002060"/>
              </a:buClr>
              <a:buFont typeface="Arial" panose="020B0604020202020204" pitchFamily="34" charset="0"/>
              <a:buChar char="•"/>
            </a:pPr>
            <a:r>
              <a:rPr lang="en-US" sz="2400" dirty="0">
                <a:solidFill>
                  <a:schemeClr val="tx1"/>
                </a:solidFill>
              </a:rPr>
              <a:t>Shared Savings</a:t>
            </a:r>
          </a:p>
          <a:p>
            <a:pPr marL="342900" indent="-342900" eaLnBrk="1" hangingPunct="1">
              <a:buClr>
                <a:srgbClr val="002060"/>
              </a:buClr>
              <a:buFont typeface="Arial" panose="020B0604020202020204" pitchFamily="34" charset="0"/>
              <a:buChar char="•"/>
            </a:pPr>
            <a:r>
              <a:rPr lang="en-US" sz="2400" dirty="0">
                <a:solidFill>
                  <a:schemeClr val="tx1"/>
                </a:solidFill>
              </a:rPr>
              <a:t>Shared Risk</a:t>
            </a:r>
          </a:p>
          <a:p>
            <a:pPr marL="342900" indent="-342900" eaLnBrk="1" hangingPunct="1">
              <a:buClr>
                <a:srgbClr val="002060"/>
              </a:buClr>
              <a:buFont typeface="Arial" panose="020B0604020202020204" pitchFamily="34" charset="0"/>
              <a:buChar char="•"/>
            </a:pPr>
            <a:r>
              <a:rPr lang="en-US" sz="2400" dirty="0">
                <a:solidFill>
                  <a:schemeClr val="tx1"/>
                </a:solidFill>
              </a:rPr>
              <a:t>Capitation</a:t>
            </a:r>
            <a:endParaRPr lang="en-US" sz="20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eaLnBrk="1" hangingPunct="1">
              <a:buClr>
                <a:srgbClr val="002060"/>
              </a:buClr>
              <a:buFont typeface="Arial" panose="020B0604020202020204" pitchFamily="34" charset="0"/>
              <a:buChar char="•"/>
            </a:pPr>
            <a:endParaRPr lang="en-US" sz="28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17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E05E-207B-4595-8EE8-BED1AADBFD94}"/>
              </a:ext>
            </a:extLst>
          </p:cNvPr>
          <p:cNvSpPr>
            <a:spLocks noGrp="1"/>
          </p:cNvSpPr>
          <p:nvPr>
            <p:ph type="title"/>
          </p:nvPr>
        </p:nvSpPr>
        <p:spPr/>
        <p:txBody>
          <a:bodyPr/>
          <a:lstStyle/>
          <a:p>
            <a:r>
              <a:rPr lang="en-US" dirty="0"/>
              <a:t>The Importance of Proper Coding</a:t>
            </a:r>
          </a:p>
        </p:txBody>
      </p:sp>
      <p:sp>
        <p:nvSpPr>
          <p:cNvPr id="4" name="Content Placeholder 2">
            <a:extLst>
              <a:ext uri="{FF2B5EF4-FFF2-40B4-BE49-F238E27FC236}">
                <a16:creationId xmlns:a16="http://schemas.microsoft.com/office/drawing/2014/main" id="{4A2D575C-B54A-4680-ADFA-C3324B0259BA}"/>
              </a:ext>
            </a:extLst>
          </p:cNvPr>
          <p:cNvSpPr txBox="1">
            <a:spLocks/>
          </p:cNvSpPr>
          <p:nvPr/>
        </p:nvSpPr>
        <p:spPr>
          <a:xfrm>
            <a:off x="450629" y="1890838"/>
            <a:ext cx="5286987" cy="3886200"/>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eaLnBrk="1" hangingPunct="1">
              <a:buClr>
                <a:srgbClr val="002060"/>
              </a:buClr>
            </a:pPr>
            <a:r>
              <a:rPr lang="en-US" sz="1800" b="1" dirty="0">
                <a:solidFill>
                  <a:schemeClr val="tx1"/>
                </a:solidFill>
              </a:rPr>
              <a:t>Scenario 1</a:t>
            </a:r>
          </a:p>
          <a:p>
            <a:pPr marL="285750" indent="-285750" eaLnBrk="1" hangingPunct="1">
              <a:buClr>
                <a:srgbClr val="002060"/>
              </a:buClr>
              <a:buFont typeface="Arial" panose="020B0604020202020204" pitchFamily="34" charset="0"/>
              <a:buChar char="•"/>
            </a:pPr>
            <a:r>
              <a:rPr lang="en-US" sz="1800" dirty="0">
                <a:solidFill>
                  <a:schemeClr val="tx1"/>
                </a:solidFill>
              </a:rPr>
              <a:t>Patient has surgery to repair a hip fracture</a:t>
            </a:r>
          </a:p>
          <a:p>
            <a:pPr marL="285750" indent="-285750" eaLnBrk="1" hangingPunct="1">
              <a:buClr>
                <a:srgbClr val="002060"/>
              </a:buClr>
              <a:buFont typeface="Arial" panose="020B0604020202020204" pitchFamily="34" charset="0"/>
              <a:buChar char="•"/>
            </a:pPr>
            <a:r>
              <a:rPr lang="en-US" sz="1800" dirty="0">
                <a:solidFill>
                  <a:schemeClr val="tx1"/>
                </a:solidFill>
              </a:rPr>
              <a:t>Patient experiences blood loss and low blood pressure</a:t>
            </a:r>
          </a:p>
          <a:p>
            <a:pPr marL="285750" indent="-285750" eaLnBrk="1" hangingPunct="1">
              <a:buClr>
                <a:srgbClr val="002060"/>
              </a:buClr>
              <a:buFont typeface="Arial" panose="020B0604020202020204" pitchFamily="34" charset="0"/>
              <a:buChar char="•"/>
            </a:pPr>
            <a:r>
              <a:rPr lang="en-US" sz="1800" dirty="0">
                <a:solidFill>
                  <a:schemeClr val="tx1"/>
                </a:solidFill>
              </a:rPr>
              <a:t>2 Units of blood are ordered when patient’s hemoglobin level drops (12.6 to 7.6) after surgery</a:t>
            </a:r>
          </a:p>
          <a:p>
            <a:pPr marL="285750" indent="-285750" eaLnBrk="1" hangingPunct="1">
              <a:buClr>
                <a:srgbClr val="002060"/>
              </a:buClr>
              <a:buFont typeface="Arial" panose="020B0604020202020204" pitchFamily="34" charset="0"/>
              <a:buChar char="•"/>
            </a:pPr>
            <a:r>
              <a:rPr lang="en-US" sz="1800" dirty="0">
                <a:solidFill>
                  <a:schemeClr val="tx1"/>
                </a:solidFill>
              </a:rPr>
              <a:t>Documentation lacks diagnosis for acute blood loss anemia to support the clinical situation</a:t>
            </a:r>
            <a:endParaRPr lang="en-US" sz="1600" kern="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E723209-B1A0-40F7-A2D8-6D9467461716}"/>
              </a:ext>
            </a:extLst>
          </p:cNvPr>
          <p:cNvSpPr txBox="1">
            <a:spLocks/>
          </p:cNvSpPr>
          <p:nvPr/>
        </p:nvSpPr>
        <p:spPr>
          <a:xfrm>
            <a:off x="5842134" y="1917441"/>
            <a:ext cx="5286987" cy="2953139"/>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eaLnBrk="1" hangingPunct="1">
              <a:buClr>
                <a:srgbClr val="002060"/>
              </a:buClr>
            </a:pPr>
            <a:r>
              <a:rPr lang="en-US" sz="1800" b="1" dirty="0">
                <a:solidFill>
                  <a:schemeClr val="tx1"/>
                </a:solidFill>
              </a:rPr>
              <a:t>Scenario 2</a:t>
            </a:r>
          </a:p>
          <a:p>
            <a:pPr marL="285750" indent="-285750" eaLnBrk="1" hangingPunct="1">
              <a:buClr>
                <a:srgbClr val="002060"/>
              </a:buClr>
              <a:buFont typeface="Arial" panose="020B0604020202020204" pitchFamily="34" charset="0"/>
              <a:buChar char="•"/>
            </a:pPr>
            <a:r>
              <a:rPr lang="en-US" sz="1800" dirty="0">
                <a:solidFill>
                  <a:schemeClr val="tx1"/>
                </a:solidFill>
              </a:rPr>
              <a:t>Documentation review (either manual or through software) identifies a documentation deficiency for acute blood loss anemia</a:t>
            </a:r>
          </a:p>
          <a:p>
            <a:pPr marL="285750" indent="-285750" eaLnBrk="1" hangingPunct="1">
              <a:buClr>
                <a:srgbClr val="002060"/>
              </a:buClr>
              <a:buFont typeface="Arial" panose="020B0604020202020204" pitchFamily="34" charset="0"/>
              <a:buChar char="•"/>
            </a:pPr>
            <a:r>
              <a:rPr lang="en-US" sz="1800" dirty="0">
                <a:solidFill>
                  <a:schemeClr val="tx1"/>
                </a:solidFill>
              </a:rPr>
              <a:t>CDI staff queries the attending physician, who confirms the diagnosis and updates the documentation</a:t>
            </a:r>
          </a:p>
          <a:p>
            <a:pPr marL="285750" indent="-285750" eaLnBrk="1" hangingPunct="1">
              <a:buClr>
                <a:srgbClr val="002060"/>
              </a:buClr>
              <a:buFont typeface="Arial" panose="020B0604020202020204" pitchFamily="34" charset="0"/>
              <a:buChar char="•"/>
            </a:pPr>
            <a:r>
              <a:rPr lang="en-US" sz="1800" dirty="0">
                <a:solidFill>
                  <a:schemeClr val="tx1"/>
                </a:solidFill>
              </a:rPr>
              <a:t>Documentation is updated to reflect the correct diagnosis</a:t>
            </a:r>
            <a:endParaRPr lang="en-US" sz="1600" kern="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9F1A08D-0BA4-4AF4-A45A-DE65D833DAA8}"/>
              </a:ext>
            </a:extLst>
          </p:cNvPr>
          <p:cNvSpPr/>
          <p:nvPr/>
        </p:nvSpPr>
        <p:spPr>
          <a:xfrm>
            <a:off x="259380" y="5386235"/>
            <a:ext cx="686996" cy="59250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83554F-71AA-4FE9-B532-63413C73D375}"/>
              </a:ext>
            </a:extLst>
          </p:cNvPr>
          <p:cNvSpPr/>
          <p:nvPr/>
        </p:nvSpPr>
        <p:spPr>
          <a:xfrm>
            <a:off x="6847593" y="5395416"/>
            <a:ext cx="1650914" cy="59250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2DC703-A810-4CA3-A187-3C9B8786FE1A}"/>
              </a:ext>
            </a:extLst>
          </p:cNvPr>
          <p:cNvSpPr/>
          <p:nvPr/>
        </p:nvSpPr>
        <p:spPr>
          <a:xfrm>
            <a:off x="6151814" y="5395417"/>
            <a:ext cx="686996" cy="59250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551A77-F484-46F1-AB5D-8A6E259A3081}"/>
              </a:ext>
            </a:extLst>
          </p:cNvPr>
          <p:cNvSpPr/>
          <p:nvPr/>
        </p:nvSpPr>
        <p:spPr>
          <a:xfrm>
            <a:off x="946379" y="5388107"/>
            <a:ext cx="1666348" cy="59250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636990E-2164-4204-941F-8144928070DE}"/>
              </a:ext>
            </a:extLst>
          </p:cNvPr>
          <p:cNvSpPr txBox="1"/>
          <p:nvPr/>
        </p:nvSpPr>
        <p:spPr>
          <a:xfrm>
            <a:off x="279469" y="5384744"/>
            <a:ext cx="676788" cy="646331"/>
          </a:xfrm>
          <a:prstGeom prst="rect">
            <a:avLst/>
          </a:prstGeom>
          <a:noFill/>
        </p:spPr>
        <p:txBody>
          <a:bodyPr wrap="square" rtlCol="0">
            <a:spAutoFit/>
          </a:bodyPr>
          <a:lstStyle/>
          <a:p>
            <a:r>
              <a:rPr lang="en-US" dirty="0"/>
              <a:t>DRG</a:t>
            </a:r>
          </a:p>
          <a:p>
            <a:r>
              <a:rPr lang="en-US" dirty="0"/>
              <a:t>482</a:t>
            </a:r>
          </a:p>
        </p:txBody>
      </p:sp>
      <p:sp>
        <p:nvSpPr>
          <p:cNvPr id="11" name="TextBox 10">
            <a:extLst>
              <a:ext uri="{FF2B5EF4-FFF2-40B4-BE49-F238E27FC236}">
                <a16:creationId xmlns:a16="http://schemas.microsoft.com/office/drawing/2014/main" id="{241EE74D-77C1-435E-9FF8-8243AB1AFFB8}"/>
              </a:ext>
            </a:extLst>
          </p:cNvPr>
          <p:cNvSpPr txBox="1"/>
          <p:nvPr/>
        </p:nvSpPr>
        <p:spPr>
          <a:xfrm>
            <a:off x="6162022" y="5396570"/>
            <a:ext cx="676788" cy="646331"/>
          </a:xfrm>
          <a:prstGeom prst="rect">
            <a:avLst/>
          </a:prstGeom>
          <a:noFill/>
        </p:spPr>
        <p:txBody>
          <a:bodyPr wrap="none" rtlCol="0">
            <a:spAutoFit/>
          </a:bodyPr>
          <a:lstStyle/>
          <a:p>
            <a:r>
              <a:rPr lang="en-US" dirty="0"/>
              <a:t>DRG</a:t>
            </a:r>
          </a:p>
          <a:p>
            <a:r>
              <a:rPr lang="en-US" dirty="0"/>
              <a:t>481</a:t>
            </a:r>
          </a:p>
        </p:txBody>
      </p:sp>
      <p:sp>
        <p:nvSpPr>
          <p:cNvPr id="12" name="TextBox 11">
            <a:extLst>
              <a:ext uri="{FF2B5EF4-FFF2-40B4-BE49-F238E27FC236}">
                <a16:creationId xmlns:a16="http://schemas.microsoft.com/office/drawing/2014/main" id="{DF778598-9361-4CDE-BC8D-51ACA465A98F}"/>
              </a:ext>
            </a:extLst>
          </p:cNvPr>
          <p:cNvSpPr txBox="1"/>
          <p:nvPr/>
        </p:nvSpPr>
        <p:spPr>
          <a:xfrm>
            <a:off x="1033964" y="5359320"/>
            <a:ext cx="1491177" cy="646331"/>
          </a:xfrm>
          <a:prstGeom prst="rect">
            <a:avLst/>
          </a:prstGeom>
          <a:noFill/>
        </p:spPr>
        <p:txBody>
          <a:bodyPr wrap="none" rtlCol="0">
            <a:spAutoFit/>
          </a:bodyPr>
          <a:lstStyle/>
          <a:p>
            <a:r>
              <a:rPr lang="en-US" dirty="0"/>
              <a:t>DRG Weight</a:t>
            </a:r>
          </a:p>
          <a:p>
            <a:r>
              <a:rPr lang="en-US" dirty="0"/>
              <a:t>1.6692</a:t>
            </a:r>
          </a:p>
        </p:txBody>
      </p:sp>
      <p:sp>
        <p:nvSpPr>
          <p:cNvPr id="13" name="TextBox 12">
            <a:extLst>
              <a:ext uri="{FF2B5EF4-FFF2-40B4-BE49-F238E27FC236}">
                <a16:creationId xmlns:a16="http://schemas.microsoft.com/office/drawing/2014/main" id="{ADE192BB-DF82-4A44-B3F4-C592CF0626B8}"/>
              </a:ext>
            </a:extLst>
          </p:cNvPr>
          <p:cNvSpPr txBox="1"/>
          <p:nvPr/>
        </p:nvSpPr>
        <p:spPr>
          <a:xfrm>
            <a:off x="6927461" y="5393923"/>
            <a:ext cx="1491177" cy="646331"/>
          </a:xfrm>
          <a:prstGeom prst="rect">
            <a:avLst/>
          </a:prstGeom>
          <a:noFill/>
        </p:spPr>
        <p:txBody>
          <a:bodyPr wrap="none" rtlCol="0">
            <a:spAutoFit/>
          </a:bodyPr>
          <a:lstStyle/>
          <a:p>
            <a:r>
              <a:rPr lang="en-US" dirty="0"/>
              <a:t>DRG Weight</a:t>
            </a:r>
          </a:p>
          <a:p>
            <a:r>
              <a:rPr lang="en-US" dirty="0"/>
              <a:t>2.0501</a:t>
            </a:r>
          </a:p>
        </p:txBody>
      </p:sp>
      <p:sp>
        <p:nvSpPr>
          <p:cNvPr id="14" name="Rectangle 13">
            <a:extLst>
              <a:ext uri="{FF2B5EF4-FFF2-40B4-BE49-F238E27FC236}">
                <a16:creationId xmlns:a16="http://schemas.microsoft.com/office/drawing/2014/main" id="{C6E510D7-01BE-40A0-B708-791B660A9B6D}"/>
              </a:ext>
            </a:extLst>
          </p:cNvPr>
          <p:cNvSpPr/>
          <p:nvPr/>
        </p:nvSpPr>
        <p:spPr>
          <a:xfrm>
            <a:off x="2610342" y="5391219"/>
            <a:ext cx="1666348" cy="587519"/>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431C6BF-39AF-4C9E-9251-D1093988AFC6}"/>
              </a:ext>
            </a:extLst>
          </p:cNvPr>
          <p:cNvSpPr txBox="1"/>
          <p:nvPr/>
        </p:nvSpPr>
        <p:spPr>
          <a:xfrm>
            <a:off x="2740664" y="5361168"/>
            <a:ext cx="1441098" cy="646331"/>
          </a:xfrm>
          <a:prstGeom prst="rect">
            <a:avLst/>
          </a:prstGeom>
          <a:noFill/>
        </p:spPr>
        <p:txBody>
          <a:bodyPr wrap="square" rtlCol="0">
            <a:spAutoFit/>
          </a:bodyPr>
          <a:lstStyle/>
          <a:p>
            <a:r>
              <a:rPr lang="en-US" dirty="0"/>
              <a:t>Severity of Illness: 1</a:t>
            </a:r>
          </a:p>
        </p:txBody>
      </p:sp>
      <p:sp>
        <p:nvSpPr>
          <p:cNvPr id="16" name="Rectangle 15">
            <a:extLst>
              <a:ext uri="{FF2B5EF4-FFF2-40B4-BE49-F238E27FC236}">
                <a16:creationId xmlns:a16="http://schemas.microsoft.com/office/drawing/2014/main" id="{18F3B7D1-E992-41B1-98E1-9F9FB155D00C}"/>
              </a:ext>
            </a:extLst>
          </p:cNvPr>
          <p:cNvSpPr/>
          <p:nvPr/>
        </p:nvSpPr>
        <p:spPr>
          <a:xfrm>
            <a:off x="8509253" y="5384850"/>
            <a:ext cx="1666348" cy="603069"/>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050220-B5A3-4A02-AC57-07C2652A7CA4}"/>
              </a:ext>
            </a:extLst>
          </p:cNvPr>
          <p:cNvSpPr txBox="1"/>
          <p:nvPr/>
        </p:nvSpPr>
        <p:spPr>
          <a:xfrm>
            <a:off x="8578375" y="5356063"/>
            <a:ext cx="1441098" cy="646331"/>
          </a:xfrm>
          <a:prstGeom prst="rect">
            <a:avLst/>
          </a:prstGeom>
          <a:noFill/>
        </p:spPr>
        <p:txBody>
          <a:bodyPr wrap="square" rtlCol="0">
            <a:spAutoFit/>
          </a:bodyPr>
          <a:lstStyle/>
          <a:p>
            <a:r>
              <a:rPr lang="en-US" dirty="0"/>
              <a:t>Severity of Illness: 2</a:t>
            </a:r>
          </a:p>
        </p:txBody>
      </p:sp>
      <p:sp>
        <p:nvSpPr>
          <p:cNvPr id="19" name="Rectangle 18">
            <a:extLst>
              <a:ext uri="{FF2B5EF4-FFF2-40B4-BE49-F238E27FC236}">
                <a16:creationId xmlns:a16="http://schemas.microsoft.com/office/drawing/2014/main" id="{70308591-14FC-44DD-BCBE-CE6FAB3078FC}"/>
              </a:ext>
            </a:extLst>
          </p:cNvPr>
          <p:cNvSpPr/>
          <p:nvPr/>
        </p:nvSpPr>
        <p:spPr>
          <a:xfrm>
            <a:off x="4268119" y="5391219"/>
            <a:ext cx="1666348" cy="587519"/>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E3C043-ECF6-4C81-AE50-F40BA1FA93A4}"/>
              </a:ext>
            </a:extLst>
          </p:cNvPr>
          <p:cNvSpPr txBox="1"/>
          <p:nvPr/>
        </p:nvSpPr>
        <p:spPr>
          <a:xfrm>
            <a:off x="4299721" y="5362432"/>
            <a:ext cx="1441098" cy="646331"/>
          </a:xfrm>
          <a:prstGeom prst="rect">
            <a:avLst/>
          </a:prstGeom>
          <a:noFill/>
        </p:spPr>
        <p:txBody>
          <a:bodyPr wrap="square" rtlCol="0">
            <a:spAutoFit/>
          </a:bodyPr>
          <a:lstStyle/>
          <a:p>
            <a:r>
              <a:rPr lang="en-US" dirty="0"/>
              <a:t>Payment</a:t>
            </a:r>
          </a:p>
          <a:p>
            <a:r>
              <a:rPr lang="en-US" dirty="0"/>
              <a:t>$10,849</a:t>
            </a:r>
          </a:p>
        </p:txBody>
      </p:sp>
      <p:sp>
        <p:nvSpPr>
          <p:cNvPr id="21" name="Rectangle 20">
            <a:extLst>
              <a:ext uri="{FF2B5EF4-FFF2-40B4-BE49-F238E27FC236}">
                <a16:creationId xmlns:a16="http://schemas.microsoft.com/office/drawing/2014/main" id="{625E90ED-9A21-4676-A19C-0E926E338970}"/>
              </a:ext>
            </a:extLst>
          </p:cNvPr>
          <p:cNvSpPr/>
          <p:nvPr/>
        </p:nvSpPr>
        <p:spPr>
          <a:xfrm>
            <a:off x="10180200" y="5393105"/>
            <a:ext cx="1666348" cy="594814"/>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0BF859D-81D5-4C4F-A754-D575A9EACD8A}"/>
              </a:ext>
            </a:extLst>
          </p:cNvPr>
          <p:cNvSpPr txBox="1"/>
          <p:nvPr/>
        </p:nvSpPr>
        <p:spPr>
          <a:xfrm>
            <a:off x="10193141" y="5401640"/>
            <a:ext cx="1441098" cy="646331"/>
          </a:xfrm>
          <a:prstGeom prst="rect">
            <a:avLst/>
          </a:prstGeom>
          <a:noFill/>
        </p:spPr>
        <p:txBody>
          <a:bodyPr wrap="square" rtlCol="0">
            <a:spAutoFit/>
          </a:bodyPr>
          <a:lstStyle/>
          <a:p>
            <a:r>
              <a:rPr lang="en-US" dirty="0"/>
              <a:t>Payment</a:t>
            </a:r>
          </a:p>
          <a:p>
            <a:r>
              <a:rPr lang="en-US" dirty="0"/>
              <a:t>$13,325</a:t>
            </a:r>
          </a:p>
        </p:txBody>
      </p:sp>
    </p:spTree>
    <p:extLst>
      <p:ext uri="{BB962C8B-B14F-4D97-AF65-F5344CB8AC3E}">
        <p14:creationId xmlns:p14="http://schemas.microsoft.com/office/powerpoint/2010/main" val="363841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2D07-29D1-4AE8-830E-C1923747DED7}"/>
              </a:ext>
            </a:extLst>
          </p:cNvPr>
          <p:cNvSpPr>
            <a:spLocks noGrp="1"/>
          </p:cNvSpPr>
          <p:nvPr>
            <p:ph type="title"/>
          </p:nvPr>
        </p:nvSpPr>
        <p:spPr/>
        <p:txBody>
          <a:bodyPr/>
          <a:lstStyle/>
          <a:p>
            <a:r>
              <a:rPr lang="en-US" dirty="0"/>
              <a:t>Evaluating and Measuring Success</a:t>
            </a:r>
          </a:p>
        </p:txBody>
      </p:sp>
      <p:sp>
        <p:nvSpPr>
          <p:cNvPr id="4" name="Content Placeholder 2">
            <a:extLst>
              <a:ext uri="{FF2B5EF4-FFF2-40B4-BE49-F238E27FC236}">
                <a16:creationId xmlns:a16="http://schemas.microsoft.com/office/drawing/2014/main" id="{7E615949-BDB3-4B8B-BA9D-13514AFB1731}"/>
              </a:ext>
            </a:extLst>
          </p:cNvPr>
          <p:cNvSpPr txBox="1">
            <a:spLocks/>
          </p:cNvSpPr>
          <p:nvPr/>
        </p:nvSpPr>
        <p:spPr>
          <a:xfrm>
            <a:off x="1066800" y="2386739"/>
            <a:ext cx="10058400" cy="3422720"/>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eaLnBrk="1" hangingPunct="1">
              <a:buClr>
                <a:srgbClr val="002060"/>
              </a:buClr>
            </a:pPr>
            <a:r>
              <a:rPr lang="en-US" sz="2400" dirty="0">
                <a:solidFill>
                  <a:schemeClr val="tx1"/>
                </a:solidFill>
              </a:rPr>
              <a:t>CMS has developed many quality measures to evaluate health plan and provider performance:</a:t>
            </a:r>
          </a:p>
          <a:p>
            <a:pPr marL="342900" indent="-342900" eaLnBrk="1" hangingPunct="1">
              <a:buClr>
                <a:srgbClr val="002060"/>
              </a:buClr>
              <a:buFont typeface="Arial" panose="020B0604020202020204" pitchFamily="34" charset="0"/>
              <a:buChar char="•"/>
            </a:pPr>
            <a:r>
              <a:rPr lang="en-US" sz="2400" dirty="0">
                <a:solidFill>
                  <a:schemeClr val="tx1"/>
                </a:solidFill>
              </a:rPr>
              <a:t>HEDIS (Healthcare Effectiveness Data and Information Set) Measures – compare effectiveness of providers and health plans based on activities and services – 70+ measures (Appendix B of reading material)</a:t>
            </a:r>
          </a:p>
          <a:p>
            <a:pPr marL="342900" indent="-342900" eaLnBrk="1" hangingPunct="1">
              <a:buClr>
                <a:srgbClr val="002060"/>
              </a:buClr>
              <a:buFont typeface="Arial" panose="020B0604020202020204" pitchFamily="34" charset="0"/>
              <a:buChar char="•"/>
            </a:pPr>
            <a:r>
              <a:rPr lang="en-US" sz="2400" dirty="0">
                <a:solidFill>
                  <a:schemeClr val="tx1"/>
                </a:solidFill>
              </a:rPr>
              <a:t>CAHPS (Consumer Assessment of Healthcare Providers and Systems) – consumer satisfaction ratings</a:t>
            </a:r>
          </a:p>
          <a:p>
            <a:pPr marL="342900" indent="-342900" eaLnBrk="1" hangingPunct="1">
              <a:buClr>
                <a:srgbClr val="002060"/>
              </a:buClr>
              <a:buFont typeface="Arial" panose="020B0604020202020204" pitchFamily="34" charset="0"/>
              <a:buChar char="•"/>
            </a:pPr>
            <a:r>
              <a:rPr lang="en-US" sz="2400" dirty="0">
                <a:solidFill>
                  <a:schemeClr val="tx1"/>
                </a:solidFill>
              </a:rPr>
              <a:t>Medicare STARS Ratings</a:t>
            </a:r>
            <a:endParaRPr lang="en-US" sz="20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eaLnBrk="1" hangingPunct="1">
              <a:buClr>
                <a:srgbClr val="002060"/>
              </a:buClr>
              <a:buFont typeface="Arial" panose="020B0604020202020204" pitchFamily="34" charset="0"/>
              <a:buChar char="•"/>
            </a:pPr>
            <a:endParaRPr lang="en-US" sz="28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75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F795-326C-4391-B5D8-2BEF0F7347AD}"/>
              </a:ext>
            </a:extLst>
          </p:cNvPr>
          <p:cNvSpPr>
            <a:spLocks noGrp="1"/>
          </p:cNvSpPr>
          <p:nvPr>
            <p:ph type="title"/>
          </p:nvPr>
        </p:nvSpPr>
        <p:spPr>
          <a:xfrm>
            <a:off x="647829" y="121622"/>
            <a:ext cx="10058400" cy="984826"/>
          </a:xfrm>
        </p:spPr>
        <p:txBody>
          <a:bodyPr/>
          <a:lstStyle/>
          <a:p>
            <a:r>
              <a:rPr lang="en-US" dirty="0"/>
              <a:t>Example </a:t>
            </a:r>
            <a:r>
              <a:rPr lang="en-US" dirty="0" err="1"/>
              <a:t>Healthplan</a:t>
            </a:r>
            <a:r>
              <a:rPr lang="en-US" dirty="0"/>
              <a:t> Ratings</a:t>
            </a:r>
          </a:p>
        </p:txBody>
      </p:sp>
      <p:pic>
        <p:nvPicPr>
          <p:cNvPr id="3" name="Picture 2">
            <a:extLst>
              <a:ext uri="{FF2B5EF4-FFF2-40B4-BE49-F238E27FC236}">
                <a16:creationId xmlns:a16="http://schemas.microsoft.com/office/drawing/2014/main" id="{AAC48426-37AE-4BB8-9425-1A91E3A341B3}"/>
              </a:ext>
            </a:extLst>
          </p:cNvPr>
          <p:cNvPicPr>
            <a:picLocks noChangeAspect="1"/>
          </p:cNvPicPr>
          <p:nvPr/>
        </p:nvPicPr>
        <p:blipFill rotWithShape="1">
          <a:blip r:embed="rId2"/>
          <a:srcRect l="3105" t="4497" r="45047" b="10125"/>
          <a:stretch/>
        </p:blipFill>
        <p:spPr>
          <a:xfrm>
            <a:off x="2191366" y="1174373"/>
            <a:ext cx="8087201" cy="5217080"/>
          </a:xfrm>
          <a:prstGeom prst="rect">
            <a:avLst/>
          </a:prstGeom>
        </p:spPr>
      </p:pic>
      <p:sp>
        <p:nvSpPr>
          <p:cNvPr id="4" name="TextBox 3">
            <a:extLst>
              <a:ext uri="{FF2B5EF4-FFF2-40B4-BE49-F238E27FC236}">
                <a16:creationId xmlns:a16="http://schemas.microsoft.com/office/drawing/2014/main" id="{3D1C6F62-45E6-4950-94FA-BA478EF61A52}"/>
              </a:ext>
            </a:extLst>
          </p:cNvPr>
          <p:cNvSpPr txBox="1"/>
          <p:nvPr/>
        </p:nvSpPr>
        <p:spPr>
          <a:xfrm>
            <a:off x="112051" y="6459379"/>
            <a:ext cx="4991303" cy="276999"/>
          </a:xfrm>
          <a:prstGeom prst="rect">
            <a:avLst/>
          </a:prstGeom>
          <a:noFill/>
        </p:spPr>
        <p:txBody>
          <a:bodyPr wrap="none" rtlCol="0">
            <a:spAutoFit/>
          </a:bodyPr>
          <a:lstStyle/>
          <a:p>
            <a:r>
              <a:rPr lang="en-US" sz="1200" i="1" dirty="0">
                <a:solidFill>
                  <a:schemeClr val="bg1"/>
                </a:solidFill>
              </a:rPr>
              <a:t>https://healthinsuranceratings.ncqa.org/2019/search/Commercial/PA</a:t>
            </a:r>
          </a:p>
        </p:txBody>
      </p:sp>
    </p:spTree>
    <p:extLst>
      <p:ext uri="{BB962C8B-B14F-4D97-AF65-F5344CB8AC3E}">
        <p14:creationId xmlns:p14="http://schemas.microsoft.com/office/powerpoint/2010/main" val="101444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5B2F80-8FF3-442C-AE3F-EE73567343BE}"/>
              </a:ext>
            </a:extLst>
          </p:cNvPr>
          <p:cNvPicPr>
            <a:picLocks noChangeAspect="1"/>
          </p:cNvPicPr>
          <p:nvPr/>
        </p:nvPicPr>
        <p:blipFill rotWithShape="1">
          <a:blip r:embed="rId2"/>
          <a:srcRect l="3214" t="4493" r="44226" b="5253"/>
          <a:stretch/>
        </p:blipFill>
        <p:spPr>
          <a:xfrm>
            <a:off x="1772419" y="28115"/>
            <a:ext cx="9722157" cy="6540160"/>
          </a:xfrm>
          <a:prstGeom prst="rect">
            <a:avLst/>
          </a:prstGeom>
        </p:spPr>
      </p:pic>
      <p:sp>
        <p:nvSpPr>
          <p:cNvPr id="6" name="TextBox 5">
            <a:extLst>
              <a:ext uri="{FF2B5EF4-FFF2-40B4-BE49-F238E27FC236}">
                <a16:creationId xmlns:a16="http://schemas.microsoft.com/office/drawing/2014/main" id="{F49B92C9-562E-4FF9-BB00-006849B393C4}"/>
              </a:ext>
            </a:extLst>
          </p:cNvPr>
          <p:cNvSpPr txBox="1"/>
          <p:nvPr/>
        </p:nvSpPr>
        <p:spPr>
          <a:xfrm>
            <a:off x="108488" y="6568275"/>
            <a:ext cx="5020926" cy="261610"/>
          </a:xfrm>
          <a:prstGeom prst="rect">
            <a:avLst/>
          </a:prstGeom>
          <a:noFill/>
        </p:spPr>
        <p:txBody>
          <a:bodyPr wrap="none" rtlCol="0">
            <a:spAutoFit/>
          </a:bodyPr>
          <a:lstStyle/>
          <a:p>
            <a:r>
              <a:rPr lang="en-US" sz="1100" i="1" dirty="0">
                <a:solidFill>
                  <a:schemeClr val="bg1"/>
                </a:solidFill>
              </a:rPr>
              <a:t>https://healthinsuranceratings.ncqa.org/2019/HprPlandetails.aspx?id=1978</a:t>
            </a:r>
          </a:p>
        </p:txBody>
      </p:sp>
    </p:spTree>
    <p:extLst>
      <p:ext uri="{BB962C8B-B14F-4D97-AF65-F5344CB8AC3E}">
        <p14:creationId xmlns:p14="http://schemas.microsoft.com/office/powerpoint/2010/main" val="67269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94C761-3FC2-49B4-8FF7-6691FFB55485}"/>
              </a:ext>
            </a:extLst>
          </p:cNvPr>
          <p:cNvPicPr>
            <a:picLocks noChangeAspect="1"/>
          </p:cNvPicPr>
          <p:nvPr/>
        </p:nvPicPr>
        <p:blipFill rotWithShape="1">
          <a:blip r:embed="rId2"/>
          <a:srcRect l="3243" t="8225" r="45179" b="5101"/>
          <a:stretch/>
        </p:blipFill>
        <p:spPr>
          <a:xfrm>
            <a:off x="1565329" y="154303"/>
            <a:ext cx="9785571" cy="6442087"/>
          </a:xfrm>
          <a:prstGeom prst="rect">
            <a:avLst/>
          </a:prstGeom>
        </p:spPr>
      </p:pic>
      <p:sp>
        <p:nvSpPr>
          <p:cNvPr id="3" name="TextBox 2">
            <a:extLst>
              <a:ext uri="{FF2B5EF4-FFF2-40B4-BE49-F238E27FC236}">
                <a16:creationId xmlns:a16="http://schemas.microsoft.com/office/drawing/2014/main" id="{09BB37CA-3631-4B37-A159-E0BB06EF894F}"/>
              </a:ext>
            </a:extLst>
          </p:cNvPr>
          <p:cNvSpPr txBox="1"/>
          <p:nvPr/>
        </p:nvSpPr>
        <p:spPr>
          <a:xfrm>
            <a:off x="0" y="6596390"/>
            <a:ext cx="5020926" cy="261610"/>
          </a:xfrm>
          <a:prstGeom prst="rect">
            <a:avLst/>
          </a:prstGeom>
          <a:noFill/>
        </p:spPr>
        <p:txBody>
          <a:bodyPr wrap="none" rtlCol="0">
            <a:spAutoFit/>
          </a:bodyPr>
          <a:lstStyle/>
          <a:p>
            <a:r>
              <a:rPr lang="en-US" sz="1100" i="1" dirty="0">
                <a:solidFill>
                  <a:schemeClr val="bg1"/>
                </a:solidFill>
              </a:rPr>
              <a:t>https://healthinsuranceratings.ncqa.org/2019/HprPlandetails.aspx?id=1978</a:t>
            </a:r>
          </a:p>
        </p:txBody>
      </p:sp>
    </p:spTree>
    <p:extLst>
      <p:ext uri="{BB962C8B-B14F-4D97-AF65-F5344CB8AC3E}">
        <p14:creationId xmlns:p14="http://schemas.microsoft.com/office/powerpoint/2010/main" val="126829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0424-B5F2-4A0A-ADC4-A43C3B26CEB5}"/>
              </a:ext>
            </a:extLst>
          </p:cNvPr>
          <p:cNvSpPr>
            <a:spLocks noGrp="1"/>
          </p:cNvSpPr>
          <p:nvPr>
            <p:ph type="title"/>
          </p:nvPr>
        </p:nvSpPr>
        <p:spPr/>
        <p:txBody>
          <a:bodyPr/>
          <a:lstStyle/>
          <a:p>
            <a:r>
              <a:rPr lang="en-US" altLang="en-US" sz="4800" dirty="0">
                <a:latin typeface="Arial" panose="020B0604020202020204" pitchFamily="34" charset="0"/>
                <a:ea typeface="Aharoni" panose="02010803020104030203" pitchFamily="2" charset="-79"/>
                <a:cs typeface="Arial" panose="020B0604020202020204" pitchFamily="34" charset="0"/>
              </a:rPr>
              <a:t>Agenda/Class Outline</a:t>
            </a:r>
            <a:endParaRPr lang="en-US" dirty="0"/>
          </a:p>
        </p:txBody>
      </p:sp>
      <p:sp>
        <p:nvSpPr>
          <p:cNvPr id="3" name="TextBox 2">
            <a:extLst>
              <a:ext uri="{FF2B5EF4-FFF2-40B4-BE49-F238E27FC236}">
                <a16:creationId xmlns:a16="http://schemas.microsoft.com/office/drawing/2014/main" id="{5617D849-6372-4D24-BE0D-974B20C8BB40}"/>
              </a:ext>
            </a:extLst>
          </p:cNvPr>
          <p:cNvSpPr txBox="1"/>
          <p:nvPr/>
        </p:nvSpPr>
        <p:spPr>
          <a:xfrm>
            <a:off x="1402080" y="2331720"/>
            <a:ext cx="6406690" cy="3046988"/>
          </a:xfrm>
          <a:prstGeom prst="rect">
            <a:avLst/>
          </a:prstGeom>
          <a:noFill/>
        </p:spPr>
        <p:txBody>
          <a:bodyPr wrap="none" rtlCol="0">
            <a:spAutoFit/>
          </a:bodyPr>
          <a:lstStyle/>
          <a:p>
            <a:pPr marL="285750" indent="-285750">
              <a:buFont typeface="Arial" panose="020B0604020202020204" pitchFamily="34" charset="0"/>
              <a:buChar char="•"/>
            </a:pPr>
            <a:r>
              <a:rPr lang="en-US" sz="2400" dirty="0"/>
              <a:t>What is value-based care?</a:t>
            </a:r>
          </a:p>
          <a:p>
            <a:pPr marL="285750" indent="-285750">
              <a:buFont typeface="Arial" panose="020B0604020202020204" pitchFamily="34" charset="0"/>
              <a:buChar char="•"/>
            </a:pPr>
            <a:r>
              <a:rPr lang="en-US" sz="2400" dirty="0"/>
              <a:t>Payer Contracting for Healthcare Providers</a:t>
            </a:r>
          </a:p>
          <a:p>
            <a:pPr marL="285750" indent="-285750">
              <a:buFont typeface="Arial" panose="020B0604020202020204" pitchFamily="34" charset="0"/>
              <a:buChar char="•"/>
            </a:pPr>
            <a:r>
              <a:rPr lang="en-US" sz="2400" dirty="0"/>
              <a:t>Value Based Care</a:t>
            </a:r>
          </a:p>
          <a:p>
            <a:pPr marL="742950" lvl="1" indent="-285750">
              <a:buFont typeface="Arial" panose="020B0604020202020204" pitchFamily="34" charset="0"/>
              <a:buChar char="•"/>
            </a:pPr>
            <a:r>
              <a:rPr lang="en-US" sz="2400" dirty="0"/>
              <a:t>Alternative Payment Models</a:t>
            </a:r>
          </a:p>
          <a:p>
            <a:pPr marL="742950" lvl="1" indent="-285750">
              <a:buFont typeface="Arial" panose="020B0604020202020204" pitchFamily="34" charset="0"/>
              <a:buChar char="•"/>
            </a:pPr>
            <a:r>
              <a:rPr lang="en-US" sz="2400" dirty="0"/>
              <a:t>Measures &amp; Ratings</a:t>
            </a:r>
          </a:p>
          <a:p>
            <a:pPr marL="285750" indent="-285750">
              <a:buFont typeface="Arial" panose="020B0604020202020204" pitchFamily="34" charset="0"/>
              <a:buChar char="•"/>
            </a:pPr>
            <a:r>
              <a:rPr lang="en-US" sz="2400" dirty="0"/>
              <a:t>Data Analytics Applications</a:t>
            </a:r>
          </a:p>
          <a:p>
            <a:pPr marL="285750" indent="-285750">
              <a:buFont typeface="Arial" panose="020B0604020202020204" pitchFamily="34" charset="0"/>
              <a:buChar char="•"/>
            </a:pPr>
            <a:r>
              <a:rPr lang="en-US" sz="2400" dirty="0"/>
              <a:t>Technology Applications</a:t>
            </a:r>
          </a:p>
          <a:p>
            <a:pPr marL="285750" indent="-285750">
              <a:buFont typeface="Arial" panose="020B0604020202020204" pitchFamily="34" charset="0"/>
              <a:buChar char="•"/>
            </a:pPr>
            <a:r>
              <a:rPr lang="en-US" sz="2400" dirty="0"/>
              <a:t>Homework Assignment</a:t>
            </a:r>
          </a:p>
        </p:txBody>
      </p:sp>
    </p:spTree>
    <p:extLst>
      <p:ext uri="{BB962C8B-B14F-4D97-AF65-F5344CB8AC3E}">
        <p14:creationId xmlns:p14="http://schemas.microsoft.com/office/powerpoint/2010/main" val="278472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1452D-B8DB-4497-830C-76317E4B1EE6}"/>
              </a:ext>
            </a:extLst>
          </p:cNvPr>
          <p:cNvPicPr>
            <a:picLocks noChangeAspect="1"/>
          </p:cNvPicPr>
          <p:nvPr/>
        </p:nvPicPr>
        <p:blipFill rotWithShape="1">
          <a:blip r:embed="rId2"/>
          <a:srcRect l="3901" t="8413" r="45357" b="4797"/>
          <a:stretch/>
        </p:blipFill>
        <p:spPr>
          <a:xfrm>
            <a:off x="1875295" y="0"/>
            <a:ext cx="9696773" cy="6497391"/>
          </a:xfrm>
          <a:prstGeom prst="rect">
            <a:avLst/>
          </a:prstGeom>
        </p:spPr>
      </p:pic>
      <p:sp>
        <p:nvSpPr>
          <p:cNvPr id="7" name="TextBox 6">
            <a:extLst>
              <a:ext uri="{FF2B5EF4-FFF2-40B4-BE49-F238E27FC236}">
                <a16:creationId xmlns:a16="http://schemas.microsoft.com/office/drawing/2014/main" id="{D774AE8D-0D1B-4889-9691-707C4B2E7B28}"/>
              </a:ext>
            </a:extLst>
          </p:cNvPr>
          <p:cNvSpPr txBox="1"/>
          <p:nvPr/>
        </p:nvSpPr>
        <p:spPr>
          <a:xfrm>
            <a:off x="0" y="6596390"/>
            <a:ext cx="5020926" cy="261610"/>
          </a:xfrm>
          <a:prstGeom prst="rect">
            <a:avLst/>
          </a:prstGeom>
          <a:noFill/>
        </p:spPr>
        <p:txBody>
          <a:bodyPr wrap="none" rtlCol="0">
            <a:spAutoFit/>
          </a:bodyPr>
          <a:lstStyle/>
          <a:p>
            <a:r>
              <a:rPr lang="en-US" sz="1100" i="1" dirty="0">
                <a:solidFill>
                  <a:schemeClr val="bg1"/>
                </a:solidFill>
              </a:rPr>
              <a:t>https://healthinsuranceratings.ncqa.org/2019/HprPlandetails.aspx?id=1978</a:t>
            </a:r>
          </a:p>
        </p:txBody>
      </p:sp>
    </p:spTree>
    <p:extLst>
      <p:ext uri="{BB962C8B-B14F-4D97-AF65-F5344CB8AC3E}">
        <p14:creationId xmlns:p14="http://schemas.microsoft.com/office/powerpoint/2010/main" val="242945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409A79-2139-4168-93D9-8CC183A5FFFE}"/>
              </a:ext>
            </a:extLst>
          </p:cNvPr>
          <p:cNvPicPr>
            <a:picLocks noChangeAspect="1"/>
          </p:cNvPicPr>
          <p:nvPr/>
        </p:nvPicPr>
        <p:blipFill rotWithShape="1">
          <a:blip r:embed="rId2"/>
          <a:srcRect l="3480" t="7930" r="45119" b="5709"/>
          <a:stretch/>
        </p:blipFill>
        <p:spPr>
          <a:xfrm>
            <a:off x="1673816" y="0"/>
            <a:ext cx="9851756" cy="6484350"/>
          </a:xfrm>
          <a:prstGeom prst="rect">
            <a:avLst/>
          </a:prstGeom>
        </p:spPr>
      </p:pic>
      <p:sp>
        <p:nvSpPr>
          <p:cNvPr id="3" name="TextBox 2">
            <a:extLst>
              <a:ext uri="{FF2B5EF4-FFF2-40B4-BE49-F238E27FC236}">
                <a16:creationId xmlns:a16="http://schemas.microsoft.com/office/drawing/2014/main" id="{7259F904-BEFF-4BC3-89F1-56500EDC83B7}"/>
              </a:ext>
            </a:extLst>
          </p:cNvPr>
          <p:cNvSpPr txBox="1"/>
          <p:nvPr/>
        </p:nvSpPr>
        <p:spPr>
          <a:xfrm>
            <a:off x="0" y="6569591"/>
            <a:ext cx="5020926" cy="261610"/>
          </a:xfrm>
          <a:prstGeom prst="rect">
            <a:avLst/>
          </a:prstGeom>
          <a:noFill/>
        </p:spPr>
        <p:txBody>
          <a:bodyPr wrap="none" rtlCol="0">
            <a:spAutoFit/>
          </a:bodyPr>
          <a:lstStyle/>
          <a:p>
            <a:r>
              <a:rPr lang="en-US" sz="1100" i="1" dirty="0">
                <a:solidFill>
                  <a:schemeClr val="bg1"/>
                </a:solidFill>
              </a:rPr>
              <a:t>https://healthinsuranceratings.ncqa.org/2019/HprPlandetails.aspx?id=1978</a:t>
            </a:r>
          </a:p>
        </p:txBody>
      </p:sp>
    </p:spTree>
    <p:extLst>
      <p:ext uri="{BB962C8B-B14F-4D97-AF65-F5344CB8AC3E}">
        <p14:creationId xmlns:p14="http://schemas.microsoft.com/office/powerpoint/2010/main" val="2217908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00000-0008-0000-0000-0000040000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59"/>
          <a:stretch/>
        </p:blipFill>
        <p:spPr bwMode="auto">
          <a:xfrm>
            <a:off x="5743074" y="88798"/>
            <a:ext cx="6256421" cy="668040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2749255-44D6-41A9-9C3A-116851482CEB}"/>
              </a:ext>
            </a:extLst>
          </p:cNvPr>
          <p:cNvSpPr>
            <a:spLocks noGrp="1"/>
          </p:cNvSpPr>
          <p:nvPr>
            <p:ph type="title"/>
          </p:nvPr>
        </p:nvSpPr>
        <p:spPr/>
        <p:txBody>
          <a:bodyPr/>
          <a:lstStyle/>
          <a:p>
            <a:r>
              <a:rPr lang="en-US" dirty="0"/>
              <a:t>Medicare </a:t>
            </a:r>
            <a:br>
              <a:rPr lang="en-US" dirty="0"/>
            </a:br>
            <a:r>
              <a:rPr lang="en-US" dirty="0"/>
              <a:t>Star Measures</a:t>
            </a:r>
          </a:p>
        </p:txBody>
      </p:sp>
    </p:spTree>
    <p:extLst>
      <p:ext uri="{BB962C8B-B14F-4D97-AF65-F5344CB8AC3E}">
        <p14:creationId xmlns:p14="http://schemas.microsoft.com/office/powerpoint/2010/main" val="3192436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2EA7-727A-41E2-984A-C3974AA50E74}"/>
              </a:ext>
            </a:extLst>
          </p:cNvPr>
          <p:cNvSpPr>
            <a:spLocks noGrp="1"/>
          </p:cNvSpPr>
          <p:nvPr>
            <p:ph type="title"/>
          </p:nvPr>
        </p:nvSpPr>
        <p:spPr/>
        <p:txBody>
          <a:bodyPr/>
          <a:lstStyle/>
          <a:p>
            <a:r>
              <a:rPr lang="en-US" dirty="0"/>
              <a:t>Example:  Star Quality Ratings</a:t>
            </a:r>
          </a:p>
        </p:txBody>
      </p:sp>
      <p:sp>
        <p:nvSpPr>
          <p:cNvPr id="3" name="TextBox 2">
            <a:extLst>
              <a:ext uri="{FF2B5EF4-FFF2-40B4-BE49-F238E27FC236}">
                <a16:creationId xmlns:a16="http://schemas.microsoft.com/office/drawing/2014/main" id="{267663AD-5E70-43D0-9989-68544DABD40B}"/>
              </a:ext>
            </a:extLst>
          </p:cNvPr>
          <p:cNvSpPr txBox="1"/>
          <p:nvPr/>
        </p:nvSpPr>
        <p:spPr>
          <a:xfrm>
            <a:off x="1097280" y="1942929"/>
            <a:ext cx="10806249" cy="4186787"/>
          </a:xfrm>
          <a:prstGeom prst="rect">
            <a:avLst/>
          </a:prstGeom>
          <a:noFill/>
        </p:spPr>
        <p:txBody>
          <a:bodyPr wrap="square" rtlCol="0">
            <a:spAutoFit/>
          </a:bodyPr>
          <a:lstStyle/>
          <a:p>
            <a:r>
              <a:rPr lang="en-US" dirty="0"/>
              <a:t>A physician practice has had the following prevention measures for the last 3 years:</a:t>
            </a:r>
          </a:p>
          <a:p>
            <a:endParaRPr lang="en-US" dirty="0"/>
          </a:p>
          <a:p>
            <a:endParaRPr lang="en-US" dirty="0"/>
          </a:p>
          <a:p>
            <a:pPr>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Ob</a:t>
            </a:r>
            <a:r>
              <a:rPr lang="en-US" dirty="0">
                <a:latin typeface="Calibri" panose="020F0502020204030204" pitchFamily="34" charset="0"/>
                <a:ea typeface="Calibri" panose="020F0502020204030204" pitchFamily="34" charset="0"/>
                <a:cs typeface="Times New Roman" panose="02020603050405020304" pitchFamily="18" charset="0"/>
              </a:rPr>
              <a:t>servations:</a:t>
            </a:r>
            <a:endParaRPr lang="en-US" dirty="0">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cs typeface="Times New Roman" panose="02020603050405020304" pitchFamily="18" charset="0"/>
              </a:rPr>
              <a:t>Two of the three measures are in decline</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cs typeface="Times New Roman" panose="02020603050405020304" pitchFamily="18" charset="0"/>
              </a:rPr>
              <a:t>The average of the rating has remained between 3 and 4, and dropping in the last year</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cs typeface="Times New Roman" panose="02020603050405020304" pitchFamily="18" charset="0"/>
              </a:rPr>
              <a:t>There is opportunity for improvement </a:t>
            </a:r>
          </a:p>
          <a:p>
            <a:pPr>
              <a:lnSpc>
                <a:spcPct val="107000"/>
              </a:lnSpc>
              <a:spcAft>
                <a:spcPts val="800"/>
              </a:spcAft>
            </a:pPr>
            <a:r>
              <a:rPr lang="en-US" dirty="0">
                <a:latin typeface="Calibri" panose="020F0502020204030204" pitchFamily="34" charset="0"/>
                <a:cs typeface="Times New Roman" panose="02020603050405020304" pitchFamily="18" charset="0"/>
              </a:rPr>
              <a:t>What actions would you suggest?</a:t>
            </a:r>
          </a:p>
          <a:p>
            <a:endParaRPr lang="en-US" dirty="0"/>
          </a:p>
        </p:txBody>
      </p:sp>
      <p:pic>
        <p:nvPicPr>
          <p:cNvPr id="5" name="Picture 4">
            <a:extLst>
              <a:ext uri="{FF2B5EF4-FFF2-40B4-BE49-F238E27FC236}">
                <a16:creationId xmlns:a16="http://schemas.microsoft.com/office/drawing/2014/main" id="{0363736C-EF47-4BA2-8F96-39F8DBA120AB}"/>
              </a:ext>
            </a:extLst>
          </p:cNvPr>
          <p:cNvPicPr>
            <a:picLocks noChangeAspect="1"/>
          </p:cNvPicPr>
          <p:nvPr/>
        </p:nvPicPr>
        <p:blipFill>
          <a:blip r:embed="rId2"/>
          <a:stretch>
            <a:fillRect/>
          </a:stretch>
        </p:blipFill>
        <p:spPr>
          <a:xfrm>
            <a:off x="3096418" y="2309670"/>
            <a:ext cx="5710546" cy="1518411"/>
          </a:xfrm>
          <a:prstGeom prst="rect">
            <a:avLst/>
          </a:prstGeom>
        </p:spPr>
      </p:pic>
    </p:spTree>
    <p:extLst>
      <p:ext uri="{BB962C8B-B14F-4D97-AF65-F5344CB8AC3E}">
        <p14:creationId xmlns:p14="http://schemas.microsoft.com/office/powerpoint/2010/main" val="10506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14D8-A200-47B3-906C-133E6586D695}"/>
              </a:ext>
            </a:extLst>
          </p:cNvPr>
          <p:cNvSpPr>
            <a:spLocks noGrp="1"/>
          </p:cNvSpPr>
          <p:nvPr>
            <p:ph type="title"/>
          </p:nvPr>
        </p:nvSpPr>
        <p:spPr/>
        <p:txBody>
          <a:bodyPr/>
          <a:lstStyle/>
          <a:p>
            <a:r>
              <a:rPr lang="en-US" dirty="0"/>
              <a:t>Data Analytics</a:t>
            </a:r>
          </a:p>
        </p:txBody>
      </p:sp>
      <p:sp>
        <p:nvSpPr>
          <p:cNvPr id="3" name="Text Placeholder 2">
            <a:extLst>
              <a:ext uri="{FF2B5EF4-FFF2-40B4-BE49-F238E27FC236}">
                <a16:creationId xmlns:a16="http://schemas.microsoft.com/office/drawing/2014/main" id="{FF412D10-7AAE-41C1-B9A2-C4BBA4D78FB9}"/>
              </a:ext>
            </a:extLst>
          </p:cNvPr>
          <p:cNvSpPr>
            <a:spLocks noGrp="1"/>
          </p:cNvSpPr>
          <p:nvPr>
            <p:ph type="body" idx="1"/>
          </p:nvPr>
        </p:nvSpPr>
        <p:spPr/>
        <p:txBody>
          <a:bodyPr/>
          <a:lstStyle/>
          <a:p>
            <a:r>
              <a:rPr lang="en-US" dirty="0"/>
              <a:t>Using data to improve health</a:t>
            </a:r>
          </a:p>
        </p:txBody>
      </p:sp>
    </p:spTree>
    <p:extLst>
      <p:ext uri="{BB962C8B-B14F-4D97-AF65-F5344CB8AC3E}">
        <p14:creationId xmlns:p14="http://schemas.microsoft.com/office/powerpoint/2010/main" val="3371936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5E5F0D-8CBF-49B5-88C7-2DDD645A9800}"/>
              </a:ext>
            </a:extLst>
          </p:cNvPr>
          <p:cNvSpPr>
            <a:spLocks noGrp="1"/>
          </p:cNvSpPr>
          <p:nvPr>
            <p:ph type="title"/>
          </p:nvPr>
        </p:nvSpPr>
        <p:spPr>
          <a:xfrm>
            <a:off x="1097280" y="286603"/>
            <a:ext cx="6437363" cy="1450757"/>
          </a:xfrm>
        </p:spPr>
        <p:txBody>
          <a:bodyPr vert="horz" lIns="91440" tIns="45720" rIns="91440" bIns="45720" rtlCol="0" anchor="b">
            <a:normAutofit/>
          </a:bodyPr>
          <a:lstStyle/>
          <a:p>
            <a:r>
              <a:rPr lang="en-US" sz="4800"/>
              <a:t>Social Determinants of Health</a:t>
            </a:r>
          </a:p>
        </p:txBody>
      </p:sp>
      <p:cxnSp>
        <p:nvCxnSpPr>
          <p:cNvPr id="22" name="Straight Connector 14">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6E8DEC-A252-4107-A167-7CFED90E8AAE}"/>
              </a:ext>
            </a:extLst>
          </p:cNvPr>
          <p:cNvSpPr txBox="1">
            <a:spLocks/>
          </p:cNvSpPr>
          <p:nvPr/>
        </p:nvSpPr>
        <p:spPr>
          <a:xfrm>
            <a:off x="1097281" y="2108201"/>
            <a:ext cx="6388242" cy="3760891"/>
          </a:xfrm>
          <a:prstGeom prst="rect">
            <a:avLst/>
          </a:prstGeom>
        </p:spPr>
        <p:txBody>
          <a:bodyPr vert="horz" lIns="0" tIns="45720" rIns="0" bIns="45720" rtlCol="0">
            <a:normAutofit fontScale="92500" lnSpcReduction="10000"/>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285750" indent="-285750" defTabSz="914400" eaLnBrk="1" hangingPunct="1">
              <a:lnSpc>
                <a:spcPct val="90000"/>
              </a:lnSpc>
              <a:buClr>
                <a:srgbClr val="002060"/>
              </a:buClr>
              <a:buFont typeface="Calibri" panose="020F0502020204030204" pitchFamily="34" charset="0"/>
              <a:buChar char="•"/>
            </a:pPr>
            <a:r>
              <a:rPr lang="en-US" sz="1600" dirty="0">
                <a:solidFill>
                  <a:schemeClr val="tx1">
                    <a:lumMod val="75000"/>
                    <a:lumOff val="25000"/>
                  </a:schemeClr>
                </a:solidFill>
              </a:rPr>
              <a:t>Social determinants of health can provide insights into healthcare needs</a:t>
            </a:r>
          </a:p>
          <a:p>
            <a:pPr marL="285750" indent="-285750" defTabSz="914400" eaLnBrk="1" hangingPunct="1">
              <a:lnSpc>
                <a:spcPct val="90000"/>
              </a:lnSpc>
              <a:buClr>
                <a:srgbClr val="002060"/>
              </a:buClr>
              <a:buFont typeface="Calibri" panose="020F0502020204030204" pitchFamily="34" charset="0"/>
              <a:buChar char="•"/>
            </a:pPr>
            <a:r>
              <a:rPr lang="en-US" sz="1600" dirty="0">
                <a:solidFill>
                  <a:schemeClr val="tx1">
                    <a:lumMod val="75000"/>
                    <a:lumOff val="25000"/>
                  </a:schemeClr>
                </a:solidFill>
              </a:rPr>
              <a:t>Payers and providers can focus on specific populations and develop strategies and tactics to improve health</a:t>
            </a:r>
          </a:p>
          <a:p>
            <a:pPr marL="285750" indent="-285750" defTabSz="914400" eaLnBrk="1" hangingPunct="1">
              <a:lnSpc>
                <a:spcPct val="90000"/>
              </a:lnSpc>
              <a:buClr>
                <a:srgbClr val="002060"/>
              </a:buClr>
              <a:buFont typeface="Calibri" panose="020F0502020204030204" pitchFamily="34" charset="0"/>
              <a:buChar char="•"/>
            </a:pPr>
            <a:r>
              <a:rPr lang="en-US" sz="1600" dirty="0">
                <a:solidFill>
                  <a:schemeClr val="tx1">
                    <a:lumMod val="75000"/>
                    <a:lumOff val="25000"/>
                  </a:schemeClr>
                </a:solidFill>
              </a:rPr>
              <a:t>Examples:</a:t>
            </a:r>
          </a:p>
          <a:p>
            <a:pPr marL="573088" lvl="1" defTabSz="914400" eaLnBrk="1" hangingPunct="1">
              <a:lnSpc>
                <a:spcPct val="90000"/>
              </a:lnSpc>
              <a:buClr>
                <a:srgbClr val="002060"/>
              </a:buClr>
              <a:buFont typeface="Calibri" panose="020F0502020204030204" pitchFamily="34" charset="0"/>
              <a:buChar char="•"/>
            </a:pPr>
            <a:r>
              <a:rPr lang="en-US" sz="1600" dirty="0">
                <a:solidFill>
                  <a:schemeClr val="tx1">
                    <a:lumMod val="75000"/>
                    <a:lumOff val="25000"/>
                  </a:schemeClr>
                </a:solidFill>
              </a:rPr>
              <a:t>Target and encourage healthy behaviors, such as exercise (gym membership discounts), eliminating tobacco use (smoking cessation programs) through discounts and free benefits</a:t>
            </a:r>
          </a:p>
          <a:p>
            <a:pPr marL="573088" lvl="1" defTabSz="914400" eaLnBrk="1" hangingPunct="1">
              <a:lnSpc>
                <a:spcPct val="90000"/>
              </a:lnSpc>
              <a:buClr>
                <a:srgbClr val="002060"/>
              </a:buClr>
              <a:buFont typeface="Calibri" panose="020F0502020204030204" pitchFamily="34" charset="0"/>
              <a:buChar char="•"/>
            </a:pPr>
            <a:r>
              <a:rPr lang="en-US" sz="1600" dirty="0">
                <a:solidFill>
                  <a:schemeClr val="tx1">
                    <a:lumMod val="75000"/>
                    <a:lumOff val="25000"/>
                  </a:schemeClr>
                </a:solidFill>
              </a:rPr>
              <a:t>Identify at-risk populations, such as Type 2 Diabetics.  Connect with them to ensure proper care is being given, and resources made available</a:t>
            </a:r>
          </a:p>
          <a:p>
            <a:pPr marL="573088" lvl="1" defTabSz="914400" eaLnBrk="1" hangingPunct="1">
              <a:lnSpc>
                <a:spcPct val="90000"/>
              </a:lnSpc>
              <a:buClr>
                <a:srgbClr val="002060"/>
              </a:buClr>
              <a:buFont typeface="Calibri" panose="020F0502020204030204" pitchFamily="34" charset="0"/>
              <a:buChar char="•"/>
            </a:pPr>
            <a:r>
              <a:rPr lang="en-US" sz="1600" dirty="0">
                <a:solidFill>
                  <a:schemeClr val="tx1">
                    <a:lumMod val="75000"/>
                    <a:lumOff val="25000"/>
                  </a:schemeClr>
                </a:solidFill>
              </a:rPr>
              <a:t>Provide transportation options (Uber and Lyft vouchers) to assist low-income members for office visits, prescription refills, and healthy food options</a:t>
            </a:r>
          </a:p>
          <a:p>
            <a:pPr marL="457200" indent="-457200" defTabSz="914400" eaLnBrk="1" hangingPunct="1">
              <a:lnSpc>
                <a:spcPct val="90000"/>
              </a:lnSpc>
              <a:buClr>
                <a:srgbClr val="002060"/>
              </a:buClr>
              <a:buFont typeface="Calibri" panose="020F0502020204030204" pitchFamily="34" charset="0"/>
              <a:buChar char="•"/>
            </a:pPr>
            <a:endParaRPr lang="en-US" sz="16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16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16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16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16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16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16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16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1600" dirty="0">
              <a:solidFill>
                <a:schemeClr val="tx1">
                  <a:lumMod val="75000"/>
                  <a:lumOff val="25000"/>
                </a:schemeClr>
              </a:solidFill>
            </a:endParaRPr>
          </a:p>
        </p:txBody>
      </p:sp>
      <p:pic>
        <p:nvPicPr>
          <p:cNvPr id="4" name="Picture 3">
            <a:extLst>
              <a:ext uri="{FF2B5EF4-FFF2-40B4-BE49-F238E27FC236}">
                <a16:creationId xmlns:a16="http://schemas.microsoft.com/office/drawing/2014/main" id="{4BCFDA8B-78D7-410F-84AA-5AA357298425}"/>
              </a:ext>
            </a:extLst>
          </p:cNvPr>
          <p:cNvPicPr>
            <a:picLocks noChangeAspect="1"/>
          </p:cNvPicPr>
          <p:nvPr/>
        </p:nvPicPr>
        <p:blipFill>
          <a:blip r:embed="rId2"/>
          <a:stretch>
            <a:fillRect/>
          </a:stretch>
        </p:blipFill>
        <p:spPr>
          <a:xfrm>
            <a:off x="7695866" y="1244871"/>
            <a:ext cx="4404532" cy="5043632"/>
          </a:xfrm>
          <a:prstGeom prst="rect">
            <a:avLst/>
          </a:prstGeom>
        </p:spPr>
      </p:pic>
      <p:sp>
        <p:nvSpPr>
          <p:cNvPr id="23" name="Rectangle 16">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557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5E0A8391-2737-4F1C-B27A-C44629DB4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F368D-B947-4B5A-971E-4C7BF2F2E3EE}"/>
              </a:ext>
            </a:extLst>
          </p:cNvPr>
          <p:cNvSpPr>
            <a:spLocks noGrp="1"/>
          </p:cNvSpPr>
          <p:nvPr>
            <p:ph type="title"/>
          </p:nvPr>
        </p:nvSpPr>
        <p:spPr>
          <a:xfrm>
            <a:off x="642256" y="642257"/>
            <a:ext cx="3417677" cy="5226837"/>
          </a:xfrm>
        </p:spPr>
        <p:txBody>
          <a:bodyPr vert="horz" lIns="91440" tIns="45720" rIns="91440" bIns="45720" rtlCol="0" anchor="t">
            <a:normAutofit/>
          </a:bodyPr>
          <a:lstStyle/>
          <a:p>
            <a:r>
              <a:rPr lang="en-US" sz="4100" dirty="0"/>
              <a:t>Accountable Care Organizations (ACOs)</a:t>
            </a:r>
          </a:p>
        </p:txBody>
      </p:sp>
      <p:sp>
        <p:nvSpPr>
          <p:cNvPr id="4" name="Content Placeholder 2">
            <a:extLst>
              <a:ext uri="{FF2B5EF4-FFF2-40B4-BE49-F238E27FC236}">
                <a16:creationId xmlns:a16="http://schemas.microsoft.com/office/drawing/2014/main" id="{B4D09797-21AA-45FC-90B3-B492636C5AC9}"/>
              </a:ext>
            </a:extLst>
          </p:cNvPr>
          <p:cNvSpPr txBox="1">
            <a:spLocks/>
          </p:cNvSpPr>
          <p:nvPr/>
        </p:nvSpPr>
        <p:spPr>
          <a:xfrm>
            <a:off x="4702189" y="395904"/>
            <a:ext cx="6847117" cy="2537672"/>
          </a:xfrm>
          <a:prstGeom prst="rect">
            <a:avLst/>
          </a:prstGeom>
        </p:spPr>
        <p:txBody>
          <a:bodyPr vert="horz" lIns="0" tIns="45720" rIns="0" bIns="45720" rtlCol="0">
            <a:normAutofit lnSpcReduction="10000"/>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285750" indent="-285750" defTabSz="914400" eaLnBrk="1" hangingPunct="1">
              <a:lnSpc>
                <a:spcPct val="90000"/>
              </a:lnSpc>
              <a:buClr>
                <a:srgbClr val="002060"/>
              </a:buClr>
              <a:buFont typeface="Calibri" panose="020F0502020204030204" pitchFamily="34" charset="0"/>
              <a:buChar char="•"/>
            </a:pPr>
            <a:r>
              <a:rPr lang="en-US" sz="2200" dirty="0">
                <a:solidFill>
                  <a:schemeClr val="tx1">
                    <a:lumMod val="75000"/>
                    <a:lumOff val="25000"/>
                  </a:schemeClr>
                </a:solidFill>
              </a:rPr>
              <a:t>Group of providers that work together to coordinate care for their patients</a:t>
            </a:r>
          </a:p>
          <a:p>
            <a:pPr marL="285750" indent="-285750" defTabSz="914400" eaLnBrk="1" hangingPunct="1">
              <a:lnSpc>
                <a:spcPct val="90000"/>
              </a:lnSpc>
              <a:buClr>
                <a:srgbClr val="002060"/>
              </a:buClr>
              <a:buFont typeface="Calibri" panose="020F0502020204030204" pitchFamily="34" charset="0"/>
              <a:buChar char="•"/>
            </a:pPr>
            <a:r>
              <a:rPr lang="en-US" sz="2200" dirty="0">
                <a:solidFill>
                  <a:schemeClr val="tx1">
                    <a:lumMod val="75000"/>
                    <a:lumOff val="25000"/>
                  </a:schemeClr>
                </a:solidFill>
              </a:rPr>
              <a:t>Goal is to improve the quality of care, reduce costs and improve the health of the participants</a:t>
            </a:r>
          </a:p>
          <a:p>
            <a:pPr marL="285750" indent="-285750" defTabSz="914400" eaLnBrk="1" hangingPunct="1">
              <a:lnSpc>
                <a:spcPct val="90000"/>
              </a:lnSpc>
              <a:buClr>
                <a:srgbClr val="002060"/>
              </a:buClr>
              <a:buFont typeface="Calibri" panose="020F0502020204030204" pitchFamily="34" charset="0"/>
              <a:buChar char="•"/>
            </a:pPr>
            <a:r>
              <a:rPr lang="en-US" sz="2200" dirty="0">
                <a:solidFill>
                  <a:schemeClr val="tx1">
                    <a:lumMod val="75000"/>
                    <a:lumOff val="25000"/>
                  </a:schemeClr>
                </a:solidFill>
              </a:rPr>
              <a:t>Providers must collect and report data (cost, quality, etc.), which may result in rewards or penalties</a:t>
            </a:r>
          </a:p>
          <a:p>
            <a:pPr marL="285750" indent="-285750" defTabSz="914400" eaLnBrk="1" hangingPunct="1">
              <a:lnSpc>
                <a:spcPct val="90000"/>
              </a:lnSpc>
              <a:buClr>
                <a:srgbClr val="002060"/>
              </a:buClr>
              <a:buFont typeface="Calibri" panose="020F0502020204030204" pitchFamily="34" charset="0"/>
              <a:buChar char="•"/>
            </a:pPr>
            <a:r>
              <a:rPr lang="en-US" sz="2200" dirty="0">
                <a:solidFill>
                  <a:schemeClr val="tx1">
                    <a:lumMod val="75000"/>
                    <a:lumOff val="25000"/>
                  </a:schemeClr>
                </a:solidFill>
              </a:rPr>
              <a:t>Reporting and results closely monitored by CMS</a:t>
            </a:r>
          </a:p>
          <a:p>
            <a:pPr marL="285750" indent="-285750" defTabSz="914400" eaLnBrk="1" hangingPunct="1">
              <a:lnSpc>
                <a:spcPct val="90000"/>
              </a:lnSpc>
              <a:buClr>
                <a:srgbClr val="002060"/>
              </a:buClr>
              <a:buFont typeface="Calibri" panose="020F0502020204030204" pitchFamily="34" charset="0"/>
              <a:buChar char="•"/>
            </a:pPr>
            <a:endParaRPr lang="en-US" sz="2200" dirty="0">
              <a:solidFill>
                <a:schemeClr val="tx1">
                  <a:lumMod val="75000"/>
                  <a:lumOff val="25000"/>
                </a:schemeClr>
              </a:solidFill>
            </a:endParaRPr>
          </a:p>
          <a:p>
            <a:pPr marL="285750" indent="-285750" defTabSz="914400" eaLnBrk="1" hangingPunct="1">
              <a:lnSpc>
                <a:spcPct val="90000"/>
              </a:lnSpc>
              <a:buClr>
                <a:srgbClr val="002060"/>
              </a:buClr>
              <a:buFont typeface="Calibri" panose="020F0502020204030204" pitchFamily="34" charset="0"/>
              <a:buChar char="•"/>
            </a:pPr>
            <a:endParaRPr lang="en-US" sz="22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22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2200" dirty="0">
              <a:solidFill>
                <a:schemeClr val="tx1">
                  <a:lumMod val="75000"/>
                  <a:lumOff val="25000"/>
                </a:schemeClr>
              </a:solidFill>
            </a:endParaRPr>
          </a:p>
          <a:p>
            <a:pPr marL="457200" indent="-457200" defTabSz="914400" eaLnBrk="1" hangingPunct="1">
              <a:lnSpc>
                <a:spcPct val="90000"/>
              </a:lnSpc>
              <a:buClr>
                <a:srgbClr val="002060"/>
              </a:buClr>
              <a:buFont typeface="Calibri" panose="020F0502020204030204" pitchFamily="34" charset="0"/>
              <a:buChar char="•"/>
            </a:pPr>
            <a:endParaRPr lang="en-US" sz="2200" dirty="0">
              <a:solidFill>
                <a:schemeClr val="tx1">
                  <a:lumMod val="75000"/>
                  <a:lumOff val="25000"/>
                </a:schemeClr>
              </a:solidFill>
            </a:endParaRPr>
          </a:p>
        </p:txBody>
      </p:sp>
      <p:pic>
        <p:nvPicPr>
          <p:cNvPr id="5" name="Picture 4" descr="A screenshot of a cell phone&#10;&#10;Description automatically generated">
            <a:extLst>
              <a:ext uri="{FF2B5EF4-FFF2-40B4-BE49-F238E27FC236}">
                <a16:creationId xmlns:a16="http://schemas.microsoft.com/office/drawing/2014/main" id="{7BB5FB25-6F7A-4700-B88A-B393FEB153B6}"/>
              </a:ext>
            </a:extLst>
          </p:cNvPr>
          <p:cNvPicPr/>
          <p:nvPr/>
        </p:nvPicPr>
        <p:blipFill>
          <a:blip r:embed="rId2"/>
          <a:stretch>
            <a:fillRect/>
          </a:stretch>
        </p:blipFill>
        <p:spPr>
          <a:xfrm>
            <a:off x="1193532" y="3570745"/>
            <a:ext cx="9635319" cy="2779749"/>
          </a:xfrm>
          <a:prstGeom prst="rect">
            <a:avLst/>
          </a:prstGeom>
          <a:ln>
            <a:solidFill>
              <a:schemeClr val="tx1"/>
            </a:solidFill>
          </a:ln>
        </p:spPr>
      </p:pic>
      <p:sp>
        <p:nvSpPr>
          <p:cNvPr id="42" name="Rectangle 41">
            <a:extLst>
              <a:ext uri="{FF2B5EF4-FFF2-40B4-BE49-F238E27FC236}">
                <a16:creationId xmlns:a16="http://schemas.microsoft.com/office/drawing/2014/main" id="{ED5EC01C-B438-4398-919E-A345C83ED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05A4E43-549C-4D18-95E7-4257A5C5AB99}"/>
              </a:ext>
            </a:extLst>
          </p:cNvPr>
          <p:cNvSpPr txBox="1"/>
          <p:nvPr/>
        </p:nvSpPr>
        <p:spPr>
          <a:xfrm>
            <a:off x="1104986" y="6413528"/>
            <a:ext cx="9982028" cy="369332"/>
          </a:xfrm>
          <a:prstGeom prst="rect">
            <a:avLst/>
          </a:prstGeom>
          <a:noFill/>
        </p:spPr>
        <p:txBody>
          <a:bodyPr wrap="none" rtlCol="0">
            <a:spAutoFit/>
          </a:bodyPr>
          <a:lstStyle/>
          <a:p>
            <a:r>
              <a:rPr lang="en-US" dirty="0">
                <a:solidFill>
                  <a:schemeClr val="bg1"/>
                </a:solidFill>
              </a:rPr>
              <a:t>All of these ACOs performed below benchmarks so they received some of the shared savings.</a:t>
            </a:r>
          </a:p>
        </p:txBody>
      </p:sp>
    </p:spTree>
    <p:extLst>
      <p:ext uri="{BB962C8B-B14F-4D97-AF65-F5344CB8AC3E}">
        <p14:creationId xmlns:p14="http://schemas.microsoft.com/office/powerpoint/2010/main" val="35737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6AB4-90C4-4448-871C-4F5A060F9A4E}"/>
              </a:ext>
            </a:extLst>
          </p:cNvPr>
          <p:cNvSpPr>
            <a:spLocks noGrp="1"/>
          </p:cNvSpPr>
          <p:nvPr>
            <p:ph type="title"/>
          </p:nvPr>
        </p:nvSpPr>
        <p:spPr/>
        <p:txBody>
          <a:bodyPr/>
          <a:lstStyle/>
          <a:p>
            <a:r>
              <a:rPr lang="en-US" dirty="0"/>
              <a:t>ACO Sample Utilization &amp; Quality Measures*</a:t>
            </a:r>
          </a:p>
        </p:txBody>
      </p:sp>
      <p:sp>
        <p:nvSpPr>
          <p:cNvPr id="4" name="TextBox 3">
            <a:extLst>
              <a:ext uri="{FF2B5EF4-FFF2-40B4-BE49-F238E27FC236}">
                <a16:creationId xmlns:a16="http://schemas.microsoft.com/office/drawing/2014/main" id="{74327168-9516-43C4-BF60-66A0BD260BE7}"/>
              </a:ext>
            </a:extLst>
          </p:cNvPr>
          <p:cNvSpPr txBox="1"/>
          <p:nvPr/>
        </p:nvSpPr>
        <p:spPr>
          <a:xfrm>
            <a:off x="529389" y="2136338"/>
            <a:ext cx="5566611" cy="2585323"/>
          </a:xfrm>
          <a:prstGeom prst="rect">
            <a:avLst/>
          </a:prstGeom>
          <a:noFill/>
        </p:spPr>
        <p:txBody>
          <a:bodyPr wrap="square" rtlCol="0">
            <a:spAutoFit/>
          </a:bodyPr>
          <a:lstStyle/>
          <a:p>
            <a:r>
              <a:rPr lang="en-US" b="1" dirty="0"/>
              <a:t>Utilization Measures</a:t>
            </a:r>
          </a:p>
          <a:p>
            <a:pPr marL="285750" indent="-285750">
              <a:buFont typeface="Arial" panose="020B0604020202020204" pitchFamily="34" charset="0"/>
              <a:buChar char="•"/>
            </a:pPr>
            <a:r>
              <a:rPr lang="en-US" dirty="0"/>
              <a:t>Total cost of care</a:t>
            </a:r>
          </a:p>
          <a:p>
            <a:pPr marL="285750" indent="-285750">
              <a:buFont typeface="Arial" panose="020B0604020202020204" pitchFamily="34" charset="0"/>
              <a:buChar char="•"/>
            </a:pPr>
            <a:r>
              <a:rPr lang="en-US" dirty="0"/>
              <a:t>Inpatient admissions per 1,000 beneficiaries</a:t>
            </a:r>
          </a:p>
          <a:p>
            <a:pPr marL="285750" indent="-285750">
              <a:buFont typeface="Arial" panose="020B0604020202020204" pitchFamily="34" charset="0"/>
              <a:buChar char="•"/>
            </a:pPr>
            <a:r>
              <a:rPr lang="en-US" dirty="0"/>
              <a:t>Unnecessary inpatient and ED use</a:t>
            </a:r>
          </a:p>
          <a:p>
            <a:pPr marL="285750" indent="-285750">
              <a:buFont typeface="Arial" panose="020B0604020202020204" pitchFamily="34" charset="0"/>
              <a:buChar char="•"/>
            </a:pPr>
            <a:r>
              <a:rPr lang="en-US" dirty="0"/>
              <a:t>Readmission rates or avoidable readmissions</a:t>
            </a:r>
          </a:p>
          <a:p>
            <a:pPr marL="285750" indent="-285750">
              <a:buFont typeface="Arial" panose="020B0604020202020204" pitchFamily="34" charset="0"/>
              <a:buChar char="•"/>
            </a:pPr>
            <a:r>
              <a:rPr lang="en-US" dirty="0"/>
              <a:t>Percentage of patients with office visits within 7 days of discharge from an acute hospital stay</a:t>
            </a:r>
          </a:p>
          <a:p>
            <a:pPr marL="285750" indent="-285750">
              <a:buFont typeface="Arial" panose="020B0604020202020204" pitchFamily="34" charset="0"/>
              <a:buChar char="•"/>
            </a:pPr>
            <a:r>
              <a:rPr lang="en-US" dirty="0"/>
              <a:t>Percentage of patients without an office visit during the year</a:t>
            </a:r>
          </a:p>
        </p:txBody>
      </p:sp>
      <p:sp>
        <p:nvSpPr>
          <p:cNvPr id="5" name="TextBox 4">
            <a:extLst>
              <a:ext uri="{FF2B5EF4-FFF2-40B4-BE49-F238E27FC236}">
                <a16:creationId xmlns:a16="http://schemas.microsoft.com/office/drawing/2014/main" id="{34148537-A619-4E2A-A37A-6FE839DAB2FA}"/>
              </a:ext>
            </a:extLst>
          </p:cNvPr>
          <p:cNvSpPr txBox="1"/>
          <p:nvPr/>
        </p:nvSpPr>
        <p:spPr>
          <a:xfrm>
            <a:off x="6096000" y="2136338"/>
            <a:ext cx="5566611" cy="2585323"/>
          </a:xfrm>
          <a:prstGeom prst="rect">
            <a:avLst/>
          </a:prstGeom>
          <a:noFill/>
        </p:spPr>
        <p:txBody>
          <a:bodyPr wrap="square" rtlCol="0">
            <a:spAutoFit/>
          </a:bodyPr>
          <a:lstStyle/>
          <a:p>
            <a:r>
              <a:rPr lang="en-US" b="1" dirty="0"/>
              <a:t>Quality Measures</a:t>
            </a:r>
          </a:p>
          <a:p>
            <a:pPr marL="285750" indent="-285750">
              <a:buFont typeface="Arial" panose="020B0604020202020204" pitchFamily="34" charset="0"/>
              <a:buChar char="•"/>
            </a:pPr>
            <a:r>
              <a:rPr lang="en-US" dirty="0"/>
              <a:t>Annual wellness visits</a:t>
            </a:r>
          </a:p>
          <a:p>
            <a:pPr marL="285750" indent="-285750">
              <a:buFont typeface="Arial" panose="020B0604020202020204" pitchFamily="34" charset="0"/>
              <a:buChar char="•"/>
            </a:pPr>
            <a:r>
              <a:rPr lang="en-US" dirty="0"/>
              <a:t>ACO #6 - CAHPS:  Shared decision making</a:t>
            </a:r>
          </a:p>
          <a:p>
            <a:pPr marL="285750" indent="-285750">
              <a:buFont typeface="Arial" panose="020B0604020202020204" pitchFamily="34" charset="0"/>
              <a:buChar char="•"/>
            </a:pPr>
            <a:r>
              <a:rPr lang="en-US" dirty="0"/>
              <a:t>ACO #14 – Preventative care and screening:  flu vaccine</a:t>
            </a:r>
          </a:p>
          <a:p>
            <a:pPr marL="285750" indent="-285750">
              <a:buFont typeface="Arial" panose="020B0604020202020204" pitchFamily="34" charset="0"/>
              <a:buChar char="•"/>
            </a:pPr>
            <a:r>
              <a:rPr lang="en-US" dirty="0"/>
              <a:t>ACO #19 – Colorectal cancer screening</a:t>
            </a:r>
          </a:p>
          <a:p>
            <a:pPr marL="285750" indent="-285750">
              <a:buFont typeface="Arial" panose="020B0604020202020204" pitchFamily="34" charset="0"/>
              <a:buChar char="•"/>
            </a:pPr>
            <a:r>
              <a:rPr lang="en-US" dirty="0"/>
              <a:t>ACO #20 – Breast cancer screening</a:t>
            </a:r>
          </a:p>
          <a:p>
            <a:pPr marL="285750" indent="-285750">
              <a:buFont typeface="Arial" panose="020B0604020202020204" pitchFamily="34" charset="0"/>
              <a:buChar char="•"/>
            </a:pPr>
            <a:r>
              <a:rPr lang="en-US" dirty="0"/>
              <a:t>ACO #28 – Controlling high blood pressure</a:t>
            </a:r>
          </a:p>
          <a:p>
            <a:pPr marL="285750" indent="-28575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C4CE5B42-F051-4178-9D32-555C925F91BB}"/>
              </a:ext>
            </a:extLst>
          </p:cNvPr>
          <p:cNvSpPr>
            <a:spLocks noGrp="1"/>
          </p:cNvSpPr>
          <p:nvPr>
            <p:ph type="ftr" sz="quarter" idx="11"/>
          </p:nvPr>
        </p:nvSpPr>
        <p:spPr>
          <a:xfrm>
            <a:off x="260370" y="6427808"/>
            <a:ext cx="8527168" cy="411162"/>
          </a:xfrm>
        </p:spPr>
        <p:txBody>
          <a:bodyPr/>
          <a:lstStyle/>
          <a:p>
            <a:r>
              <a:rPr lang="en-US" sz="1200" dirty="0"/>
              <a:t>*https://innovation.cms.gov/media/document/2020-provider-engagement-toolkit</a:t>
            </a:r>
          </a:p>
        </p:txBody>
      </p:sp>
      <p:sp>
        <p:nvSpPr>
          <p:cNvPr id="3" name="TextBox 2">
            <a:extLst>
              <a:ext uri="{FF2B5EF4-FFF2-40B4-BE49-F238E27FC236}">
                <a16:creationId xmlns:a16="http://schemas.microsoft.com/office/drawing/2014/main" id="{B51CE293-E38D-4A8E-88BA-9B0A3EE006DB}"/>
              </a:ext>
            </a:extLst>
          </p:cNvPr>
          <p:cNvSpPr txBox="1"/>
          <p:nvPr/>
        </p:nvSpPr>
        <p:spPr>
          <a:xfrm>
            <a:off x="529389" y="5390068"/>
            <a:ext cx="7845738" cy="369332"/>
          </a:xfrm>
          <a:prstGeom prst="rect">
            <a:avLst/>
          </a:prstGeom>
          <a:noFill/>
        </p:spPr>
        <p:txBody>
          <a:bodyPr wrap="none" rtlCol="0">
            <a:spAutoFit/>
          </a:bodyPr>
          <a:lstStyle/>
          <a:p>
            <a:r>
              <a:rPr lang="en-US" i="1" dirty="0"/>
              <a:t>Appendix E of the reading material lists additional ACO quality measures.</a:t>
            </a:r>
          </a:p>
        </p:txBody>
      </p:sp>
    </p:spTree>
    <p:extLst>
      <p:ext uri="{BB962C8B-B14F-4D97-AF65-F5344CB8AC3E}">
        <p14:creationId xmlns:p14="http://schemas.microsoft.com/office/powerpoint/2010/main" val="3596176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863F-B8D0-4C51-B7E3-0E4609D1D014}"/>
              </a:ext>
            </a:extLst>
          </p:cNvPr>
          <p:cNvSpPr>
            <a:spLocks noGrp="1"/>
          </p:cNvSpPr>
          <p:nvPr>
            <p:ph type="title"/>
          </p:nvPr>
        </p:nvSpPr>
        <p:spPr/>
        <p:txBody>
          <a:bodyPr/>
          <a:lstStyle/>
          <a:p>
            <a:r>
              <a:rPr lang="en-US" dirty="0"/>
              <a:t>Patient Centered Medical Home Program</a:t>
            </a:r>
          </a:p>
        </p:txBody>
      </p:sp>
      <p:sp>
        <p:nvSpPr>
          <p:cNvPr id="4" name="Content Placeholder 2">
            <a:extLst>
              <a:ext uri="{FF2B5EF4-FFF2-40B4-BE49-F238E27FC236}">
                <a16:creationId xmlns:a16="http://schemas.microsoft.com/office/drawing/2014/main" id="{3008A6D1-119E-4F9C-8958-9F42CCA04E84}"/>
              </a:ext>
            </a:extLst>
          </p:cNvPr>
          <p:cNvSpPr txBox="1">
            <a:spLocks/>
          </p:cNvSpPr>
          <p:nvPr/>
        </p:nvSpPr>
        <p:spPr>
          <a:xfrm>
            <a:off x="1097280" y="2035175"/>
            <a:ext cx="10244488" cy="3886200"/>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285750" indent="-285750" eaLnBrk="1" hangingPunct="1">
              <a:buClr>
                <a:srgbClr val="002060"/>
              </a:buClr>
              <a:buFont typeface="Arial" panose="020B0604020202020204" pitchFamily="34" charset="0"/>
              <a:buChar char="•"/>
            </a:pPr>
            <a:r>
              <a:rPr lang="en-US" sz="1800" dirty="0">
                <a:solidFill>
                  <a:schemeClr val="tx1"/>
                </a:solidFill>
              </a:rPr>
              <a:t>Primary care-based healthcare model</a:t>
            </a:r>
          </a:p>
          <a:p>
            <a:pPr marL="342900" marR="0" lvl="0" indent="-342900" algn="just">
              <a:lnSpc>
                <a:spcPct val="107000"/>
              </a:lnSpc>
              <a:spcBef>
                <a:spcPts val="0"/>
              </a:spcBef>
              <a:spcAft>
                <a:spcPts val="800"/>
              </a:spcAft>
              <a:buSzPts val="1000"/>
              <a:buFont typeface="Symbol" panose="05050102010706020507" pitchFamily="18" charset="2"/>
              <a:buChar char=""/>
              <a:tabLst>
                <a:tab pos="228600" algn="l"/>
              </a:tabLst>
            </a:pPr>
            <a:r>
              <a:rPr lang="en-US" sz="18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Access and Continuity</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Provide the care patients need—anytime, anywhere.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228600" algn="l"/>
              </a:tabLst>
            </a:pPr>
            <a:r>
              <a:rPr lang="en-US" sz="18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Planned Care and Population Health</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Use technology to be proactive about managing patients’ chronic conditions.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228600" algn="l"/>
              </a:tabLst>
            </a:pPr>
            <a:r>
              <a:rPr lang="en-US" sz="18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Care Management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Identify which patients need additional support from the care team and provide those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228600" algn="l"/>
              </a:tabLst>
            </a:pPr>
            <a:r>
              <a:rPr lang="en-US" sz="18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Patient and Caregiver Engagement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Encourage patient participation and shared decision making.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228600" algn="l"/>
              </a:tabLst>
            </a:pPr>
            <a:r>
              <a:rPr lang="en-US" sz="18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Comprehensiveness and Coordination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Build relationships and coordinate care across the medical neighborhood.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eaLnBrk="1" hangingPunct="1">
              <a:buClr>
                <a:srgbClr val="002060"/>
              </a:buClr>
              <a:buFont typeface="Arial" panose="020B0604020202020204" pitchFamily="34" charset="0"/>
              <a:buChar char="•"/>
            </a:pPr>
            <a:endParaRPr lang="en-US" sz="1800" dirty="0">
              <a:solidFill>
                <a:schemeClr val="tx1"/>
              </a:solidFill>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168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CEBB-9CAE-4827-A42C-81572968D2DA}"/>
              </a:ext>
            </a:extLst>
          </p:cNvPr>
          <p:cNvSpPr>
            <a:spLocks noGrp="1"/>
          </p:cNvSpPr>
          <p:nvPr>
            <p:ph type="title"/>
          </p:nvPr>
        </p:nvSpPr>
        <p:spPr>
          <a:xfrm>
            <a:off x="1066800" y="847662"/>
            <a:ext cx="10058400" cy="3566160"/>
          </a:xfrm>
        </p:spPr>
        <p:txBody>
          <a:bodyPr/>
          <a:lstStyle/>
          <a:p>
            <a:r>
              <a:rPr lang="en-US" dirty="0"/>
              <a:t>Technology Applications</a:t>
            </a:r>
          </a:p>
        </p:txBody>
      </p:sp>
      <p:sp>
        <p:nvSpPr>
          <p:cNvPr id="3" name="Text Placeholder 2">
            <a:extLst>
              <a:ext uri="{FF2B5EF4-FFF2-40B4-BE49-F238E27FC236}">
                <a16:creationId xmlns:a16="http://schemas.microsoft.com/office/drawing/2014/main" id="{F33E2AA5-A6F7-4784-ABB5-26F5E746FC01}"/>
              </a:ext>
            </a:extLst>
          </p:cNvPr>
          <p:cNvSpPr>
            <a:spLocks noGrp="1"/>
          </p:cNvSpPr>
          <p:nvPr>
            <p:ph type="body" idx="1"/>
          </p:nvPr>
        </p:nvSpPr>
        <p:spPr/>
        <p:txBody>
          <a:bodyPr/>
          <a:lstStyle/>
          <a:p>
            <a:r>
              <a:rPr lang="en-US" dirty="0"/>
              <a:t>Supporting the value-based care initiatives</a:t>
            </a:r>
          </a:p>
        </p:txBody>
      </p:sp>
    </p:spTree>
    <p:extLst>
      <p:ext uri="{BB962C8B-B14F-4D97-AF65-F5344CB8AC3E}">
        <p14:creationId xmlns:p14="http://schemas.microsoft.com/office/powerpoint/2010/main" val="171800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3F0E-AB4D-49E8-A3D2-B4EC411F4CCC}"/>
              </a:ext>
            </a:extLst>
          </p:cNvPr>
          <p:cNvSpPr>
            <a:spLocks noGrp="1"/>
          </p:cNvSpPr>
          <p:nvPr>
            <p:ph type="title"/>
          </p:nvPr>
        </p:nvSpPr>
        <p:spPr/>
        <p:txBody>
          <a:bodyPr/>
          <a:lstStyle/>
          <a:p>
            <a:r>
              <a:rPr lang="en-US" dirty="0"/>
              <a:t>Value Based Care</a:t>
            </a:r>
          </a:p>
        </p:txBody>
      </p:sp>
      <p:sp>
        <p:nvSpPr>
          <p:cNvPr id="3" name="Text Placeholder 2">
            <a:extLst>
              <a:ext uri="{FF2B5EF4-FFF2-40B4-BE49-F238E27FC236}">
                <a16:creationId xmlns:a16="http://schemas.microsoft.com/office/drawing/2014/main" id="{218C9CED-2798-4363-948E-1084B1A4E335}"/>
              </a:ext>
            </a:extLst>
          </p:cNvPr>
          <p:cNvSpPr>
            <a:spLocks noGrp="1"/>
          </p:cNvSpPr>
          <p:nvPr>
            <p:ph type="body" idx="1"/>
          </p:nvPr>
        </p:nvSpPr>
        <p:spPr/>
        <p:txBody>
          <a:bodyPr/>
          <a:lstStyle/>
          <a:p>
            <a:r>
              <a:rPr lang="en-US" dirty="0"/>
              <a:t>The move from fee-for-service to value</a:t>
            </a:r>
          </a:p>
        </p:txBody>
      </p:sp>
    </p:spTree>
    <p:extLst>
      <p:ext uri="{BB962C8B-B14F-4D97-AF65-F5344CB8AC3E}">
        <p14:creationId xmlns:p14="http://schemas.microsoft.com/office/powerpoint/2010/main" val="2714248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8C00-C85C-461E-9E11-9ACF024C1F8C}"/>
              </a:ext>
            </a:extLst>
          </p:cNvPr>
          <p:cNvSpPr>
            <a:spLocks noGrp="1"/>
          </p:cNvSpPr>
          <p:nvPr>
            <p:ph type="title"/>
          </p:nvPr>
        </p:nvSpPr>
        <p:spPr/>
        <p:txBody>
          <a:bodyPr/>
          <a:lstStyle/>
          <a:p>
            <a:r>
              <a:rPr lang="en-US" dirty="0"/>
              <a:t>Applying Technology</a:t>
            </a:r>
          </a:p>
        </p:txBody>
      </p:sp>
      <p:sp>
        <p:nvSpPr>
          <p:cNvPr id="3" name="TextBox 2">
            <a:extLst>
              <a:ext uri="{FF2B5EF4-FFF2-40B4-BE49-F238E27FC236}">
                <a16:creationId xmlns:a16="http://schemas.microsoft.com/office/drawing/2014/main" id="{CC8AD013-70AC-453A-AE45-13B17218A40E}"/>
              </a:ext>
            </a:extLst>
          </p:cNvPr>
          <p:cNvSpPr txBox="1"/>
          <p:nvPr/>
        </p:nvSpPr>
        <p:spPr>
          <a:xfrm>
            <a:off x="1097280" y="2206291"/>
            <a:ext cx="9142118" cy="3447098"/>
          </a:xfrm>
          <a:prstGeom prst="rect">
            <a:avLst/>
          </a:prstGeom>
          <a:noFill/>
        </p:spPr>
        <p:txBody>
          <a:bodyPr wrap="none" rtlCol="0">
            <a:spAutoFit/>
          </a:bodyPr>
          <a:lstStyle/>
          <a:p>
            <a:pPr marL="285750" indent="-285750">
              <a:buFont typeface="Arial" panose="020B0604020202020204" pitchFamily="34" charset="0"/>
              <a:buChar char="•"/>
            </a:pPr>
            <a:r>
              <a:rPr lang="en-US" sz="2000" dirty="0"/>
              <a:t>Telehealth</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Remote monitoring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a:t>Artificial intelligence</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Care management and outreach</a:t>
            </a:r>
          </a:p>
          <a:p>
            <a:pPr marL="742950" lvl="1" indent="-285750">
              <a:buFont typeface="Arial" panose="020B0604020202020204" pitchFamily="34" charset="0"/>
              <a:buChar char="•"/>
            </a:pPr>
            <a:r>
              <a:rPr lang="en-US" sz="2000" dirty="0"/>
              <a:t>Identify high risk patients (chronic conditions, behavioral health issues)</a:t>
            </a:r>
          </a:p>
          <a:p>
            <a:pPr marL="742950" lvl="1" indent="-285750">
              <a:buFont typeface="Arial" panose="020B0604020202020204" pitchFamily="34" charset="0"/>
              <a:buChar char="•"/>
            </a:pPr>
            <a:r>
              <a:rPr lang="en-US" sz="2000" dirty="0"/>
              <a:t>Develop action plans for care</a:t>
            </a:r>
          </a:p>
          <a:p>
            <a:pPr marL="742950" lvl="1" indent="-285750">
              <a:buFont typeface="Arial" panose="020B0604020202020204" pitchFamily="34" charset="0"/>
              <a:buChar char="•"/>
            </a:pPr>
            <a:r>
              <a:rPr lang="en-US" sz="2000" dirty="0"/>
              <a:t>Contact for regular screenings and immunizations</a:t>
            </a:r>
          </a:p>
          <a:p>
            <a:endParaRPr lang="en-US" sz="2000" dirty="0"/>
          </a:p>
        </p:txBody>
      </p:sp>
    </p:spTree>
    <p:extLst>
      <p:ext uri="{BB962C8B-B14F-4D97-AF65-F5344CB8AC3E}">
        <p14:creationId xmlns:p14="http://schemas.microsoft.com/office/powerpoint/2010/main" val="1092229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FE0E-F2C0-43CE-99B7-D382B4067A60}"/>
              </a:ext>
            </a:extLst>
          </p:cNvPr>
          <p:cNvSpPr>
            <a:spLocks noGrp="1"/>
          </p:cNvSpPr>
          <p:nvPr>
            <p:ph type="title"/>
          </p:nvPr>
        </p:nvSpPr>
        <p:spPr/>
        <p:txBody>
          <a:bodyPr/>
          <a:lstStyle/>
          <a:p>
            <a:r>
              <a:rPr lang="en-US" dirty="0"/>
              <a:t>Homework Assignment</a:t>
            </a:r>
          </a:p>
        </p:txBody>
      </p:sp>
      <p:sp>
        <p:nvSpPr>
          <p:cNvPr id="3" name="TextBox 2">
            <a:extLst>
              <a:ext uri="{FF2B5EF4-FFF2-40B4-BE49-F238E27FC236}">
                <a16:creationId xmlns:a16="http://schemas.microsoft.com/office/drawing/2014/main" id="{21D9066C-34FF-48A7-B3C7-C0BCFB7F61A0}"/>
              </a:ext>
            </a:extLst>
          </p:cNvPr>
          <p:cNvSpPr txBox="1"/>
          <p:nvPr/>
        </p:nvSpPr>
        <p:spPr>
          <a:xfrm>
            <a:off x="1097281" y="2161949"/>
            <a:ext cx="10058400" cy="3477875"/>
          </a:xfrm>
          <a:prstGeom prst="rect">
            <a:avLst/>
          </a:prstGeom>
          <a:noFill/>
        </p:spPr>
        <p:txBody>
          <a:bodyPr wrap="square" rtlCol="0">
            <a:spAutoFit/>
          </a:bodyPr>
          <a:lstStyle/>
          <a:p>
            <a:r>
              <a:rPr lang="en-US" sz="2000" dirty="0"/>
              <a:t>Using the excel file provided (“</a:t>
            </a:r>
            <a:r>
              <a:rPr lang="en-US" sz="2000" dirty="0" err="1"/>
              <a:t>NextGenACOModel</a:t>
            </a:r>
            <a:r>
              <a:rPr lang="en-US" sz="2000" dirty="0"/>
              <a:t>-Financial Results Example.xlsx”):</a:t>
            </a:r>
          </a:p>
          <a:p>
            <a:pPr marL="285750" indent="-285750">
              <a:buFont typeface="Arial" panose="020B0604020202020204" pitchFamily="34" charset="0"/>
              <a:buChar char="•"/>
            </a:pPr>
            <a:r>
              <a:rPr lang="en-US" sz="2000" dirty="0"/>
              <a:t>Based on Note 6 (Column H, explained in cell B54), how many ACOs will have losses to pay back to CMS?</a:t>
            </a:r>
          </a:p>
          <a:p>
            <a:pPr marL="285750" indent="-285750">
              <a:buFont typeface="Arial" panose="020B0604020202020204" pitchFamily="34" charset="0"/>
              <a:buChar char="•"/>
            </a:pPr>
            <a:r>
              <a:rPr lang="en-US" sz="2000" dirty="0"/>
              <a:t>Calculate the cost per beneficiary per ACO (Total actual expenditures/Total aligned beneficiaries).  Are there significant differences between P4R vs P4P (P4R are first year ACOs and P4P are already established) in cost?  What do you notice about the quality ratings between the two groups?</a:t>
            </a:r>
          </a:p>
          <a:p>
            <a:pPr marL="285750" indent="-285750">
              <a:buFont typeface="Arial" panose="020B0604020202020204" pitchFamily="34" charset="0"/>
              <a:buChar char="•"/>
            </a:pPr>
            <a:r>
              <a:rPr lang="en-US" sz="2000" dirty="0"/>
              <a:t>The various ACO measures (Columns L through AP) are defined in the attached document.  Select one of the measures and review the quality ratings.  Review other factors (cost, number of beneficiaries, etc.) and determine if there is any relationship between the rating you selected and other factors.</a:t>
            </a:r>
          </a:p>
        </p:txBody>
      </p:sp>
    </p:spTree>
    <p:extLst>
      <p:ext uri="{BB962C8B-B14F-4D97-AF65-F5344CB8AC3E}">
        <p14:creationId xmlns:p14="http://schemas.microsoft.com/office/powerpoint/2010/main" val="2707756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0E95-911A-477B-9166-F95A06B1148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EF5237C-BDAE-44D8-85E7-4803569E6743}"/>
              </a:ext>
            </a:extLst>
          </p:cNvPr>
          <p:cNvSpPr txBox="1">
            <a:spLocks/>
          </p:cNvSpPr>
          <p:nvPr/>
        </p:nvSpPr>
        <p:spPr>
          <a:xfrm>
            <a:off x="1097280" y="2071806"/>
            <a:ext cx="9998465" cy="3688785"/>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285750" indent="-285750" eaLnBrk="1" hangingPunct="1">
              <a:buClr>
                <a:srgbClr val="002060"/>
              </a:buClr>
              <a:buFont typeface="Arial" panose="020B0604020202020204" pitchFamily="34" charset="0"/>
              <a:buChar char="•"/>
            </a:pPr>
            <a:r>
              <a:rPr lang="en-US" sz="2400" dirty="0">
                <a:solidFill>
                  <a:schemeClr val="tx1"/>
                </a:solidFill>
              </a:rPr>
              <a:t>Value based care is being used to reduce healthcare costs and improve quality</a:t>
            </a:r>
          </a:p>
          <a:p>
            <a:pPr marL="285750" indent="-285750" eaLnBrk="1" hangingPunct="1">
              <a:buClr>
                <a:srgbClr val="002060"/>
              </a:buClr>
              <a:buFont typeface="Arial" panose="020B0604020202020204" pitchFamily="34" charset="0"/>
              <a:buChar char="•"/>
            </a:pPr>
            <a:r>
              <a:rPr lang="en-US" sz="2400" dirty="0">
                <a:solidFill>
                  <a:schemeClr val="tx1"/>
                </a:solidFill>
              </a:rPr>
              <a:t>Providers face significant challenges particularly if they cannot measure and monitor costs vs. the revenue they receive under value based contracts</a:t>
            </a:r>
          </a:p>
          <a:p>
            <a:pPr marL="285750" indent="-285750" eaLnBrk="1" hangingPunct="1">
              <a:buClr>
                <a:srgbClr val="002060"/>
              </a:buClr>
              <a:buFont typeface="Arial" panose="020B0604020202020204" pitchFamily="34" charset="0"/>
              <a:buChar char="•"/>
            </a:pPr>
            <a:r>
              <a:rPr lang="en-US" sz="2400" dirty="0">
                <a:solidFill>
                  <a:schemeClr val="tx1"/>
                </a:solidFill>
              </a:rPr>
              <a:t>CMS and payers continue to develop new cost models and quality measures that need to be understood and monitored</a:t>
            </a:r>
          </a:p>
          <a:p>
            <a:pPr marL="285750" indent="-285750" eaLnBrk="1" hangingPunct="1">
              <a:buClr>
                <a:srgbClr val="002060"/>
              </a:buClr>
              <a:buFont typeface="Arial" panose="020B0604020202020204" pitchFamily="34" charset="0"/>
              <a:buChar char="•"/>
            </a:pPr>
            <a:r>
              <a:rPr lang="en-US" sz="2400" dirty="0">
                <a:solidFill>
                  <a:schemeClr val="tx1"/>
                </a:solidFill>
              </a:rPr>
              <a:t>Data analytics and technology are needed to better understand and benefits of value based care</a:t>
            </a: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25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799C-0C63-49B1-BF2F-F4A5D4EB0DA7}"/>
              </a:ext>
            </a:extLst>
          </p:cNvPr>
          <p:cNvSpPr>
            <a:spLocks noGrp="1"/>
          </p:cNvSpPr>
          <p:nvPr>
            <p:ph type="title"/>
          </p:nvPr>
        </p:nvSpPr>
        <p:spPr>
          <a:xfrm>
            <a:off x="1066799" y="292983"/>
            <a:ext cx="10058400" cy="1246258"/>
          </a:xfrm>
        </p:spPr>
        <p:txBody>
          <a:bodyPr/>
          <a:lstStyle/>
          <a:p>
            <a:r>
              <a:rPr lang="en-US" dirty="0"/>
              <a:t>What is Value Based Care?</a:t>
            </a:r>
          </a:p>
        </p:txBody>
      </p:sp>
      <p:sp>
        <p:nvSpPr>
          <p:cNvPr id="3" name="TextBox 2">
            <a:extLst>
              <a:ext uri="{FF2B5EF4-FFF2-40B4-BE49-F238E27FC236}">
                <a16:creationId xmlns:a16="http://schemas.microsoft.com/office/drawing/2014/main" id="{EE1C7001-8651-486B-A572-440A883E429C}"/>
              </a:ext>
            </a:extLst>
          </p:cNvPr>
          <p:cNvSpPr txBox="1"/>
          <p:nvPr/>
        </p:nvSpPr>
        <p:spPr>
          <a:xfrm>
            <a:off x="1066800" y="2090172"/>
            <a:ext cx="1037253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Payment method(s) where positive outcomes of a healthcare provider are rewarded, and negative outcomes are penalized</a:t>
            </a:r>
          </a:p>
          <a:p>
            <a:pPr marL="285750" indent="-285750">
              <a:buFont typeface="Arial" panose="020B0604020202020204" pitchFamily="34" charset="0"/>
              <a:buChar char="•"/>
            </a:pPr>
            <a:r>
              <a:rPr lang="en-US" sz="2400" dirty="0"/>
              <a:t>This is a move away from traditional volume-based payment (fee-for-service)</a:t>
            </a:r>
          </a:p>
          <a:p>
            <a:pPr marL="285750" indent="-285750">
              <a:buFont typeface="Arial" panose="020B0604020202020204" pitchFamily="34" charset="0"/>
              <a:buChar char="•"/>
            </a:pPr>
            <a:r>
              <a:rPr lang="en-US" sz="2400" dirty="0"/>
              <a:t>Requires significant investment and knowledge regarding:</a:t>
            </a:r>
          </a:p>
          <a:p>
            <a:pPr marL="742950" lvl="1" indent="-285750">
              <a:buFont typeface="Arial" panose="020B0604020202020204" pitchFamily="34" charset="0"/>
              <a:buChar char="•"/>
            </a:pPr>
            <a:r>
              <a:rPr lang="en-US" sz="2400" dirty="0"/>
              <a:t>Understanding contracts with payers</a:t>
            </a:r>
          </a:p>
          <a:p>
            <a:pPr marL="742950" lvl="1" indent="-285750">
              <a:buFont typeface="Arial" panose="020B0604020202020204" pitchFamily="34" charset="0"/>
              <a:buChar char="•"/>
            </a:pPr>
            <a:r>
              <a:rPr lang="en-US" sz="2400" dirty="0"/>
              <a:t>Real time data on costs, care practices and patient results</a:t>
            </a:r>
          </a:p>
          <a:p>
            <a:pPr marL="742950" lvl="1" indent="-285750">
              <a:buFont typeface="Arial" panose="020B0604020202020204" pitchFamily="34" charset="0"/>
              <a:buChar char="•"/>
            </a:pPr>
            <a:r>
              <a:rPr lang="en-US" sz="2400" dirty="0"/>
              <a:t>Analytics to track and measure results and ensure success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31563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50C3-11FC-4246-B219-A1685D8F1CA2}"/>
              </a:ext>
            </a:extLst>
          </p:cNvPr>
          <p:cNvSpPr>
            <a:spLocks noGrp="1"/>
          </p:cNvSpPr>
          <p:nvPr>
            <p:ph type="title"/>
          </p:nvPr>
        </p:nvSpPr>
        <p:spPr/>
        <p:txBody>
          <a:bodyPr/>
          <a:lstStyle/>
          <a:p>
            <a:r>
              <a:rPr lang="en-US" dirty="0"/>
              <a:t>Payer Contracting</a:t>
            </a:r>
          </a:p>
        </p:txBody>
      </p:sp>
      <p:sp>
        <p:nvSpPr>
          <p:cNvPr id="3" name="Text Placeholder 2">
            <a:extLst>
              <a:ext uri="{FF2B5EF4-FFF2-40B4-BE49-F238E27FC236}">
                <a16:creationId xmlns:a16="http://schemas.microsoft.com/office/drawing/2014/main" id="{BE5F930C-7316-46A1-A91E-FBA11782CA5D}"/>
              </a:ext>
            </a:extLst>
          </p:cNvPr>
          <p:cNvSpPr>
            <a:spLocks noGrp="1"/>
          </p:cNvSpPr>
          <p:nvPr>
            <p:ph type="body" idx="1"/>
          </p:nvPr>
        </p:nvSpPr>
        <p:spPr/>
        <p:txBody>
          <a:bodyPr/>
          <a:lstStyle/>
          <a:p>
            <a:r>
              <a:rPr lang="en-US" dirty="0"/>
              <a:t>Healthcare provider’s perspective</a:t>
            </a:r>
          </a:p>
        </p:txBody>
      </p:sp>
    </p:spTree>
    <p:extLst>
      <p:ext uri="{BB962C8B-B14F-4D97-AF65-F5344CB8AC3E}">
        <p14:creationId xmlns:p14="http://schemas.microsoft.com/office/powerpoint/2010/main" val="417617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0C9B-5E24-444F-BAA4-162C4DEEE123}"/>
              </a:ext>
            </a:extLst>
          </p:cNvPr>
          <p:cNvSpPr>
            <a:spLocks noGrp="1"/>
          </p:cNvSpPr>
          <p:nvPr>
            <p:ph type="title"/>
          </p:nvPr>
        </p:nvSpPr>
        <p:spPr/>
        <p:txBody>
          <a:bodyPr/>
          <a:lstStyle/>
          <a:p>
            <a:r>
              <a:rPr lang="en-US" dirty="0"/>
              <a:t>Healthcare Payers and Health Plans</a:t>
            </a:r>
          </a:p>
        </p:txBody>
      </p:sp>
      <p:sp>
        <p:nvSpPr>
          <p:cNvPr id="3" name="Content Placeholder 2">
            <a:extLst>
              <a:ext uri="{FF2B5EF4-FFF2-40B4-BE49-F238E27FC236}">
                <a16:creationId xmlns:a16="http://schemas.microsoft.com/office/drawing/2014/main" id="{A8E50D41-6666-4028-B618-753008058442}"/>
              </a:ext>
            </a:extLst>
          </p:cNvPr>
          <p:cNvSpPr txBox="1">
            <a:spLocks/>
          </p:cNvSpPr>
          <p:nvPr/>
        </p:nvSpPr>
        <p:spPr>
          <a:xfrm>
            <a:off x="1097280" y="2027791"/>
            <a:ext cx="10058400" cy="4231119"/>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342900" indent="-342900" eaLnBrk="1" hangingPunct="1">
              <a:buClr>
                <a:srgbClr val="002060"/>
              </a:buClr>
              <a:buFont typeface="Arial" panose="020B0604020202020204" pitchFamily="34" charset="0"/>
              <a:buChar char="•"/>
            </a:pPr>
            <a:r>
              <a:rPr lang="en-US" sz="2400" dirty="0">
                <a:solidFill>
                  <a:schemeClr val="tx1"/>
                </a:solidFill>
              </a:rPr>
              <a:t>Healthcare payers finance the payment for the majority of health services</a:t>
            </a:r>
          </a:p>
          <a:p>
            <a:pPr marL="342900" indent="-342900" eaLnBrk="1" hangingPunct="1">
              <a:buClr>
                <a:srgbClr val="002060"/>
              </a:buClr>
              <a:buFont typeface="Arial" panose="020B0604020202020204" pitchFamily="34" charset="0"/>
              <a:buChar char="•"/>
            </a:pPr>
            <a:r>
              <a:rPr lang="en-US" sz="2400" dirty="0">
                <a:solidFill>
                  <a:schemeClr val="tx1"/>
                </a:solidFill>
              </a:rPr>
              <a:t>They collect premiums from their members in exchange for paying for members’ medical services </a:t>
            </a:r>
          </a:p>
          <a:p>
            <a:pPr marL="1085850" lvl="1" indent="-342900" eaLnBrk="1" hangingPunct="1">
              <a:buClr>
                <a:srgbClr val="002060"/>
              </a:buClr>
            </a:pPr>
            <a:r>
              <a:rPr lang="en-US" sz="2000" dirty="0">
                <a:solidFill>
                  <a:schemeClr val="tx1"/>
                </a:solidFill>
              </a:rPr>
              <a:t>The premiums are used to pay for medical services, cover any administrative expenses of the payer, and profit</a:t>
            </a:r>
          </a:p>
          <a:p>
            <a:pPr marL="342900" indent="-342900" eaLnBrk="1" hangingPunct="1">
              <a:buClr>
                <a:srgbClr val="002060"/>
              </a:buClr>
              <a:buFont typeface="Arial" panose="020B0604020202020204" pitchFamily="34" charset="0"/>
              <a:buChar char="•"/>
            </a:pPr>
            <a:r>
              <a:rPr lang="en-US" sz="2400" dirty="0">
                <a:solidFill>
                  <a:schemeClr val="tx1"/>
                </a:solidFill>
              </a:rPr>
              <a:t>Payers are required by the Affordable Care Act to spend 80 to 85% of premiums on medical services (MLR – Medical Loss Ratio)</a:t>
            </a:r>
          </a:p>
          <a:p>
            <a:pPr marL="342900" indent="-342900" eaLnBrk="1" hangingPunct="1">
              <a:buClr>
                <a:srgbClr val="002060"/>
              </a:buClr>
              <a:buFont typeface="Arial" panose="020B0604020202020204" pitchFamily="34" charset="0"/>
              <a:buChar char="•"/>
            </a:pPr>
            <a:r>
              <a:rPr lang="en-US" sz="2400" dirty="0">
                <a:solidFill>
                  <a:schemeClr val="tx1"/>
                </a:solidFill>
              </a:rPr>
              <a:t>To keep costs as low as possible, payers negotiate contracts with providers </a:t>
            </a:r>
          </a:p>
          <a:p>
            <a:pPr marL="457200" indent="-457200" eaLnBrk="1" hangingPunct="1">
              <a:buClr>
                <a:srgbClr val="002060"/>
              </a:buClr>
              <a:buFont typeface="Arial" panose="020B0604020202020204" pitchFamily="34" charset="0"/>
              <a:buChar char="•"/>
            </a:pPr>
            <a:endParaRPr lang="en-US" sz="28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13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D288-B396-4B40-BF79-1103A6AAEC51}"/>
              </a:ext>
            </a:extLst>
          </p:cNvPr>
          <p:cNvSpPr>
            <a:spLocks noGrp="1"/>
          </p:cNvSpPr>
          <p:nvPr>
            <p:ph type="title"/>
          </p:nvPr>
        </p:nvSpPr>
        <p:spPr/>
        <p:txBody>
          <a:bodyPr/>
          <a:lstStyle/>
          <a:p>
            <a:r>
              <a:rPr lang="en-US" dirty="0"/>
              <a:t>Provider Contracting</a:t>
            </a:r>
          </a:p>
        </p:txBody>
      </p:sp>
      <p:sp>
        <p:nvSpPr>
          <p:cNvPr id="4" name="Content Placeholder 2">
            <a:extLst>
              <a:ext uri="{FF2B5EF4-FFF2-40B4-BE49-F238E27FC236}">
                <a16:creationId xmlns:a16="http://schemas.microsoft.com/office/drawing/2014/main" id="{4F60D230-FBE5-4147-88CA-8E3E8C346492}"/>
              </a:ext>
            </a:extLst>
          </p:cNvPr>
          <p:cNvSpPr txBox="1">
            <a:spLocks/>
          </p:cNvSpPr>
          <p:nvPr/>
        </p:nvSpPr>
        <p:spPr>
          <a:xfrm>
            <a:off x="1097280" y="2027791"/>
            <a:ext cx="10058400" cy="4231119"/>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342900" indent="-342900" eaLnBrk="1" hangingPunct="1">
              <a:buClr>
                <a:srgbClr val="002060"/>
              </a:buClr>
              <a:buFont typeface="Arial" panose="020B0604020202020204" pitchFamily="34" charset="0"/>
              <a:buChar char="•"/>
            </a:pPr>
            <a:r>
              <a:rPr lang="en-US" sz="2400" dirty="0">
                <a:solidFill>
                  <a:schemeClr val="tx1"/>
                </a:solidFill>
              </a:rPr>
              <a:t>Payers contract with many providers, from hospitals and health systems to individual doctors and specialists</a:t>
            </a:r>
          </a:p>
          <a:p>
            <a:pPr marL="342900" indent="-342900" eaLnBrk="1" hangingPunct="1">
              <a:buClr>
                <a:srgbClr val="002060"/>
              </a:buClr>
              <a:buFont typeface="Arial" panose="020B0604020202020204" pitchFamily="34" charset="0"/>
              <a:buChar char="•"/>
            </a:pPr>
            <a:r>
              <a:rPr lang="en-US" sz="2400" dirty="0">
                <a:solidFill>
                  <a:schemeClr val="tx1"/>
                </a:solidFill>
              </a:rPr>
              <a:t>This group of preferred providers is known as the payer’s “network”</a:t>
            </a:r>
          </a:p>
          <a:p>
            <a:pPr marL="1085850" lvl="1" indent="-342900" eaLnBrk="1" hangingPunct="1">
              <a:buClr>
                <a:srgbClr val="002060"/>
              </a:buClr>
              <a:buFont typeface="Arial" panose="020B0604020202020204" pitchFamily="34" charset="0"/>
              <a:buChar char="•"/>
            </a:pPr>
            <a:r>
              <a:rPr lang="en-US" sz="2000" dirty="0">
                <a:solidFill>
                  <a:schemeClr val="tx1"/>
                </a:solidFill>
              </a:rPr>
              <a:t>Payers may require or incent members to use these providers in exchange for discounts on services</a:t>
            </a: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eaLnBrk="1" hangingPunct="1">
              <a:buClr>
                <a:srgbClr val="002060"/>
              </a:buClr>
              <a:buFont typeface="Arial" panose="020B0604020202020204" pitchFamily="34" charset="0"/>
              <a:buChar char="•"/>
            </a:pPr>
            <a:endParaRPr lang="en-US" sz="28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80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7BA6-A2EC-41D2-9130-F12796DDB115}"/>
              </a:ext>
            </a:extLst>
          </p:cNvPr>
          <p:cNvSpPr>
            <a:spLocks noGrp="1"/>
          </p:cNvSpPr>
          <p:nvPr>
            <p:ph type="title"/>
          </p:nvPr>
        </p:nvSpPr>
        <p:spPr/>
        <p:txBody>
          <a:bodyPr/>
          <a:lstStyle/>
          <a:p>
            <a:r>
              <a:rPr lang="en-US" dirty="0"/>
              <a:t>Contract Considerations</a:t>
            </a:r>
          </a:p>
        </p:txBody>
      </p:sp>
      <p:sp>
        <p:nvSpPr>
          <p:cNvPr id="4" name="Content Placeholder 2">
            <a:extLst>
              <a:ext uri="{FF2B5EF4-FFF2-40B4-BE49-F238E27FC236}">
                <a16:creationId xmlns:a16="http://schemas.microsoft.com/office/drawing/2014/main" id="{9A32499B-AE5A-4C48-9DE0-C27C167147E0}"/>
              </a:ext>
            </a:extLst>
          </p:cNvPr>
          <p:cNvSpPr txBox="1">
            <a:spLocks/>
          </p:cNvSpPr>
          <p:nvPr/>
        </p:nvSpPr>
        <p:spPr>
          <a:xfrm>
            <a:off x="1097280" y="2027791"/>
            <a:ext cx="10058400" cy="4231119"/>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342900" indent="-342900" eaLnBrk="1" hangingPunct="1">
              <a:buClr>
                <a:srgbClr val="002060"/>
              </a:buClr>
              <a:buFont typeface="Arial" panose="020B0604020202020204" pitchFamily="34" charset="0"/>
              <a:buChar char="•"/>
            </a:pPr>
            <a:r>
              <a:rPr lang="en-US" sz="2400" dirty="0">
                <a:solidFill>
                  <a:schemeClr val="tx1"/>
                </a:solidFill>
              </a:rPr>
              <a:t>List and Scope of Services Covered</a:t>
            </a:r>
          </a:p>
          <a:p>
            <a:pPr marL="342900" indent="-342900" eaLnBrk="1" hangingPunct="1">
              <a:buClr>
                <a:srgbClr val="002060"/>
              </a:buClr>
              <a:buFont typeface="Arial" panose="020B0604020202020204" pitchFamily="34" charset="0"/>
              <a:buChar char="•"/>
            </a:pPr>
            <a:r>
              <a:rPr lang="en-US" sz="2400" dirty="0">
                <a:solidFill>
                  <a:schemeClr val="tx1"/>
                </a:solidFill>
              </a:rPr>
              <a:t>Fee Schedules</a:t>
            </a:r>
          </a:p>
          <a:p>
            <a:pPr marL="342900" indent="-342900" eaLnBrk="1" hangingPunct="1">
              <a:buClr>
                <a:srgbClr val="002060"/>
              </a:buClr>
              <a:buFont typeface="Arial" panose="020B0604020202020204" pitchFamily="34" charset="0"/>
              <a:buChar char="•"/>
            </a:pPr>
            <a:r>
              <a:rPr lang="en-US" sz="2400" dirty="0">
                <a:solidFill>
                  <a:schemeClr val="tx1"/>
                </a:solidFill>
              </a:rPr>
              <a:t>Procedural Requirements</a:t>
            </a:r>
          </a:p>
          <a:p>
            <a:pPr marL="1085850" lvl="1" indent="-342900" eaLnBrk="1" hangingPunct="1">
              <a:buClr>
                <a:srgbClr val="002060"/>
              </a:buClr>
              <a:buFont typeface="Arial" panose="020B0604020202020204" pitchFamily="34" charset="0"/>
              <a:buChar char="•"/>
            </a:pPr>
            <a:r>
              <a:rPr lang="en-US" sz="2000" dirty="0">
                <a:solidFill>
                  <a:schemeClr val="tx1"/>
                </a:solidFill>
              </a:rPr>
              <a:t>Claims Submission Timing for Reimbursement</a:t>
            </a:r>
          </a:p>
          <a:p>
            <a:pPr marL="1085850" lvl="1" indent="-342900" eaLnBrk="1" hangingPunct="1">
              <a:buClr>
                <a:srgbClr val="002060"/>
              </a:buClr>
              <a:buFont typeface="Arial" panose="020B0604020202020204" pitchFamily="34" charset="0"/>
              <a:buChar char="•"/>
            </a:pPr>
            <a:r>
              <a:rPr lang="en-US" sz="2000" dirty="0">
                <a:solidFill>
                  <a:schemeClr val="tx1"/>
                </a:solidFill>
              </a:rPr>
              <a:t>Denial/Dispute Processing</a:t>
            </a:r>
          </a:p>
          <a:p>
            <a:pPr marL="1085850" lvl="1" indent="-342900" eaLnBrk="1" hangingPunct="1">
              <a:buClr>
                <a:srgbClr val="002060"/>
              </a:buClr>
              <a:buFont typeface="Arial" panose="020B0604020202020204" pitchFamily="34" charset="0"/>
              <a:buChar char="•"/>
            </a:pPr>
            <a:r>
              <a:rPr lang="en-US" sz="2000" dirty="0">
                <a:solidFill>
                  <a:schemeClr val="tx1"/>
                </a:solidFill>
              </a:rPr>
              <a:t>Terms and Renewals/Renegotiations</a:t>
            </a:r>
          </a:p>
          <a:p>
            <a:pPr marL="342900" indent="-342900" eaLnBrk="1" hangingPunct="1">
              <a:buClr>
                <a:srgbClr val="002060"/>
              </a:buClr>
              <a:buFont typeface="Arial" panose="020B0604020202020204" pitchFamily="34" charset="0"/>
              <a:buChar char="•"/>
            </a:pPr>
            <a:r>
              <a:rPr lang="en-US" sz="2400" dirty="0">
                <a:solidFill>
                  <a:schemeClr val="tx1"/>
                </a:solidFill>
              </a:rPr>
              <a:t>Unilateral Amendments</a:t>
            </a: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eaLnBrk="1" hangingPunct="1">
              <a:buClr>
                <a:srgbClr val="002060"/>
              </a:buClr>
              <a:buFont typeface="Arial" panose="020B0604020202020204" pitchFamily="34" charset="0"/>
              <a:buChar char="•"/>
            </a:pPr>
            <a:endParaRPr lang="en-US" sz="28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19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18A7-DA28-4DB5-8E94-969B148503AB}"/>
              </a:ext>
            </a:extLst>
          </p:cNvPr>
          <p:cNvSpPr>
            <a:spLocks noGrp="1"/>
          </p:cNvSpPr>
          <p:nvPr>
            <p:ph type="title"/>
          </p:nvPr>
        </p:nvSpPr>
        <p:spPr/>
        <p:txBody>
          <a:bodyPr/>
          <a:lstStyle/>
          <a:p>
            <a:r>
              <a:rPr lang="en-US" dirty="0"/>
              <a:t>Best Practices</a:t>
            </a:r>
          </a:p>
        </p:txBody>
      </p:sp>
      <p:sp>
        <p:nvSpPr>
          <p:cNvPr id="4" name="Content Placeholder 2">
            <a:extLst>
              <a:ext uri="{FF2B5EF4-FFF2-40B4-BE49-F238E27FC236}">
                <a16:creationId xmlns:a16="http://schemas.microsoft.com/office/drawing/2014/main" id="{0DCC5F34-0557-4CB5-82D4-31E20B333674}"/>
              </a:ext>
            </a:extLst>
          </p:cNvPr>
          <p:cNvSpPr txBox="1">
            <a:spLocks/>
          </p:cNvSpPr>
          <p:nvPr/>
        </p:nvSpPr>
        <p:spPr>
          <a:xfrm>
            <a:off x="1097280" y="2027791"/>
            <a:ext cx="10058400" cy="4231119"/>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342900" indent="-342900" eaLnBrk="1" hangingPunct="1">
              <a:buClr>
                <a:srgbClr val="002060"/>
              </a:buClr>
              <a:buFont typeface="Arial" panose="020B0604020202020204" pitchFamily="34" charset="0"/>
              <a:buChar char="•"/>
            </a:pPr>
            <a:r>
              <a:rPr lang="en-US" sz="2400" dirty="0">
                <a:solidFill>
                  <a:schemeClr val="tx1"/>
                </a:solidFill>
              </a:rPr>
              <a:t>Contract Management System</a:t>
            </a:r>
          </a:p>
          <a:p>
            <a:pPr marL="342900" indent="-342900" eaLnBrk="1" hangingPunct="1">
              <a:buClr>
                <a:srgbClr val="002060"/>
              </a:buClr>
              <a:buFont typeface="Arial" panose="020B0604020202020204" pitchFamily="34" charset="0"/>
              <a:buChar char="•"/>
            </a:pPr>
            <a:r>
              <a:rPr lang="en-US" sz="2400" dirty="0">
                <a:solidFill>
                  <a:schemeClr val="tx1"/>
                </a:solidFill>
              </a:rPr>
              <a:t>Standard Contract Template</a:t>
            </a:r>
          </a:p>
          <a:p>
            <a:pPr marL="342900" indent="-342900" eaLnBrk="1" hangingPunct="1">
              <a:buClr>
                <a:srgbClr val="002060"/>
              </a:buClr>
              <a:buFont typeface="Arial" panose="020B0604020202020204" pitchFamily="34" charset="0"/>
              <a:buChar char="•"/>
            </a:pPr>
            <a:r>
              <a:rPr lang="en-US" sz="2400" dirty="0">
                <a:solidFill>
                  <a:schemeClr val="tx1"/>
                </a:solidFill>
              </a:rPr>
              <a:t>Fee Schedule Analysis and Comparisons</a:t>
            </a:r>
          </a:p>
          <a:p>
            <a:pPr marL="342900" indent="-342900" eaLnBrk="1" hangingPunct="1">
              <a:buClr>
                <a:srgbClr val="002060"/>
              </a:buClr>
              <a:buFont typeface="Arial" panose="020B0604020202020204" pitchFamily="34" charset="0"/>
              <a:buChar char="•"/>
            </a:pPr>
            <a:r>
              <a:rPr lang="en-US" sz="2400" dirty="0">
                <a:solidFill>
                  <a:schemeClr val="tx1"/>
                </a:solidFill>
              </a:rPr>
              <a:t>Stakeholder Team (Administrators, Financial Experts, Clinicians)</a:t>
            </a:r>
            <a:endParaRPr lang="en-US" sz="20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eaLnBrk="1" hangingPunct="1">
              <a:buClr>
                <a:srgbClr val="002060"/>
              </a:buClr>
              <a:buFont typeface="Arial" panose="020B0604020202020204" pitchFamily="34" charset="0"/>
              <a:buChar char="•"/>
            </a:pPr>
            <a:endParaRPr lang="en-US" sz="28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342900" indent="-342900" eaLnBrk="1" hangingPunct="1">
              <a:buClr>
                <a:srgbClr val="002060"/>
              </a:buClr>
              <a:buFont typeface="Arial" panose="020B0604020202020204" pitchFamily="34" charset="0"/>
              <a:buChar char="•"/>
            </a:pPr>
            <a:endParaRPr lang="en-US" sz="2400" dirty="0">
              <a:solidFill>
                <a:schemeClr val="tx1"/>
              </a:solidFill>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518249"/>
      </p:ext>
    </p:extLst>
  </p:cSld>
  <p:clrMapOvr>
    <a:masterClrMapping/>
  </p:clrMapOvr>
</p:sld>
</file>

<file path=ppt/theme/theme1.xml><?xml version="1.0" encoding="utf-8"?>
<a:theme xmlns:a="http://schemas.openxmlformats.org/drawingml/2006/main" name="Retrospect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11557</TotalTime>
  <Words>1464</Words>
  <Application>Microsoft Office PowerPoint</Application>
  <PresentationFormat>Widescreen</PresentationFormat>
  <Paragraphs>237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Avenir Next LT Pro</vt:lpstr>
      <vt:lpstr>Avenir Next LT Pro Light</vt:lpstr>
      <vt:lpstr>Calibri</vt:lpstr>
      <vt:lpstr>Symbol</vt:lpstr>
      <vt:lpstr>RetrospectVTI</vt:lpstr>
      <vt:lpstr>Value Based Care and Contracting</vt:lpstr>
      <vt:lpstr>Agenda/Class Outline</vt:lpstr>
      <vt:lpstr>Value Based Care</vt:lpstr>
      <vt:lpstr>What is Value Based Care?</vt:lpstr>
      <vt:lpstr>Payer Contracting</vt:lpstr>
      <vt:lpstr>Healthcare Payers and Health Plans</vt:lpstr>
      <vt:lpstr>Provider Contracting</vt:lpstr>
      <vt:lpstr>Contract Considerations</vt:lpstr>
      <vt:lpstr>Best Practices</vt:lpstr>
      <vt:lpstr>Provider Contracts Example</vt:lpstr>
      <vt:lpstr>Value Based Care</vt:lpstr>
      <vt:lpstr>Value Based Contracts</vt:lpstr>
      <vt:lpstr>Mandatory Medicare Payment Models</vt:lpstr>
      <vt:lpstr>Examples of Other Payment Models</vt:lpstr>
      <vt:lpstr>The Importance of Proper Coding</vt:lpstr>
      <vt:lpstr>Evaluating and Measuring Success</vt:lpstr>
      <vt:lpstr>Example Healthplan Ratings</vt:lpstr>
      <vt:lpstr>PowerPoint Presentation</vt:lpstr>
      <vt:lpstr>PowerPoint Presentation</vt:lpstr>
      <vt:lpstr>PowerPoint Presentation</vt:lpstr>
      <vt:lpstr>PowerPoint Presentation</vt:lpstr>
      <vt:lpstr>Medicare  Star Measures</vt:lpstr>
      <vt:lpstr>Example:  Star Quality Ratings</vt:lpstr>
      <vt:lpstr>Data Analytics</vt:lpstr>
      <vt:lpstr>Social Determinants of Health</vt:lpstr>
      <vt:lpstr>Accountable Care Organizations (ACOs)</vt:lpstr>
      <vt:lpstr>ACO Sample Utilization &amp; Quality Measures*</vt:lpstr>
      <vt:lpstr>Patient Centered Medical Home Program</vt:lpstr>
      <vt:lpstr>Technology Applications</vt:lpstr>
      <vt:lpstr>Applying Technology</vt:lpstr>
      <vt:lpstr>Homework Assignment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Based Care and Contracting</dc:title>
  <dc:creator>Caroline Kolman</dc:creator>
  <cp:lastModifiedBy>Caroline Kolman</cp:lastModifiedBy>
  <cp:revision>7</cp:revision>
  <dcterms:created xsi:type="dcterms:W3CDTF">2021-01-11T23:58:03Z</dcterms:created>
  <dcterms:modified xsi:type="dcterms:W3CDTF">2021-07-19T21:52:44Z</dcterms:modified>
</cp:coreProperties>
</file>