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13"/>
  </p:notesMasterIdLst>
  <p:sldIdLst>
    <p:sldId id="256" r:id="rId2"/>
    <p:sldId id="257" r:id="rId3"/>
    <p:sldId id="258" r:id="rId4"/>
    <p:sldId id="297" r:id="rId5"/>
    <p:sldId id="700" r:id="rId6"/>
    <p:sldId id="701" r:id="rId7"/>
    <p:sldId id="702" r:id="rId8"/>
    <p:sldId id="703" r:id="rId9"/>
    <p:sldId id="704" r:id="rId10"/>
    <p:sldId id="699" r:id="rId11"/>
    <p:sldId id="29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4694"/>
  </p:normalViewPr>
  <p:slideViewPr>
    <p:cSldViewPr snapToGrid="0" snapToObjects="1">
      <p:cViewPr>
        <p:scale>
          <a:sx n="129" d="100"/>
          <a:sy n="129" d="100"/>
        </p:scale>
        <p:origin x="4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6C6E8-EE63-46DB-AF35-D379AA7F078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DC315C4-E626-45F1-84E9-0D66D37D2CF6}">
      <dgm:prSet/>
      <dgm:spPr/>
      <dgm:t>
        <a:bodyPr/>
        <a:lstStyle/>
        <a:p>
          <a:pPr>
            <a:lnSpc>
              <a:spcPct val="100000"/>
            </a:lnSpc>
          </a:pPr>
          <a:r>
            <a:rPr lang="en-US" b="0" i="0"/>
            <a:t>Benefits of Using the MERLOT HBCU AL$ TA Portal</a:t>
          </a:r>
          <a:endParaRPr lang="en-US"/>
        </a:p>
      </dgm:t>
    </dgm:pt>
    <dgm:pt modelId="{3BEF9EA9-86B5-46BD-BA1F-2B9874A2B24F}" type="parTrans" cxnId="{908E4DF3-0EF7-4F6B-9998-4F751F8D7284}">
      <dgm:prSet/>
      <dgm:spPr/>
      <dgm:t>
        <a:bodyPr/>
        <a:lstStyle/>
        <a:p>
          <a:endParaRPr lang="en-US"/>
        </a:p>
      </dgm:t>
    </dgm:pt>
    <dgm:pt modelId="{5CE69885-089C-418B-B0D1-2938E9FDA173}" type="sibTrans" cxnId="{908E4DF3-0EF7-4F6B-9998-4F751F8D7284}">
      <dgm:prSet/>
      <dgm:spPr/>
      <dgm:t>
        <a:bodyPr/>
        <a:lstStyle/>
        <a:p>
          <a:pPr>
            <a:lnSpc>
              <a:spcPct val="100000"/>
            </a:lnSpc>
          </a:pPr>
          <a:endParaRPr lang="en-US"/>
        </a:p>
      </dgm:t>
    </dgm:pt>
    <dgm:pt modelId="{2263FDD2-D244-4BE8-99E7-E13591F3D51E}">
      <dgm:prSet/>
      <dgm:spPr/>
      <dgm:t>
        <a:bodyPr/>
        <a:lstStyle/>
        <a:p>
          <a:pPr>
            <a:lnSpc>
              <a:spcPct val="100000"/>
            </a:lnSpc>
          </a:pPr>
          <a:r>
            <a:rPr lang="en-US" b="0" i="0"/>
            <a:t>HBCU Resource Center Planning Resources Overview</a:t>
          </a:r>
          <a:endParaRPr lang="en-US"/>
        </a:p>
      </dgm:t>
    </dgm:pt>
    <dgm:pt modelId="{E9809634-779B-4CD5-8EE5-64B5F060926A}" type="parTrans" cxnId="{F32C3B5E-A2C2-4DF4-8A59-FAA52AB4550E}">
      <dgm:prSet/>
      <dgm:spPr/>
      <dgm:t>
        <a:bodyPr/>
        <a:lstStyle/>
        <a:p>
          <a:endParaRPr lang="en-US"/>
        </a:p>
      </dgm:t>
    </dgm:pt>
    <dgm:pt modelId="{3E6F9141-AFAB-4607-AC77-8DEE0446383B}" type="sibTrans" cxnId="{F32C3B5E-A2C2-4DF4-8A59-FAA52AB4550E}">
      <dgm:prSet/>
      <dgm:spPr/>
      <dgm:t>
        <a:bodyPr/>
        <a:lstStyle/>
        <a:p>
          <a:pPr>
            <a:lnSpc>
              <a:spcPct val="100000"/>
            </a:lnSpc>
          </a:pPr>
          <a:endParaRPr lang="en-US"/>
        </a:p>
      </dgm:t>
    </dgm:pt>
    <dgm:pt modelId="{34F845BA-ED90-4ACE-B832-C8AD7234AD14}">
      <dgm:prSet/>
      <dgm:spPr/>
      <dgm:t>
        <a:bodyPr/>
        <a:lstStyle/>
        <a:p>
          <a:pPr>
            <a:lnSpc>
              <a:spcPct val="100000"/>
            </a:lnSpc>
          </a:pPr>
          <a:r>
            <a:rPr lang="en-US" b="0" i="0"/>
            <a:t>Developing HBCU Faculty Showcases/ePortfolios for OER Adoption</a:t>
          </a:r>
          <a:endParaRPr lang="en-US"/>
        </a:p>
      </dgm:t>
    </dgm:pt>
    <dgm:pt modelId="{65383168-E138-4940-B4D9-E1D16E0E2901}" type="parTrans" cxnId="{03930785-164E-4A7B-9538-41C1FE85E743}">
      <dgm:prSet/>
      <dgm:spPr/>
      <dgm:t>
        <a:bodyPr/>
        <a:lstStyle/>
        <a:p>
          <a:endParaRPr lang="en-US"/>
        </a:p>
      </dgm:t>
    </dgm:pt>
    <dgm:pt modelId="{28282931-6ADD-4F4F-AC3E-FB4D75705C41}" type="sibTrans" cxnId="{03930785-164E-4A7B-9538-41C1FE85E743}">
      <dgm:prSet/>
      <dgm:spPr/>
      <dgm:t>
        <a:bodyPr/>
        <a:lstStyle/>
        <a:p>
          <a:pPr>
            <a:lnSpc>
              <a:spcPct val="100000"/>
            </a:lnSpc>
          </a:pPr>
          <a:endParaRPr lang="en-US"/>
        </a:p>
      </dgm:t>
    </dgm:pt>
    <dgm:pt modelId="{F190EB45-F195-4CF7-AA17-DC1D6FF7C50E}">
      <dgm:prSet/>
      <dgm:spPr/>
      <dgm:t>
        <a:bodyPr/>
        <a:lstStyle/>
        <a:p>
          <a:pPr>
            <a:lnSpc>
              <a:spcPct val="100000"/>
            </a:lnSpc>
          </a:pPr>
          <a:r>
            <a:rPr lang="en-US" b="0" i="0"/>
            <a:t>Open discussion of current needs and wishes</a:t>
          </a:r>
          <a:endParaRPr lang="en-US"/>
        </a:p>
      </dgm:t>
    </dgm:pt>
    <dgm:pt modelId="{C5B9D46A-2CF5-48E8-B170-66394F7BF68D}" type="parTrans" cxnId="{53769892-9C15-4325-B6E3-4721791698CD}">
      <dgm:prSet/>
      <dgm:spPr/>
      <dgm:t>
        <a:bodyPr/>
        <a:lstStyle/>
        <a:p>
          <a:endParaRPr lang="en-US"/>
        </a:p>
      </dgm:t>
    </dgm:pt>
    <dgm:pt modelId="{8BDB154F-8C42-4602-9E02-D3E769DA2561}" type="sibTrans" cxnId="{53769892-9C15-4325-B6E3-4721791698CD}">
      <dgm:prSet/>
      <dgm:spPr/>
      <dgm:t>
        <a:bodyPr/>
        <a:lstStyle/>
        <a:p>
          <a:endParaRPr lang="en-US"/>
        </a:p>
      </dgm:t>
    </dgm:pt>
    <dgm:pt modelId="{396DCA63-D137-4377-BDCB-328E7F54002D}" type="pres">
      <dgm:prSet presAssocID="{7936C6E8-EE63-46DB-AF35-D379AA7F078F}" presName="root" presStyleCnt="0">
        <dgm:presLayoutVars>
          <dgm:dir/>
          <dgm:resizeHandles val="exact"/>
        </dgm:presLayoutVars>
      </dgm:prSet>
      <dgm:spPr/>
    </dgm:pt>
    <dgm:pt modelId="{4F4E9F84-32F4-43C2-A502-948105302D7D}" type="pres">
      <dgm:prSet presAssocID="{7936C6E8-EE63-46DB-AF35-D379AA7F078F}" presName="container" presStyleCnt="0">
        <dgm:presLayoutVars>
          <dgm:dir/>
          <dgm:resizeHandles val="exact"/>
        </dgm:presLayoutVars>
      </dgm:prSet>
      <dgm:spPr/>
    </dgm:pt>
    <dgm:pt modelId="{6033AAF5-75A5-4800-99CF-9CF0E8FD7E78}" type="pres">
      <dgm:prSet presAssocID="{1DC315C4-E626-45F1-84E9-0D66D37D2CF6}" presName="compNode" presStyleCnt="0"/>
      <dgm:spPr/>
    </dgm:pt>
    <dgm:pt modelId="{AA656CCF-BA04-439F-AEDE-EEDE16AD80A8}" type="pres">
      <dgm:prSet presAssocID="{1DC315C4-E626-45F1-84E9-0D66D37D2CF6}" presName="iconBgRect" presStyleLbl="bgShp" presStyleIdx="0" presStyleCnt="4"/>
      <dgm:spPr/>
    </dgm:pt>
    <dgm:pt modelId="{5BCEA5BA-A563-4F48-AB8C-F0732F95071F}" type="pres">
      <dgm:prSet presAssocID="{1DC315C4-E626-45F1-84E9-0D66D37D2CF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60C5AEB2-31C5-4271-B8BF-36232A0D6A4A}" type="pres">
      <dgm:prSet presAssocID="{1DC315C4-E626-45F1-84E9-0D66D37D2CF6}" presName="spaceRect" presStyleCnt="0"/>
      <dgm:spPr/>
    </dgm:pt>
    <dgm:pt modelId="{DDB82A74-9350-44EB-971A-65378F223C0D}" type="pres">
      <dgm:prSet presAssocID="{1DC315C4-E626-45F1-84E9-0D66D37D2CF6}" presName="textRect" presStyleLbl="revTx" presStyleIdx="0" presStyleCnt="4">
        <dgm:presLayoutVars>
          <dgm:chMax val="1"/>
          <dgm:chPref val="1"/>
        </dgm:presLayoutVars>
      </dgm:prSet>
      <dgm:spPr/>
    </dgm:pt>
    <dgm:pt modelId="{F5420D93-1217-4A7F-A238-AD71DA7623FE}" type="pres">
      <dgm:prSet presAssocID="{5CE69885-089C-418B-B0D1-2938E9FDA173}" presName="sibTrans" presStyleLbl="sibTrans2D1" presStyleIdx="0" presStyleCnt="0"/>
      <dgm:spPr/>
    </dgm:pt>
    <dgm:pt modelId="{11ED8AFD-6C07-499B-839E-7C9D4D3A944B}" type="pres">
      <dgm:prSet presAssocID="{2263FDD2-D244-4BE8-99E7-E13591F3D51E}" presName="compNode" presStyleCnt="0"/>
      <dgm:spPr/>
    </dgm:pt>
    <dgm:pt modelId="{E1E28EAE-D982-4C6B-996C-AACE51412C34}" type="pres">
      <dgm:prSet presAssocID="{2263FDD2-D244-4BE8-99E7-E13591F3D51E}" presName="iconBgRect" presStyleLbl="bgShp" presStyleIdx="1" presStyleCnt="4"/>
      <dgm:spPr/>
    </dgm:pt>
    <dgm:pt modelId="{FB3C7D97-CDB7-48E3-9195-5934C7B1E6B4}" type="pres">
      <dgm:prSet presAssocID="{2263FDD2-D244-4BE8-99E7-E13591F3D5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649997EC-BACA-43C7-B64A-4AE0473193D1}" type="pres">
      <dgm:prSet presAssocID="{2263FDD2-D244-4BE8-99E7-E13591F3D51E}" presName="spaceRect" presStyleCnt="0"/>
      <dgm:spPr/>
    </dgm:pt>
    <dgm:pt modelId="{2EED7DF9-AEF5-4466-ABC2-A40B9131950B}" type="pres">
      <dgm:prSet presAssocID="{2263FDD2-D244-4BE8-99E7-E13591F3D51E}" presName="textRect" presStyleLbl="revTx" presStyleIdx="1" presStyleCnt="4">
        <dgm:presLayoutVars>
          <dgm:chMax val="1"/>
          <dgm:chPref val="1"/>
        </dgm:presLayoutVars>
      </dgm:prSet>
      <dgm:spPr/>
    </dgm:pt>
    <dgm:pt modelId="{0B159A1A-5F86-43A2-9716-EED7CE1826C4}" type="pres">
      <dgm:prSet presAssocID="{3E6F9141-AFAB-4607-AC77-8DEE0446383B}" presName="sibTrans" presStyleLbl="sibTrans2D1" presStyleIdx="0" presStyleCnt="0"/>
      <dgm:spPr/>
    </dgm:pt>
    <dgm:pt modelId="{24C8FCF9-7BD9-4009-B1D7-AC6F882EB051}" type="pres">
      <dgm:prSet presAssocID="{34F845BA-ED90-4ACE-B832-C8AD7234AD14}" presName="compNode" presStyleCnt="0"/>
      <dgm:spPr/>
    </dgm:pt>
    <dgm:pt modelId="{2A9BCA5C-FCDA-436E-8741-DC4CD46C890C}" type="pres">
      <dgm:prSet presAssocID="{34F845BA-ED90-4ACE-B832-C8AD7234AD14}" presName="iconBgRect" presStyleLbl="bgShp" presStyleIdx="2" presStyleCnt="4"/>
      <dgm:spPr/>
    </dgm:pt>
    <dgm:pt modelId="{347697E9-8775-4D3E-8811-A8572727679B}" type="pres">
      <dgm:prSet presAssocID="{34F845BA-ED90-4ACE-B832-C8AD7234AD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26780CA4-1C79-4EE4-8590-991BCCCA0769}" type="pres">
      <dgm:prSet presAssocID="{34F845BA-ED90-4ACE-B832-C8AD7234AD14}" presName="spaceRect" presStyleCnt="0"/>
      <dgm:spPr/>
    </dgm:pt>
    <dgm:pt modelId="{07BACCEB-ED8D-4992-9987-2D4934CFE52B}" type="pres">
      <dgm:prSet presAssocID="{34F845BA-ED90-4ACE-B832-C8AD7234AD14}" presName="textRect" presStyleLbl="revTx" presStyleIdx="2" presStyleCnt="4">
        <dgm:presLayoutVars>
          <dgm:chMax val="1"/>
          <dgm:chPref val="1"/>
        </dgm:presLayoutVars>
      </dgm:prSet>
      <dgm:spPr/>
    </dgm:pt>
    <dgm:pt modelId="{9F2B48B6-151E-4BA4-B3B4-7D017443E40C}" type="pres">
      <dgm:prSet presAssocID="{28282931-6ADD-4F4F-AC3E-FB4D75705C41}" presName="sibTrans" presStyleLbl="sibTrans2D1" presStyleIdx="0" presStyleCnt="0"/>
      <dgm:spPr/>
    </dgm:pt>
    <dgm:pt modelId="{59A69037-4E2F-413C-B1B5-2FE9DA3DDB03}" type="pres">
      <dgm:prSet presAssocID="{F190EB45-F195-4CF7-AA17-DC1D6FF7C50E}" presName="compNode" presStyleCnt="0"/>
      <dgm:spPr/>
    </dgm:pt>
    <dgm:pt modelId="{0FF00394-090C-483F-90F7-62998F214E2F}" type="pres">
      <dgm:prSet presAssocID="{F190EB45-F195-4CF7-AA17-DC1D6FF7C50E}" presName="iconBgRect" presStyleLbl="bgShp" presStyleIdx="3" presStyleCnt="4"/>
      <dgm:spPr/>
    </dgm:pt>
    <dgm:pt modelId="{B7EC8A2C-81BF-4BC2-B08B-4B09E3B357E8}" type="pres">
      <dgm:prSet presAssocID="{F190EB45-F195-4CF7-AA17-DC1D6FF7C5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978131A4-C818-41E7-A678-87414CBF1617}" type="pres">
      <dgm:prSet presAssocID="{F190EB45-F195-4CF7-AA17-DC1D6FF7C50E}" presName="spaceRect" presStyleCnt="0"/>
      <dgm:spPr/>
    </dgm:pt>
    <dgm:pt modelId="{B8921941-9CCE-4A58-A6A9-B1C90DDB9B0A}" type="pres">
      <dgm:prSet presAssocID="{F190EB45-F195-4CF7-AA17-DC1D6FF7C50E}" presName="textRect" presStyleLbl="revTx" presStyleIdx="3" presStyleCnt="4">
        <dgm:presLayoutVars>
          <dgm:chMax val="1"/>
          <dgm:chPref val="1"/>
        </dgm:presLayoutVars>
      </dgm:prSet>
      <dgm:spPr/>
    </dgm:pt>
  </dgm:ptLst>
  <dgm:cxnLst>
    <dgm:cxn modelId="{D259D33B-CB9C-43FF-B570-88A33E3DDDBD}" type="presOf" srcId="{F190EB45-F195-4CF7-AA17-DC1D6FF7C50E}" destId="{B8921941-9CCE-4A58-A6A9-B1C90DDB9B0A}" srcOrd="0" destOrd="0" presId="urn:microsoft.com/office/officeart/2018/2/layout/IconCircleList"/>
    <dgm:cxn modelId="{D921A047-6DD2-40BE-BF18-DF93A217143C}" type="presOf" srcId="{34F845BA-ED90-4ACE-B832-C8AD7234AD14}" destId="{07BACCEB-ED8D-4992-9987-2D4934CFE52B}" srcOrd="0" destOrd="0" presId="urn:microsoft.com/office/officeart/2018/2/layout/IconCircleList"/>
    <dgm:cxn modelId="{13719851-B292-484B-A2ED-39569D7FC5D8}" type="presOf" srcId="{5CE69885-089C-418B-B0D1-2938E9FDA173}" destId="{F5420D93-1217-4A7F-A238-AD71DA7623FE}" srcOrd="0" destOrd="0" presId="urn:microsoft.com/office/officeart/2018/2/layout/IconCircleList"/>
    <dgm:cxn modelId="{F32C3B5E-A2C2-4DF4-8A59-FAA52AB4550E}" srcId="{7936C6E8-EE63-46DB-AF35-D379AA7F078F}" destId="{2263FDD2-D244-4BE8-99E7-E13591F3D51E}" srcOrd="1" destOrd="0" parTransId="{E9809634-779B-4CD5-8EE5-64B5F060926A}" sibTransId="{3E6F9141-AFAB-4607-AC77-8DEE0446383B}"/>
    <dgm:cxn modelId="{9D042F79-E265-4B7A-B176-03CD953D08FF}" type="presOf" srcId="{7936C6E8-EE63-46DB-AF35-D379AA7F078F}" destId="{396DCA63-D137-4377-BDCB-328E7F54002D}" srcOrd="0" destOrd="0" presId="urn:microsoft.com/office/officeart/2018/2/layout/IconCircleList"/>
    <dgm:cxn modelId="{03930785-164E-4A7B-9538-41C1FE85E743}" srcId="{7936C6E8-EE63-46DB-AF35-D379AA7F078F}" destId="{34F845BA-ED90-4ACE-B832-C8AD7234AD14}" srcOrd="2" destOrd="0" parTransId="{65383168-E138-4940-B4D9-E1D16E0E2901}" sibTransId="{28282931-6ADD-4F4F-AC3E-FB4D75705C41}"/>
    <dgm:cxn modelId="{53769892-9C15-4325-B6E3-4721791698CD}" srcId="{7936C6E8-EE63-46DB-AF35-D379AA7F078F}" destId="{F190EB45-F195-4CF7-AA17-DC1D6FF7C50E}" srcOrd="3" destOrd="0" parTransId="{C5B9D46A-2CF5-48E8-B170-66394F7BF68D}" sibTransId="{8BDB154F-8C42-4602-9E02-D3E769DA2561}"/>
    <dgm:cxn modelId="{0C4951BE-D04C-4024-A4A6-1706542F5C80}" type="presOf" srcId="{1DC315C4-E626-45F1-84E9-0D66D37D2CF6}" destId="{DDB82A74-9350-44EB-971A-65378F223C0D}" srcOrd="0" destOrd="0" presId="urn:microsoft.com/office/officeart/2018/2/layout/IconCircleList"/>
    <dgm:cxn modelId="{1EBB08C2-E157-4982-BDB9-373A7E310A0E}" type="presOf" srcId="{2263FDD2-D244-4BE8-99E7-E13591F3D51E}" destId="{2EED7DF9-AEF5-4466-ABC2-A40B9131950B}" srcOrd="0" destOrd="0" presId="urn:microsoft.com/office/officeart/2018/2/layout/IconCircleList"/>
    <dgm:cxn modelId="{045882CF-B773-4BC0-8D5C-79FE5F090376}" type="presOf" srcId="{3E6F9141-AFAB-4607-AC77-8DEE0446383B}" destId="{0B159A1A-5F86-43A2-9716-EED7CE1826C4}" srcOrd="0" destOrd="0" presId="urn:microsoft.com/office/officeart/2018/2/layout/IconCircleList"/>
    <dgm:cxn modelId="{501072D5-1D5C-4B6C-B1ED-639E8419F2FC}" type="presOf" srcId="{28282931-6ADD-4F4F-AC3E-FB4D75705C41}" destId="{9F2B48B6-151E-4BA4-B3B4-7D017443E40C}" srcOrd="0" destOrd="0" presId="urn:microsoft.com/office/officeart/2018/2/layout/IconCircleList"/>
    <dgm:cxn modelId="{908E4DF3-0EF7-4F6B-9998-4F751F8D7284}" srcId="{7936C6E8-EE63-46DB-AF35-D379AA7F078F}" destId="{1DC315C4-E626-45F1-84E9-0D66D37D2CF6}" srcOrd="0" destOrd="0" parTransId="{3BEF9EA9-86B5-46BD-BA1F-2B9874A2B24F}" sibTransId="{5CE69885-089C-418B-B0D1-2938E9FDA173}"/>
    <dgm:cxn modelId="{6CE3EE0B-56A1-4345-B9F4-4538C05268FE}" type="presParOf" srcId="{396DCA63-D137-4377-BDCB-328E7F54002D}" destId="{4F4E9F84-32F4-43C2-A502-948105302D7D}" srcOrd="0" destOrd="0" presId="urn:microsoft.com/office/officeart/2018/2/layout/IconCircleList"/>
    <dgm:cxn modelId="{D21F184A-03D3-4B49-8C9D-6A6D68A4FE1F}" type="presParOf" srcId="{4F4E9F84-32F4-43C2-A502-948105302D7D}" destId="{6033AAF5-75A5-4800-99CF-9CF0E8FD7E78}" srcOrd="0" destOrd="0" presId="urn:microsoft.com/office/officeart/2018/2/layout/IconCircleList"/>
    <dgm:cxn modelId="{20B0691C-DCD3-4E82-94FD-B930B39BBB02}" type="presParOf" srcId="{6033AAF5-75A5-4800-99CF-9CF0E8FD7E78}" destId="{AA656CCF-BA04-439F-AEDE-EEDE16AD80A8}" srcOrd="0" destOrd="0" presId="urn:microsoft.com/office/officeart/2018/2/layout/IconCircleList"/>
    <dgm:cxn modelId="{CB26F547-35AA-47CB-84D2-C4472AD9EE09}" type="presParOf" srcId="{6033AAF5-75A5-4800-99CF-9CF0E8FD7E78}" destId="{5BCEA5BA-A563-4F48-AB8C-F0732F95071F}" srcOrd="1" destOrd="0" presId="urn:microsoft.com/office/officeart/2018/2/layout/IconCircleList"/>
    <dgm:cxn modelId="{D3A37C41-FB80-4FD8-813F-D0EA04EE3B4C}" type="presParOf" srcId="{6033AAF5-75A5-4800-99CF-9CF0E8FD7E78}" destId="{60C5AEB2-31C5-4271-B8BF-36232A0D6A4A}" srcOrd="2" destOrd="0" presId="urn:microsoft.com/office/officeart/2018/2/layout/IconCircleList"/>
    <dgm:cxn modelId="{378F29DE-5C12-49DF-9A0E-7E72F96A0A2C}" type="presParOf" srcId="{6033AAF5-75A5-4800-99CF-9CF0E8FD7E78}" destId="{DDB82A74-9350-44EB-971A-65378F223C0D}" srcOrd="3" destOrd="0" presId="urn:microsoft.com/office/officeart/2018/2/layout/IconCircleList"/>
    <dgm:cxn modelId="{5CB79EB3-80ED-4401-9CE7-9843629009E1}" type="presParOf" srcId="{4F4E9F84-32F4-43C2-A502-948105302D7D}" destId="{F5420D93-1217-4A7F-A238-AD71DA7623FE}" srcOrd="1" destOrd="0" presId="urn:microsoft.com/office/officeart/2018/2/layout/IconCircleList"/>
    <dgm:cxn modelId="{0CD34E5E-909B-40FF-92E8-324ECCA4CD06}" type="presParOf" srcId="{4F4E9F84-32F4-43C2-A502-948105302D7D}" destId="{11ED8AFD-6C07-499B-839E-7C9D4D3A944B}" srcOrd="2" destOrd="0" presId="urn:microsoft.com/office/officeart/2018/2/layout/IconCircleList"/>
    <dgm:cxn modelId="{101A7882-598E-4C83-AAC9-3189E9A5D55B}" type="presParOf" srcId="{11ED8AFD-6C07-499B-839E-7C9D4D3A944B}" destId="{E1E28EAE-D982-4C6B-996C-AACE51412C34}" srcOrd="0" destOrd="0" presId="urn:microsoft.com/office/officeart/2018/2/layout/IconCircleList"/>
    <dgm:cxn modelId="{5429BE97-6139-47DF-B88C-4B67953EB080}" type="presParOf" srcId="{11ED8AFD-6C07-499B-839E-7C9D4D3A944B}" destId="{FB3C7D97-CDB7-48E3-9195-5934C7B1E6B4}" srcOrd="1" destOrd="0" presId="urn:microsoft.com/office/officeart/2018/2/layout/IconCircleList"/>
    <dgm:cxn modelId="{ED744271-7AF9-40AA-9FA3-8A8B06F12F16}" type="presParOf" srcId="{11ED8AFD-6C07-499B-839E-7C9D4D3A944B}" destId="{649997EC-BACA-43C7-B64A-4AE0473193D1}" srcOrd="2" destOrd="0" presId="urn:microsoft.com/office/officeart/2018/2/layout/IconCircleList"/>
    <dgm:cxn modelId="{72BD9031-A9A8-4212-9072-D4968E9C783C}" type="presParOf" srcId="{11ED8AFD-6C07-499B-839E-7C9D4D3A944B}" destId="{2EED7DF9-AEF5-4466-ABC2-A40B9131950B}" srcOrd="3" destOrd="0" presId="urn:microsoft.com/office/officeart/2018/2/layout/IconCircleList"/>
    <dgm:cxn modelId="{8B6FDF20-571D-4EFE-9A45-5D5D60B6FF49}" type="presParOf" srcId="{4F4E9F84-32F4-43C2-A502-948105302D7D}" destId="{0B159A1A-5F86-43A2-9716-EED7CE1826C4}" srcOrd="3" destOrd="0" presId="urn:microsoft.com/office/officeart/2018/2/layout/IconCircleList"/>
    <dgm:cxn modelId="{065DC130-6958-4C53-8F62-3E1DC4781188}" type="presParOf" srcId="{4F4E9F84-32F4-43C2-A502-948105302D7D}" destId="{24C8FCF9-7BD9-4009-B1D7-AC6F882EB051}" srcOrd="4" destOrd="0" presId="urn:microsoft.com/office/officeart/2018/2/layout/IconCircleList"/>
    <dgm:cxn modelId="{E23F991F-7FDC-4B0A-82EF-FB18E2965334}" type="presParOf" srcId="{24C8FCF9-7BD9-4009-B1D7-AC6F882EB051}" destId="{2A9BCA5C-FCDA-436E-8741-DC4CD46C890C}" srcOrd="0" destOrd="0" presId="urn:microsoft.com/office/officeart/2018/2/layout/IconCircleList"/>
    <dgm:cxn modelId="{9CA6FB26-5A51-4D2A-86A5-72B0700F6163}" type="presParOf" srcId="{24C8FCF9-7BD9-4009-B1D7-AC6F882EB051}" destId="{347697E9-8775-4D3E-8811-A8572727679B}" srcOrd="1" destOrd="0" presId="urn:microsoft.com/office/officeart/2018/2/layout/IconCircleList"/>
    <dgm:cxn modelId="{03C6B774-5453-4FEB-9EC1-B8D75E39348C}" type="presParOf" srcId="{24C8FCF9-7BD9-4009-B1D7-AC6F882EB051}" destId="{26780CA4-1C79-4EE4-8590-991BCCCA0769}" srcOrd="2" destOrd="0" presId="urn:microsoft.com/office/officeart/2018/2/layout/IconCircleList"/>
    <dgm:cxn modelId="{364F1E2B-7649-47AB-8081-9907CFFD3A3B}" type="presParOf" srcId="{24C8FCF9-7BD9-4009-B1D7-AC6F882EB051}" destId="{07BACCEB-ED8D-4992-9987-2D4934CFE52B}" srcOrd="3" destOrd="0" presId="urn:microsoft.com/office/officeart/2018/2/layout/IconCircleList"/>
    <dgm:cxn modelId="{E56BB417-B3AF-43C8-BB80-844F9890B50F}" type="presParOf" srcId="{4F4E9F84-32F4-43C2-A502-948105302D7D}" destId="{9F2B48B6-151E-4BA4-B3B4-7D017443E40C}" srcOrd="5" destOrd="0" presId="urn:microsoft.com/office/officeart/2018/2/layout/IconCircleList"/>
    <dgm:cxn modelId="{51C69A87-C6DC-4DDE-A2A9-3A10448BA272}" type="presParOf" srcId="{4F4E9F84-32F4-43C2-A502-948105302D7D}" destId="{59A69037-4E2F-413C-B1B5-2FE9DA3DDB03}" srcOrd="6" destOrd="0" presId="urn:microsoft.com/office/officeart/2018/2/layout/IconCircleList"/>
    <dgm:cxn modelId="{1A75E1A9-4173-4F2D-80D5-5AAE8A363DE9}" type="presParOf" srcId="{59A69037-4E2F-413C-B1B5-2FE9DA3DDB03}" destId="{0FF00394-090C-483F-90F7-62998F214E2F}" srcOrd="0" destOrd="0" presId="urn:microsoft.com/office/officeart/2018/2/layout/IconCircleList"/>
    <dgm:cxn modelId="{5CC04AEA-0D37-4651-A679-43BE95DEC48E}" type="presParOf" srcId="{59A69037-4E2F-413C-B1B5-2FE9DA3DDB03}" destId="{B7EC8A2C-81BF-4BC2-B08B-4B09E3B357E8}" srcOrd="1" destOrd="0" presId="urn:microsoft.com/office/officeart/2018/2/layout/IconCircleList"/>
    <dgm:cxn modelId="{32A74F48-0F6F-4E39-BE53-4E4224CF9FF0}" type="presParOf" srcId="{59A69037-4E2F-413C-B1B5-2FE9DA3DDB03}" destId="{978131A4-C818-41E7-A678-87414CBF1617}" srcOrd="2" destOrd="0" presId="urn:microsoft.com/office/officeart/2018/2/layout/IconCircleList"/>
    <dgm:cxn modelId="{5BC9B98B-5B62-4855-8030-B18AB029C790}" type="presParOf" srcId="{59A69037-4E2F-413C-B1B5-2FE9DA3DDB03}" destId="{B8921941-9CCE-4A58-A6A9-B1C90DDB9B0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56CCF-BA04-439F-AEDE-EEDE16AD80A8}">
      <dsp:nvSpPr>
        <dsp:cNvPr id="0" name=""/>
        <dsp:cNvSpPr/>
      </dsp:nvSpPr>
      <dsp:spPr>
        <a:xfrm>
          <a:off x="117496" y="608827"/>
          <a:ext cx="1286965" cy="12869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EA5BA-A563-4F48-AB8C-F0732F95071F}">
      <dsp:nvSpPr>
        <dsp:cNvPr id="0" name=""/>
        <dsp:cNvSpPr/>
      </dsp:nvSpPr>
      <dsp:spPr>
        <a:xfrm>
          <a:off x="387758" y="879090"/>
          <a:ext cx="746440" cy="74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82A74-9350-44EB-971A-65378F223C0D}">
      <dsp:nvSpPr>
        <dsp:cNvPr id="0" name=""/>
        <dsp:cNvSpPr/>
      </dsp:nvSpPr>
      <dsp:spPr>
        <a:xfrm>
          <a:off x="1680240" y="608827"/>
          <a:ext cx="3033562" cy="128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a:t>Benefits of Using the MERLOT HBCU AL$ TA Portal</a:t>
          </a:r>
          <a:endParaRPr lang="en-US" sz="2100" kern="1200"/>
        </a:p>
      </dsp:txBody>
      <dsp:txXfrm>
        <a:off x="1680240" y="608827"/>
        <a:ext cx="3033562" cy="1286965"/>
      </dsp:txXfrm>
    </dsp:sp>
    <dsp:sp modelId="{E1E28EAE-D982-4C6B-996C-AACE51412C34}">
      <dsp:nvSpPr>
        <dsp:cNvPr id="0" name=""/>
        <dsp:cNvSpPr/>
      </dsp:nvSpPr>
      <dsp:spPr>
        <a:xfrm>
          <a:off x="5242377" y="608827"/>
          <a:ext cx="1286965" cy="12869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C7D97-CDB7-48E3-9195-5934C7B1E6B4}">
      <dsp:nvSpPr>
        <dsp:cNvPr id="0" name=""/>
        <dsp:cNvSpPr/>
      </dsp:nvSpPr>
      <dsp:spPr>
        <a:xfrm>
          <a:off x="5512640" y="879090"/>
          <a:ext cx="746440" cy="74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D7DF9-AEF5-4466-ABC2-A40B9131950B}">
      <dsp:nvSpPr>
        <dsp:cNvPr id="0" name=""/>
        <dsp:cNvSpPr/>
      </dsp:nvSpPr>
      <dsp:spPr>
        <a:xfrm>
          <a:off x="6805121" y="608827"/>
          <a:ext cx="3033562" cy="128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a:t>HBCU Resource Center Planning Resources Overview</a:t>
          </a:r>
          <a:endParaRPr lang="en-US" sz="2100" kern="1200"/>
        </a:p>
      </dsp:txBody>
      <dsp:txXfrm>
        <a:off x="6805121" y="608827"/>
        <a:ext cx="3033562" cy="1286965"/>
      </dsp:txXfrm>
    </dsp:sp>
    <dsp:sp modelId="{2A9BCA5C-FCDA-436E-8741-DC4CD46C890C}">
      <dsp:nvSpPr>
        <dsp:cNvPr id="0" name=""/>
        <dsp:cNvSpPr/>
      </dsp:nvSpPr>
      <dsp:spPr>
        <a:xfrm>
          <a:off x="117496" y="2672382"/>
          <a:ext cx="1286965" cy="12869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697E9-8775-4D3E-8811-A8572727679B}">
      <dsp:nvSpPr>
        <dsp:cNvPr id="0" name=""/>
        <dsp:cNvSpPr/>
      </dsp:nvSpPr>
      <dsp:spPr>
        <a:xfrm>
          <a:off x="387758" y="2942645"/>
          <a:ext cx="746440" cy="746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ACCEB-ED8D-4992-9987-2D4934CFE52B}">
      <dsp:nvSpPr>
        <dsp:cNvPr id="0" name=""/>
        <dsp:cNvSpPr/>
      </dsp:nvSpPr>
      <dsp:spPr>
        <a:xfrm>
          <a:off x="1680240" y="2672382"/>
          <a:ext cx="3033562" cy="128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a:t>Developing HBCU Faculty Showcases/ePortfolios for OER Adoption</a:t>
          </a:r>
          <a:endParaRPr lang="en-US" sz="2100" kern="1200"/>
        </a:p>
      </dsp:txBody>
      <dsp:txXfrm>
        <a:off x="1680240" y="2672382"/>
        <a:ext cx="3033562" cy="1286965"/>
      </dsp:txXfrm>
    </dsp:sp>
    <dsp:sp modelId="{0FF00394-090C-483F-90F7-62998F214E2F}">
      <dsp:nvSpPr>
        <dsp:cNvPr id="0" name=""/>
        <dsp:cNvSpPr/>
      </dsp:nvSpPr>
      <dsp:spPr>
        <a:xfrm>
          <a:off x="5242377" y="2672382"/>
          <a:ext cx="1286965" cy="12869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C8A2C-81BF-4BC2-B08B-4B09E3B357E8}">
      <dsp:nvSpPr>
        <dsp:cNvPr id="0" name=""/>
        <dsp:cNvSpPr/>
      </dsp:nvSpPr>
      <dsp:spPr>
        <a:xfrm>
          <a:off x="5512640" y="2942645"/>
          <a:ext cx="746440" cy="746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21941-9CCE-4A58-A6A9-B1C90DDB9B0A}">
      <dsp:nvSpPr>
        <dsp:cNvPr id="0" name=""/>
        <dsp:cNvSpPr/>
      </dsp:nvSpPr>
      <dsp:spPr>
        <a:xfrm>
          <a:off x="6805121" y="2672382"/>
          <a:ext cx="3033562" cy="1286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b="0" i="0" kern="1200"/>
            <a:t>Open discussion of current needs and wishes</a:t>
          </a:r>
          <a:endParaRPr lang="en-US" sz="2100" kern="1200"/>
        </a:p>
      </dsp:txBody>
      <dsp:txXfrm>
        <a:off x="6805121" y="2672382"/>
        <a:ext cx="3033562" cy="128696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4CDDA-1563-5C44-AD54-7610F1D31977}" type="datetimeFigureOut">
              <a:rPr lang="en-US" smtClean="0"/>
              <a:t>8/5/24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BBCEF-46E9-D941-BD6C-20BF2A4FC50C}" type="slidenum">
              <a:rPr lang="en-US" smtClean="0"/>
              <a:t>‹#›</a:t>
            </a:fld>
            <a:endParaRPr lang="en-US"/>
          </a:p>
        </p:txBody>
      </p:sp>
    </p:spTree>
    <p:extLst>
      <p:ext uri="{BB962C8B-B14F-4D97-AF65-F5344CB8AC3E}">
        <p14:creationId xmlns:p14="http://schemas.microsoft.com/office/powerpoint/2010/main" val="235491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MERLOT  https://</a:t>
            </a:r>
            <a:r>
              <a:rPr lang="en-US" dirty="0" err="1"/>
              <a:t>MERLOT.org</a:t>
            </a:r>
            <a:endParaRPr lang="en-US" dirty="0"/>
          </a:p>
          <a:p>
            <a:r>
              <a:rPr lang="en-US" dirty="0"/>
              <a:t>SkillsCommons. https://</a:t>
            </a:r>
            <a:r>
              <a:rPr lang="en-US" dirty="0" err="1"/>
              <a:t>SkillsCommons.org</a:t>
            </a:r>
            <a:endParaRPr lang="en-US" dirty="0"/>
          </a:p>
          <a:p>
            <a:r>
              <a:rPr lang="en-US" dirty="0"/>
              <a:t>HBCU Community Portal https://</a:t>
            </a:r>
            <a:r>
              <a:rPr lang="en-US" dirty="0" err="1"/>
              <a:t>www.hbcuals.org</a:t>
            </a:r>
            <a:r>
              <a:rPr lang="en-US" dirty="0"/>
              <a:t>/</a:t>
            </a:r>
          </a:p>
          <a:p>
            <a:r>
              <a:rPr lang="en-US" dirty="0"/>
              <a:t>HBCU Resource Center https://</a:t>
            </a:r>
            <a:r>
              <a:rPr lang="en-US" dirty="0" err="1"/>
              <a:t>www.merlot.org</a:t>
            </a:r>
            <a:r>
              <a:rPr lang="en-US" dirty="0"/>
              <a:t>/merlot/</a:t>
            </a:r>
            <a:r>
              <a:rPr lang="en-US" dirty="0" err="1"/>
              <a:t>viewSite.htm?id</a:t>
            </a:r>
            <a:r>
              <a:rPr lang="en-US" dirty="0"/>
              <a:t>=9162632 </a:t>
            </a:r>
          </a:p>
        </p:txBody>
      </p:sp>
      <p:sp>
        <p:nvSpPr>
          <p:cNvPr id="4" name="Slide Number Placeholder 3"/>
          <p:cNvSpPr>
            <a:spLocks noGrp="1"/>
          </p:cNvSpPr>
          <p:nvPr>
            <p:ph type="sldNum" sz="quarter" idx="5"/>
          </p:nvPr>
        </p:nvSpPr>
        <p:spPr/>
        <p:txBody>
          <a:bodyPr/>
          <a:lstStyle/>
          <a:p>
            <a:fld id="{164BBCEF-46E9-D941-BD6C-20BF2A4FC50C}" type="slidenum">
              <a:rPr lang="en-US" smtClean="0"/>
              <a:t>2</a:t>
            </a:fld>
            <a:endParaRPr lang="en-US"/>
          </a:p>
        </p:txBody>
      </p:sp>
    </p:spTree>
    <p:extLst>
      <p:ext uri="{BB962C8B-B14F-4D97-AF65-F5344CB8AC3E}">
        <p14:creationId xmlns:p14="http://schemas.microsoft.com/office/powerpoint/2010/main" val="361189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Center – Start Here https://</a:t>
            </a:r>
            <a:r>
              <a:rPr lang="en-US" dirty="0" err="1"/>
              <a:t>www.merlot.org</a:t>
            </a:r>
            <a:r>
              <a:rPr lang="en-US" dirty="0"/>
              <a:t>/merlot/</a:t>
            </a:r>
            <a:r>
              <a:rPr lang="en-US" dirty="0" err="1"/>
              <a:t>viewSite.htm?id</a:t>
            </a:r>
            <a:r>
              <a:rPr lang="en-US" dirty="0"/>
              <a:t>=9162632 </a:t>
            </a:r>
          </a:p>
        </p:txBody>
      </p:sp>
      <p:sp>
        <p:nvSpPr>
          <p:cNvPr id="4" name="Slide Number Placeholder 3"/>
          <p:cNvSpPr>
            <a:spLocks noGrp="1"/>
          </p:cNvSpPr>
          <p:nvPr>
            <p:ph type="sldNum" sz="quarter" idx="5"/>
          </p:nvPr>
        </p:nvSpPr>
        <p:spPr/>
        <p:txBody>
          <a:bodyPr/>
          <a:lstStyle/>
          <a:p>
            <a:fld id="{164BBCEF-46E9-D941-BD6C-20BF2A4FC50C}" type="slidenum">
              <a:rPr lang="en-US" smtClean="0"/>
              <a:t>3</a:t>
            </a:fld>
            <a:endParaRPr lang="en-US"/>
          </a:p>
        </p:txBody>
      </p:sp>
    </p:spTree>
    <p:extLst>
      <p:ext uri="{BB962C8B-B14F-4D97-AF65-F5344CB8AC3E}">
        <p14:creationId xmlns:p14="http://schemas.microsoft.com/office/powerpoint/2010/main" val="227731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Courier New"/>
              <a:buNone/>
            </a:pPr>
            <a:endParaRPr lang="en-US" sz="1800">
              <a:solidFill>
                <a:srgbClr val="17375E"/>
              </a:solidFill>
              <a:latin typeface="Arial  "/>
              <a:cs typeface="Arial  "/>
            </a:endParaRPr>
          </a:p>
          <a:p>
            <a:endParaRPr lang="en-US"/>
          </a:p>
        </p:txBody>
      </p:sp>
      <p:sp>
        <p:nvSpPr>
          <p:cNvPr id="4" name="Slide Number Placeholder 3"/>
          <p:cNvSpPr>
            <a:spLocks noGrp="1"/>
          </p:cNvSpPr>
          <p:nvPr>
            <p:ph type="sldNum" sz="quarter" idx="10"/>
          </p:nvPr>
        </p:nvSpPr>
        <p:spPr/>
        <p:txBody>
          <a:bodyPr/>
          <a:lstStyle/>
          <a:p>
            <a:fld id="{62ED3C38-42A8-4ACA-A387-39BD44CEB575}" type="slidenum">
              <a:rPr lang="en-US" smtClean="0"/>
              <a:t>4</a:t>
            </a:fld>
            <a:endParaRPr lang="en-US"/>
          </a:p>
        </p:txBody>
      </p:sp>
    </p:spTree>
    <p:extLst>
      <p:ext uri="{BB962C8B-B14F-4D97-AF65-F5344CB8AC3E}">
        <p14:creationId xmlns:p14="http://schemas.microsoft.com/office/powerpoint/2010/main" val="91349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ptos"/>
              </a:rPr>
              <a:t>HBCU AL$ Planning Resources website where users can customize (revise/remix/reuse) resources and brand for their own campus</a:t>
            </a:r>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6</a:t>
            </a:fld>
            <a:endParaRPr lang="en-US"/>
          </a:p>
        </p:txBody>
      </p:sp>
    </p:spTree>
    <p:extLst>
      <p:ext uri="{BB962C8B-B14F-4D97-AF65-F5344CB8AC3E}">
        <p14:creationId xmlns:p14="http://schemas.microsoft.com/office/powerpoint/2010/main" val="145669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ptos"/>
              </a:rPr>
              <a:t>Having HBCU faculty creating OER and then cataloging it in MERLOT will help build the Cultural Collection.</a:t>
            </a:r>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7</a:t>
            </a:fld>
            <a:endParaRPr lang="en-US"/>
          </a:p>
        </p:txBody>
      </p:sp>
    </p:spTree>
    <p:extLst>
      <p:ext uri="{BB962C8B-B14F-4D97-AF65-F5344CB8AC3E}">
        <p14:creationId xmlns:p14="http://schemas.microsoft.com/office/powerpoint/2010/main" val="1527651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by step instructions for building your own </a:t>
            </a:r>
            <a:r>
              <a:rPr lang="en-US" dirty="0" err="1"/>
              <a:t>ePortfolio</a:t>
            </a:r>
            <a:endParaRPr lang="en-US" dirty="0"/>
          </a:p>
        </p:txBody>
      </p:sp>
      <p:sp>
        <p:nvSpPr>
          <p:cNvPr id="4" name="Slide Number Placeholder 3"/>
          <p:cNvSpPr>
            <a:spLocks noGrp="1"/>
          </p:cNvSpPr>
          <p:nvPr>
            <p:ph type="sldNum" sz="quarter" idx="5"/>
          </p:nvPr>
        </p:nvSpPr>
        <p:spPr/>
        <p:txBody>
          <a:bodyPr/>
          <a:lstStyle/>
          <a:p>
            <a:fld id="{164BBCEF-46E9-D941-BD6C-20BF2A4FC50C}" type="slidenum">
              <a:rPr lang="en-US" smtClean="0"/>
              <a:t>8</a:t>
            </a:fld>
            <a:endParaRPr lang="en-US"/>
          </a:p>
        </p:txBody>
      </p:sp>
    </p:spTree>
    <p:extLst>
      <p:ext uri="{BB962C8B-B14F-4D97-AF65-F5344CB8AC3E}">
        <p14:creationId xmlns:p14="http://schemas.microsoft.com/office/powerpoint/2010/main" val="176664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D3C38-42A8-4ACA-A387-39BD44CEB575}" type="slidenum">
              <a:rPr lang="en-US" smtClean="0"/>
              <a:t>11</a:t>
            </a:fld>
            <a:endParaRPr lang="en-US"/>
          </a:p>
        </p:txBody>
      </p:sp>
    </p:spTree>
    <p:extLst>
      <p:ext uri="{BB962C8B-B14F-4D97-AF65-F5344CB8AC3E}">
        <p14:creationId xmlns:p14="http://schemas.microsoft.com/office/powerpoint/2010/main" val="20128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Monday, August 5,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1221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Monday, August 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8521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Monday, August 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22478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Monday, August 5,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5757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Monday, August 5,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9710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Monday, August 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6308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Monday, August 5,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6495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Monday, August 5,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7995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Monday, August 5,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4146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Monday, August 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4024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Monday, August 5,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6098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Monday, August 5,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46844624"/>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9" r:id="rId6"/>
    <p:sldLayoutId id="2147483804" r:id="rId7"/>
    <p:sldLayoutId id="2147483805" r:id="rId8"/>
    <p:sldLayoutId id="2147483806" r:id="rId9"/>
    <p:sldLayoutId id="2147483808" r:id="rId10"/>
    <p:sldLayoutId id="2147483807"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skillscommons.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hbcual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it.ly/oecplaybooks&#160;"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docs.google.com/presentation/d/11mo56QT4CWVABk50CjsfN-tx3NWcW9UEWO1yjppY6o0/edit#slide=id.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6621FE-17EA-40EC-8C5D-84260C0DC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F29813-3923-443B-8E24-09E6BA897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31">
            <a:extLst>
              <a:ext uri="{FF2B5EF4-FFF2-40B4-BE49-F238E27FC236}">
                <a16:creationId xmlns:a16="http://schemas.microsoft.com/office/drawing/2014/main" id="{FF54EC60-509D-4A90-A637-580B5967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0078284 w 12192000"/>
              <a:gd name="connsiteY1" fmla="*/ 0 h 6858000"/>
              <a:gd name="connsiteX2" fmla="*/ 10117114 w 12192000"/>
              <a:gd name="connsiteY2" fmla="*/ 31950 h 6858000"/>
              <a:gd name="connsiteX3" fmla="*/ 12038791 w 12192000"/>
              <a:gd name="connsiteY3" fmla="*/ 2405191 h 6858000"/>
              <a:gd name="connsiteX4" fmla="*/ 12192000 w 12192000"/>
              <a:gd name="connsiteY4" fmla="*/ 2745399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0078284" y="0"/>
                </a:lnTo>
                <a:lnTo>
                  <a:pt x="10117114" y="31950"/>
                </a:lnTo>
                <a:cubicBezTo>
                  <a:pt x="10983782" y="763968"/>
                  <a:pt x="11616084" y="1548856"/>
                  <a:pt x="12038791" y="2405191"/>
                </a:cubicBezTo>
                <a:lnTo>
                  <a:pt x="12192000" y="2745399"/>
                </a:lnTo>
                <a:lnTo>
                  <a:pt x="12192000"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35DCF6B2-744F-FA4B-8798-125F4EAE2F3F}"/>
              </a:ext>
            </a:extLst>
          </p:cNvPr>
          <p:cNvSpPr>
            <a:spLocks noGrp="1"/>
          </p:cNvSpPr>
          <p:nvPr>
            <p:ph type="ctrTitle"/>
          </p:nvPr>
        </p:nvSpPr>
        <p:spPr>
          <a:xfrm>
            <a:off x="163945" y="444912"/>
            <a:ext cx="10598789" cy="576000"/>
          </a:xfrm>
        </p:spPr>
        <p:txBody>
          <a:bodyPr wrap="square" anchor="t">
            <a:noAutofit/>
          </a:bodyPr>
          <a:lstStyle/>
          <a:p>
            <a:pPr algn="l"/>
            <a:r>
              <a:rPr lang="en-US" sz="4000" b="1" dirty="0">
                <a:latin typeface="Arial Nova" panose="020B0504020202020204" pitchFamily="34" charset="0"/>
                <a:cs typeface="Lucida Grande" panose="020B0600040502020204" pitchFamily="34" charset="0"/>
              </a:rPr>
              <a:t>Enabling the </a:t>
            </a:r>
            <a:r>
              <a:rPr lang="en-US" sz="4000" b="1" dirty="0" err="1">
                <a:latin typeface="Arial Nova" panose="020B0504020202020204" pitchFamily="34" charset="0"/>
                <a:cs typeface="Lucida Grande" panose="020B0600040502020204" pitchFamily="34" charset="0"/>
              </a:rPr>
              <a:t>EcoSystem</a:t>
            </a:r>
            <a:endParaRPr lang="en-US" sz="4000" b="1" dirty="0">
              <a:latin typeface="Arial Nova" panose="020B0504020202020204" pitchFamily="34" charset="0"/>
              <a:cs typeface="Lucida Grande" panose="020B0600040502020204" pitchFamily="34" charset="0"/>
            </a:endParaRPr>
          </a:p>
        </p:txBody>
      </p:sp>
      <p:sp>
        <p:nvSpPr>
          <p:cNvPr id="3" name="Subtitle 2">
            <a:extLst>
              <a:ext uri="{FF2B5EF4-FFF2-40B4-BE49-F238E27FC236}">
                <a16:creationId xmlns:a16="http://schemas.microsoft.com/office/drawing/2014/main" id="{C12D3F66-BD62-5148-A0B0-3D84C0EE575E}"/>
              </a:ext>
            </a:extLst>
          </p:cNvPr>
          <p:cNvSpPr>
            <a:spLocks noGrp="1"/>
          </p:cNvSpPr>
          <p:nvPr>
            <p:ph type="subTitle" idx="1"/>
          </p:nvPr>
        </p:nvSpPr>
        <p:spPr>
          <a:xfrm>
            <a:off x="312011" y="1034039"/>
            <a:ext cx="8831989" cy="709746"/>
          </a:xfrm>
        </p:spPr>
        <p:txBody>
          <a:bodyPr wrap="square">
            <a:normAutofit/>
          </a:bodyPr>
          <a:lstStyle/>
          <a:p>
            <a:pPr algn="l"/>
            <a:r>
              <a:rPr lang="en-US" sz="3600" b="1" dirty="0">
                <a:solidFill>
                  <a:schemeClr val="tx1">
                    <a:alpha val="70000"/>
                  </a:schemeClr>
                </a:solidFill>
                <a:latin typeface="Arial Nova" panose="020B0504020202020204" pitchFamily="34" charset="0"/>
              </a:rPr>
              <a:t>An HBCU AL$ Summer Series Workshop</a:t>
            </a:r>
          </a:p>
          <a:p>
            <a:pPr algn="l"/>
            <a:endParaRPr lang="en-US" sz="2000" dirty="0">
              <a:solidFill>
                <a:schemeClr val="tx2">
                  <a:lumMod val="90000"/>
                  <a:alpha val="70000"/>
                </a:schemeClr>
              </a:solidFill>
            </a:endParaRPr>
          </a:p>
        </p:txBody>
      </p:sp>
      <p:pic>
        <p:nvPicPr>
          <p:cNvPr id="22" name="Picture 21" descr="HBCU AL$ Portal Banner">
            <a:extLst>
              <a:ext uri="{FF2B5EF4-FFF2-40B4-BE49-F238E27FC236}">
                <a16:creationId xmlns:a16="http://schemas.microsoft.com/office/drawing/2014/main" id="{DA7EC60F-4E49-CC4B-80E8-D59B71ED37E8}"/>
              </a:ext>
            </a:extLst>
          </p:cNvPr>
          <p:cNvPicPr>
            <a:picLocks noChangeAspect="1"/>
          </p:cNvPicPr>
          <p:nvPr/>
        </p:nvPicPr>
        <p:blipFill rotWithShape="1">
          <a:blip r:embed="rId2"/>
          <a:srcRect l="11897" r="41515" b="1"/>
          <a:stretch/>
        </p:blipFill>
        <p:spPr>
          <a:xfrm>
            <a:off x="20" y="2507346"/>
            <a:ext cx="6095980" cy="4350654"/>
          </a:xfrm>
          <a:custGeom>
            <a:avLst/>
            <a:gdLst/>
            <a:ahLst/>
            <a:cxnLst/>
            <a:rect l="l" t="t" r="r" b="b"/>
            <a:pathLst>
              <a:path w="6096000" h="4350654">
                <a:moveTo>
                  <a:pt x="7867" y="527"/>
                </a:moveTo>
                <a:cubicBezTo>
                  <a:pt x="140784" y="-296"/>
                  <a:pt x="278028" y="-209"/>
                  <a:pt x="419488" y="1176"/>
                </a:cubicBezTo>
                <a:cubicBezTo>
                  <a:pt x="796715" y="4869"/>
                  <a:pt x="1203925" y="17798"/>
                  <a:pt x="1639026" y="47348"/>
                </a:cubicBezTo>
                <a:cubicBezTo>
                  <a:pt x="2710045" y="106450"/>
                  <a:pt x="4718204" y="-11753"/>
                  <a:pt x="5566092" y="32573"/>
                </a:cubicBezTo>
                <a:cubicBezTo>
                  <a:pt x="5644187" y="37421"/>
                  <a:pt x="5820778" y="40502"/>
                  <a:pt x="6074085" y="42182"/>
                </a:cubicBezTo>
                <a:lnTo>
                  <a:pt x="6096000" y="42290"/>
                </a:lnTo>
                <a:lnTo>
                  <a:pt x="6096000" y="4350654"/>
                </a:lnTo>
                <a:lnTo>
                  <a:pt x="0" y="4350654"/>
                </a:lnTo>
                <a:lnTo>
                  <a:pt x="0" y="625"/>
                </a:lnTo>
                <a:close/>
              </a:path>
            </a:pathLst>
          </a:custGeom>
        </p:spPr>
      </p:pic>
      <p:pic>
        <p:nvPicPr>
          <p:cNvPr id="4" name="Picture 3" descr="Vector background of vibrant colors splashing">
            <a:extLst>
              <a:ext uri="{FF2B5EF4-FFF2-40B4-BE49-F238E27FC236}">
                <a16:creationId xmlns:a16="http://schemas.microsoft.com/office/drawing/2014/main" id="{C7C6C1F5-BF8D-4120-3B16-94683369BBDE}"/>
              </a:ext>
            </a:extLst>
          </p:cNvPr>
          <p:cNvPicPr>
            <a:picLocks noChangeAspect="1"/>
          </p:cNvPicPr>
          <p:nvPr/>
        </p:nvPicPr>
        <p:blipFill rotWithShape="1">
          <a:blip r:embed="rId3"/>
          <a:srcRect l="2216" r="2217" b="1"/>
          <a:stretch/>
        </p:blipFill>
        <p:spPr>
          <a:xfrm>
            <a:off x="6096000" y="2520473"/>
            <a:ext cx="6096000" cy="4337527"/>
          </a:xfrm>
          <a:custGeom>
            <a:avLst/>
            <a:gdLst/>
            <a:ahLst/>
            <a:cxnLst/>
            <a:rect l="l" t="t" r="r" b="b"/>
            <a:pathLst>
              <a:path w="6096000" h="4337527">
                <a:moveTo>
                  <a:pt x="6096000" y="0"/>
                </a:moveTo>
                <a:lnTo>
                  <a:pt x="6096000" y="4337527"/>
                </a:lnTo>
                <a:lnTo>
                  <a:pt x="0" y="4337527"/>
                </a:lnTo>
                <a:lnTo>
                  <a:pt x="0" y="29163"/>
                </a:lnTo>
                <a:lnTo>
                  <a:pt x="182109" y="30059"/>
                </a:lnTo>
                <a:cubicBezTo>
                  <a:pt x="1406829" y="34291"/>
                  <a:pt x="3900029" y="15237"/>
                  <a:pt x="6026399" y="475"/>
                </a:cubicBezTo>
                <a:close/>
              </a:path>
            </a:pathLst>
          </a:custGeom>
        </p:spPr>
      </p:pic>
      <p:sp>
        <p:nvSpPr>
          <p:cNvPr id="34" name="Freeform: Shape 33">
            <a:extLst>
              <a:ext uri="{FF2B5EF4-FFF2-40B4-BE49-F238E27FC236}">
                <a16:creationId xmlns:a16="http://schemas.microsoft.com/office/drawing/2014/main" id="{5B6D42C4-DE1F-4BD8-A5B3-034B766C9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65678" y="521748"/>
            <a:ext cx="2126322" cy="3082953"/>
          </a:xfrm>
          <a:custGeom>
            <a:avLst/>
            <a:gdLst>
              <a:gd name="connsiteX0" fmla="*/ 1465192 w 2126322"/>
              <a:gd name="connsiteY0" fmla="*/ 529 h 3082953"/>
              <a:gd name="connsiteX1" fmla="*/ 1746053 w 2126322"/>
              <a:gd name="connsiteY1" fmla="*/ 103785 h 3082953"/>
              <a:gd name="connsiteX2" fmla="*/ 1818828 w 2126322"/>
              <a:gd name="connsiteY2" fmla="*/ 247368 h 3082953"/>
              <a:gd name="connsiteX3" fmla="*/ 1847457 w 2126322"/>
              <a:gd name="connsiteY3" fmla="*/ 965409 h 3082953"/>
              <a:gd name="connsiteX4" fmla="*/ 2107016 w 2126322"/>
              <a:gd name="connsiteY4" fmla="*/ 795918 h 3082953"/>
              <a:gd name="connsiteX5" fmla="*/ 2126322 w 2126322"/>
              <a:gd name="connsiteY5" fmla="*/ 783311 h 3082953"/>
              <a:gd name="connsiteX6" fmla="*/ 2126322 w 2126322"/>
              <a:gd name="connsiteY6" fmla="*/ 1561754 h 3082953"/>
              <a:gd name="connsiteX7" fmla="*/ 2115700 w 2126322"/>
              <a:gd name="connsiteY7" fmla="*/ 1566275 h 3082953"/>
              <a:gd name="connsiteX8" fmla="*/ 2126322 w 2126322"/>
              <a:gd name="connsiteY8" fmla="*/ 1574894 h 3082953"/>
              <a:gd name="connsiteX9" fmla="*/ 2126322 w 2126322"/>
              <a:gd name="connsiteY9" fmla="*/ 2384179 h 3082953"/>
              <a:gd name="connsiteX10" fmla="*/ 2119489 w 2126322"/>
              <a:gd name="connsiteY10" fmla="*/ 2379132 h 3082953"/>
              <a:gd name="connsiteX11" fmla="*/ 1653941 w 2126322"/>
              <a:gd name="connsiteY11" fmla="*/ 2035244 h 3082953"/>
              <a:gd name="connsiteX12" fmla="*/ 1725528 w 2126322"/>
              <a:gd name="connsiteY12" fmla="*/ 2663169 h 3082953"/>
              <a:gd name="connsiteX13" fmla="*/ 1676261 w 2126322"/>
              <a:gd name="connsiteY13" fmla="*/ 3002090 h 3082953"/>
              <a:gd name="connsiteX14" fmla="*/ 1545025 w 2126322"/>
              <a:gd name="connsiteY14" fmla="*/ 3073945 h 3082953"/>
              <a:gd name="connsiteX15" fmla="*/ 1370307 w 2126322"/>
              <a:gd name="connsiteY15" fmla="*/ 3062121 h 3082953"/>
              <a:gd name="connsiteX16" fmla="*/ 1306726 w 2126322"/>
              <a:gd name="connsiteY16" fmla="*/ 3042021 h 3082953"/>
              <a:gd name="connsiteX17" fmla="*/ 1216609 w 2126322"/>
              <a:gd name="connsiteY17" fmla="*/ 2999064 h 3082953"/>
              <a:gd name="connsiteX18" fmla="*/ 1129646 w 2126322"/>
              <a:gd name="connsiteY18" fmla="*/ 2831704 h 3082953"/>
              <a:gd name="connsiteX19" fmla="*/ 1043476 w 2126322"/>
              <a:gd name="connsiteY19" fmla="*/ 2341449 h 3082953"/>
              <a:gd name="connsiteX20" fmla="*/ 1055697 w 2126322"/>
              <a:gd name="connsiteY20" fmla="*/ 2005286 h 3082953"/>
              <a:gd name="connsiteX21" fmla="*/ 816083 w 2126322"/>
              <a:gd name="connsiteY21" fmla="*/ 2122461 h 3082953"/>
              <a:gd name="connsiteX22" fmla="*/ 502377 w 2126322"/>
              <a:gd name="connsiteY22" fmla="*/ 2245153 h 3082953"/>
              <a:gd name="connsiteX23" fmla="*/ 292453 w 2126322"/>
              <a:gd name="connsiteY23" fmla="*/ 2260783 h 3082953"/>
              <a:gd name="connsiteX24" fmla="*/ 163452 w 2126322"/>
              <a:gd name="connsiteY24" fmla="*/ 2195887 h 3082953"/>
              <a:gd name="connsiteX25" fmla="*/ 39444 w 2126322"/>
              <a:gd name="connsiteY25" fmla="*/ 2031286 h 3082953"/>
              <a:gd name="connsiteX26" fmla="*/ 64933 w 2126322"/>
              <a:gd name="connsiteY26" fmla="*/ 1706552 h 3082953"/>
              <a:gd name="connsiteX27" fmla="*/ 218108 w 2126322"/>
              <a:gd name="connsiteY27" fmla="*/ 1595813 h 3082953"/>
              <a:gd name="connsiteX28" fmla="*/ 750408 w 2126322"/>
              <a:gd name="connsiteY28" fmla="*/ 1407178 h 3082953"/>
              <a:gd name="connsiteX29" fmla="*/ 449844 w 2126322"/>
              <a:gd name="connsiteY29" fmla="*/ 1206055 h 3082953"/>
              <a:gd name="connsiteX30" fmla="*/ 383504 w 2126322"/>
              <a:gd name="connsiteY30" fmla="*/ 1148910 h 3082953"/>
              <a:gd name="connsiteX31" fmla="*/ 331352 w 2126322"/>
              <a:gd name="connsiteY31" fmla="*/ 1115543 h 3082953"/>
              <a:gd name="connsiteX32" fmla="*/ 178050 w 2126322"/>
              <a:gd name="connsiteY32" fmla="*/ 891039 h 3082953"/>
              <a:gd name="connsiteX33" fmla="*/ 263047 w 2126322"/>
              <a:gd name="connsiteY33" fmla="*/ 698459 h 3082953"/>
              <a:gd name="connsiteX34" fmla="*/ 331621 w 2126322"/>
              <a:gd name="connsiteY34" fmla="*/ 618852 h 3082953"/>
              <a:gd name="connsiteX35" fmla="*/ 486635 w 2126322"/>
              <a:gd name="connsiteY35" fmla="*/ 532810 h 3082953"/>
              <a:gd name="connsiteX36" fmla="*/ 713505 w 2126322"/>
              <a:gd name="connsiteY36" fmla="*/ 578002 h 3082953"/>
              <a:gd name="connsiteX37" fmla="*/ 1158177 w 2126322"/>
              <a:gd name="connsiteY37" fmla="*/ 880146 h 3082953"/>
              <a:gd name="connsiteX38" fmla="*/ 1125602 w 2126322"/>
              <a:gd name="connsiteY38" fmla="*/ 609402 h 3082953"/>
              <a:gd name="connsiteX39" fmla="*/ 1148333 w 2126322"/>
              <a:gd name="connsiteY39" fmla="*/ 247623 h 3082953"/>
              <a:gd name="connsiteX40" fmla="*/ 1222820 w 2126322"/>
              <a:gd name="connsiteY40" fmla="*/ 80659 h 3082953"/>
              <a:gd name="connsiteX41" fmla="*/ 1465192 w 2126322"/>
              <a:gd name="connsiteY41" fmla="*/ 529 h 30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26322" h="3082953">
                <a:moveTo>
                  <a:pt x="1465192" y="529"/>
                </a:moveTo>
                <a:cubicBezTo>
                  <a:pt x="1589596" y="3683"/>
                  <a:pt x="1679713" y="46641"/>
                  <a:pt x="1746053" y="103785"/>
                </a:cubicBezTo>
                <a:cubicBezTo>
                  <a:pt x="1799124" y="149501"/>
                  <a:pt x="1814231" y="185626"/>
                  <a:pt x="1818828" y="247368"/>
                </a:cubicBezTo>
                <a:cubicBezTo>
                  <a:pt x="1847457" y="965409"/>
                  <a:pt x="1847457" y="965409"/>
                  <a:pt x="1847457" y="965409"/>
                </a:cubicBezTo>
                <a:cubicBezTo>
                  <a:pt x="1976231" y="881320"/>
                  <a:pt x="2056714" y="828765"/>
                  <a:pt x="2107016" y="795918"/>
                </a:cubicBezTo>
                <a:lnTo>
                  <a:pt x="2126322" y="783311"/>
                </a:lnTo>
                <a:lnTo>
                  <a:pt x="2126322" y="1561754"/>
                </a:lnTo>
                <a:lnTo>
                  <a:pt x="2115700" y="1566275"/>
                </a:lnTo>
                <a:lnTo>
                  <a:pt x="2126322" y="1574894"/>
                </a:lnTo>
                <a:lnTo>
                  <a:pt x="2126322" y="2384179"/>
                </a:lnTo>
                <a:lnTo>
                  <a:pt x="2119489" y="2379132"/>
                </a:lnTo>
                <a:cubicBezTo>
                  <a:pt x="1653941" y="2035244"/>
                  <a:pt x="1653941" y="2035244"/>
                  <a:pt x="1653941" y="2035244"/>
                </a:cubicBezTo>
                <a:cubicBezTo>
                  <a:pt x="1725528" y="2663169"/>
                  <a:pt x="1725528" y="2663169"/>
                  <a:pt x="1725528" y="2663169"/>
                </a:cubicBezTo>
                <a:cubicBezTo>
                  <a:pt x="1761257" y="2809510"/>
                  <a:pt x="1744835" y="2922484"/>
                  <a:pt x="1676261" y="3002090"/>
                </a:cubicBezTo>
                <a:cubicBezTo>
                  <a:pt x="1641974" y="3041893"/>
                  <a:pt x="1594419" y="3070268"/>
                  <a:pt x="1545025" y="3073945"/>
                </a:cubicBezTo>
                <a:cubicBezTo>
                  <a:pt x="1484202" y="3090891"/>
                  <a:pt x="1433888" y="3082220"/>
                  <a:pt x="1370307" y="3062121"/>
                </a:cubicBezTo>
                <a:cubicBezTo>
                  <a:pt x="1357959" y="3063040"/>
                  <a:pt x="1332342" y="3052531"/>
                  <a:pt x="1306726" y="3042021"/>
                </a:cubicBezTo>
                <a:cubicBezTo>
                  <a:pt x="1268761" y="3032431"/>
                  <a:pt x="1230796" y="3022841"/>
                  <a:pt x="1216609" y="2999064"/>
                </a:cubicBezTo>
                <a:cubicBezTo>
                  <a:pt x="1177724" y="2977125"/>
                  <a:pt x="1148430" y="2917223"/>
                  <a:pt x="1129646" y="2831704"/>
                </a:cubicBezTo>
                <a:cubicBezTo>
                  <a:pt x="1099433" y="2759453"/>
                  <a:pt x="1074212" y="2587496"/>
                  <a:pt x="1043476" y="2341449"/>
                </a:cubicBezTo>
                <a:cubicBezTo>
                  <a:pt x="1020094" y="2194189"/>
                  <a:pt x="1056616" y="2017634"/>
                  <a:pt x="1055697" y="2005286"/>
                </a:cubicBezTo>
                <a:cubicBezTo>
                  <a:pt x="1019571" y="2020393"/>
                  <a:pt x="899764" y="2078980"/>
                  <a:pt x="816083" y="2122461"/>
                </a:cubicBezTo>
                <a:cubicBezTo>
                  <a:pt x="779037" y="2125220"/>
                  <a:pt x="660149" y="2196155"/>
                  <a:pt x="502377" y="2245153"/>
                </a:cubicBezTo>
                <a:cubicBezTo>
                  <a:pt x="356954" y="2293231"/>
                  <a:pt x="391241" y="2253427"/>
                  <a:pt x="292453" y="2260783"/>
                </a:cubicBezTo>
                <a:cubicBezTo>
                  <a:pt x="255408" y="2263541"/>
                  <a:pt x="216524" y="2241603"/>
                  <a:pt x="163452" y="2195887"/>
                </a:cubicBezTo>
                <a:cubicBezTo>
                  <a:pt x="98032" y="2151091"/>
                  <a:pt x="68738" y="2091188"/>
                  <a:pt x="39444" y="2031286"/>
                </a:cubicBezTo>
                <a:cubicBezTo>
                  <a:pt x="-18225" y="1923829"/>
                  <a:pt x="-15070" y="1799426"/>
                  <a:pt x="64933" y="1706552"/>
                </a:cubicBezTo>
                <a:cubicBezTo>
                  <a:pt x="99220" y="1666748"/>
                  <a:pt x="146775" y="1638374"/>
                  <a:pt x="218108" y="1595813"/>
                </a:cubicBezTo>
                <a:cubicBezTo>
                  <a:pt x="523142" y="1523434"/>
                  <a:pt x="509875" y="1512005"/>
                  <a:pt x="750408" y="1407178"/>
                </a:cubicBezTo>
                <a:cubicBezTo>
                  <a:pt x="449844" y="1206055"/>
                  <a:pt x="449844" y="1206055"/>
                  <a:pt x="449844" y="1206055"/>
                </a:cubicBezTo>
                <a:cubicBezTo>
                  <a:pt x="435657" y="1182278"/>
                  <a:pt x="409121" y="1159420"/>
                  <a:pt x="383504" y="1148910"/>
                </a:cubicBezTo>
                <a:cubicBezTo>
                  <a:pt x="370236" y="1137482"/>
                  <a:pt x="344620" y="1126972"/>
                  <a:pt x="331352" y="1115543"/>
                </a:cubicBezTo>
                <a:cubicBezTo>
                  <a:pt x="225209" y="1024112"/>
                  <a:pt x="182647" y="952780"/>
                  <a:pt x="178050" y="891039"/>
                </a:cubicBezTo>
                <a:cubicBezTo>
                  <a:pt x="185802" y="828378"/>
                  <a:pt x="205901" y="764797"/>
                  <a:pt x="263047" y="698459"/>
                </a:cubicBezTo>
                <a:cubicBezTo>
                  <a:pt x="275395" y="697539"/>
                  <a:pt x="285905" y="671923"/>
                  <a:pt x="331621" y="618852"/>
                </a:cubicBezTo>
                <a:cubicBezTo>
                  <a:pt x="365908" y="579049"/>
                  <a:pt x="413463" y="550675"/>
                  <a:pt x="486635" y="532810"/>
                </a:cubicBezTo>
                <a:cubicBezTo>
                  <a:pt x="559806" y="514945"/>
                  <a:pt x="635736" y="534125"/>
                  <a:pt x="713505" y="578002"/>
                </a:cubicBezTo>
                <a:cubicBezTo>
                  <a:pt x="1158177" y="880146"/>
                  <a:pt x="1158177" y="880146"/>
                  <a:pt x="1158177" y="880146"/>
                </a:cubicBezTo>
                <a:cubicBezTo>
                  <a:pt x="1136635" y="757582"/>
                  <a:pt x="1137554" y="769930"/>
                  <a:pt x="1125602" y="609402"/>
                </a:cubicBezTo>
                <a:cubicBezTo>
                  <a:pt x="1125078" y="435606"/>
                  <a:pt x="1128233" y="311204"/>
                  <a:pt x="1148333" y="247623"/>
                </a:cubicBezTo>
                <a:cubicBezTo>
                  <a:pt x="1167513" y="171695"/>
                  <a:pt x="1188532" y="120462"/>
                  <a:pt x="1222820" y="80659"/>
                </a:cubicBezTo>
                <a:cubicBezTo>
                  <a:pt x="1267616" y="15240"/>
                  <a:pt x="1353136" y="-3544"/>
                  <a:pt x="1465192" y="529"/>
                </a:cubicBezTo>
                <a:close/>
              </a:path>
            </a:pathLst>
          </a:cu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4"/>
              </a:solidFill>
            </a:endParaRPr>
          </a:p>
        </p:txBody>
      </p:sp>
    </p:spTree>
    <p:extLst>
      <p:ext uri="{BB962C8B-B14F-4D97-AF65-F5344CB8AC3E}">
        <p14:creationId xmlns:p14="http://schemas.microsoft.com/office/powerpoint/2010/main" val="94374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2D8BB2F-596E-49E9-9B98-C668D57D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up of a question and answer&#10;&#10;Description automatically generated">
            <a:extLst>
              <a:ext uri="{FF2B5EF4-FFF2-40B4-BE49-F238E27FC236}">
                <a16:creationId xmlns:a16="http://schemas.microsoft.com/office/drawing/2014/main" id="{91C1E615-35FE-5D40-8918-937B29730D87}"/>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rcRect t="6274" r="-2" b="13321"/>
          <a:stretch/>
        </p:blipFill>
        <p:spPr>
          <a:xfrm>
            <a:off x="0" y="10"/>
            <a:ext cx="12188932" cy="6857990"/>
          </a:xfrm>
          <a:prstGeom prst="rect">
            <a:avLst/>
          </a:prstGeom>
        </p:spPr>
      </p:pic>
      <p:sp>
        <p:nvSpPr>
          <p:cNvPr id="13" name="Rectangle 12">
            <a:extLst>
              <a:ext uri="{FF2B5EF4-FFF2-40B4-BE49-F238E27FC236}">
                <a16:creationId xmlns:a16="http://schemas.microsoft.com/office/drawing/2014/main" id="{A2059896-276C-4929-94E3-64CC4E049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852794"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753690C-334D-4720-BF78-6F144A47B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25377" y="0"/>
            <a:ext cx="8166623" cy="6857999"/>
          </a:xfrm>
          <a:custGeom>
            <a:avLst/>
            <a:gdLst>
              <a:gd name="connsiteX0" fmla="*/ 2830856 w 8166623"/>
              <a:gd name="connsiteY0" fmla="*/ 564555 h 6857999"/>
              <a:gd name="connsiteX1" fmla="*/ 2434191 w 8166623"/>
              <a:gd name="connsiteY1" fmla="*/ 431154 h 6857999"/>
              <a:gd name="connsiteX2" fmla="*/ 2066449 w 8166623"/>
              <a:gd name="connsiteY2" fmla="*/ 114326 h 6857999"/>
              <a:gd name="connsiteX3" fmla="*/ 1933058 w 8166623"/>
              <a:gd name="connsiteY3" fmla="*/ 0 h 6857999"/>
              <a:gd name="connsiteX4" fmla="*/ 3321969 w 8166623"/>
              <a:gd name="connsiteY4" fmla="*/ 0 h 6857999"/>
              <a:gd name="connsiteX5" fmla="*/ 3326689 w 8166623"/>
              <a:gd name="connsiteY5" fmla="*/ 30950 h 6857999"/>
              <a:gd name="connsiteX6" fmla="*/ 3161411 w 8166623"/>
              <a:gd name="connsiteY6" fmla="*/ 397803 h 6857999"/>
              <a:gd name="connsiteX7" fmla="*/ 2830856 w 8166623"/>
              <a:gd name="connsiteY7" fmla="*/ 564555 h 6857999"/>
              <a:gd name="connsiteX8" fmla="*/ 7278031 w 8166623"/>
              <a:gd name="connsiteY8" fmla="*/ 923967 h 6857999"/>
              <a:gd name="connsiteX9" fmla="*/ 6948731 w 8166623"/>
              <a:gd name="connsiteY9" fmla="*/ 757294 h 6857999"/>
              <a:gd name="connsiteX10" fmla="*/ 6751151 w 8166623"/>
              <a:gd name="connsiteY10" fmla="*/ 390612 h 6857999"/>
              <a:gd name="connsiteX11" fmla="*/ 6882870 w 8166623"/>
              <a:gd name="connsiteY11" fmla="*/ 57264 h 6857999"/>
              <a:gd name="connsiteX12" fmla="*/ 6919402 w 8166623"/>
              <a:gd name="connsiteY12" fmla="*/ 20284 h 6857999"/>
              <a:gd name="connsiteX13" fmla="*/ 6939440 w 8166623"/>
              <a:gd name="connsiteY13" fmla="*/ 0 h 6857999"/>
              <a:gd name="connsiteX14" fmla="*/ 8166623 w 8166623"/>
              <a:gd name="connsiteY14" fmla="*/ 0 h 6857999"/>
              <a:gd name="connsiteX15" fmla="*/ 8166623 w 8166623"/>
              <a:gd name="connsiteY15" fmla="*/ 310035 h 6857999"/>
              <a:gd name="connsiteX16" fmla="*/ 8146049 w 8166623"/>
              <a:gd name="connsiteY16" fmla="*/ 326026 h 6857999"/>
              <a:gd name="connsiteX17" fmla="*/ 8002494 w 8166623"/>
              <a:gd name="connsiteY17" fmla="*/ 457281 h 6857999"/>
              <a:gd name="connsiteX18" fmla="*/ 7640263 w 8166623"/>
              <a:gd name="connsiteY18" fmla="*/ 790628 h 6857999"/>
              <a:gd name="connsiteX19" fmla="*/ 7278031 w 8166623"/>
              <a:gd name="connsiteY19" fmla="*/ 923967 h 6857999"/>
              <a:gd name="connsiteX20" fmla="*/ 1807497 w 8166623"/>
              <a:gd name="connsiteY20" fmla="*/ 2629588 h 6857999"/>
              <a:gd name="connsiteX21" fmla="*/ 648083 w 8166623"/>
              <a:gd name="connsiteY21" fmla="*/ 2544757 h 6857999"/>
              <a:gd name="connsiteX22" fmla="*/ 54627 w 8166623"/>
              <a:gd name="connsiteY22" fmla="*/ 2246303 h 6857999"/>
              <a:gd name="connsiteX23" fmla="*/ 21657 w 8166623"/>
              <a:gd name="connsiteY23" fmla="*/ 1881526 h 6857999"/>
              <a:gd name="connsiteX24" fmla="*/ 219477 w 8166623"/>
              <a:gd name="connsiteY24" fmla="*/ 1516748 h 6857999"/>
              <a:gd name="connsiteX25" fmla="*/ 497658 w 8166623"/>
              <a:gd name="connsiteY25" fmla="*/ 1470116 h 6857999"/>
              <a:gd name="connsiteX26" fmla="*/ 615114 w 8166623"/>
              <a:gd name="connsiteY26" fmla="*/ 1483587 h 6857999"/>
              <a:gd name="connsiteX27" fmla="*/ 1274506 w 8166623"/>
              <a:gd name="connsiteY27" fmla="*/ 1549910 h 6857999"/>
              <a:gd name="connsiteX28" fmla="*/ 1571235 w 8166623"/>
              <a:gd name="connsiteY28" fmla="*/ 1583072 h 6857999"/>
              <a:gd name="connsiteX29" fmla="*/ 1802022 w 8166623"/>
              <a:gd name="connsiteY29" fmla="*/ 1616233 h 6857999"/>
              <a:gd name="connsiteX30" fmla="*/ 2164690 w 8166623"/>
              <a:gd name="connsiteY30" fmla="*/ 1881526 h 6857999"/>
              <a:gd name="connsiteX31" fmla="*/ 2164690 w 8166623"/>
              <a:gd name="connsiteY31" fmla="*/ 2279464 h 6857999"/>
              <a:gd name="connsiteX32" fmla="*/ 1966872 w 8166623"/>
              <a:gd name="connsiteY32" fmla="*/ 2611080 h 6857999"/>
              <a:gd name="connsiteX33" fmla="*/ 1807497 w 8166623"/>
              <a:gd name="connsiteY33" fmla="*/ 2629588 h 6857999"/>
              <a:gd name="connsiteX34" fmla="*/ 8166623 w 8166623"/>
              <a:gd name="connsiteY34" fmla="*/ 2856916 h 6857999"/>
              <a:gd name="connsiteX35" fmla="*/ 8067145 w 8166623"/>
              <a:gd name="connsiteY35" fmla="*/ 2851664 h 6857999"/>
              <a:gd name="connsiteX36" fmla="*/ 7932531 w 8166623"/>
              <a:gd name="connsiteY36" fmla="*/ 2816516 h 6857999"/>
              <a:gd name="connsiteX37" fmla="*/ 8097971 w 8166623"/>
              <a:gd name="connsiteY37" fmla="*/ 1814904 h 6857999"/>
              <a:gd name="connsiteX38" fmla="*/ 8165181 w 8166623"/>
              <a:gd name="connsiteY38" fmla="*/ 1802385 h 6857999"/>
              <a:gd name="connsiteX39" fmla="*/ 8166623 w 8166623"/>
              <a:gd name="connsiteY39" fmla="*/ 1802055 h 6857999"/>
              <a:gd name="connsiteX40" fmla="*/ 8166623 w 8166623"/>
              <a:gd name="connsiteY40" fmla="*/ 5155168 h 6857999"/>
              <a:gd name="connsiteX41" fmla="*/ 8159191 w 8166623"/>
              <a:gd name="connsiteY41" fmla="*/ 5153872 h 6857999"/>
              <a:gd name="connsiteX42" fmla="*/ 8100130 w 8166623"/>
              <a:gd name="connsiteY42" fmla="*/ 5142464 h 6857999"/>
              <a:gd name="connsiteX43" fmla="*/ 7835808 w 8166623"/>
              <a:gd name="connsiteY43" fmla="*/ 4944165 h 6857999"/>
              <a:gd name="connsiteX44" fmla="*/ 7769727 w 8166623"/>
              <a:gd name="connsiteY44" fmla="*/ 4646717 h 6857999"/>
              <a:gd name="connsiteX45" fmla="*/ 7802767 w 8166623"/>
              <a:gd name="connsiteY45" fmla="*/ 4382319 h 6857999"/>
              <a:gd name="connsiteX46" fmla="*/ 8001009 w 8166623"/>
              <a:gd name="connsiteY46" fmla="*/ 4150969 h 6857999"/>
              <a:gd name="connsiteX47" fmla="*/ 8138655 w 8166623"/>
              <a:gd name="connsiteY47" fmla="*/ 4125989 h 6857999"/>
              <a:gd name="connsiteX48" fmla="*/ 8166623 w 8166623"/>
              <a:gd name="connsiteY48" fmla="*/ 4124835 h 6857999"/>
              <a:gd name="connsiteX49" fmla="*/ 545053 w 8166623"/>
              <a:gd name="connsiteY49" fmla="*/ 5362323 h 6857999"/>
              <a:gd name="connsiteX50" fmla="*/ 285416 w 8166623"/>
              <a:gd name="connsiteY50" fmla="*/ 5315542 h 6857999"/>
              <a:gd name="connsiteX51" fmla="*/ 120566 w 8166623"/>
              <a:gd name="connsiteY51" fmla="*/ 5215739 h 6857999"/>
              <a:gd name="connsiteX52" fmla="*/ 54627 w 8166623"/>
              <a:gd name="connsiteY52" fmla="*/ 5016136 h 6857999"/>
              <a:gd name="connsiteX53" fmla="*/ 21657 w 8166623"/>
              <a:gd name="connsiteY53" fmla="*/ 4916334 h 6857999"/>
              <a:gd name="connsiteX54" fmla="*/ 54627 w 8166623"/>
              <a:gd name="connsiteY54" fmla="*/ 4650196 h 6857999"/>
              <a:gd name="connsiteX55" fmla="*/ 252445 w 8166623"/>
              <a:gd name="connsiteY55" fmla="*/ 4417326 h 6857999"/>
              <a:gd name="connsiteX56" fmla="*/ 615113 w 8166623"/>
              <a:gd name="connsiteY56" fmla="*/ 4317524 h 6857999"/>
              <a:gd name="connsiteX57" fmla="*/ 977781 w 8166623"/>
              <a:gd name="connsiteY57" fmla="*/ 4284257 h 6857999"/>
              <a:gd name="connsiteX58" fmla="*/ 1472326 w 8166623"/>
              <a:gd name="connsiteY58" fmla="*/ 4184456 h 6857999"/>
              <a:gd name="connsiteX59" fmla="*/ 1723721 w 8166623"/>
              <a:gd name="connsiteY59" fmla="*/ 4130395 h 6857999"/>
              <a:gd name="connsiteX60" fmla="*/ 1900932 w 8166623"/>
              <a:gd name="connsiteY60" fmla="*/ 4151187 h 6857999"/>
              <a:gd name="connsiteX61" fmla="*/ 2164690 w 8166623"/>
              <a:gd name="connsiteY61" fmla="*/ 4550394 h 6857999"/>
              <a:gd name="connsiteX62" fmla="*/ 2131721 w 8166623"/>
              <a:gd name="connsiteY62" fmla="*/ 4883067 h 6857999"/>
              <a:gd name="connsiteX63" fmla="*/ 1999841 w 8166623"/>
              <a:gd name="connsiteY63" fmla="*/ 5049403 h 6857999"/>
              <a:gd name="connsiteX64" fmla="*/ 1736083 w 8166623"/>
              <a:gd name="connsiteY64" fmla="*/ 5182472 h 6857999"/>
              <a:gd name="connsiteX65" fmla="*/ 681053 w 8166623"/>
              <a:gd name="connsiteY65" fmla="*/ 5348808 h 6857999"/>
              <a:gd name="connsiteX66" fmla="*/ 545053 w 8166623"/>
              <a:gd name="connsiteY66" fmla="*/ 5362323 h 6857999"/>
              <a:gd name="connsiteX67" fmla="*/ 3242209 w 8166623"/>
              <a:gd name="connsiteY67" fmla="*/ 6857999 h 6857999"/>
              <a:gd name="connsiteX68" fmla="*/ 1777378 w 8166623"/>
              <a:gd name="connsiteY68" fmla="*/ 6857999 h 6857999"/>
              <a:gd name="connsiteX69" fmla="*/ 1852720 w 8166623"/>
              <a:gd name="connsiteY69" fmla="*/ 6796452 h 6857999"/>
              <a:gd name="connsiteX70" fmla="*/ 2396927 w 8166623"/>
              <a:gd name="connsiteY70" fmla="*/ 6361661 h 6857999"/>
              <a:gd name="connsiteX71" fmla="*/ 2727648 w 8166623"/>
              <a:gd name="connsiteY71" fmla="*/ 6194910 h 6857999"/>
              <a:gd name="connsiteX72" fmla="*/ 2926081 w 8166623"/>
              <a:gd name="connsiteY72" fmla="*/ 6228260 h 6857999"/>
              <a:gd name="connsiteX73" fmla="*/ 3091442 w 8166623"/>
              <a:gd name="connsiteY73" fmla="*/ 6328311 h 6857999"/>
              <a:gd name="connsiteX74" fmla="*/ 3157586 w 8166623"/>
              <a:gd name="connsiteY74" fmla="*/ 6428362 h 6857999"/>
              <a:gd name="connsiteX75" fmla="*/ 3289876 w 8166623"/>
              <a:gd name="connsiteY75" fmla="*/ 6661814 h 6857999"/>
              <a:gd name="connsiteX76" fmla="*/ 3265071 w 8166623"/>
              <a:gd name="connsiteY76" fmla="*/ 6811889 h 6857999"/>
              <a:gd name="connsiteX77" fmla="*/ 8166524 w 8166623"/>
              <a:gd name="connsiteY77" fmla="*/ 6857999 h 6857999"/>
              <a:gd name="connsiteX78" fmla="*/ 6706615 w 8166623"/>
              <a:gd name="connsiteY78" fmla="*/ 6857999 h 6857999"/>
              <a:gd name="connsiteX79" fmla="*/ 6698252 w 8166623"/>
              <a:gd name="connsiteY79" fmla="*/ 6835468 h 6857999"/>
              <a:gd name="connsiteX80" fmla="*/ 6685903 w 8166623"/>
              <a:gd name="connsiteY80" fmla="*/ 6735667 h 6857999"/>
              <a:gd name="connsiteX81" fmla="*/ 6850554 w 8166623"/>
              <a:gd name="connsiteY81" fmla="*/ 6336459 h 6857999"/>
              <a:gd name="connsiteX82" fmla="*/ 7146925 w 8166623"/>
              <a:gd name="connsiteY82" fmla="*/ 6170122 h 6857999"/>
              <a:gd name="connsiteX83" fmla="*/ 7509156 w 8166623"/>
              <a:gd name="connsiteY83" fmla="*/ 6303191 h 6857999"/>
              <a:gd name="connsiteX84" fmla="*/ 8036037 w 8166623"/>
              <a:gd name="connsiteY84" fmla="*/ 673566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66623" h="6857999">
                <a:moveTo>
                  <a:pt x="2830856" y="564555"/>
                </a:moveTo>
                <a:cubicBezTo>
                  <a:pt x="2731690" y="564555"/>
                  <a:pt x="2599468" y="531204"/>
                  <a:pt x="2434191" y="431154"/>
                </a:cubicBezTo>
                <a:cubicBezTo>
                  <a:pt x="2434191" y="431154"/>
                  <a:pt x="2260651" y="281078"/>
                  <a:pt x="2066449" y="114326"/>
                </a:cubicBezTo>
                <a:lnTo>
                  <a:pt x="1933058" y="0"/>
                </a:lnTo>
                <a:lnTo>
                  <a:pt x="3321969" y="0"/>
                </a:lnTo>
                <a:lnTo>
                  <a:pt x="3326689" y="30950"/>
                </a:lnTo>
                <a:cubicBezTo>
                  <a:pt x="3326689" y="131001"/>
                  <a:pt x="3260577" y="264402"/>
                  <a:pt x="3161411" y="397803"/>
                </a:cubicBezTo>
                <a:cubicBezTo>
                  <a:pt x="3062245" y="531204"/>
                  <a:pt x="2930023" y="564555"/>
                  <a:pt x="2830856" y="564555"/>
                </a:cubicBezTo>
                <a:close/>
                <a:moveTo>
                  <a:pt x="7278031" y="923967"/>
                </a:moveTo>
                <a:cubicBezTo>
                  <a:pt x="7179242" y="923967"/>
                  <a:pt x="7080451" y="857297"/>
                  <a:pt x="6948731" y="757294"/>
                </a:cubicBezTo>
                <a:cubicBezTo>
                  <a:pt x="6817010" y="623954"/>
                  <a:pt x="6751151" y="490615"/>
                  <a:pt x="6751151" y="390612"/>
                </a:cubicBezTo>
                <a:cubicBezTo>
                  <a:pt x="6751151" y="290607"/>
                  <a:pt x="6784080" y="190603"/>
                  <a:pt x="6882870" y="57264"/>
                </a:cubicBezTo>
                <a:cubicBezTo>
                  <a:pt x="6899335" y="40597"/>
                  <a:pt x="6909627" y="30180"/>
                  <a:pt x="6919402" y="20284"/>
                </a:cubicBezTo>
                <a:lnTo>
                  <a:pt x="6939440" y="0"/>
                </a:lnTo>
                <a:lnTo>
                  <a:pt x="8166623" y="0"/>
                </a:lnTo>
                <a:lnTo>
                  <a:pt x="8166623" y="310035"/>
                </a:lnTo>
                <a:lnTo>
                  <a:pt x="8146049" y="326026"/>
                </a:lnTo>
                <a:cubicBezTo>
                  <a:pt x="8088936" y="369777"/>
                  <a:pt x="8101285" y="357277"/>
                  <a:pt x="8002494" y="457281"/>
                </a:cubicBezTo>
                <a:cubicBezTo>
                  <a:pt x="7771983" y="690624"/>
                  <a:pt x="7771983" y="657289"/>
                  <a:pt x="7640263" y="790628"/>
                </a:cubicBezTo>
                <a:cubicBezTo>
                  <a:pt x="7508543" y="890632"/>
                  <a:pt x="7409752" y="923967"/>
                  <a:pt x="7278031" y="923967"/>
                </a:cubicBezTo>
                <a:close/>
                <a:moveTo>
                  <a:pt x="1807497" y="2629588"/>
                </a:moveTo>
                <a:cubicBezTo>
                  <a:pt x="1471811" y="2632324"/>
                  <a:pt x="755234" y="2544757"/>
                  <a:pt x="648083" y="2544757"/>
                </a:cubicBezTo>
                <a:cubicBezTo>
                  <a:pt x="318385" y="2511595"/>
                  <a:pt x="120567" y="2445273"/>
                  <a:pt x="54627" y="2246303"/>
                </a:cubicBezTo>
                <a:cubicBezTo>
                  <a:pt x="-11313" y="2146819"/>
                  <a:pt x="-11313" y="2014172"/>
                  <a:pt x="21657" y="1881526"/>
                </a:cubicBezTo>
                <a:cubicBezTo>
                  <a:pt x="21657" y="1715718"/>
                  <a:pt x="87597" y="1583072"/>
                  <a:pt x="219477" y="1516748"/>
                </a:cubicBezTo>
                <a:cubicBezTo>
                  <a:pt x="293657" y="1491877"/>
                  <a:pt x="386384" y="1467006"/>
                  <a:pt x="497658" y="1470116"/>
                </a:cubicBezTo>
                <a:cubicBezTo>
                  <a:pt x="534749" y="1471151"/>
                  <a:pt x="573900" y="1475296"/>
                  <a:pt x="615114" y="1483587"/>
                </a:cubicBezTo>
                <a:cubicBezTo>
                  <a:pt x="615114" y="1483587"/>
                  <a:pt x="1208569" y="1549910"/>
                  <a:pt x="1274506" y="1549910"/>
                </a:cubicBezTo>
                <a:cubicBezTo>
                  <a:pt x="1373416" y="1549910"/>
                  <a:pt x="1538264" y="1583072"/>
                  <a:pt x="1571235" y="1583072"/>
                </a:cubicBezTo>
                <a:cubicBezTo>
                  <a:pt x="1802022" y="1616233"/>
                  <a:pt x="1802022" y="1616233"/>
                  <a:pt x="1802022" y="1616233"/>
                </a:cubicBezTo>
                <a:cubicBezTo>
                  <a:pt x="1999841" y="1682557"/>
                  <a:pt x="2098750" y="1782041"/>
                  <a:pt x="2164690" y="1881526"/>
                </a:cubicBezTo>
                <a:cubicBezTo>
                  <a:pt x="2197659" y="1981010"/>
                  <a:pt x="2197659" y="2113656"/>
                  <a:pt x="2164690" y="2279464"/>
                </a:cubicBezTo>
                <a:cubicBezTo>
                  <a:pt x="2131720" y="2445273"/>
                  <a:pt x="2065780" y="2577919"/>
                  <a:pt x="1966872" y="2611080"/>
                </a:cubicBezTo>
                <a:cubicBezTo>
                  <a:pt x="1942144" y="2623516"/>
                  <a:pt x="1884963" y="2628956"/>
                  <a:pt x="1807497" y="2629588"/>
                </a:cubicBezTo>
                <a:close/>
                <a:moveTo>
                  <a:pt x="8166623" y="2856916"/>
                </a:moveTo>
                <a:lnTo>
                  <a:pt x="8067145" y="2851664"/>
                </a:lnTo>
                <a:cubicBezTo>
                  <a:pt x="8018870" y="2844686"/>
                  <a:pt x="7973891" y="2833209"/>
                  <a:pt x="7932531" y="2816516"/>
                </a:cubicBezTo>
                <a:cubicBezTo>
                  <a:pt x="7700914" y="2582806"/>
                  <a:pt x="7634738" y="1948453"/>
                  <a:pt x="8097971" y="1814904"/>
                </a:cubicBezTo>
                <a:cubicBezTo>
                  <a:pt x="8122787" y="1810731"/>
                  <a:pt x="8145018" y="1806558"/>
                  <a:pt x="8165181" y="1802385"/>
                </a:cubicBezTo>
                <a:lnTo>
                  <a:pt x="8166623" y="1802055"/>
                </a:lnTo>
                <a:close/>
                <a:moveTo>
                  <a:pt x="8166623" y="5155168"/>
                </a:moveTo>
                <a:lnTo>
                  <a:pt x="8159191" y="5153872"/>
                </a:lnTo>
                <a:cubicBezTo>
                  <a:pt x="8144495" y="5151179"/>
                  <a:pt x="8125942" y="5147628"/>
                  <a:pt x="8100130" y="5142464"/>
                </a:cubicBezTo>
                <a:cubicBezTo>
                  <a:pt x="7967969" y="5109414"/>
                  <a:pt x="7901888" y="5043314"/>
                  <a:pt x="7835808" y="4944165"/>
                </a:cubicBezTo>
                <a:cubicBezTo>
                  <a:pt x="7802767" y="4845016"/>
                  <a:pt x="7769727" y="4745867"/>
                  <a:pt x="7769727" y="4646717"/>
                </a:cubicBezTo>
                <a:cubicBezTo>
                  <a:pt x="7769727" y="4547568"/>
                  <a:pt x="7769727" y="4481468"/>
                  <a:pt x="7802767" y="4382319"/>
                </a:cubicBezTo>
                <a:cubicBezTo>
                  <a:pt x="7835808" y="4283169"/>
                  <a:pt x="7901888" y="4184020"/>
                  <a:pt x="8001009" y="4150969"/>
                </a:cubicBezTo>
                <a:cubicBezTo>
                  <a:pt x="8038179" y="4138576"/>
                  <a:pt x="8084642" y="4130830"/>
                  <a:pt x="8138655" y="4125989"/>
                </a:cubicBezTo>
                <a:lnTo>
                  <a:pt x="8166623" y="4124835"/>
                </a:lnTo>
                <a:close/>
                <a:moveTo>
                  <a:pt x="545053" y="5362323"/>
                </a:moveTo>
                <a:cubicBezTo>
                  <a:pt x="421416" y="5365442"/>
                  <a:pt x="334870" y="5340491"/>
                  <a:pt x="285416" y="5315542"/>
                </a:cubicBezTo>
                <a:cubicBezTo>
                  <a:pt x="219476" y="5282274"/>
                  <a:pt x="153537" y="5249007"/>
                  <a:pt x="120566" y="5215739"/>
                </a:cubicBezTo>
                <a:cubicBezTo>
                  <a:pt x="87596" y="5149205"/>
                  <a:pt x="87596" y="5082671"/>
                  <a:pt x="54627" y="5016136"/>
                </a:cubicBezTo>
                <a:cubicBezTo>
                  <a:pt x="54627" y="4982869"/>
                  <a:pt x="21657" y="4949601"/>
                  <a:pt x="21657" y="4916334"/>
                </a:cubicBezTo>
                <a:cubicBezTo>
                  <a:pt x="-11313" y="4816532"/>
                  <a:pt x="-11313" y="4716731"/>
                  <a:pt x="54627" y="4650196"/>
                </a:cubicBezTo>
                <a:cubicBezTo>
                  <a:pt x="87596" y="4550394"/>
                  <a:pt x="153537" y="4483861"/>
                  <a:pt x="252445" y="4417326"/>
                </a:cubicBezTo>
                <a:cubicBezTo>
                  <a:pt x="351355" y="4350791"/>
                  <a:pt x="483234" y="4317524"/>
                  <a:pt x="615113" y="4317524"/>
                </a:cubicBezTo>
                <a:cubicBezTo>
                  <a:pt x="977781" y="4284257"/>
                  <a:pt x="977781" y="4284257"/>
                  <a:pt x="977781" y="4284257"/>
                </a:cubicBezTo>
                <a:cubicBezTo>
                  <a:pt x="1472326" y="4184456"/>
                  <a:pt x="1472326" y="4184456"/>
                  <a:pt x="1472326" y="4184456"/>
                </a:cubicBezTo>
                <a:cubicBezTo>
                  <a:pt x="1571234" y="4151187"/>
                  <a:pt x="1653659" y="4134554"/>
                  <a:pt x="1723721" y="4130395"/>
                </a:cubicBezTo>
                <a:cubicBezTo>
                  <a:pt x="1793780" y="4126237"/>
                  <a:pt x="1851478" y="4134554"/>
                  <a:pt x="1900932" y="4151187"/>
                </a:cubicBezTo>
                <a:cubicBezTo>
                  <a:pt x="2032811" y="4217722"/>
                  <a:pt x="2164690" y="4350791"/>
                  <a:pt x="2164690" y="4550394"/>
                </a:cubicBezTo>
                <a:cubicBezTo>
                  <a:pt x="2197660" y="4716731"/>
                  <a:pt x="2131721" y="4816532"/>
                  <a:pt x="2131721" y="4883067"/>
                </a:cubicBezTo>
                <a:cubicBezTo>
                  <a:pt x="2098750" y="4949601"/>
                  <a:pt x="2065781" y="4982869"/>
                  <a:pt x="1999841" y="5049403"/>
                </a:cubicBezTo>
                <a:cubicBezTo>
                  <a:pt x="1933902" y="5082671"/>
                  <a:pt x="1867962" y="5115938"/>
                  <a:pt x="1736083" y="5182472"/>
                </a:cubicBezTo>
                <a:cubicBezTo>
                  <a:pt x="1604204" y="5215739"/>
                  <a:pt x="681053" y="5348808"/>
                  <a:pt x="681053" y="5348808"/>
                </a:cubicBezTo>
                <a:cubicBezTo>
                  <a:pt x="631598" y="5357125"/>
                  <a:pt x="586265" y="5361283"/>
                  <a:pt x="545053" y="5362323"/>
                </a:cubicBezTo>
                <a:close/>
                <a:moveTo>
                  <a:pt x="3242209" y="6857999"/>
                </a:moveTo>
                <a:lnTo>
                  <a:pt x="1777378" y="6857999"/>
                </a:lnTo>
                <a:lnTo>
                  <a:pt x="1852720" y="6796452"/>
                </a:lnTo>
                <a:cubicBezTo>
                  <a:pt x="2099793" y="6596155"/>
                  <a:pt x="2396927" y="6361661"/>
                  <a:pt x="2396927" y="6361661"/>
                </a:cubicBezTo>
                <a:cubicBezTo>
                  <a:pt x="2529214" y="6261610"/>
                  <a:pt x="2661504" y="6194910"/>
                  <a:pt x="2727648" y="6194910"/>
                </a:cubicBezTo>
                <a:cubicBezTo>
                  <a:pt x="2826864" y="6194910"/>
                  <a:pt x="2893009" y="6194910"/>
                  <a:pt x="2926081" y="6228260"/>
                </a:cubicBezTo>
                <a:cubicBezTo>
                  <a:pt x="2992225" y="6261610"/>
                  <a:pt x="3025298" y="6294960"/>
                  <a:pt x="3091442" y="6328311"/>
                </a:cubicBezTo>
                <a:cubicBezTo>
                  <a:pt x="3124515" y="6395011"/>
                  <a:pt x="3157586" y="6428362"/>
                  <a:pt x="3157586" y="6428362"/>
                </a:cubicBezTo>
                <a:cubicBezTo>
                  <a:pt x="3223731" y="6495062"/>
                  <a:pt x="3256803" y="6595113"/>
                  <a:pt x="3289876" y="6661814"/>
                </a:cubicBezTo>
                <a:cubicBezTo>
                  <a:pt x="3289876" y="6711839"/>
                  <a:pt x="3281607" y="6761864"/>
                  <a:pt x="3265071" y="6811889"/>
                </a:cubicBezTo>
                <a:close/>
                <a:moveTo>
                  <a:pt x="8166524" y="6857999"/>
                </a:moveTo>
                <a:lnTo>
                  <a:pt x="6706615" y="6857999"/>
                </a:lnTo>
                <a:lnTo>
                  <a:pt x="6698252" y="6835468"/>
                </a:lnTo>
                <a:cubicBezTo>
                  <a:pt x="6690019" y="6802201"/>
                  <a:pt x="6685903" y="6768934"/>
                  <a:pt x="6685903" y="6735667"/>
                </a:cubicBezTo>
                <a:cubicBezTo>
                  <a:pt x="6652974" y="6602597"/>
                  <a:pt x="6718833" y="6469527"/>
                  <a:pt x="6850554" y="6336459"/>
                </a:cubicBezTo>
                <a:cubicBezTo>
                  <a:pt x="6949344" y="6236657"/>
                  <a:pt x="7048135" y="6170122"/>
                  <a:pt x="7146925" y="6170122"/>
                </a:cubicBezTo>
                <a:cubicBezTo>
                  <a:pt x="7245715" y="6170122"/>
                  <a:pt x="7377435" y="6236657"/>
                  <a:pt x="7509156" y="6303191"/>
                </a:cubicBezTo>
                <a:cubicBezTo>
                  <a:pt x="7542086" y="6336459"/>
                  <a:pt x="8036037" y="6735667"/>
                  <a:pt x="8036037" y="673566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A5411D5-8660-C441-930E-E42D3386F58B}"/>
              </a:ext>
            </a:extLst>
          </p:cNvPr>
          <p:cNvSpPr>
            <a:spLocks noGrp="1"/>
          </p:cNvSpPr>
          <p:nvPr>
            <p:ph type="title"/>
          </p:nvPr>
        </p:nvSpPr>
        <p:spPr>
          <a:xfrm>
            <a:off x="6490510" y="788276"/>
            <a:ext cx="5015638" cy="2942896"/>
          </a:xfrm>
        </p:spPr>
        <p:txBody>
          <a:bodyPr vert="horz" wrap="square" lIns="0" tIns="0" rIns="0" bIns="0" rtlCol="0" anchor="b" anchorCtr="0">
            <a:noAutofit/>
          </a:bodyPr>
          <a:lstStyle/>
          <a:p>
            <a:pPr algn="ctr">
              <a:lnSpc>
                <a:spcPct val="100000"/>
              </a:lnSpc>
            </a:pPr>
            <a:r>
              <a:rPr lang="en-US" sz="6600" spc="-100" dirty="0"/>
              <a:t>Open Discussion: </a:t>
            </a:r>
            <a:r>
              <a:rPr lang="en-US" sz="6600" b="0" i="0" spc="-100" dirty="0">
                <a:effectLst/>
              </a:rPr>
              <a:t>How can we better assist your HBCU AL$ efforts?</a:t>
            </a:r>
            <a:endParaRPr lang="en-US" sz="6600" spc="-100" dirty="0"/>
          </a:p>
        </p:txBody>
      </p:sp>
    </p:spTree>
    <p:extLst>
      <p:ext uri="{BB962C8B-B14F-4D97-AF65-F5344CB8AC3E}">
        <p14:creationId xmlns:p14="http://schemas.microsoft.com/office/powerpoint/2010/main" val="317830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Questions? </a:t>
            </a:r>
          </a:p>
        </p:txBody>
      </p:sp>
      <p:sp>
        <p:nvSpPr>
          <p:cNvPr id="3" name="Content Placeholder 2"/>
          <p:cNvSpPr>
            <a:spLocks noGrp="1"/>
          </p:cNvSpPr>
          <p:nvPr>
            <p:ph idx="1"/>
          </p:nvPr>
        </p:nvSpPr>
        <p:spPr>
          <a:xfrm>
            <a:off x="2514600" y="1089466"/>
            <a:ext cx="6705600" cy="1905000"/>
          </a:xfrm>
        </p:spPr>
        <p:txBody>
          <a:bodyPr>
            <a:normAutofit fontScale="40000" lnSpcReduction="20000"/>
          </a:bodyPr>
          <a:lstStyle/>
          <a:p>
            <a:pPr marL="0" indent="0" algn="ctr">
              <a:buNone/>
            </a:pPr>
            <a:endParaRPr lang="en-US" sz="5100" b="1" dirty="0">
              <a:solidFill>
                <a:srgbClr val="BF3F6C"/>
              </a:solidFill>
              <a:hlinkClick r:id="rId3">
                <a:extLst>
                  <a:ext uri="{A12FA001-AC4F-418D-AE19-62706E023703}">
                    <ahyp:hlinkClr xmlns:ahyp="http://schemas.microsoft.com/office/drawing/2018/hyperlinkcolor" val="tx"/>
                  </a:ext>
                </a:extLst>
              </a:hlinkClick>
            </a:endParaRPr>
          </a:p>
          <a:p>
            <a:pPr marL="0" indent="0" algn="ctr">
              <a:buNone/>
            </a:pPr>
            <a:r>
              <a:rPr lang="en-US" sz="9800" dirty="0">
                <a:hlinkClick r:id="rId3">
                  <a:extLst>
                    <a:ext uri="{A12FA001-AC4F-418D-AE19-62706E023703}">
                      <ahyp:hlinkClr xmlns:ahyp="http://schemas.microsoft.com/office/drawing/2018/hyperlinkcolor" val="tx"/>
                    </a:ext>
                  </a:extLst>
                </a:hlinkClick>
              </a:rPr>
              <a:t>webmaster@merlot.org</a:t>
            </a:r>
            <a:endParaRPr lang="en-US" sz="9800" dirty="0"/>
          </a:p>
          <a:p>
            <a:pPr marL="0" indent="0" algn="ctr">
              <a:buNone/>
            </a:pPr>
            <a:endParaRPr lang="en-US" sz="2800" dirty="0"/>
          </a:p>
          <a:p>
            <a:pPr marL="0" indent="0" algn="ctr">
              <a:buNone/>
            </a:pPr>
            <a:r>
              <a:rPr lang="en-US" sz="2800" dirty="0"/>
              <a:t> </a:t>
            </a:r>
          </a:p>
        </p:txBody>
      </p:sp>
      <p:sp>
        <p:nvSpPr>
          <p:cNvPr id="4" name="Rectangle 3"/>
          <p:cNvSpPr/>
          <p:nvPr/>
        </p:nvSpPr>
        <p:spPr>
          <a:xfrm>
            <a:off x="802200" y="2684562"/>
            <a:ext cx="10563922" cy="2554545"/>
          </a:xfrm>
          <a:prstGeom prst="rect">
            <a:avLst/>
          </a:prstGeom>
        </p:spPr>
        <p:txBody>
          <a:bodyPr wrap="square">
            <a:spAutoFit/>
          </a:bodyPr>
          <a:lstStyle/>
          <a:p>
            <a:pPr algn="ctr"/>
            <a:r>
              <a:rPr lang="en-US" sz="3200" dirty="0"/>
              <a:t>Maria Fieth: Director, MERLOT-SkillsCommons</a:t>
            </a:r>
          </a:p>
          <a:p>
            <a:pPr algn="ctr"/>
            <a:endParaRPr lang="en-US" sz="3200" dirty="0"/>
          </a:p>
          <a:p>
            <a:pPr algn="ctr"/>
            <a:r>
              <a:rPr lang="en-US" sz="3200" dirty="0"/>
              <a:t>Gerry Hanley: Executive Director, MERLOT-SkillsCommons</a:t>
            </a:r>
          </a:p>
          <a:p>
            <a:pPr algn="ctr"/>
            <a:endParaRPr lang="en-US" sz="3200" dirty="0"/>
          </a:p>
        </p:txBody>
      </p:sp>
      <p:pic>
        <p:nvPicPr>
          <p:cNvPr id="5" name="Picture 4">
            <a:extLst>
              <a:ext uri="{FF2B5EF4-FFF2-40B4-BE49-F238E27FC236}">
                <a16:creationId xmlns:a16="http://schemas.microsoft.com/office/drawing/2014/main" id="{A9963ECC-9F43-E545-BDD6-CD04028BAD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832635"/>
            <a:ext cx="914400" cy="321945"/>
          </a:xfrm>
          <a:prstGeom prst="rect">
            <a:avLst/>
          </a:prstGeom>
          <a:noFill/>
          <a:ln>
            <a:noFill/>
          </a:ln>
        </p:spPr>
      </p:pic>
      <p:sp>
        <p:nvSpPr>
          <p:cNvPr id="6" name="Rectangle 5">
            <a:extLst>
              <a:ext uri="{FF2B5EF4-FFF2-40B4-BE49-F238E27FC236}">
                <a16:creationId xmlns:a16="http://schemas.microsoft.com/office/drawing/2014/main" id="{727B154C-C62B-BD48-8A6F-023F37A12DC0}"/>
              </a:ext>
            </a:extLst>
          </p:cNvPr>
          <p:cNvSpPr/>
          <p:nvPr/>
        </p:nvSpPr>
        <p:spPr>
          <a:xfrm>
            <a:off x="1752600" y="6154580"/>
            <a:ext cx="8229600" cy="246221"/>
          </a:xfrm>
          <a:prstGeom prst="rect">
            <a:avLst/>
          </a:prstGeom>
        </p:spPr>
        <p:txBody>
          <a:bodyPr wrap="square">
            <a:spAutoFit/>
          </a:bodyPr>
          <a:lstStyle/>
          <a:p>
            <a:pPr lvl="0"/>
            <a:r>
              <a:rPr lang="en-US" sz="1000" dirty="0"/>
              <a:t>This work is licensed under a </a:t>
            </a:r>
            <a:r>
              <a:rPr lang="en-US" sz="1000" u="sng" dirty="0">
                <a:hlinkClick r:id="rId5">
                  <a:extLst>
                    <a:ext uri="{A12FA001-AC4F-418D-AE19-62706E023703}">
                      <ahyp:hlinkClr xmlns:ahyp="http://schemas.microsoft.com/office/drawing/2018/hyperlinkcolor" val="tx"/>
                    </a:ext>
                  </a:extLst>
                </a:hlinkClick>
              </a:rPr>
              <a:t>Creative Commons Attribution 4.0 International License</a:t>
            </a:r>
            <a:r>
              <a:rPr lang="en-US" sz="1000" dirty="0"/>
              <a:t>.</a:t>
            </a:r>
          </a:p>
        </p:txBody>
      </p:sp>
    </p:spTree>
    <p:extLst>
      <p:ext uri="{BB962C8B-B14F-4D97-AF65-F5344CB8AC3E}">
        <p14:creationId xmlns:p14="http://schemas.microsoft.com/office/powerpoint/2010/main" val="48373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B35C1-8FB3-ED4D-BFF1-918AB6050FB1}"/>
              </a:ext>
            </a:extLst>
          </p:cNvPr>
          <p:cNvSpPr>
            <a:spLocks noGrp="1"/>
          </p:cNvSpPr>
          <p:nvPr>
            <p:ph type="title"/>
          </p:nvPr>
        </p:nvSpPr>
        <p:spPr>
          <a:xfrm>
            <a:off x="6083884" y="238806"/>
            <a:ext cx="5878382" cy="1544362"/>
          </a:xfrm>
        </p:spPr>
        <p:txBody>
          <a:bodyPr wrap="square" anchor="ctr">
            <a:normAutofit/>
          </a:bodyPr>
          <a:lstStyle/>
          <a:p>
            <a:pPr algn="ctr"/>
            <a:r>
              <a:rPr lang="en-US" sz="4800" b="1" dirty="0">
                <a:latin typeface="Abadi" panose="020F0502020204030204" pitchFamily="34" charset="0"/>
                <a:cs typeface="Al Nile" pitchFamily="2" charset="-78"/>
              </a:rPr>
              <a:t>Sustaining Open Cultures in HBCUs</a:t>
            </a:r>
          </a:p>
        </p:txBody>
      </p:sp>
      <p:sp useBgFill="1">
        <p:nvSpPr>
          <p:cNvPr id="16" name="Freeform: Shape 15">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Content Placeholder 4" descr="TSU, MERLOT, and MIT OCW teams pictured at MIT">
            <a:extLst>
              <a:ext uri="{FF2B5EF4-FFF2-40B4-BE49-F238E27FC236}">
                <a16:creationId xmlns:a16="http://schemas.microsoft.com/office/drawing/2014/main" id="{9013D2BB-C88C-CF4E-B089-D4C1B466411E}"/>
              </a:ext>
            </a:extLst>
          </p:cNvPr>
          <p:cNvPicPr>
            <a:picLocks noChangeAspect="1"/>
          </p:cNvPicPr>
          <p:nvPr/>
        </p:nvPicPr>
        <p:blipFill>
          <a:blip r:embed="rId3"/>
          <a:stretch>
            <a:fillRect/>
          </a:stretch>
        </p:blipFill>
        <p:spPr>
          <a:xfrm>
            <a:off x="720000" y="843946"/>
            <a:ext cx="4284000" cy="5161445"/>
          </a:xfrm>
          <a:custGeom>
            <a:avLst/>
            <a:gdLst/>
            <a:ahLst/>
            <a:cxnLst/>
            <a:rect l="l" t="t" r="r" b="b"/>
            <a:pathLst>
              <a:path w="4284000" h="5409338">
                <a:moveTo>
                  <a:pt x="0" y="0"/>
                </a:moveTo>
                <a:lnTo>
                  <a:pt x="4284000" y="0"/>
                </a:lnTo>
                <a:lnTo>
                  <a:pt x="4284000" y="5409338"/>
                </a:lnTo>
                <a:lnTo>
                  <a:pt x="0" y="5409338"/>
                </a:lnTo>
                <a:close/>
              </a:path>
            </a:pathLst>
          </a:custGeom>
        </p:spPr>
      </p:pic>
      <p:pic>
        <p:nvPicPr>
          <p:cNvPr id="7" name="Content Placeholder 6" descr="TSU Logo">
            <a:extLst>
              <a:ext uri="{FF2B5EF4-FFF2-40B4-BE49-F238E27FC236}">
                <a16:creationId xmlns:a16="http://schemas.microsoft.com/office/drawing/2014/main" id="{EC42C812-F130-E446-84AB-6D94BA1280BA}"/>
              </a:ext>
            </a:extLst>
          </p:cNvPr>
          <p:cNvPicPr>
            <a:picLocks noGrp="1" noChangeAspect="1"/>
          </p:cNvPicPr>
          <p:nvPr>
            <p:ph idx="1"/>
          </p:nvPr>
        </p:nvPicPr>
        <p:blipFill>
          <a:blip r:embed="rId4"/>
          <a:stretch>
            <a:fillRect/>
          </a:stretch>
        </p:blipFill>
        <p:spPr>
          <a:xfrm>
            <a:off x="3121561" y="6156811"/>
            <a:ext cx="1670421" cy="472186"/>
          </a:xfrm>
        </p:spPr>
      </p:pic>
      <p:pic>
        <p:nvPicPr>
          <p:cNvPr id="10" name="Picture 9" descr="MERLOT logo">
            <a:extLst>
              <a:ext uri="{FF2B5EF4-FFF2-40B4-BE49-F238E27FC236}">
                <a16:creationId xmlns:a16="http://schemas.microsoft.com/office/drawing/2014/main" id="{63776F69-0EE6-E949-BA31-99DF75F2413B}"/>
              </a:ext>
            </a:extLst>
          </p:cNvPr>
          <p:cNvPicPr>
            <a:picLocks noChangeAspect="1"/>
          </p:cNvPicPr>
          <p:nvPr/>
        </p:nvPicPr>
        <p:blipFill>
          <a:blip r:embed="rId5"/>
          <a:stretch>
            <a:fillRect/>
          </a:stretch>
        </p:blipFill>
        <p:spPr>
          <a:xfrm>
            <a:off x="6083883" y="6171245"/>
            <a:ext cx="1394596" cy="472186"/>
          </a:xfrm>
          <a:prstGeom prst="rect">
            <a:avLst/>
          </a:prstGeom>
        </p:spPr>
      </p:pic>
      <p:pic>
        <p:nvPicPr>
          <p:cNvPr id="11" name="Picture 10" descr="SkillsCommons logo">
            <a:extLst>
              <a:ext uri="{FF2B5EF4-FFF2-40B4-BE49-F238E27FC236}">
                <a16:creationId xmlns:a16="http://schemas.microsoft.com/office/drawing/2014/main" id="{99E6B729-7BC6-E74F-8543-211128F2878B}"/>
              </a:ext>
            </a:extLst>
          </p:cNvPr>
          <p:cNvPicPr>
            <a:picLocks noChangeAspect="1"/>
          </p:cNvPicPr>
          <p:nvPr/>
        </p:nvPicPr>
        <p:blipFill>
          <a:blip r:embed="rId6"/>
          <a:stretch>
            <a:fillRect/>
          </a:stretch>
        </p:blipFill>
        <p:spPr>
          <a:xfrm>
            <a:off x="7708213" y="6195481"/>
            <a:ext cx="1744705" cy="423714"/>
          </a:xfrm>
          <a:prstGeom prst="rect">
            <a:avLst/>
          </a:prstGeom>
        </p:spPr>
      </p:pic>
      <p:pic>
        <p:nvPicPr>
          <p:cNvPr id="13" name="Picture 12" descr="A close-up of Hewlett logo&#10;&#10;">
            <a:extLst>
              <a:ext uri="{FF2B5EF4-FFF2-40B4-BE49-F238E27FC236}">
                <a16:creationId xmlns:a16="http://schemas.microsoft.com/office/drawing/2014/main" id="{B06F6F4D-92FC-CD4B-AA38-B74C125190F8}"/>
              </a:ext>
            </a:extLst>
          </p:cNvPr>
          <p:cNvPicPr>
            <a:picLocks noChangeAspect="1"/>
          </p:cNvPicPr>
          <p:nvPr/>
        </p:nvPicPr>
        <p:blipFill>
          <a:blip r:embed="rId7"/>
          <a:stretch>
            <a:fillRect/>
          </a:stretch>
        </p:blipFill>
        <p:spPr>
          <a:xfrm>
            <a:off x="1326737" y="6110512"/>
            <a:ext cx="1329374" cy="593651"/>
          </a:xfrm>
          <a:prstGeom prst="rect">
            <a:avLst/>
          </a:prstGeom>
        </p:spPr>
      </p:pic>
      <p:pic>
        <p:nvPicPr>
          <p:cNvPr id="17" name="Picture 16" descr="MIT OCW logo">
            <a:extLst>
              <a:ext uri="{FF2B5EF4-FFF2-40B4-BE49-F238E27FC236}">
                <a16:creationId xmlns:a16="http://schemas.microsoft.com/office/drawing/2014/main" id="{CE2C8DDE-CF1E-0449-BA93-06D5D7E43BCE}"/>
              </a:ext>
            </a:extLst>
          </p:cNvPr>
          <p:cNvPicPr>
            <a:picLocks noChangeAspect="1"/>
          </p:cNvPicPr>
          <p:nvPr/>
        </p:nvPicPr>
        <p:blipFill>
          <a:blip r:embed="rId8"/>
          <a:stretch>
            <a:fillRect/>
          </a:stretch>
        </p:blipFill>
        <p:spPr>
          <a:xfrm>
            <a:off x="9666655" y="6186006"/>
            <a:ext cx="2295611" cy="471114"/>
          </a:xfrm>
          <a:prstGeom prst="rect">
            <a:avLst/>
          </a:prstGeom>
        </p:spPr>
      </p:pic>
      <p:sp>
        <p:nvSpPr>
          <p:cNvPr id="18" name="TextBox 17">
            <a:extLst>
              <a:ext uri="{FF2B5EF4-FFF2-40B4-BE49-F238E27FC236}">
                <a16:creationId xmlns:a16="http://schemas.microsoft.com/office/drawing/2014/main" id="{8FAF50E9-1D9F-7A40-864F-DCA126817A5C}"/>
              </a:ext>
            </a:extLst>
          </p:cNvPr>
          <p:cNvSpPr txBox="1"/>
          <p:nvPr/>
        </p:nvSpPr>
        <p:spPr>
          <a:xfrm>
            <a:off x="5969878" y="1696519"/>
            <a:ext cx="5992388" cy="4308872"/>
          </a:xfrm>
          <a:prstGeom prst="rect">
            <a:avLst/>
          </a:prstGeom>
          <a:noFill/>
        </p:spPr>
        <p:txBody>
          <a:bodyPr wrap="square" rtlCol="0">
            <a:spAutoFit/>
          </a:bodyPr>
          <a:lstStyle/>
          <a:p>
            <a:pPr algn="l"/>
            <a:r>
              <a:rPr lang="en-US" sz="1600" b="0" i="0" dirty="0">
                <a:effectLst/>
                <a:latin typeface="Helvetica Neue" panose="02000503000000020004" pitchFamily="2" charset="0"/>
              </a:rPr>
              <a:t>Led by Tennessee State University and supported by the California State University Long Beac</a:t>
            </a:r>
            <a:r>
              <a:rPr lang="en-US" sz="1600" dirty="0">
                <a:latin typeface="Helvetica Neue" panose="02000503000000020004" pitchFamily="2" charset="0"/>
              </a:rPr>
              <a:t>h</a:t>
            </a:r>
            <a:r>
              <a:rPr lang="en-US" sz="1600" b="0" i="0" dirty="0">
                <a:effectLst/>
                <a:latin typeface="Helvetica Neue" panose="02000503000000020004" pitchFamily="2" charset="0"/>
              </a:rPr>
              <a:t> MERLOT and SkillsCommon</a:t>
            </a:r>
            <a:r>
              <a:rPr lang="en-US" sz="1600" dirty="0">
                <a:latin typeface="Helvetica Neue" panose="02000503000000020004" pitchFamily="2" charset="0"/>
              </a:rPr>
              <a:t>s</a:t>
            </a:r>
            <a:r>
              <a:rPr lang="en-US" sz="1600" b="0" i="0" dirty="0">
                <a:effectLst/>
                <a:latin typeface="Helvetica Neue" panose="02000503000000020004" pitchFamily="2" charset="0"/>
              </a:rPr>
              <a:t> and MIT </a:t>
            </a:r>
            <a:r>
              <a:rPr lang="en-US" sz="1600" b="0" i="0" dirty="0" err="1">
                <a:effectLst/>
                <a:latin typeface="Helvetica Neue" panose="02000503000000020004" pitchFamily="2" charset="0"/>
              </a:rPr>
              <a:t>OpenCourseWare</a:t>
            </a:r>
            <a:r>
              <a:rPr lang="en-US" sz="1600" b="0" i="0" dirty="0">
                <a:effectLst/>
                <a:latin typeface="Helvetica Neue" panose="02000503000000020004" pitchFamily="2" charset="0"/>
              </a:rPr>
              <a:t> teams, the collaboration and community of Historically Black Colleges and Universities (HBCUs) are designing and deploying strategies making higher education more affordable by reducing the cost of course materials and increasing culturally responsive content.</a:t>
            </a:r>
          </a:p>
          <a:p>
            <a:pPr algn="l"/>
            <a:endParaRPr lang="en-US" sz="1600" b="0" i="0" dirty="0">
              <a:effectLst/>
              <a:latin typeface="Helvetica Neue" panose="02000503000000020004" pitchFamily="2" charset="0"/>
            </a:endParaRPr>
          </a:p>
          <a:p>
            <a:pPr algn="l"/>
            <a:r>
              <a:rPr lang="en-US" sz="1600" b="0" i="0" dirty="0">
                <a:effectLst/>
                <a:latin typeface="Helvetica Neue" panose="02000503000000020004" pitchFamily="2" charset="0"/>
              </a:rPr>
              <a:t>The HBCU Affordable Learning Solutions (AL$) project provides any HBCU free access to the tools, technologies, and some services for them to initiate their own AL$ program and learn from their HBCU colleagues. </a:t>
            </a:r>
          </a:p>
          <a:p>
            <a:pPr algn="l"/>
            <a:endParaRPr lang="en-US" sz="1600" dirty="0">
              <a:latin typeface="Helvetica Neue" panose="02000503000000020004" pitchFamily="2" charset="0"/>
            </a:endParaRPr>
          </a:p>
          <a:p>
            <a:pPr algn="l"/>
            <a:r>
              <a:rPr lang="en-US" sz="1600" dirty="0">
                <a:latin typeface="Helvetica Neue" panose="02000503000000020004" pitchFamily="2" charset="0"/>
              </a:rPr>
              <a:t>This project is made possible through</a:t>
            </a:r>
            <a:r>
              <a:rPr lang="en-US" sz="1600" b="0" i="0" dirty="0">
                <a:effectLst/>
                <a:latin typeface="Helvetica Neue" panose="02000503000000020004" pitchFamily="2" charset="0"/>
              </a:rPr>
              <a:t> the essential support from the William and Flora Hewlett Foundation.</a:t>
            </a:r>
          </a:p>
          <a:p>
            <a:endParaRPr lang="en-US" b="1" dirty="0"/>
          </a:p>
        </p:txBody>
      </p:sp>
    </p:spTree>
    <p:extLst>
      <p:ext uri="{BB962C8B-B14F-4D97-AF65-F5344CB8AC3E}">
        <p14:creationId xmlns:p14="http://schemas.microsoft.com/office/powerpoint/2010/main" val="190071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4E3E963-7ADC-4469-A079-F78B0BC6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64DEA4-D6B8-4DEF-B1D0-6D5672FA8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A853B-4454-3445-9FFF-1A11BBF56944}"/>
              </a:ext>
            </a:extLst>
          </p:cNvPr>
          <p:cNvSpPr>
            <a:spLocks noGrp="1"/>
          </p:cNvSpPr>
          <p:nvPr>
            <p:ph type="title"/>
          </p:nvPr>
        </p:nvSpPr>
        <p:spPr>
          <a:xfrm>
            <a:off x="6483131" y="1745164"/>
            <a:ext cx="5015638" cy="2899463"/>
          </a:xfrm>
        </p:spPr>
        <p:txBody>
          <a:bodyPr vert="horz" wrap="square" lIns="0" tIns="0" rIns="0" bIns="0" rtlCol="0" anchor="b" anchorCtr="0">
            <a:normAutofit fontScale="90000"/>
          </a:bodyPr>
          <a:lstStyle/>
          <a:p>
            <a:pPr algn="ctr">
              <a:lnSpc>
                <a:spcPct val="100000"/>
              </a:lnSpc>
            </a:pPr>
            <a:r>
              <a:rPr lang="en-US" sz="5600" b="1" spc="-100" dirty="0"/>
              <a:t>Planning is Critical </a:t>
            </a:r>
            <a:br>
              <a:rPr lang="en-US" sz="5600" b="1" spc="-100" dirty="0"/>
            </a:br>
            <a:r>
              <a:rPr lang="en-US" sz="5600" b="1" spc="-100" dirty="0"/>
              <a:t>for Creating </a:t>
            </a:r>
            <a:br>
              <a:rPr lang="en-US" sz="5600" b="1" spc="-100" dirty="0"/>
            </a:br>
            <a:r>
              <a:rPr lang="en-US" sz="5600" b="1" spc="-100" dirty="0"/>
              <a:t>an OER Mindset and </a:t>
            </a:r>
            <a:br>
              <a:rPr lang="en-US" sz="5600" b="1" spc="-100" dirty="0"/>
            </a:br>
            <a:r>
              <a:rPr lang="en-US" sz="5600" b="1" spc="-100" dirty="0"/>
              <a:t>Sustaining Implementation</a:t>
            </a:r>
          </a:p>
        </p:txBody>
      </p:sp>
      <p:pic>
        <p:nvPicPr>
          <p:cNvPr id="4" name="Picture 2">
            <a:extLst>
              <a:ext uri="{FF2B5EF4-FFF2-40B4-BE49-F238E27FC236}">
                <a16:creationId xmlns:a16="http://schemas.microsoft.com/office/drawing/2014/main" id="{0550132E-22AA-F04E-8C40-96F157C13D2E}"/>
              </a:ext>
            </a:extLst>
          </p:cNvPr>
          <p:cNvPicPr>
            <a:picLocks noGrp="1" noChangeAspect="1" noChangeArrowheads="1"/>
          </p:cNvPicPr>
          <p:nvPr>
            <p:ph idx="1"/>
          </p:nvPr>
        </p:nvPicPr>
        <p:blipFill>
          <a:blip r:embed="rId3"/>
          <a:srcRect l="364" r="364"/>
          <a:stretch/>
        </p:blipFill>
        <p:spPr bwMode="auto">
          <a:xfrm>
            <a:off x="720000" y="1317399"/>
            <a:ext cx="5014800" cy="4214540"/>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6"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0" name="Group 19">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21"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291610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Agenda</a:t>
            </a:r>
          </a:p>
        </p:txBody>
      </p:sp>
      <p:graphicFrame>
        <p:nvGraphicFramePr>
          <p:cNvPr id="6" name="Content Placeholder 2">
            <a:extLst>
              <a:ext uri="{FF2B5EF4-FFF2-40B4-BE49-F238E27FC236}">
                <a16:creationId xmlns:a16="http://schemas.microsoft.com/office/drawing/2014/main" id="{6ECA6827-4C23-8DC6-0DB4-45F9756A9AF4}"/>
              </a:ext>
            </a:extLst>
          </p:cNvPr>
          <p:cNvGraphicFramePr>
            <a:graphicFrameLocks noGrp="1"/>
          </p:cNvGraphicFramePr>
          <p:nvPr>
            <p:ph idx="1"/>
          </p:nvPr>
        </p:nvGraphicFramePr>
        <p:xfrm>
          <a:off x="1515820" y="1569824"/>
          <a:ext cx="9956180" cy="4568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CFB0698B-9354-4BDC-81F6-7B5AFC5C65F7}" type="slidenum">
              <a:rPr lang="en-US" smtClean="0"/>
              <a:t>4</a:t>
            </a:fld>
            <a:endParaRPr lang="en-US"/>
          </a:p>
        </p:txBody>
      </p:sp>
    </p:spTree>
    <p:extLst>
      <p:ext uri="{BB962C8B-B14F-4D97-AF65-F5344CB8AC3E}">
        <p14:creationId xmlns:p14="http://schemas.microsoft.com/office/powerpoint/2010/main" val="287541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D9F103-7A2C-4DEF-9BDD-E97BADDCE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5E1A83-4C4B-4B83-92AB-289F0A8E3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3D34D-E09A-BA46-961F-906BC8FC06F8}"/>
              </a:ext>
            </a:extLst>
          </p:cNvPr>
          <p:cNvSpPr>
            <a:spLocks noGrp="1"/>
          </p:cNvSpPr>
          <p:nvPr>
            <p:ph type="title"/>
          </p:nvPr>
        </p:nvSpPr>
        <p:spPr>
          <a:xfrm>
            <a:off x="720000" y="619201"/>
            <a:ext cx="3095626" cy="1477328"/>
          </a:xfrm>
        </p:spPr>
        <p:txBody>
          <a:bodyPr vert="horz" wrap="square" lIns="0" tIns="0" rIns="0" bIns="0" rtlCol="0" anchor="t" anchorCtr="0">
            <a:normAutofit/>
          </a:bodyPr>
          <a:lstStyle/>
          <a:p>
            <a:pPr>
              <a:lnSpc>
                <a:spcPct val="100000"/>
              </a:lnSpc>
            </a:pPr>
            <a:r>
              <a:rPr lang="en-US" sz="3200" dirty="0"/>
              <a:t>Benefits of Using the MERLOT TA Portal</a:t>
            </a:r>
          </a:p>
        </p:txBody>
      </p:sp>
      <p:sp>
        <p:nvSpPr>
          <p:cNvPr id="6" name="TextBox 5">
            <a:extLst>
              <a:ext uri="{FF2B5EF4-FFF2-40B4-BE49-F238E27FC236}">
                <a16:creationId xmlns:a16="http://schemas.microsoft.com/office/drawing/2014/main" id="{E8A3AFA8-CCAC-7445-B3C2-D6190630045F}"/>
              </a:ext>
            </a:extLst>
          </p:cNvPr>
          <p:cNvSpPr txBox="1"/>
          <p:nvPr/>
        </p:nvSpPr>
        <p:spPr>
          <a:xfrm>
            <a:off x="3435178" y="633600"/>
            <a:ext cx="8013147" cy="1282513"/>
          </a:xfrm>
          <a:prstGeom prst="rect">
            <a:avLst/>
          </a:prstGeom>
        </p:spPr>
        <p:txBody>
          <a:bodyPr vert="horz" lIns="0" tIns="0" rIns="0" bIns="0" rtlCol="0">
            <a:normAutofit/>
          </a:bodyPr>
          <a:lstStyle/>
          <a:p>
            <a:pPr indent="-228600" defTabSz="914400">
              <a:lnSpc>
                <a:spcPct val="120000"/>
              </a:lnSpc>
              <a:spcAft>
                <a:spcPts val="600"/>
              </a:spcAft>
              <a:buClr>
                <a:schemeClr val="accent4"/>
              </a:buClr>
              <a:buFont typeface="The Hand Extrablack" panose="03070A02030502020204" pitchFamily="66" charset="0"/>
              <a:buChar char="•"/>
            </a:pPr>
            <a:r>
              <a:rPr lang="en-US" sz="2000" b="1" spc="20" dirty="0">
                <a:solidFill>
                  <a:schemeClr val="tx1">
                    <a:alpha val="58000"/>
                  </a:schemeClr>
                </a:solidFill>
                <a:hlinkClick r:id="rId2">
                  <a:extLst>
                    <a:ext uri="{A12FA001-AC4F-418D-AE19-62706E023703}">
                      <ahyp:hlinkClr xmlns:ahyp="http://schemas.microsoft.com/office/drawing/2018/hyperlinkcolor" val="tx"/>
                    </a:ext>
                  </a:extLst>
                </a:hlinkClick>
              </a:rPr>
              <a:t>HBCU AL$ Portal: https://www.hbcuals.org/</a:t>
            </a:r>
            <a:endParaRPr lang="en-US" sz="2000" b="1" spc="20" dirty="0">
              <a:solidFill>
                <a:schemeClr val="tx1">
                  <a:alpha val="58000"/>
                </a:schemeClr>
              </a:solidFill>
            </a:endParaRPr>
          </a:p>
          <a:p>
            <a:pPr indent="-228600" defTabSz="914400">
              <a:lnSpc>
                <a:spcPct val="120000"/>
              </a:lnSpc>
              <a:spcAft>
                <a:spcPts val="600"/>
              </a:spcAft>
              <a:buClr>
                <a:schemeClr val="accent4"/>
              </a:buClr>
              <a:buFont typeface="The Hand Extrablack" panose="03070A02030502020204" pitchFamily="66" charset="0"/>
              <a:buChar char="•"/>
            </a:pPr>
            <a:r>
              <a:rPr lang="en-US" sz="2000" b="1" spc="20" dirty="0">
                <a:solidFill>
                  <a:schemeClr val="tx1">
                    <a:alpha val="58000"/>
                  </a:schemeClr>
                </a:solidFill>
              </a:rPr>
              <a:t>MERLOT TA Portal: </a:t>
            </a:r>
          </a:p>
          <a:p>
            <a:pPr defTabSz="914400">
              <a:lnSpc>
                <a:spcPct val="120000"/>
              </a:lnSpc>
              <a:spcAft>
                <a:spcPts val="600"/>
              </a:spcAft>
              <a:buClr>
                <a:schemeClr val="accent4"/>
              </a:buClr>
            </a:pPr>
            <a:r>
              <a:rPr lang="en-US" sz="2000" b="1" spc="20" dirty="0">
                <a:solidFill>
                  <a:schemeClr val="tx1">
                    <a:alpha val="58000"/>
                  </a:schemeClr>
                </a:solidFill>
              </a:rPr>
              <a:t>       https://</a:t>
            </a:r>
            <a:r>
              <a:rPr lang="en-US" sz="2000" b="1" spc="20" dirty="0" err="1">
                <a:solidFill>
                  <a:schemeClr val="tx1">
                    <a:alpha val="58000"/>
                  </a:schemeClr>
                </a:solidFill>
              </a:rPr>
              <a:t>www.merlot.org</a:t>
            </a:r>
            <a:r>
              <a:rPr lang="en-US" sz="2000" b="1" spc="20" dirty="0">
                <a:solidFill>
                  <a:schemeClr val="tx1">
                    <a:alpha val="58000"/>
                  </a:schemeClr>
                </a:solidFill>
              </a:rPr>
              <a:t>/merlot/</a:t>
            </a:r>
            <a:r>
              <a:rPr lang="en-US" sz="2000" b="1" spc="20" dirty="0" err="1">
                <a:solidFill>
                  <a:schemeClr val="tx1">
                    <a:alpha val="58000"/>
                  </a:schemeClr>
                </a:solidFill>
              </a:rPr>
              <a:t>viewSite.htm?id</a:t>
            </a:r>
            <a:r>
              <a:rPr lang="en-US" sz="2000" b="1" spc="20" dirty="0">
                <a:solidFill>
                  <a:schemeClr val="tx1">
                    <a:alpha val="58000"/>
                  </a:schemeClr>
                </a:solidFill>
              </a:rPr>
              <a:t>=9166767</a:t>
            </a:r>
          </a:p>
        </p:txBody>
      </p:sp>
      <p:sp useBgFill="1">
        <p:nvSpPr>
          <p:cNvPr id="15" name="Freeform: Shape 14">
            <a:extLst>
              <a:ext uri="{FF2B5EF4-FFF2-40B4-BE49-F238E27FC236}">
                <a16:creationId xmlns:a16="http://schemas.microsoft.com/office/drawing/2014/main" id="{C27C1BEB-0B53-40C1-BFC6-73739970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4524373" y="-809624"/>
            <a:ext cx="3143251" cy="12192000"/>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5" name="Content Placeholder 4" descr="A group of people in a meeting&#10;&#10;Description automatically generated">
            <a:extLst>
              <a:ext uri="{FF2B5EF4-FFF2-40B4-BE49-F238E27FC236}">
                <a16:creationId xmlns:a16="http://schemas.microsoft.com/office/drawing/2014/main" id="{1EE96573-7D84-654E-A675-989909D008F0}"/>
              </a:ext>
            </a:extLst>
          </p:cNvPr>
          <p:cNvPicPr>
            <a:picLocks noGrp="1" noChangeAspect="1"/>
          </p:cNvPicPr>
          <p:nvPr>
            <p:ph idx="1"/>
          </p:nvPr>
        </p:nvPicPr>
        <p:blipFill>
          <a:blip r:embed="rId3"/>
          <a:srcRect r="409" b="-1"/>
          <a:stretch/>
        </p:blipFill>
        <p:spPr>
          <a:xfrm>
            <a:off x="536980" y="2573353"/>
            <a:ext cx="10923181" cy="3619482"/>
          </a:xfrm>
          <a:custGeom>
            <a:avLst/>
            <a:gdLst/>
            <a:ahLst/>
            <a:cxnLst/>
            <a:rect l="l" t="t" r="r" b="b"/>
            <a:pathLst>
              <a:path w="10923181" h="3619482">
                <a:moveTo>
                  <a:pt x="5162684" y="70"/>
                </a:moveTo>
                <a:cubicBezTo>
                  <a:pt x="5873377" y="-1471"/>
                  <a:pt x="6711399" y="23189"/>
                  <a:pt x="7311018" y="23189"/>
                </a:cubicBezTo>
                <a:cubicBezTo>
                  <a:pt x="8120143" y="34150"/>
                  <a:pt x="8726986" y="45110"/>
                  <a:pt x="9276035" y="34150"/>
                </a:cubicBezTo>
                <a:cubicBezTo>
                  <a:pt x="9969570" y="23189"/>
                  <a:pt x="10923181" y="691768"/>
                  <a:pt x="10923181" y="1908361"/>
                </a:cubicBezTo>
                <a:cubicBezTo>
                  <a:pt x="10923181" y="2357733"/>
                  <a:pt x="10730532" y="2796145"/>
                  <a:pt x="10537884" y="3015351"/>
                </a:cubicBezTo>
                <a:cubicBezTo>
                  <a:pt x="10345235" y="3234557"/>
                  <a:pt x="9767289" y="3530485"/>
                  <a:pt x="9468683" y="3563366"/>
                </a:cubicBezTo>
                <a:cubicBezTo>
                  <a:pt x="9227873" y="3596247"/>
                  <a:pt x="8245364" y="3519525"/>
                  <a:pt x="8004553" y="3574326"/>
                </a:cubicBezTo>
                <a:cubicBezTo>
                  <a:pt x="7763743" y="3618167"/>
                  <a:pt x="5596445" y="3574326"/>
                  <a:pt x="5076293" y="3607207"/>
                </a:cubicBezTo>
                <a:cubicBezTo>
                  <a:pt x="4556142" y="3651048"/>
                  <a:pt x="2042076" y="3563366"/>
                  <a:pt x="1753103" y="3563366"/>
                </a:cubicBezTo>
                <a:cubicBezTo>
                  <a:pt x="1454498" y="3563366"/>
                  <a:pt x="1454498" y="3563366"/>
                  <a:pt x="1454498" y="3563366"/>
                </a:cubicBezTo>
                <a:cubicBezTo>
                  <a:pt x="876552" y="3453763"/>
                  <a:pt x="491254" y="3234557"/>
                  <a:pt x="298605" y="3015351"/>
                </a:cubicBezTo>
                <a:cubicBezTo>
                  <a:pt x="96324" y="2686542"/>
                  <a:pt x="0" y="2357733"/>
                  <a:pt x="0" y="1689155"/>
                </a:cubicBezTo>
                <a:cubicBezTo>
                  <a:pt x="0" y="1141140"/>
                  <a:pt x="96324" y="812331"/>
                  <a:pt x="394930" y="582165"/>
                </a:cubicBezTo>
                <a:cubicBezTo>
                  <a:pt x="587579" y="362959"/>
                  <a:pt x="1165525" y="67031"/>
                  <a:pt x="1550822" y="34150"/>
                </a:cubicBezTo>
                <a:cubicBezTo>
                  <a:pt x="1945752" y="1269"/>
                  <a:pt x="2600758" y="88951"/>
                  <a:pt x="4507980" y="12229"/>
                </a:cubicBezTo>
                <a:cubicBezTo>
                  <a:pt x="4703037" y="4009"/>
                  <a:pt x="4925787" y="584"/>
                  <a:pt x="5162684" y="70"/>
                </a:cubicBezTo>
                <a:close/>
              </a:path>
            </a:pathLst>
          </a:custGeom>
        </p:spPr>
      </p:pic>
    </p:spTree>
    <p:extLst>
      <p:ext uri="{BB962C8B-B14F-4D97-AF65-F5344CB8AC3E}">
        <p14:creationId xmlns:p14="http://schemas.microsoft.com/office/powerpoint/2010/main" val="191967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9D89EBB-72B3-43C9-BAA0-C3D3A97AD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6BA549-E7EA-4091-94B3-7B2B3044E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B04F0-F24F-5C41-A946-ABA9637F252F}"/>
              </a:ext>
            </a:extLst>
          </p:cNvPr>
          <p:cNvSpPr>
            <a:spLocks noGrp="1"/>
          </p:cNvSpPr>
          <p:nvPr>
            <p:ph type="title"/>
          </p:nvPr>
        </p:nvSpPr>
        <p:spPr>
          <a:xfrm>
            <a:off x="1349567" y="619199"/>
            <a:ext cx="9492866" cy="576000"/>
          </a:xfrm>
        </p:spPr>
        <p:txBody>
          <a:bodyPr vert="horz" wrap="square" lIns="0" tIns="0" rIns="0" bIns="0" rtlCol="0" anchor="t" anchorCtr="0">
            <a:noAutofit/>
          </a:bodyPr>
          <a:lstStyle/>
          <a:p>
            <a:pPr algn="ctr">
              <a:lnSpc>
                <a:spcPct val="100000"/>
              </a:lnSpc>
            </a:pPr>
            <a:r>
              <a:rPr lang="en-US" sz="4800" spc="-100" dirty="0"/>
              <a:t>HBCU AL$ Resource Center</a:t>
            </a:r>
          </a:p>
        </p:txBody>
      </p:sp>
      <p:sp>
        <p:nvSpPr>
          <p:cNvPr id="6" name="TextBox 5">
            <a:extLst>
              <a:ext uri="{FF2B5EF4-FFF2-40B4-BE49-F238E27FC236}">
                <a16:creationId xmlns:a16="http://schemas.microsoft.com/office/drawing/2014/main" id="{F2992A98-1BA3-0D41-B534-FAE0F9F5BF9C}"/>
              </a:ext>
            </a:extLst>
          </p:cNvPr>
          <p:cNvSpPr txBox="1"/>
          <p:nvPr/>
        </p:nvSpPr>
        <p:spPr>
          <a:xfrm>
            <a:off x="918908" y="1458777"/>
            <a:ext cx="10503243" cy="340414"/>
          </a:xfrm>
          <a:prstGeom prst="rect">
            <a:avLst/>
          </a:prstGeom>
        </p:spPr>
        <p:txBody>
          <a:bodyPr vert="horz" wrap="square" lIns="0" tIns="0" rIns="0" bIns="0" rtlCol="0">
            <a:noAutofit/>
          </a:bodyPr>
          <a:lstStyle/>
          <a:p>
            <a:pPr algn="ctr" defTabSz="914400">
              <a:lnSpc>
                <a:spcPct val="120000"/>
              </a:lnSpc>
              <a:spcBef>
                <a:spcPts val="1000"/>
              </a:spcBef>
              <a:buClr>
                <a:schemeClr val="accent4"/>
              </a:buClr>
            </a:pPr>
            <a:r>
              <a:rPr lang="en-US" sz="2400" b="1" spc="20" dirty="0">
                <a:solidFill>
                  <a:schemeClr val="tx1">
                    <a:alpha val="58000"/>
                  </a:schemeClr>
                </a:solidFill>
              </a:rPr>
              <a:t>https://</a:t>
            </a:r>
            <a:r>
              <a:rPr lang="en-US" sz="2400" b="1" spc="20" dirty="0" err="1">
                <a:solidFill>
                  <a:schemeClr val="tx1">
                    <a:alpha val="58000"/>
                  </a:schemeClr>
                </a:solidFill>
              </a:rPr>
              <a:t>www.merlot.org</a:t>
            </a:r>
            <a:r>
              <a:rPr lang="en-US" sz="2400" b="1" spc="20" dirty="0">
                <a:solidFill>
                  <a:schemeClr val="tx1">
                    <a:alpha val="58000"/>
                  </a:schemeClr>
                </a:solidFill>
              </a:rPr>
              <a:t>/merlot/</a:t>
            </a:r>
            <a:r>
              <a:rPr lang="en-US" sz="2400" b="1" spc="20" dirty="0" err="1">
                <a:solidFill>
                  <a:schemeClr val="tx1">
                    <a:alpha val="58000"/>
                  </a:schemeClr>
                </a:solidFill>
              </a:rPr>
              <a:t>viewSite.htm?id</a:t>
            </a:r>
            <a:r>
              <a:rPr lang="en-US" sz="2400" b="1" spc="20" dirty="0">
                <a:solidFill>
                  <a:schemeClr val="tx1">
                    <a:alpha val="58000"/>
                  </a:schemeClr>
                </a:solidFill>
              </a:rPr>
              <a:t>=9162632</a:t>
            </a:r>
          </a:p>
        </p:txBody>
      </p:sp>
      <p:grpSp>
        <p:nvGrpSpPr>
          <p:cNvPr id="17" name="Group 16">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8"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2" name="Group 21">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23"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7" name="Freeform: Shape 26">
            <a:extLst>
              <a:ext uri="{FF2B5EF4-FFF2-40B4-BE49-F238E27FC236}">
                <a16:creationId xmlns:a16="http://schemas.microsoft.com/office/drawing/2014/main" id="{613F3963-915E-4812-8B39-BE6EA7CC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524375" y="-809624"/>
            <a:ext cx="3143251" cy="12192001"/>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5" name="Content Placeholder 4" descr="A close-up of a website&#10;&#10;Description automatically generated">
            <a:extLst>
              <a:ext uri="{FF2B5EF4-FFF2-40B4-BE49-F238E27FC236}">
                <a16:creationId xmlns:a16="http://schemas.microsoft.com/office/drawing/2014/main" id="{E4EDFF24-A7B8-FB49-966E-C968F841FCDC}"/>
              </a:ext>
            </a:extLst>
          </p:cNvPr>
          <p:cNvPicPr>
            <a:picLocks noGrp="1" noChangeAspect="1"/>
          </p:cNvPicPr>
          <p:nvPr>
            <p:ph idx="1"/>
          </p:nvPr>
        </p:nvPicPr>
        <p:blipFill>
          <a:blip r:embed="rId3"/>
          <a:srcRect r="6475" b="1"/>
          <a:stretch/>
        </p:blipFill>
        <p:spPr>
          <a:xfrm>
            <a:off x="20" y="2625018"/>
            <a:ext cx="12191980" cy="4008527"/>
          </a:xfrm>
          <a:custGeom>
            <a:avLst/>
            <a:gdLst/>
            <a:ahLst/>
            <a:cxnLst/>
            <a:rect l="l" t="t" r="r" b="b"/>
            <a:pathLst>
              <a:path w="12192000" h="4008527">
                <a:moveTo>
                  <a:pt x="4189346" y="67"/>
                </a:moveTo>
                <a:cubicBezTo>
                  <a:pt x="6609616" y="-2813"/>
                  <a:pt x="11142685" y="89351"/>
                  <a:pt x="11767395" y="89351"/>
                </a:cubicBezTo>
                <a:cubicBezTo>
                  <a:pt x="11866707" y="89351"/>
                  <a:pt x="11953607" y="89351"/>
                  <a:pt x="12029645" y="89351"/>
                </a:cubicBezTo>
                <a:lnTo>
                  <a:pt x="12192000" y="89351"/>
                </a:lnTo>
                <a:lnTo>
                  <a:pt x="12192000" y="3985854"/>
                </a:lnTo>
                <a:lnTo>
                  <a:pt x="12191997" y="3985854"/>
                </a:lnTo>
                <a:lnTo>
                  <a:pt x="12191997" y="3974419"/>
                </a:lnTo>
                <a:lnTo>
                  <a:pt x="12184243" y="3974470"/>
                </a:lnTo>
                <a:cubicBezTo>
                  <a:pt x="11170126" y="3981070"/>
                  <a:pt x="9547540" y="3991630"/>
                  <a:pt x="6951408" y="4008527"/>
                </a:cubicBezTo>
                <a:cubicBezTo>
                  <a:pt x="6951408" y="4008527"/>
                  <a:pt x="6951408" y="4008527"/>
                  <a:pt x="3941397" y="3963467"/>
                </a:cubicBezTo>
                <a:cubicBezTo>
                  <a:pt x="3941397" y="3963467"/>
                  <a:pt x="3941397" y="3963467"/>
                  <a:pt x="1332721" y="3963467"/>
                </a:cubicBezTo>
                <a:cubicBezTo>
                  <a:pt x="1232387" y="3963467"/>
                  <a:pt x="831053" y="3963467"/>
                  <a:pt x="329384" y="3963467"/>
                </a:cubicBezTo>
                <a:lnTo>
                  <a:pt x="0" y="3969926"/>
                </a:lnTo>
                <a:lnTo>
                  <a:pt x="0" y="40691"/>
                </a:lnTo>
                <a:lnTo>
                  <a:pt x="20858" y="40713"/>
                </a:lnTo>
                <a:cubicBezTo>
                  <a:pt x="1271033" y="41633"/>
                  <a:pt x="2406326" y="39179"/>
                  <a:pt x="2925316" y="19546"/>
                </a:cubicBezTo>
                <a:cubicBezTo>
                  <a:pt x="3184813" y="6458"/>
                  <a:pt x="3630821" y="732"/>
                  <a:pt x="4189346" y="67"/>
                </a:cubicBezTo>
                <a:close/>
              </a:path>
            </a:pathLst>
          </a:custGeom>
        </p:spPr>
      </p:pic>
    </p:spTree>
    <p:extLst>
      <p:ext uri="{BB962C8B-B14F-4D97-AF65-F5344CB8AC3E}">
        <p14:creationId xmlns:p14="http://schemas.microsoft.com/office/powerpoint/2010/main" val="361971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B0DE-B75F-0544-9FD6-3808BF7AAB07}"/>
              </a:ext>
            </a:extLst>
          </p:cNvPr>
          <p:cNvSpPr>
            <a:spLocks noGrp="1"/>
          </p:cNvSpPr>
          <p:nvPr>
            <p:ph type="title"/>
          </p:nvPr>
        </p:nvSpPr>
        <p:spPr/>
        <p:txBody>
          <a:bodyPr>
            <a:normAutofit/>
          </a:bodyPr>
          <a:lstStyle/>
          <a:p>
            <a:r>
              <a:rPr lang="en-US" sz="5400" dirty="0"/>
              <a:t>Developing Faculty Showcase/ePortfolios</a:t>
            </a:r>
          </a:p>
        </p:txBody>
      </p:sp>
      <p:pic>
        <p:nvPicPr>
          <p:cNvPr id="5" name="Content Placeholder 4" descr="A close-up of a certificate&#10;&#10;Description automatically generated">
            <a:extLst>
              <a:ext uri="{FF2B5EF4-FFF2-40B4-BE49-F238E27FC236}">
                <a16:creationId xmlns:a16="http://schemas.microsoft.com/office/drawing/2014/main" id="{8D788B8B-726A-D84E-929E-A6EE1F3C45CD}"/>
              </a:ext>
            </a:extLst>
          </p:cNvPr>
          <p:cNvPicPr>
            <a:picLocks noGrp="1" noChangeAspect="1"/>
          </p:cNvPicPr>
          <p:nvPr>
            <p:ph idx="1"/>
          </p:nvPr>
        </p:nvPicPr>
        <p:blipFill>
          <a:blip r:embed="rId3"/>
          <a:stretch>
            <a:fillRect/>
          </a:stretch>
        </p:blipFill>
        <p:spPr>
          <a:xfrm>
            <a:off x="2837531" y="1923750"/>
            <a:ext cx="6493260" cy="3227387"/>
          </a:xfrm>
        </p:spPr>
      </p:pic>
      <p:sp>
        <p:nvSpPr>
          <p:cNvPr id="6" name="TextBox 5">
            <a:extLst>
              <a:ext uri="{FF2B5EF4-FFF2-40B4-BE49-F238E27FC236}">
                <a16:creationId xmlns:a16="http://schemas.microsoft.com/office/drawing/2014/main" id="{5AEADC3E-B89D-CF42-B6EA-150DB39BC96D}"/>
              </a:ext>
            </a:extLst>
          </p:cNvPr>
          <p:cNvSpPr txBox="1"/>
          <p:nvPr/>
        </p:nvSpPr>
        <p:spPr>
          <a:xfrm>
            <a:off x="2730844" y="5671751"/>
            <a:ext cx="7339914" cy="646331"/>
          </a:xfrm>
          <a:prstGeom prst="rect">
            <a:avLst/>
          </a:prstGeom>
          <a:noFill/>
        </p:spPr>
        <p:txBody>
          <a:bodyPr wrap="square" rtlCol="0">
            <a:spAutoFit/>
          </a:bodyPr>
          <a:lstStyle/>
          <a:p>
            <a:r>
              <a:rPr lang="en-US" dirty="0"/>
              <a:t>Morehouse Faculty Showcase: https://</a:t>
            </a:r>
            <a:r>
              <a:rPr lang="en-US" dirty="0" err="1"/>
              <a:t>www.merlot.org</a:t>
            </a:r>
            <a:r>
              <a:rPr lang="en-US" dirty="0"/>
              <a:t>/merlot/</a:t>
            </a:r>
            <a:r>
              <a:rPr lang="en-US" dirty="0" err="1"/>
              <a:t>viewSite.htm?id</a:t>
            </a:r>
            <a:r>
              <a:rPr lang="en-US" dirty="0"/>
              <a:t>=9163173</a:t>
            </a:r>
          </a:p>
        </p:txBody>
      </p:sp>
    </p:spTree>
    <p:extLst>
      <p:ext uri="{BB962C8B-B14F-4D97-AF65-F5344CB8AC3E}">
        <p14:creationId xmlns:p14="http://schemas.microsoft.com/office/powerpoint/2010/main" val="243728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7DE2D3-8A21-4D52-9C8C-8E7A2BE99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8ABB83-B231-4F0C-BF9E-E405FCF7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2EBD8-CFF8-944D-A2EB-FA4B56938DA6}"/>
              </a:ext>
            </a:extLst>
          </p:cNvPr>
          <p:cNvSpPr>
            <a:spLocks noGrp="1"/>
          </p:cNvSpPr>
          <p:nvPr>
            <p:ph type="title"/>
          </p:nvPr>
        </p:nvSpPr>
        <p:spPr>
          <a:xfrm>
            <a:off x="206395" y="550169"/>
            <a:ext cx="4649810" cy="1216593"/>
          </a:xfrm>
        </p:spPr>
        <p:txBody>
          <a:bodyPr vert="horz" wrap="square" lIns="0" tIns="0" rIns="0" bIns="0" rtlCol="0" anchor="t" anchorCtr="0">
            <a:normAutofit/>
          </a:bodyPr>
          <a:lstStyle/>
          <a:p>
            <a:pPr>
              <a:lnSpc>
                <a:spcPct val="100000"/>
              </a:lnSpc>
            </a:pPr>
            <a:r>
              <a:rPr lang="en-US" sz="3600" b="1" dirty="0"/>
              <a:t>Faculty Showcase/</a:t>
            </a:r>
            <a:r>
              <a:rPr lang="en-US" sz="3600" b="1" dirty="0" err="1"/>
              <a:t>ePortfolio</a:t>
            </a:r>
            <a:r>
              <a:rPr lang="en-US" sz="3600" b="1" dirty="0"/>
              <a:t> How-To</a:t>
            </a:r>
          </a:p>
        </p:txBody>
      </p:sp>
      <p:sp>
        <p:nvSpPr>
          <p:cNvPr id="4" name="TextBox 3">
            <a:extLst>
              <a:ext uri="{FF2B5EF4-FFF2-40B4-BE49-F238E27FC236}">
                <a16:creationId xmlns:a16="http://schemas.microsoft.com/office/drawing/2014/main" id="{8636C3A2-32E6-494E-A38A-5108C0C8A15C}"/>
              </a:ext>
            </a:extLst>
          </p:cNvPr>
          <p:cNvSpPr txBox="1"/>
          <p:nvPr/>
        </p:nvSpPr>
        <p:spPr>
          <a:xfrm>
            <a:off x="5189837" y="484249"/>
            <a:ext cx="6233774" cy="1282513"/>
          </a:xfrm>
          <a:prstGeom prst="rect">
            <a:avLst/>
          </a:prstGeom>
        </p:spPr>
        <p:txBody>
          <a:bodyPr vert="horz" lIns="0" tIns="0" rIns="0" bIns="0" rtlCol="0">
            <a:normAutofit lnSpcReduction="10000"/>
          </a:bodyPr>
          <a:lstStyle/>
          <a:p>
            <a:pPr defTabSz="914400">
              <a:lnSpc>
                <a:spcPct val="120000"/>
              </a:lnSpc>
              <a:spcAft>
                <a:spcPts val="600"/>
              </a:spcAft>
              <a:buClr>
                <a:schemeClr val="accent4"/>
              </a:buClr>
            </a:pPr>
            <a:r>
              <a:rPr lang="en-US" sz="1900" b="1" spc="20" dirty="0">
                <a:solidFill>
                  <a:schemeClr val="tx1">
                    <a:alpha val="58000"/>
                  </a:schemeClr>
                </a:solidFill>
              </a:rPr>
              <a:t>https://</a:t>
            </a:r>
            <a:r>
              <a:rPr lang="en-US" sz="1900" b="1" spc="20" dirty="0" err="1">
                <a:solidFill>
                  <a:schemeClr val="tx1">
                    <a:alpha val="58000"/>
                  </a:schemeClr>
                </a:solidFill>
              </a:rPr>
              <a:t>info.merlot.org</a:t>
            </a:r>
            <a:r>
              <a:rPr lang="en-US" sz="1900" b="1" spc="20" dirty="0">
                <a:solidFill>
                  <a:schemeClr val="tx1">
                    <a:alpha val="58000"/>
                  </a:schemeClr>
                </a:solidFill>
              </a:rPr>
              <a:t>/</a:t>
            </a:r>
            <a:r>
              <a:rPr lang="en-US" sz="1900" b="1" spc="20" dirty="0" err="1">
                <a:solidFill>
                  <a:schemeClr val="tx1">
                    <a:alpha val="58000"/>
                  </a:schemeClr>
                </a:solidFill>
              </a:rPr>
              <a:t>merlothelp</a:t>
            </a:r>
            <a:r>
              <a:rPr lang="en-US" sz="1900" b="1" spc="20" dirty="0">
                <a:solidFill>
                  <a:schemeClr val="tx1">
                    <a:alpha val="58000"/>
                  </a:schemeClr>
                </a:solidFill>
              </a:rPr>
              <a:t>/</a:t>
            </a:r>
            <a:r>
              <a:rPr lang="en-US" sz="1900" b="1" spc="20" dirty="0" err="1">
                <a:solidFill>
                  <a:schemeClr val="tx1">
                    <a:alpha val="58000"/>
                  </a:schemeClr>
                </a:solidFill>
              </a:rPr>
              <a:t>topic.htm#t</a:t>
            </a:r>
            <a:r>
              <a:rPr lang="en-US" sz="1900" b="1" spc="20" dirty="0">
                <a:solidFill>
                  <a:schemeClr val="tx1">
                    <a:alpha val="58000"/>
                  </a:schemeClr>
                </a:solidFill>
              </a:rPr>
              <a:t>=</a:t>
            </a:r>
            <a:r>
              <a:rPr lang="en-US" sz="1900" b="1" spc="20" dirty="0" err="1">
                <a:solidFill>
                  <a:schemeClr val="tx1">
                    <a:alpha val="58000"/>
                  </a:schemeClr>
                </a:solidFill>
              </a:rPr>
              <a:t>Create_Course_ePortfolios.htm&amp;rhsearch</a:t>
            </a:r>
            <a:r>
              <a:rPr lang="en-US" sz="1900" b="1" spc="20" dirty="0">
                <a:solidFill>
                  <a:schemeClr val="tx1">
                    <a:alpha val="58000"/>
                  </a:schemeClr>
                </a:solidFill>
              </a:rPr>
              <a:t>=</a:t>
            </a:r>
            <a:r>
              <a:rPr lang="en-US" sz="1900" b="1" spc="20" dirty="0" err="1">
                <a:solidFill>
                  <a:schemeClr val="tx1">
                    <a:alpha val="58000"/>
                  </a:schemeClr>
                </a:solidFill>
              </a:rPr>
              <a:t>eportfolio&amp;rhhlterm</a:t>
            </a:r>
            <a:r>
              <a:rPr lang="en-US" sz="1900" b="1" spc="20" dirty="0">
                <a:solidFill>
                  <a:schemeClr val="tx1">
                    <a:alpha val="58000"/>
                  </a:schemeClr>
                </a:solidFill>
              </a:rPr>
              <a:t>=eportfolios%20eportfolio%20eportfolio%E2%80%9D</a:t>
            </a:r>
          </a:p>
        </p:txBody>
      </p:sp>
      <p:pic>
        <p:nvPicPr>
          <p:cNvPr id="6" name="Content Placeholder 5" descr="A screenshot of a computer&#10;&#10;Description automatically generated">
            <a:extLst>
              <a:ext uri="{FF2B5EF4-FFF2-40B4-BE49-F238E27FC236}">
                <a16:creationId xmlns:a16="http://schemas.microsoft.com/office/drawing/2014/main" id="{96DBBC06-5B0B-AF41-8188-C3ED7FA1A5E5}"/>
              </a:ext>
            </a:extLst>
          </p:cNvPr>
          <p:cNvPicPr>
            <a:picLocks noGrp="1" noChangeAspect="1"/>
          </p:cNvPicPr>
          <p:nvPr>
            <p:ph idx="1"/>
          </p:nvPr>
        </p:nvPicPr>
        <p:blipFill>
          <a:blip r:embed="rId3"/>
          <a:stretch>
            <a:fillRect/>
          </a:stretch>
        </p:blipFill>
        <p:spPr>
          <a:xfrm>
            <a:off x="2471351" y="1887828"/>
            <a:ext cx="7606440" cy="4849106"/>
          </a:xfrm>
          <a:custGeom>
            <a:avLst/>
            <a:gdLst/>
            <a:ahLst/>
            <a:cxnLst/>
            <a:rect l="l" t="t" r="r" b="b"/>
            <a:pathLst>
              <a:path w="10728325" h="3501162">
                <a:moveTo>
                  <a:pt x="0" y="0"/>
                </a:moveTo>
                <a:lnTo>
                  <a:pt x="10728325" y="0"/>
                </a:lnTo>
                <a:lnTo>
                  <a:pt x="10728325" y="3501162"/>
                </a:lnTo>
                <a:lnTo>
                  <a:pt x="0" y="3501162"/>
                </a:lnTo>
                <a:close/>
              </a:path>
            </a:pathLst>
          </a:custGeom>
        </p:spPr>
      </p:pic>
    </p:spTree>
    <p:extLst>
      <p:ext uri="{BB962C8B-B14F-4D97-AF65-F5344CB8AC3E}">
        <p14:creationId xmlns:p14="http://schemas.microsoft.com/office/powerpoint/2010/main" val="369350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CF112-CE49-4CE6-991F-E4A6FCAD4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adhesive taps and pen on open notebook">
            <a:extLst>
              <a:ext uri="{FF2B5EF4-FFF2-40B4-BE49-F238E27FC236}">
                <a16:creationId xmlns:a16="http://schemas.microsoft.com/office/drawing/2014/main" id="{A073D78D-6740-D7FC-C6B7-4163759572FA}"/>
              </a:ext>
            </a:extLst>
          </p:cNvPr>
          <p:cNvPicPr>
            <a:picLocks noChangeAspect="1"/>
          </p:cNvPicPr>
          <p:nvPr/>
        </p:nvPicPr>
        <p:blipFill>
          <a:blip r:embed="rId2"/>
          <a:srcRect r="52709" b="-1"/>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Title 1">
            <a:extLst>
              <a:ext uri="{FF2B5EF4-FFF2-40B4-BE49-F238E27FC236}">
                <a16:creationId xmlns:a16="http://schemas.microsoft.com/office/drawing/2014/main" id="{C3B688A1-338E-7B47-B325-831878B911A5}"/>
              </a:ext>
            </a:extLst>
          </p:cNvPr>
          <p:cNvSpPr>
            <a:spLocks noGrp="1"/>
          </p:cNvSpPr>
          <p:nvPr>
            <p:ph type="title"/>
          </p:nvPr>
        </p:nvSpPr>
        <p:spPr>
          <a:xfrm>
            <a:off x="358346" y="529813"/>
            <a:ext cx="7376984" cy="1477328"/>
          </a:xfrm>
        </p:spPr>
        <p:txBody>
          <a:bodyPr wrap="square" anchor="ctr">
            <a:normAutofit/>
          </a:bodyPr>
          <a:lstStyle/>
          <a:p>
            <a:r>
              <a:rPr lang="en-US" dirty="0"/>
              <a:t>Make your voice count! Contribute to the </a:t>
            </a:r>
            <a:br>
              <a:rPr lang="en-US" dirty="0"/>
            </a:br>
            <a:r>
              <a:rPr lang="en-US" dirty="0"/>
              <a:t>HBCU AL$ Playbooks today!</a:t>
            </a:r>
          </a:p>
        </p:txBody>
      </p:sp>
      <p:sp>
        <p:nvSpPr>
          <p:cNvPr id="3" name="Content Placeholder 2">
            <a:extLst>
              <a:ext uri="{FF2B5EF4-FFF2-40B4-BE49-F238E27FC236}">
                <a16:creationId xmlns:a16="http://schemas.microsoft.com/office/drawing/2014/main" id="{B0197ED5-5771-324D-B499-A35A1BC60F88}"/>
              </a:ext>
            </a:extLst>
          </p:cNvPr>
          <p:cNvSpPr>
            <a:spLocks noGrp="1"/>
          </p:cNvSpPr>
          <p:nvPr>
            <p:ph idx="1"/>
          </p:nvPr>
        </p:nvSpPr>
        <p:spPr>
          <a:xfrm>
            <a:off x="358346" y="2007141"/>
            <a:ext cx="7760043" cy="3941429"/>
          </a:xfrm>
        </p:spPr>
        <p:txBody>
          <a:bodyPr>
            <a:normAutofit/>
          </a:bodyPr>
          <a:lstStyle/>
          <a:p>
            <a:pPr marL="0" indent="0">
              <a:buNone/>
            </a:pPr>
            <a:r>
              <a:rPr lang="en-US" sz="3000" b="1" i="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https://bit.ly/oecplaybooks </a:t>
            </a:r>
            <a:endParaRPr lang="en-US" sz="3000" b="1" i="0" u="none" strike="noStrike" dirty="0">
              <a:effectLst/>
              <a:latin typeface="Roboto" panose="02000000000000000000" pitchFamily="2" charset="0"/>
            </a:endParaRPr>
          </a:p>
          <a:p>
            <a:pPr marL="0" indent="0">
              <a:buNone/>
            </a:pPr>
            <a:endParaRPr lang="en-US" b="1" dirty="0">
              <a:latin typeface="Roboto" panose="02000000000000000000" pitchFamily="2" charset="0"/>
            </a:endParaRPr>
          </a:p>
          <a:p>
            <a:pPr marL="0" indent="0">
              <a:buNone/>
            </a:pPr>
            <a:r>
              <a:rPr lang="en-US" sz="4000" b="1" dirty="0">
                <a:latin typeface="Roboto" panose="02000000000000000000" pitchFamily="2" charset="0"/>
              </a:rPr>
              <a:t>Want to know more about Playbooks?</a:t>
            </a:r>
          </a:p>
          <a:p>
            <a:pPr marL="0" indent="0">
              <a:buNone/>
            </a:pPr>
            <a:r>
              <a:rPr lang="en-US" b="1" dirty="0">
                <a:latin typeface="Roboto" panose="02000000000000000000" pitchFamily="2" charset="0"/>
              </a:rPr>
              <a:t> </a:t>
            </a:r>
            <a:r>
              <a:rPr lang="en-US" b="1" i="0" u="sng" dirty="0">
                <a:effectLst/>
                <a:latin typeface="Roboto" panose="02000000000000000000" pitchFamily="2" charset="0"/>
                <a:hlinkClick r:id="rId4">
                  <a:extLst>
                    <a:ext uri="{A12FA001-AC4F-418D-AE19-62706E023703}">
                      <ahyp:hlinkClr xmlns:ahyp="http://schemas.microsoft.com/office/drawing/2018/hyperlinkcolor" val="tx"/>
                    </a:ext>
                  </a:extLst>
                </a:hlinkClick>
              </a:rPr>
              <a:t>https://docs.google.com/presentation/d/11mo56QT4CWVABk50CjsfN-tx3NWcW9UEWO1yjppY6o0/edit#slide=id.p</a:t>
            </a:r>
            <a:r>
              <a:rPr lang="en-US" b="1" dirty="0">
                <a:latin typeface="Roboto" panose="02000000000000000000" pitchFamily="2" charset="0"/>
              </a:rPr>
              <a:t> </a:t>
            </a:r>
          </a:p>
        </p:txBody>
      </p:sp>
    </p:spTree>
    <p:extLst>
      <p:ext uri="{BB962C8B-B14F-4D97-AF65-F5344CB8AC3E}">
        <p14:creationId xmlns:p14="http://schemas.microsoft.com/office/powerpoint/2010/main" val="2053119634"/>
      </p:ext>
    </p:extLst>
  </p:cSld>
  <p:clrMapOvr>
    <a:masterClrMapping/>
  </p:clrMapOvr>
</p:sld>
</file>

<file path=ppt/theme/theme1.xml><?xml version="1.0" encoding="utf-8"?>
<a:theme xmlns:a="http://schemas.openxmlformats.org/drawingml/2006/main" name="Blob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532</Words>
  <Application>Microsoft Macintosh PowerPoint</Application>
  <PresentationFormat>Widescreen</PresentationFormat>
  <Paragraphs>55</Paragraphs>
  <Slides>11</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Abadi</vt:lpstr>
      <vt:lpstr>Aptos</vt:lpstr>
      <vt:lpstr>Arial</vt:lpstr>
      <vt:lpstr>Arial  </vt:lpstr>
      <vt:lpstr>Arial Nova</vt:lpstr>
      <vt:lpstr>Calibri</vt:lpstr>
      <vt:lpstr>Courier New</vt:lpstr>
      <vt:lpstr>Helvetica Neue</vt:lpstr>
      <vt:lpstr>Roboto</vt:lpstr>
      <vt:lpstr>Sagona Book</vt:lpstr>
      <vt:lpstr>The Hand Extrablack</vt:lpstr>
      <vt:lpstr>BlobVTI</vt:lpstr>
      <vt:lpstr>Enabling the EcoSystem</vt:lpstr>
      <vt:lpstr>Sustaining Open Cultures in HBCUs</vt:lpstr>
      <vt:lpstr>Planning is Critical  for Creating  an OER Mindset and  Sustaining Implementation</vt:lpstr>
      <vt:lpstr>Agenda</vt:lpstr>
      <vt:lpstr>Benefits of Using the MERLOT TA Portal</vt:lpstr>
      <vt:lpstr>HBCU AL$ Resource Center</vt:lpstr>
      <vt:lpstr>Developing Faculty Showcase/ePortfolios</vt:lpstr>
      <vt:lpstr>Faculty Showcase/ePortfolio How-To</vt:lpstr>
      <vt:lpstr>Make your voice count! Contribute to the  HBCU AL$ Playbooks today!</vt:lpstr>
      <vt:lpstr>Open Discussion: How can we better assist your HBCU AL$ efforts?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the EcoSystem</dc:title>
  <dc:creator>maria fieth</dc:creator>
  <cp:lastModifiedBy>maria fieth</cp:lastModifiedBy>
  <cp:revision>1</cp:revision>
  <dcterms:created xsi:type="dcterms:W3CDTF">2024-08-05T18:39:14Z</dcterms:created>
  <dcterms:modified xsi:type="dcterms:W3CDTF">2024-08-06T20:51:09Z</dcterms:modified>
</cp:coreProperties>
</file>