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0" r:id="rId3"/>
    <p:sldId id="259" r:id="rId4"/>
    <p:sldId id="257" r:id="rId5"/>
    <p:sldId id="268" r:id="rId6"/>
    <p:sldId id="265" r:id="rId7"/>
    <p:sldId id="269" r:id="rId8"/>
    <p:sldId id="271" r:id="rId9"/>
    <p:sldId id="272" r:id="rId10"/>
    <p:sldId id="273" r:id="rId11"/>
    <p:sldId id="258" r:id="rId12"/>
    <p:sldId id="274" r:id="rId13"/>
    <p:sldId id="270" r:id="rId14"/>
    <p:sldId id="263" r:id="rId15"/>
    <p:sldId id="275"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29"/>
    <p:restoredTop sz="79718"/>
  </p:normalViewPr>
  <p:slideViewPr>
    <p:cSldViewPr snapToGrid="0">
      <p:cViewPr varScale="1">
        <p:scale>
          <a:sx n="53" d="100"/>
          <a:sy n="53" d="100"/>
        </p:scale>
        <p:origin x="4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001E2-021C-524B-8DEC-5149ED8D7806}"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3B4C8-7A5D-4848-9E9E-31DD64D2FF95}" type="slidenum">
              <a:rPr lang="en-US" smtClean="0"/>
              <a:t>‹#›</a:t>
            </a:fld>
            <a:endParaRPr lang="en-US"/>
          </a:p>
        </p:txBody>
      </p:sp>
    </p:spTree>
    <p:extLst>
      <p:ext uri="{BB962C8B-B14F-4D97-AF65-F5344CB8AC3E}">
        <p14:creationId xmlns:p14="http://schemas.microsoft.com/office/powerpoint/2010/main" val="336096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science/book/978032340169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016/B978-0-323-40169-2.00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share the basics of electrolytes and some of the pathophysiology associated with electrolyte disturbances. This is part of a three part series and each compliment one another.  I recommend listening in numerical order. </a:t>
            </a:r>
          </a:p>
        </p:txBody>
      </p:sp>
      <p:sp>
        <p:nvSpPr>
          <p:cNvPr id="4" name="Slide Number Placeholder 3"/>
          <p:cNvSpPr>
            <a:spLocks noGrp="1"/>
          </p:cNvSpPr>
          <p:nvPr>
            <p:ph type="sldNum" sz="quarter" idx="5"/>
          </p:nvPr>
        </p:nvSpPr>
        <p:spPr/>
        <p:txBody>
          <a:bodyPr/>
          <a:lstStyle/>
          <a:p>
            <a:fld id="{54C3B4C8-7A5D-4848-9E9E-31DD64D2FF95}" type="slidenum">
              <a:rPr lang="en-US" smtClean="0"/>
              <a:t>1</a:t>
            </a:fld>
            <a:endParaRPr lang="en-US"/>
          </a:p>
        </p:txBody>
      </p:sp>
    </p:spTree>
    <p:extLst>
      <p:ext uri="{BB962C8B-B14F-4D97-AF65-F5344CB8AC3E}">
        <p14:creationId xmlns:p14="http://schemas.microsoft.com/office/powerpoint/2010/main" val="249138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Hypermagnesium</a:t>
            </a:r>
            <a:r>
              <a:rPr lang="en-US" dirty="0"/>
              <a:t> is levels greater than 2.1 </a:t>
            </a:r>
            <a:r>
              <a:rPr lang="en-US" dirty="0" err="1"/>
              <a:t>mEq</a:t>
            </a:r>
            <a:r>
              <a:rPr lang="en-US" dirty="0"/>
              <a:t> per liter and can be thought of as everything is calm and quiet. In the heart there will be heart block, prolonged PR intervals, bradycardia and hypotension.  You will also see hyporeflexia, decreased deep tendon reflexes, slow GI symptoms, shallow respirations and confusion.</a:t>
            </a:r>
          </a:p>
          <a:p>
            <a:endParaRPr lang="en-US" dirty="0"/>
          </a:p>
          <a:p>
            <a:r>
              <a:rPr lang="en-US" dirty="0" err="1"/>
              <a:t>Hypomagnesisum</a:t>
            </a:r>
            <a:r>
              <a:rPr lang="en-US" dirty="0"/>
              <a:t>, when levels are less than 1.3 </a:t>
            </a:r>
            <a:r>
              <a:rPr lang="en-US" dirty="0" err="1"/>
              <a:t>millequivilents</a:t>
            </a:r>
            <a:r>
              <a:rPr lang="en-US" dirty="0"/>
              <a:t> per liter will cause </a:t>
            </a:r>
            <a:r>
              <a:rPr lang="en-US" dirty="0" err="1"/>
              <a:t>torsades</a:t>
            </a:r>
            <a:r>
              <a:rPr lang="en-US" dirty="0"/>
              <a:t> de pointes, ventricular fibrillation, tachycardia, ST depression and T wave inversion. You will also see hyperreflexia, increased deep tendon reflexes, nystagmus, diarrhea and confusion</a:t>
            </a:r>
          </a:p>
        </p:txBody>
      </p:sp>
      <p:sp>
        <p:nvSpPr>
          <p:cNvPr id="4" name="Slide Number Placeholder 3"/>
          <p:cNvSpPr>
            <a:spLocks noGrp="1"/>
          </p:cNvSpPr>
          <p:nvPr>
            <p:ph type="sldNum" sz="quarter" idx="5"/>
          </p:nvPr>
        </p:nvSpPr>
        <p:spPr/>
        <p:txBody>
          <a:bodyPr/>
          <a:lstStyle/>
          <a:p>
            <a:fld id="{54C3B4C8-7A5D-4848-9E9E-31DD64D2FF95}" type="slidenum">
              <a:rPr lang="en-US" smtClean="0"/>
              <a:t>10</a:t>
            </a:fld>
            <a:endParaRPr lang="en-US"/>
          </a:p>
        </p:txBody>
      </p:sp>
    </p:spTree>
    <p:extLst>
      <p:ext uri="{BB962C8B-B14F-4D97-AF65-F5344CB8AC3E}">
        <p14:creationId xmlns:p14="http://schemas.microsoft.com/office/powerpoint/2010/main" val="350041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levels above 10.5 will show symptoms of constipation, bone pain, renal stones, slow deep tendon reflexes and muscle weakness</a:t>
            </a:r>
          </a:p>
          <a:p>
            <a:r>
              <a:rPr lang="en-US" dirty="0"/>
              <a:t>Hypocalcemia, levels below 9, will have trousseaus signs and </a:t>
            </a:r>
            <a:r>
              <a:rPr lang="en-US" dirty="0" err="1"/>
              <a:t>chvosteks</a:t>
            </a:r>
            <a:r>
              <a:rPr lang="en-US" dirty="0"/>
              <a:t> signs, scan the QR code to watch an example of these</a:t>
            </a:r>
          </a:p>
          <a:p>
            <a:r>
              <a:rPr lang="en-US" dirty="0"/>
              <a:t>You will also see circumoral tingling and diarrhea.  Hypocalcemia increases risks of fractures, bleeding and cardiac dysrhythmias.</a:t>
            </a:r>
          </a:p>
          <a:p>
            <a:endParaRPr lang="en-US" dirty="0"/>
          </a:p>
          <a:p>
            <a:r>
              <a:rPr lang="en-US" dirty="0"/>
              <a:t>Scan the QR code </a:t>
            </a:r>
          </a:p>
        </p:txBody>
      </p:sp>
      <p:sp>
        <p:nvSpPr>
          <p:cNvPr id="4" name="Slide Number Placeholder 3"/>
          <p:cNvSpPr>
            <a:spLocks noGrp="1"/>
          </p:cNvSpPr>
          <p:nvPr>
            <p:ph type="sldNum" sz="quarter" idx="5"/>
          </p:nvPr>
        </p:nvSpPr>
        <p:spPr/>
        <p:txBody>
          <a:bodyPr/>
          <a:lstStyle/>
          <a:p>
            <a:fld id="{54C3B4C8-7A5D-4848-9E9E-31DD64D2FF95}" type="slidenum">
              <a:rPr lang="en-US" smtClean="0"/>
              <a:t>11</a:t>
            </a:fld>
            <a:endParaRPr lang="en-US"/>
          </a:p>
        </p:txBody>
      </p:sp>
    </p:spTree>
    <p:extLst>
      <p:ext uri="{BB962C8B-B14F-4D97-AF65-F5344CB8AC3E}">
        <p14:creationId xmlns:p14="http://schemas.microsoft.com/office/powerpoint/2010/main" val="116996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Bicarbonate is one of the body’s pH buffers, check out the acid base lecture for further details.</a:t>
            </a:r>
          </a:p>
          <a:p>
            <a:r>
              <a:rPr lang="en-US" dirty="0"/>
              <a:t>Bicarbonate is formed from carbon dioxide and water</a:t>
            </a:r>
          </a:p>
          <a:p>
            <a:r>
              <a:rPr lang="en-US" dirty="0"/>
              <a:t>Low levels of bicarbonate, less than 22 </a:t>
            </a:r>
            <a:r>
              <a:rPr lang="en-US" dirty="0" err="1"/>
              <a:t>millimols</a:t>
            </a:r>
            <a:r>
              <a:rPr lang="en-US" dirty="0"/>
              <a:t> per liter is caused by severe vomiting or diarrhea, or certain diuretics, </a:t>
            </a:r>
            <a:r>
              <a:rPr lang="en-US" dirty="0" err="1"/>
              <a:t>Addisons</a:t>
            </a:r>
            <a:r>
              <a:rPr lang="en-US" dirty="0"/>
              <a:t> disease, or chronic nephritis.  The renal system will adjust to excrete hydrogen ions to conserve bicarbonate ions.</a:t>
            </a:r>
          </a:p>
          <a:p>
            <a:r>
              <a:rPr lang="en-US" dirty="0"/>
              <a:t>High levels of bicarbonate, greater than 29 </a:t>
            </a:r>
            <a:r>
              <a:rPr lang="en-US" dirty="0" err="1"/>
              <a:t>millimols</a:t>
            </a:r>
            <a:r>
              <a:rPr lang="en-US" dirty="0"/>
              <a:t> per liter can be due to ingestion of bicarbonate ions, like antacids for acid reflux or </a:t>
            </a:r>
            <a:r>
              <a:rPr lang="en-US" dirty="0" err="1"/>
              <a:t>Cushings</a:t>
            </a:r>
            <a:r>
              <a:rPr lang="en-US" dirty="0"/>
              <a:t> disease.</a:t>
            </a:r>
          </a:p>
          <a:p>
            <a:endParaRPr lang="en-US" dirty="0"/>
          </a:p>
          <a:p>
            <a:endParaRPr lang="en-US" dirty="0"/>
          </a:p>
          <a:p>
            <a:r>
              <a:rPr lang="en-US" dirty="0"/>
              <a:t>https://</a:t>
            </a:r>
            <a:r>
              <a:rPr lang="en-US" dirty="0" err="1"/>
              <a:t>openstax.org</a:t>
            </a:r>
            <a:r>
              <a:rPr lang="en-US" dirty="0"/>
              <a:t>/books/anatomy-and-physiology/pages/26-3-electrolyte-balance?query=</a:t>
            </a:r>
            <a:r>
              <a:rPr lang="en-US" dirty="0" err="1"/>
              <a:t>bicarbonate&amp;target</a:t>
            </a:r>
            <a:r>
              <a:rPr lang="en-US" dirty="0"/>
              <a:t>=%7B%22index%22%3A0%2C%22type%22%3A%22search%22%7D#fs-id1386356</a:t>
            </a:r>
          </a:p>
          <a:p>
            <a:endParaRPr lang="en-US" dirty="0"/>
          </a:p>
          <a:p>
            <a:r>
              <a:rPr lang="en-US" dirty="0"/>
              <a:t>For more information on how and why the body buffers see lecture 2 on </a:t>
            </a:r>
            <a:r>
              <a:rPr lang="en-US" dirty="0" err="1"/>
              <a:t>abg</a:t>
            </a:r>
            <a:endParaRPr lang="en-US" dirty="0"/>
          </a:p>
          <a:p>
            <a:endParaRPr lang="en-US" dirty="0"/>
          </a:p>
          <a:p>
            <a:r>
              <a:rPr lang="en-US" dirty="0"/>
              <a:t>Move bicarbonate to acid base lecture</a:t>
            </a:r>
          </a:p>
        </p:txBody>
      </p:sp>
      <p:sp>
        <p:nvSpPr>
          <p:cNvPr id="4" name="Slide Number Placeholder 3"/>
          <p:cNvSpPr>
            <a:spLocks noGrp="1"/>
          </p:cNvSpPr>
          <p:nvPr>
            <p:ph type="sldNum" sz="quarter" idx="5"/>
          </p:nvPr>
        </p:nvSpPr>
        <p:spPr/>
        <p:txBody>
          <a:bodyPr/>
          <a:lstStyle/>
          <a:p>
            <a:fld id="{54C3B4C8-7A5D-4848-9E9E-31DD64D2FF95}" type="slidenum">
              <a:rPr lang="en-US" smtClean="0"/>
              <a:t>12</a:t>
            </a:fld>
            <a:endParaRPr lang="en-US"/>
          </a:p>
        </p:txBody>
      </p:sp>
    </p:spTree>
    <p:extLst>
      <p:ext uri="{BB962C8B-B14F-4D97-AF65-F5344CB8AC3E}">
        <p14:creationId xmlns:p14="http://schemas.microsoft.com/office/powerpoint/2010/main" val="157066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Phosphate is the opposite of calcium, when one is high the other is low</a:t>
            </a:r>
          </a:p>
          <a:p>
            <a:r>
              <a:rPr lang="en-US" dirty="0"/>
              <a:t>Hyperphosphatemia  is with levels above 4.5 milligram per deciliter you will see Trousseaus and </a:t>
            </a:r>
            <a:r>
              <a:rPr lang="en-US" dirty="0" err="1"/>
              <a:t>Chvosteks</a:t>
            </a:r>
            <a:r>
              <a:rPr lang="en-US" dirty="0"/>
              <a:t> signs, diarrhea, weak bones, increased bleeding risk and cardiac dysrhythmias.</a:t>
            </a:r>
          </a:p>
          <a:p>
            <a:endParaRPr lang="en-US" dirty="0"/>
          </a:p>
          <a:p>
            <a:r>
              <a:rPr lang="en-US" dirty="0" err="1"/>
              <a:t>Hypophastemia</a:t>
            </a:r>
            <a:r>
              <a:rPr lang="en-US" dirty="0"/>
              <a:t> is levels less than 2. 8 milligrams per deciliter.  The signs and symptoms include constipation, slow deep tendon reflexes, sever muscle weakness, renal calculi, and a decreased heart and respiratory rate. </a:t>
            </a:r>
          </a:p>
        </p:txBody>
      </p:sp>
      <p:sp>
        <p:nvSpPr>
          <p:cNvPr id="4" name="Slide Number Placeholder 3"/>
          <p:cNvSpPr>
            <a:spLocks noGrp="1"/>
          </p:cNvSpPr>
          <p:nvPr>
            <p:ph type="sldNum" sz="quarter" idx="5"/>
          </p:nvPr>
        </p:nvSpPr>
        <p:spPr/>
        <p:txBody>
          <a:bodyPr/>
          <a:lstStyle/>
          <a:p>
            <a:fld id="{54C3B4C8-7A5D-4848-9E9E-31DD64D2FF95}" type="slidenum">
              <a:rPr lang="en-US" smtClean="0"/>
              <a:t>13</a:t>
            </a:fld>
            <a:endParaRPr lang="en-US"/>
          </a:p>
        </p:txBody>
      </p:sp>
    </p:spTree>
    <p:extLst>
      <p:ext uri="{BB962C8B-B14F-4D97-AF65-F5344CB8AC3E}">
        <p14:creationId xmlns:p14="http://schemas.microsoft.com/office/powerpoint/2010/main" val="231641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hyperkalemia</a:t>
            </a:r>
          </a:p>
          <a:p>
            <a:pPr marL="228600" indent="-228600">
              <a:buAutoNum type="arabicPeriod"/>
            </a:pPr>
            <a:r>
              <a:rPr lang="en-US" dirty="0"/>
              <a:t>Potassium</a:t>
            </a:r>
          </a:p>
          <a:p>
            <a:pPr marL="228600" indent="-228600">
              <a:buAutoNum type="arabicPeriod"/>
            </a:pPr>
            <a:r>
              <a:rPr lang="en-US" dirty="0"/>
              <a:t>hemolysis of cells, releasing intracellular potassium</a:t>
            </a:r>
          </a:p>
          <a:p>
            <a:pPr marL="228600" indent="-228600">
              <a:buAutoNum type="arabicPeriod"/>
            </a:pPr>
            <a:r>
              <a:rPr lang="en-US" dirty="0"/>
              <a:t>diuretics</a:t>
            </a:r>
          </a:p>
        </p:txBody>
      </p:sp>
      <p:sp>
        <p:nvSpPr>
          <p:cNvPr id="4" name="Slide Number Placeholder 3"/>
          <p:cNvSpPr>
            <a:spLocks noGrp="1"/>
          </p:cNvSpPr>
          <p:nvPr>
            <p:ph type="sldNum" sz="quarter" idx="5"/>
          </p:nvPr>
        </p:nvSpPr>
        <p:spPr/>
        <p:txBody>
          <a:bodyPr/>
          <a:lstStyle/>
          <a:p>
            <a:fld id="{54C3B4C8-7A5D-4848-9E9E-31DD64D2FF95}" type="slidenum">
              <a:rPr lang="en-US" smtClean="0"/>
              <a:t>14</a:t>
            </a:fld>
            <a:endParaRPr lang="en-US"/>
          </a:p>
        </p:txBody>
      </p:sp>
    </p:spTree>
    <p:extLst>
      <p:ext uri="{BB962C8B-B14F-4D97-AF65-F5344CB8AC3E}">
        <p14:creationId xmlns:p14="http://schemas.microsoft.com/office/powerpoint/2010/main" val="233950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Hypocalcemia</a:t>
            </a:r>
          </a:p>
          <a:p>
            <a:r>
              <a:rPr lang="en-US" dirty="0"/>
              <a:t>6. Calcium</a:t>
            </a:r>
          </a:p>
          <a:p>
            <a:r>
              <a:rPr lang="en-US" dirty="0"/>
              <a:t>7. Sodium</a:t>
            </a:r>
          </a:p>
          <a:p>
            <a:r>
              <a:rPr lang="en-US" dirty="0"/>
              <a:t>8. bicarbonate</a:t>
            </a:r>
          </a:p>
        </p:txBody>
      </p:sp>
      <p:sp>
        <p:nvSpPr>
          <p:cNvPr id="4" name="Slide Number Placeholder 3"/>
          <p:cNvSpPr>
            <a:spLocks noGrp="1"/>
          </p:cNvSpPr>
          <p:nvPr>
            <p:ph type="sldNum" sz="quarter" idx="5"/>
          </p:nvPr>
        </p:nvSpPr>
        <p:spPr/>
        <p:txBody>
          <a:bodyPr/>
          <a:lstStyle/>
          <a:p>
            <a:fld id="{54C3B4C8-7A5D-4848-9E9E-31DD64D2FF95}" type="slidenum">
              <a:rPr lang="en-US" smtClean="0"/>
              <a:t>15</a:t>
            </a:fld>
            <a:endParaRPr lang="en-US"/>
          </a:p>
        </p:txBody>
      </p:sp>
    </p:spTree>
    <p:extLst>
      <p:ext uri="{BB962C8B-B14F-4D97-AF65-F5344CB8AC3E}">
        <p14:creationId xmlns:p14="http://schemas.microsoft.com/office/powerpoint/2010/main" val="5545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3B4C8-7A5D-4848-9E9E-31DD64D2FF95}" type="slidenum">
              <a:rPr lang="en-US" smtClean="0"/>
              <a:t>16</a:t>
            </a:fld>
            <a:endParaRPr lang="en-US"/>
          </a:p>
        </p:txBody>
      </p:sp>
    </p:spTree>
    <p:extLst>
      <p:ext uri="{BB962C8B-B14F-4D97-AF65-F5344CB8AC3E}">
        <p14:creationId xmlns:p14="http://schemas.microsoft.com/office/powerpoint/2010/main" val="384601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go over terms used with electrolytes, a breakdown of what electrolytes, electrolyte disturbances sign/symptoms, case scenarios and lastly a quiz. </a:t>
            </a:r>
          </a:p>
        </p:txBody>
      </p:sp>
      <p:sp>
        <p:nvSpPr>
          <p:cNvPr id="4" name="Slide Number Placeholder 3"/>
          <p:cNvSpPr>
            <a:spLocks noGrp="1"/>
          </p:cNvSpPr>
          <p:nvPr>
            <p:ph type="sldNum" sz="quarter" idx="5"/>
          </p:nvPr>
        </p:nvSpPr>
        <p:spPr/>
        <p:txBody>
          <a:bodyPr/>
          <a:lstStyle/>
          <a:p>
            <a:fld id="{54C3B4C8-7A5D-4848-9E9E-31DD64D2FF95}" type="slidenum">
              <a:rPr lang="en-US" smtClean="0"/>
              <a:t>2</a:t>
            </a:fld>
            <a:endParaRPr lang="en-US"/>
          </a:p>
        </p:txBody>
      </p:sp>
    </p:spTree>
    <p:extLst>
      <p:ext uri="{BB962C8B-B14F-4D97-AF65-F5344CB8AC3E}">
        <p14:creationId xmlns:p14="http://schemas.microsoft.com/office/powerpoint/2010/main" val="37220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definition of an electrolyte is a substance that separates to form a negative or positively charged particle.  Cations are positively charge ions with a superscript plus sign. And Anions are the opposite, negatively charged particles with a superscript minus sign. </a:t>
            </a:r>
          </a:p>
          <a:p>
            <a:r>
              <a:rPr lang="en-US" dirty="0"/>
              <a:t>When you see values of electrolytes the are written as the concentration in a volume of fluid.  This can be written as milligrams per deciliter, milliequivalents per liter or millimoles per liter. You can see how those are abbreviated here in bold. </a:t>
            </a:r>
          </a:p>
        </p:txBody>
      </p:sp>
      <p:sp>
        <p:nvSpPr>
          <p:cNvPr id="4" name="Slide Number Placeholder 3"/>
          <p:cNvSpPr>
            <a:spLocks noGrp="1"/>
          </p:cNvSpPr>
          <p:nvPr>
            <p:ph type="sldNum" sz="quarter" idx="5"/>
          </p:nvPr>
        </p:nvSpPr>
        <p:spPr/>
        <p:txBody>
          <a:bodyPr/>
          <a:lstStyle/>
          <a:p>
            <a:fld id="{54C3B4C8-7A5D-4848-9E9E-31DD64D2FF95}" type="slidenum">
              <a:rPr lang="en-US" smtClean="0"/>
              <a:t>3</a:t>
            </a:fld>
            <a:endParaRPr lang="en-US"/>
          </a:p>
        </p:txBody>
      </p:sp>
    </p:spTree>
    <p:extLst>
      <p:ext uri="{BB962C8B-B14F-4D97-AF65-F5344CB8AC3E}">
        <p14:creationId xmlns:p14="http://schemas.microsoft.com/office/powerpoint/2010/main" val="151476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cations, sodium and potassium.  You will note in bold how each electrolyte is abbreviated. </a:t>
            </a:r>
          </a:p>
          <a:p>
            <a:r>
              <a:rPr lang="en-US" dirty="0"/>
              <a:t>Sodium's purpose is to maintain blood pressure, blood volume and pH values.  Normal values are 135 – 145 milliequivalents per liter.</a:t>
            </a:r>
          </a:p>
          <a:p>
            <a:endParaRPr lang="en-US" dirty="0"/>
          </a:p>
          <a:p>
            <a:r>
              <a:rPr lang="en-US" dirty="0"/>
              <a:t>Potassium is for heart and muscle contractions, normal values are 3. 5 – 5.5 milliequivalents per liter.  Both of these correspond to electrolyte values in the extra cellular fluid which is covered in lecture 2 Fluids. </a:t>
            </a:r>
          </a:p>
          <a:p>
            <a:endParaRPr lang="en-US" dirty="0"/>
          </a:p>
          <a:p>
            <a:r>
              <a:rPr lang="en-US" dirty="0"/>
              <a:t>Here is an app with a free feature for lab values</a:t>
            </a:r>
          </a:p>
          <a:p>
            <a:endParaRPr lang="en-US" dirty="0"/>
          </a:p>
        </p:txBody>
      </p:sp>
      <p:sp>
        <p:nvSpPr>
          <p:cNvPr id="4" name="Slide Number Placeholder 3"/>
          <p:cNvSpPr>
            <a:spLocks noGrp="1"/>
          </p:cNvSpPr>
          <p:nvPr>
            <p:ph type="sldNum" sz="quarter" idx="5"/>
          </p:nvPr>
        </p:nvSpPr>
        <p:spPr/>
        <p:txBody>
          <a:bodyPr/>
          <a:lstStyle/>
          <a:p>
            <a:fld id="{54C3B4C8-7A5D-4848-9E9E-31DD64D2FF95}" type="slidenum">
              <a:rPr lang="en-US" smtClean="0"/>
              <a:t>4</a:t>
            </a:fld>
            <a:endParaRPr lang="en-US"/>
          </a:p>
        </p:txBody>
      </p:sp>
    </p:spTree>
    <p:extLst>
      <p:ext uri="{BB962C8B-B14F-4D97-AF65-F5344CB8AC3E}">
        <p14:creationId xmlns:p14="http://schemas.microsoft.com/office/powerpoint/2010/main" val="158629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Magnesium also maintains contraction and relaxation of muscles, both smooth and skeletal like the heart and uterus.  Normal extracellular values are 1. 3 – 2.1 mEq/L. it is necessary for vitamin D and Calcium absorption and works closely with calcium at the cellular level. </a:t>
            </a:r>
          </a:p>
          <a:p>
            <a:endParaRPr lang="en-US" dirty="0"/>
          </a:p>
          <a:p>
            <a:r>
              <a:rPr lang="en-US" dirty="0"/>
              <a:t>Calcium works in the heart on muscle strength, while the other electrolytes work in the heart on electric conduction (potassium, sodium). It also maintains bone strength and contributes to clotting factors.  Normal extracellular values are 9 – 10.5 milliequivalents per liter. </a:t>
            </a:r>
          </a:p>
        </p:txBody>
      </p:sp>
      <p:sp>
        <p:nvSpPr>
          <p:cNvPr id="4" name="Slide Number Placeholder 3"/>
          <p:cNvSpPr>
            <a:spLocks noGrp="1"/>
          </p:cNvSpPr>
          <p:nvPr>
            <p:ph type="sldNum" sz="quarter" idx="5"/>
          </p:nvPr>
        </p:nvSpPr>
        <p:spPr/>
        <p:txBody>
          <a:bodyPr/>
          <a:lstStyle/>
          <a:p>
            <a:fld id="{54C3B4C8-7A5D-4848-9E9E-31DD64D2FF95}" type="slidenum">
              <a:rPr lang="en-US" smtClean="0"/>
              <a:t>5</a:t>
            </a:fld>
            <a:endParaRPr lang="en-US"/>
          </a:p>
        </p:txBody>
      </p:sp>
    </p:spTree>
    <p:extLst>
      <p:ext uri="{BB962C8B-B14F-4D97-AF65-F5344CB8AC3E}">
        <p14:creationId xmlns:p14="http://schemas.microsoft.com/office/powerpoint/2010/main" val="28673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negatively charged electrolytes, or anions are chloride, bicarbonate and phosphate.</a:t>
            </a:r>
          </a:p>
          <a:p>
            <a:r>
              <a:rPr lang="en-US" dirty="0"/>
              <a:t>Chloride follows sodium with the same functions, blood pressure, blood volume and </a:t>
            </a:r>
            <a:r>
              <a:rPr lang="en-US" dirty="0" err="1"/>
              <a:t>pH.</a:t>
            </a:r>
            <a:r>
              <a:rPr lang="en-US" dirty="0"/>
              <a:t> </a:t>
            </a:r>
          </a:p>
          <a:p>
            <a:r>
              <a:rPr lang="en-US" dirty="0"/>
              <a:t>Bicarbonate is also known as carbonic acid and plays a big role in balancing the acid base system to maintain homeostasis in the pH system.  Normal values are 22 – 29 millimoles per liter. </a:t>
            </a:r>
          </a:p>
          <a:p>
            <a:r>
              <a:rPr lang="en-US" dirty="0"/>
              <a:t>Phosphate helps regulate calcium and normal values are 3 – 4 milligrams per deciliter. </a:t>
            </a:r>
          </a:p>
          <a:p>
            <a:endParaRPr lang="en-US" dirty="0"/>
          </a:p>
          <a:p>
            <a:endParaRPr lang="en-US" dirty="0"/>
          </a:p>
          <a:p>
            <a:r>
              <a:rPr lang="en-US" dirty="0"/>
              <a:t>https://</a:t>
            </a:r>
            <a:r>
              <a:rPr lang="en-US" dirty="0" err="1"/>
              <a:t>youtu.be</a:t>
            </a:r>
            <a:r>
              <a:rPr lang="en-US" dirty="0"/>
              <a:t>/N1Db7re91GM</a:t>
            </a:r>
          </a:p>
          <a:p>
            <a:endParaRPr lang="en-US" dirty="0"/>
          </a:p>
          <a:p>
            <a:r>
              <a:rPr lang="en-US" dirty="0"/>
              <a:t>https://</a:t>
            </a:r>
            <a:r>
              <a:rPr lang="en-US" dirty="0" err="1"/>
              <a:t>openstax.org</a:t>
            </a:r>
            <a:r>
              <a:rPr lang="en-US" dirty="0"/>
              <a:t>/books/anatomy-and-physiology/pages/26-3-electrolyte-balance?query=</a:t>
            </a:r>
            <a:r>
              <a:rPr lang="en-US" dirty="0" err="1"/>
              <a:t>bicarbonate&amp;target</a:t>
            </a:r>
            <a:r>
              <a:rPr lang="en-US" dirty="0"/>
              <a:t>=%7B%22index%22%3A0%2C%22type%22%3A%22search%22%7D#fs-id1386356</a:t>
            </a:r>
          </a:p>
        </p:txBody>
      </p:sp>
      <p:sp>
        <p:nvSpPr>
          <p:cNvPr id="4" name="Slide Number Placeholder 3"/>
          <p:cNvSpPr>
            <a:spLocks noGrp="1"/>
          </p:cNvSpPr>
          <p:nvPr>
            <p:ph type="sldNum" sz="quarter" idx="5"/>
          </p:nvPr>
        </p:nvSpPr>
        <p:spPr/>
        <p:txBody>
          <a:bodyPr/>
          <a:lstStyle/>
          <a:p>
            <a:fld id="{54C3B4C8-7A5D-4848-9E9E-31DD64D2FF95}" type="slidenum">
              <a:rPr lang="en-US" smtClean="0"/>
              <a:t>6</a:t>
            </a:fld>
            <a:endParaRPr lang="en-US"/>
          </a:p>
        </p:txBody>
      </p:sp>
    </p:spTree>
    <p:extLst>
      <p:ext uri="{BB962C8B-B14F-4D97-AF65-F5344CB8AC3E}">
        <p14:creationId xmlns:p14="http://schemas.microsoft.com/office/powerpoint/2010/main" val="402209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Because sodium is part of the sodium bicarbonate molecule, it is important in regulating acid–base balance. As a current-carrying ion, Na+ contributes to the function of the nervous system and other excitable tissue. </a:t>
            </a:r>
          </a:p>
          <a:p>
            <a:r>
              <a:rPr lang="en-US" dirty="0"/>
              <a:t>Hyper natremia is when the sodium exceed 145 </a:t>
            </a:r>
            <a:r>
              <a:rPr lang="en-US" dirty="0" err="1"/>
              <a:t>milliequivilants</a:t>
            </a:r>
            <a:r>
              <a:rPr lang="en-US" dirty="0"/>
              <a:t> per liter.  The signs and symptoms are dry tongue, nausea and vomiting and increase muscle tone.  Disease states that cause hypernatremia are dehydration, </a:t>
            </a:r>
            <a:r>
              <a:rPr lang="en-US" dirty="0" err="1"/>
              <a:t>Cushings</a:t>
            </a:r>
            <a:r>
              <a:rPr lang="en-US" dirty="0"/>
              <a:t> syndrome, an increase in dietary sodium intake, diabetes, excessive diaphoresis (or sweating) and hypertonic saline solutions.</a:t>
            </a:r>
          </a:p>
          <a:p>
            <a:r>
              <a:rPr lang="en-US" dirty="0"/>
              <a:t>Hyponatremia is when values are less than 135 </a:t>
            </a:r>
            <a:r>
              <a:rPr lang="en-US" dirty="0" err="1"/>
              <a:t>milliequvilents</a:t>
            </a:r>
            <a:r>
              <a:rPr lang="en-US" dirty="0"/>
              <a:t> per liter.  The signs and symptoms are primarily neurological: lethargy, seizures and coma.  This is seen in AIDS, adrenal insufficiency, and congestive heart failure.</a:t>
            </a:r>
          </a:p>
          <a:p>
            <a:endParaRPr lang="en-US" dirty="0"/>
          </a:p>
          <a:p>
            <a:endParaRPr lang="en-US" dirty="0"/>
          </a:p>
          <a:p>
            <a:endParaRPr lang="en-US" dirty="0"/>
          </a:p>
          <a:p>
            <a:r>
              <a:rPr lang="en-US" dirty="0"/>
              <a:t>Lippincott </a:t>
            </a:r>
            <a:r>
              <a:rPr lang="en-US" dirty="0" err="1"/>
              <a:t>CoursePoint</a:t>
            </a:r>
            <a:r>
              <a:rPr lang="en-US" dirty="0"/>
              <a:t> Enhanced for Porth's Essentials of Pathophysiology</a:t>
            </a:r>
          </a:p>
          <a:p>
            <a:r>
              <a:rPr lang="en-US" dirty="0"/>
              <a:t>Tommie L. Norris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Lab Values Reference Lite App for iOS </a:t>
            </a:r>
          </a:p>
          <a:p>
            <a:r>
              <a:rPr lang="en-US" dirty="0"/>
              <a:t>From merlot</a:t>
            </a:r>
          </a:p>
          <a:p>
            <a:endParaRPr lang="en-US" dirty="0"/>
          </a:p>
          <a:p>
            <a:endParaRPr lang="en-US" b="1" dirty="0"/>
          </a:p>
        </p:txBody>
      </p:sp>
      <p:sp>
        <p:nvSpPr>
          <p:cNvPr id="4" name="Slide Number Placeholder 3"/>
          <p:cNvSpPr>
            <a:spLocks noGrp="1"/>
          </p:cNvSpPr>
          <p:nvPr>
            <p:ph type="sldNum" sz="quarter" idx="5"/>
          </p:nvPr>
        </p:nvSpPr>
        <p:spPr/>
        <p:txBody>
          <a:bodyPr/>
          <a:lstStyle/>
          <a:p>
            <a:fld id="{54C3B4C8-7A5D-4848-9E9E-31DD64D2FF95}" type="slidenum">
              <a:rPr lang="en-US" smtClean="0"/>
              <a:t>7</a:t>
            </a:fld>
            <a:endParaRPr lang="en-US"/>
          </a:p>
        </p:txBody>
      </p:sp>
    </p:spTree>
    <p:extLst>
      <p:ext uri="{BB962C8B-B14F-4D97-AF65-F5344CB8AC3E}">
        <p14:creationId xmlns:p14="http://schemas.microsoft.com/office/powerpoint/2010/main" val="243101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Potassium derangements are when values fall outside the normal range of 3.5 – 5.5 </a:t>
            </a:r>
          </a:p>
          <a:p>
            <a:r>
              <a:rPr lang="en-US" dirty="0"/>
              <a:t>When you have levels above 5.5 you can see ST elevation and peaked T waves This can progress to ventricular fibrillation like in the figure to the right. This will be accompanied by hypotension and bradycardia.</a:t>
            </a:r>
          </a:p>
          <a:p>
            <a:r>
              <a:rPr lang="en-US" dirty="0"/>
              <a:t>In the gastrointestinal system you will see diarrhea and hyperactive bowel sounds.  And in the muscled you will see parathesis or numbness, increased deep tendon reflexes.</a:t>
            </a:r>
          </a:p>
          <a:p>
            <a:r>
              <a:rPr lang="en-US" dirty="0"/>
              <a:t>Hyperkalemia is seen in acidosis, </a:t>
            </a:r>
            <a:r>
              <a:rPr lang="en-US" dirty="0" err="1"/>
              <a:t>Addisons</a:t>
            </a:r>
            <a:r>
              <a:rPr lang="en-US" dirty="0"/>
              <a:t> disease, dehydration, infection, renal failure, tissue damage, hemolysis which is seen with difficult blood draws, transfusion of older blood products, ACE inhibitors, and angiotensin receptor blocking drugs.  Drugs such as non steroidal anti-inflammatory drugs and spironolactone can also lead to hyperkalemia.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4C3B4C8-7A5D-4848-9E9E-31DD64D2FF95}" type="slidenum">
              <a:rPr lang="en-US" smtClean="0"/>
              <a:t>8</a:t>
            </a:fld>
            <a:endParaRPr lang="en-US"/>
          </a:p>
        </p:txBody>
      </p:sp>
    </p:spTree>
    <p:extLst>
      <p:ext uri="{BB962C8B-B14F-4D97-AF65-F5344CB8AC3E}">
        <p14:creationId xmlns:p14="http://schemas.microsoft.com/office/powerpoint/2010/main" val="162207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solidFill>
                  <a:schemeClr val="tx1"/>
                </a:solidFill>
                <a:latin typeface="+mn-lt"/>
                <a:hlinkClick r:id="rId3" tooltip="Go to Goldberger's Clinical Electrocardiography on ScienceDirect">
                  <a:extLst>
                    <a:ext uri="{A12FA001-AC4F-418D-AE19-62706E023703}">
                      <ahyp:hlinkClr xmlns:ahyp="http://schemas.microsoft.com/office/drawing/2018/hyperlinkcolor" val="tx"/>
                    </a:ext>
                  </a:extLst>
                </a:hlinkClick>
              </a:rPr>
              <a:t>Hypokalemia is when values fall below 3.0 and include low and slow heart function with prominent U waves, flat T waves and ST depression and show in the figure to the right.</a:t>
            </a:r>
          </a:p>
          <a:p>
            <a:r>
              <a:rPr lang="en-US" b="0" u="none" dirty="0">
                <a:solidFill>
                  <a:schemeClr val="tx1"/>
                </a:solidFill>
                <a:latin typeface="+mn-lt"/>
                <a:hlinkClick r:id="rId3" tooltip="Go to Goldberger's Clinical Electrocardiography on ScienceDirect">
                  <a:extLst>
                    <a:ext uri="{A12FA001-AC4F-418D-AE19-62706E023703}">
                      <ahyp:hlinkClr xmlns:ahyp="http://schemas.microsoft.com/office/drawing/2018/hyperlinkcolor" val="tx"/>
                    </a:ext>
                  </a:extLst>
                </a:hlinkClick>
              </a:rPr>
              <a:t>In the gastrointintestinal system there will be decreased motility, constipation, abdominal distention and paralytic ileus which means the absent bowel sounds.  Iin the muscles you will see decreased deep tendon reflexes and flaccid paralysis.  Hypokalemia can be found in alkalosis, acites, burns, chronic pyelnophritis, Cushing Syndrome, diarrhea, vomiting, diuretics, salicylates and insulin use. </a:t>
            </a:r>
          </a:p>
          <a:p>
            <a:endParaRPr lang="en-US" b="1" dirty="0">
              <a:solidFill>
                <a:srgbClr val="0563C1"/>
              </a:solidFill>
              <a:hlinkClick r:id="rId3" tooltip="Go to Goldberger's Clinical Electrocardiography on ScienceDirect">
                <a:extLst>
                  <a:ext uri="{A12FA001-AC4F-418D-AE19-62706E023703}">
                    <ahyp:hlinkClr xmlns:ahyp="http://schemas.microsoft.com/office/drawing/2018/hyperlinkcolor" val="tx"/>
                  </a:ext>
                </a:extLst>
              </a:hlinkClick>
            </a:endParaRPr>
          </a:p>
          <a:p>
            <a:endParaRPr lang="en-US" b="1" dirty="0">
              <a:solidFill>
                <a:srgbClr val="0563C1"/>
              </a:solidFill>
              <a:hlinkClick r:id="rId3" tooltip="Go to Goldberger's Clinical Electrocardiography on ScienceDirect">
                <a:extLst>
                  <a:ext uri="{A12FA001-AC4F-418D-AE19-62706E023703}">
                    <ahyp:hlinkClr xmlns:ahyp="http://schemas.microsoft.com/office/drawing/2018/hyperlinkcolor" val="tx"/>
                  </a:ext>
                </a:extLst>
              </a:hlinkClick>
            </a:endParaRPr>
          </a:p>
          <a:p>
            <a:endParaRPr lang="en-US" b="1" dirty="0">
              <a:solidFill>
                <a:srgbClr val="0563C1"/>
              </a:solidFill>
              <a:hlinkClick r:id="rId3" tooltip="Go to Goldberger's Clinical Electrocardiography on ScienceDirect">
                <a:extLst>
                  <a:ext uri="{A12FA001-AC4F-418D-AE19-62706E023703}">
                    <ahyp:hlinkClr xmlns:ahyp="http://schemas.microsoft.com/office/drawing/2018/hyperlinkcolor" val="tx"/>
                  </a:ext>
                </a:extLst>
              </a:hlinkClick>
            </a:endParaRPr>
          </a:p>
          <a:p>
            <a:endParaRPr lang="en-US" b="1" dirty="0">
              <a:solidFill>
                <a:srgbClr val="0563C1"/>
              </a:solidFill>
              <a:hlinkClick r:id="rId3" tooltip="Go to Goldberger's Clinical Electrocardiography on ScienceDirect">
                <a:extLst>
                  <a:ext uri="{A12FA001-AC4F-418D-AE19-62706E023703}">
                    <ahyp:hlinkClr xmlns:ahyp="http://schemas.microsoft.com/office/drawing/2018/hyperlinkcolor" val="tx"/>
                  </a:ext>
                </a:extLst>
              </a:hlinkClick>
            </a:endParaRPr>
          </a:p>
          <a:p>
            <a:r>
              <a:rPr lang="en-US" b="1" dirty="0">
                <a:solidFill>
                  <a:srgbClr val="0563C1"/>
                </a:solidFill>
                <a:hlinkClick r:id="rId3" tooltip="Go to Goldberger's Clinical Electrocardiography on ScienceDirect">
                  <a:extLst>
                    <a:ext uri="{A12FA001-AC4F-418D-AE19-62706E023703}">
                      <ahyp:hlinkClr xmlns:ahyp="http://schemas.microsoft.com/office/drawing/2018/hyperlinkcolor" val="tx"/>
                    </a:ext>
                  </a:extLst>
                </a:hlinkClick>
              </a:rPr>
              <a:t>Goldberger's Clinical Electrocardiography (Ninth Edition)</a:t>
            </a:r>
            <a:endParaRPr lang="en-US" b="1" dirty="0"/>
          </a:p>
          <a:p>
            <a:r>
              <a:rPr lang="en-US" dirty="0"/>
              <a:t>A Simplified Approach</a:t>
            </a:r>
          </a:p>
          <a:p>
            <a:r>
              <a:rPr lang="en-US" dirty="0"/>
              <a:t>2018, Pages 104-113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Chapter 11 - Drug Effects, Electrolyte Abnormalities, and Metabolic Disturbances</a:t>
            </a:r>
          </a:p>
          <a:p>
            <a:endParaRPr lang="en-US" dirty="0"/>
          </a:p>
          <a:p>
            <a:r>
              <a:rPr lang="en-US" dirty="0">
                <a:hlinkClick r:id="rId4" tooltip="Persistent link using digital object identifier"/>
              </a:rPr>
              <a:t>https://doi.org/10.1016/B978-0-323-40169-2.00011-1</a:t>
            </a:r>
            <a:endParaRPr lang="en-US" dirty="0"/>
          </a:p>
          <a:p>
            <a:endParaRPr lang="en-US" dirty="0"/>
          </a:p>
        </p:txBody>
      </p:sp>
      <p:sp>
        <p:nvSpPr>
          <p:cNvPr id="4" name="Slide Number Placeholder 3"/>
          <p:cNvSpPr>
            <a:spLocks noGrp="1"/>
          </p:cNvSpPr>
          <p:nvPr>
            <p:ph type="sldNum" sz="quarter" idx="5"/>
          </p:nvPr>
        </p:nvSpPr>
        <p:spPr/>
        <p:txBody>
          <a:bodyPr/>
          <a:lstStyle/>
          <a:p>
            <a:fld id="{54C3B4C8-7A5D-4848-9E9E-31DD64D2FF95}" type="slidenum">
              <a:rPr lang="en-US" smtClean="0"/>
              <a:t>9</a:t>
            </a:fld>
            <a:endParaRPr lang="en-US"/>
          </a:p>
        </p:txBody>
      </p:sp>
    </p:spTree>
    <p:extLst>
      <p:ext uri="{BB962C8B-B14F-4D97-AF65-F5344CB8AC3E}">
        <p14:creationId xmlns:p14="http://schemas.microsoft.com/office/powerpoint/2010/main" val="3533975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youtu.be/kvmwsTU0InQ" TargetMode="Externa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1Db7re91G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openstax.org/details/books/anatomy-and-physiology?Book%20detai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mmons.wikimedia.org/wiki/File:2024_Cardiac_Arrhythmias.jp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ommons.wikimedia.org/wiki/User:Open_courses_tei_athinas"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FAB4-1AE1-47FE-F24A-4D14E562D938}"/>
              </a:ext>
            </a:extLst>
          </p:cNvPr>
          <p:cNvSpPr>
            <a:spLocks noGrp="1"/>
          </p:cNvSpPr>
          <p:nvPr>
            <p:ph type="ctrTitle"/>
          </p:nvPr>
        </p:nvSpPr>
        <p:spPr/>
        <p:txBody>
          <a:bodyPr/>
          <a:lstStyle/>
          <a:p>
            <a:r>
              <a:rPr lang="en-US" dirty="0"/>
              <a:t>Part1: Pathophysiology of electrolytes</a:t>
            </a:r>
          </a:p>
        </p:txBody>
      </p:sp>
      <p:sp>
        <p:nvSpPr>
          <p:cNvPr id="3" name="Subtitle 2">
            <a:extLst>
              <a:ext uri="{FF2B5EF4-FFF2-40B4-BE49-F238E27FC236}">
                <a16:creationId xmlns:a16="http://schemas.microsoft.com/office/drawing/2014/main" id="{B2243186-7387-85AD-9056-7DA9715D815E}"/>
              </a:ext>
            </a:extLst>
          </p:cNvPr>
          <p:cNvSpPr>
            <a:spLocks noGrp="1"/>
          </p:cNvSpPr>
          <p:nvPr>
            <p:ph type="subTitle" idx="1"/>
          </p:nvPr>
        </p:nvSpPr>
        <p:spPr>
          <a:xfrm>
            <a:off x="1751012" y="3886201"/>
            <a:ext cx="8689976" cy="857250"/>
          </a:xfrm>
        </p:spPr>
        <p:txBody>
          <a:bodyPr/>
          <a:lstStyle/>
          <a:p>
            <a:r>
              <a:rPr lang="en-US" dirty="0"/>
              <a:t>Dr. Kristina </a:t>
            </a:r>
            <a:r>
              <a:rPr lang="en-US" dirty="0" err="1"/>
              <a:t>Buszta</a:t>
            </a:r>
            <a:r>
              <a:rPr lang="en-US" dirty="0"/>
              <a:t> CRNA</a:t>
            </a:r>
          </a:p>
        </p:txBody>
      </p:sp>
      <p:sp>
        <p:nvSpPr>
          <p:cNvPr id="4" name="TextBox 3">
            <a:extLst>
              <a:ext uri="{FF2B5EF4-FFF2-40B4-BE49-F238E27FC236}">
                <a16:creationId xmlns:a16="http://schemas.microsoft.com/office/drawing/2014/main" id="{1BD84ACE-5AAD-A990-901F-9D3E91B75287}"/>
              </a:ext>
            </a:extLst>
          </p:cNvPr>
          <p:cNvSpPr txBox="1"/>
          <p:nvPr/>
        </p:nvSpPr>
        <p:spPr>
          <a:xfrm>
            <a:off x="2817019" y="5234765"/>
            <a:ext cx="6557962" cy="923330"/>
          </a:xfrm>
          <a:prstGeom prst="rect">
            <a:avLst/>
          </a:prstGeom>
          <a:noFill/>
        </p:spPr>
        <p:txBody>
          <a:bodyPr wrap="square" rtlCol="0">
            <a:spAutoFit/>
          </a:bodyPr>
          <a:lstStyle/>
          <a:p>
            <a:pPr algn="ctr"/>
            <a:r>
              <a:rPr lang="en-US" dirty="0"/>
              <a:t>Part 1: Pathophysiology of Electrolytes</a:t>
            </a:r>
          </a:p>
          <a:p>
            <a:pPr algn="ctr"/>
            <a:r>
              <a:rPr lang="en-US" dirty="0"/>
              <a:t>Part 2: Fluids</a:t>
            </a:r>
          </a:p>
          <a:p>
            <a:pPr algn="ctr"/>
            <a:r>
              <a:rPr lang="en-US" dirty="0"/>
              <a:t>Part 3: Acid-Base Balance</a:t>
            </a:r>
          </a:p>
        </p:txBody>
      </p:sp>
    </p:spTree>
    <p:extLst>
      <p:ext uri="{BB962C8B-B14F-4D97-AF65-F5344CB8AC3E}">
        <p14:creationId xmlns:p14="http://schemas.microsoft.com/office/powerpoint/2010/main" val="4110046773"/>
      </p:ext>
    </p:extLst>
  </p:cSld>
  <p:clrMapOvr>
    <a:masterClrMapping/>
  </p:clrMapOvr>
  <mc:AlternateContent xmlns:mc="http://schemas.openxmlformats.org/markup-compatibility/2006" xmlns:p14="http://schemas.microsoft.com/office/powerpoint/2010/main">
    <mc:Choice Requires="p14">
      <p:transition spd="slow" p14:dur="2000" advTm="18187"/>
    </mc:Choice>
    <mc:Fallback xmlns="">
      <p:transition spd="slow" advTm="181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A2E7-6801-D34C-8669-B58147EA68E5}"/>
              </a:ext>
            </a:extLst>
          </p:cNvPr>
          <p:cNvSpPr>
            <a:spLocks noGrp="1"/>
          </p:cNvSpPr>
          <p:nvPr>
            <p:ph type="title"/>
          </p:nvPr>
        </p:nvSpPr>
        <p:spPr/>
        <p:txBody>
          <a:bodyPr/>
          <a:lstStyle/>
          <a:p>
            <a:r>
              <a:rPr lang="en-US" dirty="0"/>
              <a:t>Electrolyte abnormalities</a:t>
            </a:r>
          </a:p>
        </p:txBody>
      </p:sp>
      <p:sp>
        <p:nvSpPr>
          <p:cNvPr id="3" name="Content Placeholder 2">
            <a:extLst>
              <a:ext uri="{FF2B5EF4-FFF2-40B4-BE49-F238E27FC236}">
                <a16:creationId xmlns:a16="http://schemas.microsoft.com/office/drawing/2014/main" id="{4FBA8F17-207B-586F-D572-9A39CC024005}"/>
              </a:ext>
            </a:extLst>
          </p:cNvPr>
          <p:cNvSpPr>
            <a:spLocks noGrp="1"/>
          </p:cNvSpPr>
          <p:nvPr>
            <p:ph sz="quarter" idx="13"/>
          </p:nvPr>
        </p:nvSpPr>
        <p:spPr/>
        <p:txBody>
          <a:bodyPr>
            <a:normAutofit/>
          </a:bodyPr>
          <a:lstStyle/>
          <a:p>
            <a:pPr marL="171450" indent="-171450">
              <a:buFont typeface="Arial" panose="020B0604020202020204" pitchFamily="34" charset="0"/>
              <a:buChar char="•"/>
            </a:pPr>
            <a:r>
              <a:rPr lang="en-US" sz="1800" b="1" cap="none" dirty="0"/>
              <a:t>MG</a:t>
            </a:r>
            <a:r>
              <a:rPr lang="en-US" sz="1800" b="1" cap="none" baseline="30000" dirty="0"/>
              <a:t>+</a:t>
            </a:r>
            <a:r>
              <a:rPr lang="en-US" sz="1800" b="1" cap="none" dirty="0"/>
              <a:t> </a:t>
            </a:r>
            <a:r>
              <a:rPr lang="en-US" sz="1800" cap="none" dirty="0"/>
              <a:t>Magnesium</a:t>
            </a:r>
          </a:p>
          <a:p>
            <a:pPr marL="742950" lvl="1" indent="-285750">
              <a:buFont typeface="Arial" panose="020B0604020202020204" pitchFamily="34" charset="0"/>
              <a:buChar char="•"/>
            </a:pPr>
            <a:r>
              <a:rPr lang="en-US" cap="none" dirty="0" err="1"/>
              <a:t>Hypermagnessium</a:t>
            </a:r>
            <a:r>
              <a:rPr lang="en-US" cap="none" dirty="0"/>
              <a:t> &gt;2.1meq/L “calm and quiet’</a:t>
            </a:r>
          </a:p>
          <a:p>
            <a:pPr marL="1200150" lvl="2" indent="-285750">
              <a:buFont typeface="Arial" panose="020B0604020202020204" pitchFamily="34" charset="0"/>
              <a:buChar char="•"/>
            </a:pPr>
            <a:r>
              <a:rPr lang="en-US" sz="1800" cap="none" dirty="0"/>
              <a:t>s/s: heart block, prolonged PR intervals, bradycardia, hypotension</a:t>
            </a:r>
          </a:p>
          <a:p>
            <a:pPr marL="1200150" lvl="2" indent="-285750">
              <a:buFont typeface="Arial" panose="020B0604020202020204" pitchFamily="34" charset="0"/>
              <a:buChar char="•"/>
            </a:pPr>
            <a:r>
              <a:rPr lang="en-US" sz="1800" cap="none" dirty="0"/>
              <a:t>Hyporeflexia, decreased deep tendon reflexes, slow GI, shallow respirations, confusion</a:t>
            </a:r>
          </a:p>
          <a:p>
            <a:pPr marL="742950" lvl="1" indent="-285750"/>
            <a:r>
              <a:rPr lang="en-US" cap="none" dirty="0" err="1"/>
              <a:t>Hypomagnessium</a:t>
            </a:r>
            <a:r>
              <a:rPr lang="en-US" cap="none" dirty="0"/>
              <a:t> &lt;1.3 </a:t>
            </a:r>
            <a:r>
              <a:rPr lang="en-US" cap="none" dirty="0" err="1"/>
              <a:t>meq</a:t>
            </a:r>
            <a:r>
              <a:rPr lang="en-US" cap="none" dirty="0"/>
              <a:t>/L</a:t>
            </a:r>
          </a:p>
          <a:p>
            <a:pPr marL="1200150" lvl="2" indent="-285750"/>
            <a:r>
              <a:rPr lang="en-US" sz="1800" cap="none" dirty="0"/>
              <a:t>s/s </a:t>
            </a:r>
            <a:r>
              <a:rPr lang="en-US" sz="1800" cap="none" dirty="0" err="1"/>
              <a:t>torsades</a:t>
            </a:r>
            <a:r>
              <a:rPr lang="en-US" sz="1800" cap="none" dirty="0"/>
              <a:t> de pointes, Ventricular fibrillation, tachycardia, ST depression, T wave inversion</a:t>
            </a:r>
          </a:p>
          <a:p>
            <a:pPr marL="1200150" lvl="2" indent="-285750"/>
            <a:r>
              <a:rPr lang="en-US" sz="1800" cap="none" dirty="0" err="1"/>
              <a:t>Hypereflexia</a:t>
            </a:r>
            <a:r>
              <a:rPr lang="en-US" sz="1800" cap="none" dirty="0"/>
              <a:t>, increased deep tendon reflexes, nystagmus, diarrhea, confusion</a:t>
            </a:r>
          </a:p>
          <a:p>
            <a:endParaRPr lang="en-US" dirty="0"/>
          </a:p>
        </p:txBody>
      </p:sp>
    </p:spTree>
    <p:extLst>
      <p:ext uri="{BB962C8B-B14F-4D97-AF65-F5344CB8AC3E}">
        <p14:creationId xmlns:p14="http://schemas.microsoft.com/office/powerpoint/2010/main" val="3640976224"/>
      </p:ext>
    </p:extLst>
  </p:cSld>
  <p:clrMapOvr>
    <a:masterClrMapping/>
  </p:clrMapOvr>
  <mc:AlternateContent xmlns:mc="http://schemas.openxmlformats.org/markup-compatibility/2006" xmlns:p14="http://schemas.microsoft.com/office/powerpoint/2010/main">
    <mc:Choice Requires="p14">
      <p:transition spd="slow" p14:dur="2000" advTm="53093"/>
    </mc:Choice>
    <mc:Fallback xmlns="">
      <p:transition spd="slow" advTm="530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5D2CA358-2EA6-49C2-AAEF-0C79C1F76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AD74829-8970-4A28-B5F6-387E0E313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164425-3736-E530-9817-247CDD94B9F6}"/>
              </a:ext>
            </a:extLst>
          </p:cNvPr>
          <p:cNvPicPr>
            <a:picLocks noChangeAspect="1"/>
          </p:cNvPicPr>
          <p:nvPr/>
        </p:nvPicPr>
        <p:blipFill>
          <a:blip r:embed="rId4"/>
          <a:stretch>
            <a:fillRect/>
          </a:stretch>
        </p:blipFill>
        <p:spPr>
          <a:xfrm>
            <a:off x="9028369" y="4877646"/>
            <a:ext cx="1406378" cy="138950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8" name="Picture 13">
            <a:extLst>
              <a:ext uri="{FF2B5EF4-FFF2-40B4-BE49-F238E27FC236}">
                <a16:creationId xmlns:a16="http://schemas.microsoft.com/office/drawing/2014/main" id="{D976ACB9-C2D4-45C2-924A-2CF7CFF511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sp>
        <p:nvSpPr>
          <p:cNvPr id="2" name="Title 1">
            <a:extLst>
              <a:ext uri="{FF2B5EF4-FFF2-40B4-BE49-F238E27FC236}">
                <a16:creationId xmlns:a16="http://schemas.microsoft.com/office/drawing/2014/main" id="{C3C7F411-95A2-3167-595B-55F3A58699C1}"/>
              </a:ext>
            </a:extLst>
          </p:cNvPr>
          <p:cNvSpPr>
            <a:spLocks noGrp="1"/>
          </p:cNvSpPr>
          <p:nvPr>
            <p:ph type="title"/>
          </p:nvPr>
        </p:nvSpPr>
        <p:spPr>
          <a:xfrm>
            <a:off x="2080591" y="618517"/>
            <a:ext cx="9057345" cy="1210335"/>
          </a:xfrm>
        </p:spPr>
        <p:txBody>
          <a:bodyPr vert="horz" lIns="91440" tIns="45720" rIns="91440" bIns="45720" rtlCol="0" anchor="ctr">
            <a:normAutofit/>
          </a:bodyPr>
          <a:lstStyle/>
          <a:p>
            <a:r>
              <a:rPr lang="en-US" dirty="0"/>
              <a:t>Electrolyte abnormalities</a:t>
            </a:r>
          </a:p>
        </p:txBody>
      </p:sp>
      <p:sp>
        <p:nvSpPr>
          <p:cNvPr id="4" name="TextBox 3">
            <a:extLst>
              <a:ext uri="{FF2B5EF4-FFF2-40B4-BE49-F238E27FC236}">
                <a16:creationId xmlns:a16="http://schemas.microsoft.com/office/drawing/2014/main" id="{F9B84A1E-1837-5648-3091-5F641D3D5648}"/>
              </a:ext>
            </a:extLst>
          </p:cNvPr>
          <p:cNvSpPr txBox="1"/>
          <p:nvPr/>
        </p:nvSpPr>
        <p:spPr>
          <a:xfrm>
            <a:off x="867906" y="1828854"/>
            <a:ext cx="10270030" cy="3847444"/>
          </a:xfrm>
          <a:prstGeom prst="rect">
            <a:avLst/>
          </a:prstGeom>
        </p:spPr>
        <p:txBody>
          <a:bodyPr vert="horz" lIns="91440" tIns="45720" rIns="91440" bIns="45720" rtlCol="0">
            <a:normAutofit/>
          </a:bodyPr>
          <a:lstStyle/>
          <a:p>
            <a:pPr marL="514350" lvl="1" defTabSz="914400">
              <a:lnSpc>
                <a:spcPct val="110000"/>
              </a:lnSpc>
              <a:spcAft>
                <a:spcPts val="600"/>
              </a:spcAft>
              <a:buClr>
                <a:schemeClr val="tx1"/>
              </a:buClr>
            </a:pPr>
            <a:endParaRPr lang="en-US" sz="1500" cap="all" dirty="0"/>
          </a:p>
          <a:p>
            <a:pPr marL="171450" indent="-228600" defTabSz="914400">
              <a:lnSpc>
                <a:spcPct val="110000"/>
              </a:lnSpc>
              <a:spcAft>
                <a:spcPts val="600"/>
              </a:spcAft>
              <a:buClr>
                <a:schemeClr val="tx1"/>
              </a:buClr>
              <a:buFont typeface="Arial" panose="020B0604020202020204" pitchFamily="34" charset="0"/>
              <a:buChar char="•"/>
            </a:pPr>
            <a:r>
              <a:rPr lang="en-US" sz="1600" b="1" cap="all" dirty="0"/>
              <a:t>Ca+ </a:t>
            </a:r>
            <a:r>
              <a:rPr lang="en-US" sz="1600" cap="all" dirty="0"/>
              <a:t>Calcium</a:t>
            </a:r>
          </a:p>
          <a:p>
            <a:pPr marL="628650" lvl="1" indent="-228600" defTabSz="914400">
              <a:lnSpc>
                <a:spcPct val="110000"/>
              </a:lnSpc>
              <a:spcAft>
                <a:spcPts val="600"/>
              </a:spcAft>
              <a:buClr>
                <a:schemeClr val="tx1"/>
              </a:buClr>
              <a:buFont typeface="Arial" panose="020B0604020202020204" pitchFamily="34" charset="0"/>
              <a:buChar char="•"/>
            </a:pPr>
            <a:r>
              <a:rPr lang="en-US" sz="1600" cap="all" dirty="0"/>
              <a:t>Hypercalcemia &gt;10. 5 </a:t>
            </a:r>
          </a:p>
          <a:p>
            <a:pPr marL="1085850" lvl="2" indent="-228600" defTabSz="914400">
              <a:lnSpc>
                <a:spcPct val="110000"/>
              </a:lnSpc>
              <a:spcAft>
                <a:spcPts val="600"/>
              </a:spcAft>
              <a:buClr>
                <a:schemeClr val="tx1"/>
              </a:buClr>
              <a:buFont typeface="Arial" panose="020B0604020202020204" pitchFamily="34" charset="0"/>
              <a:buChar char="•"/>
            </a:pPr>
            <a:r>
              <a:rPr lang="en-US" sz="1600" cap="all" dirty="0"/>
              <a:t>s/s: constipation, bone pain, renal calculi, slow deep tendon reflexes, muscle weakness</a:t>
            </a:r>
          </a:p>
          <a:p>
            <a:pPr marL="628650" lvl="1" indent="-228600" defTabSz="914400">
              <a:lnSpc>
                <a:spcPct val="110000"/>
              </a:lnSpc>
              <a:spcAft>
                <a:spcPts val="600"/>
              </a:spcAft>
              <a:buClr>
                <a:schemeClr val="tx1"/>
              </a:buClr>
              <a:buFont typeface="Arial" panose="020B0604020202020204" pitchFamily="34" charset="0"/>
              <a:buChar char="•"/>
            </a:pPr>
            <a:r>
              <a:rPr lang="en-US" sz="1600" cap="all" dirty="0"/>
              <a:t>Hypocalcemia &lt;9</a:t>
            </a:r>
          </a:p>
          <a:p>
            <a:pPr marL="1085850" lvl="2" indent="-228600" defTabSz="914400">
              <a:lnSpc>
                <a:spcPct val="110000"/>
              </a:lnSpc>
              <a:spcAft>
                <a:spcPts val="600"/>
              </a:spcAft>
              <a:buClr>
                <a:schemeClr val="tx1"/>
              </a:buClr>
              <a:buFont typeface="Arial" panose="020B0604020202020204" pitchFamily="34" charset="0"/>
              <a:buChar char="•"/>
            </a:pPr>
            <a:r>
              <a:rPr lang="en-US" sz="1600" cap="all" dirty="0"/>
              <a:t>s/s: </a:t>
            </a:r>
            <a:r>
              <a:rPr lang="en-US" sz="1600" cap="all" dirty="0">
                <a:hlinkClick r:id="rId6"/>
              </a:rPr>
              <a:t>Trousseaus’ sign and Chvosteks signs</a:t>
            </a:r>
            <a:r>
              <a:rPr lang="en-US" sz="1600" cap="all" dirty="0"/>
              <a:t> , circumoral tingling and diarrhea</a:t>
            </a:r>
          </a:p>
          <a:p>
            <a:pPr marL="1085850" lvl="2" indent="-228600" defTabSz="914400">
              <a:lnSpc>
                <a:spcPct val="110000"/>
              </a:lnSpc>
              <a:spcAft>
                <a:spcPts val="600"/>
              </a:spcAft>
              <a:buClr>
                <a:schemeClr val="tx1"/>
              </a:buClr>
              <a:buFont typeface="Arial" panose="020B0604020202020204" pitchFamily="34" charset="0"/>
              <a:buChar char="•"/>
            </a:pPr>
            <a:r>
              <a:rPr lang="en-US" sz="1600" cap="all" dirty="0"/>
              <a:t>Risk for fractures, bleeding and cardiac dysrhythmias</a:t>
            </a:r>
          </a:p>
          <a:p>
            <a:pPr marL="1085850" lvl="2" indent="-228600" defTabSz="914400">
              <a:lnSpc>
                <a:spcPct val="110000"/>
              </a:lnSpc>
              <a:spcAft>
                <a:spcPts val="600"/>
              </a:spcAft>
              <a:buClr>
                <a:schemeClr val="tx1"/>
              </a:buClr>
              <a:buFont typeface="Arial" panose="020B0604020202020204" pitchFamily="34" charset="0"/>
              <a:buChar char="•"/>
            </a:pPr>
            <a:endParaRPr lang="en-US" sz="1500" cap="all" dirty="0"/>
          </a:p>
          <a:p>
            <a:pPr marL="171450" indent="-228600" defTabSz="914400">
              <a:lnSpc>
                <a:spcPct val="110000"/>
              </a:lnSpc>
              <a:spcAft>
                <a:spcPts val="600"/>
              </a:spcAft>
              <a:buClr>
                <a:schemeClr val="tx1"/>
              </a:buClr>
              <a:buFont typeface="Arial" panose="020B0604020202020204" pitchFamily="34" charset="0"/>
              <a:buChar char="•"/>
            </a:pPr>
            <a:endParaRPr lang="en-US" sz="1500" cap="all" dirty="0"/>
          </a:p>
          <a:p>
            <a:pPr lvl="1" indent="-228600" defTabSz="914400">
              <a:lnSpc>
                <a:spcPct val="110000"/>
              </a:lnSpc>
              <a:spcAft>
                <a:spcPts val="600"/>
              </a:spcAft>
              <a:buClr>
                <a:schemeClr val="tx1"/>
              </a:buClr>
              <a:buFont typeface="Arial" panose="020B0604020202020204" pitchFamily="34" charset="0"/>
              <a:buChar char="•"/>
            </a:pPr>
            <a:endParaRPr lang="en-US" sz="1500" cap="all" dirty="0"/>
          </a:p>
        </p:txBody>
      </p:sp>
    </p:spTree>
    <p:extLst>
      <p:ext uri="{BB962C8B-B14F-4D97-AF65-F5344CB8AC3E}">
        <p14:creationId xmlns:p14="http://schemas.microsoft.com/office/powerpoint/2010/main" val="2306732816"/>
      </p:ext>
    </p:extLst>
  </p:cSld>
  <p:clrMapOvr>
    <a:masterClrMapping/>
  </p:clrMapOvr>
  <mc:AlternateContent xmlns:mc="http://schemas.openxmlformats.org/markup-compatibility/2006" xmlns:p14="http://schemas.microsoft.com/office/powerpoint/2010/main">
    <mc:Choice Requires="p14">
      <p:transition spd="slow" p14:dur="2000" advTm="29881"/>
    </mc:Choice>
    <mc:Fallback xmlns="">
      <p:transition spd="slow" advTm="298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2802-A21C-B027-106C-32A4B4108BE7}"/>
              </a:ext>
            </a:extLst>
          </p:cNvPr>
          <p:cNvSpPr>
            <a:spLocks noGrp="1"/>
          </p:cNvSpPr>
          <p:nvPr>
            <p:ph type="title"/>
          </p:nvPr>
        </p:nvSpPr>
        <p:spPr/>
        <p:txBody>
          <a:bodyPr/>
          <a:lstStyle/>
          <a:p>
            <a:r>
              <a:rPr lang="en-US" dirty="0"/>
              <a:t>Electrolyte abnormalities</a:t>
            </a:r>
          </a:p>
        </p:txBody>
      </p:sp>
      <p:sp>
        <p:nvSpPr>
          <p:cNvPr id="3" name="Content Placeholder 2">
            <a:extLst>
              <a:ext uri="{FF2B5EF4-FFF2-40B4-BE49-F238E27FC236}">
                <a16:creationId xmlns:a16="http://schemas.microsoft.com/office/drawing/2014/main" id="{0D447FAC-E6B6-716C-9079-EC28C77A0720}"/>
              </a:ext>
            </a:extLst>
          </p:cNvPr>
          <p:cNvSpPr>
            <a:spLocks noGrp="1"/>
          </p:cNvSpPr>
          <p:nvPr>
            <p:ph sz="quarter" idx="13"/>
          </p:nvPr>
        </p:nvSpPr>
        <p:spPr/>
        <p:txBody>
          <a:bodyPr>
            <a:normAutofit fontScale="92500" lnSpcReduction="10000"/>
          </a:bodyPr>
          <a:lstStyle/>
          <a:p>
            <a:r>
              <a:rPr lang="en-US" b="1" cap="none" dirty="0"/>
              <a:t>HCO</a:t>
            </a:r>
            <a:r>
              <a:rPr lang="en-US" b="1" cap="none" baseline="-25000" dirty="0"/>
              <a:t>3</a:t>
            </a:r>
            <a:r>
              <a:rPr lang="en-US" b="1" cap="none" baseline="30000" dirty="0"/>
              <a:t>-  </a:t>
            </a:r>
            <a:r>
              <a:rPr lang="en-US" cap="none" dirty="0"/>
              <a:t>Bicarbonate – one of the body’s pH buffers – related to arterial bicarb level - see acid/base for further details</a:t>
            </a:r>
          </a:p>
          <a:p>
            <a:pPr lvl="1"/>
            <a:r>
              <a:rPr lang="en-US" cap="none" dirty="0"/>
              <a:t>Results from carbon dioxide (CO</a:t>
            </a:r>
            <a:r>
              <a:rPr lang="en-US" cap="none" baseline="-25000" dirty="0"/>
              <a:t>2</a:t>
            </a:r>
            <a:r>
              <a:rPr lang="en-US" cap="none" dirty="0"/>
              <a:t>) and water (H</a:t>
            </a:r>
            <a:r>
              <a:rPr lang="en-US" cap="none" baseline="-25000" dirty="0"/>
              <a:t>2</a:t>
            </a:r>
            <a:r>
              <a:rPr lang="en-US" cap="none" dirty="0"/>
              <a:t>O)</a:t>
            </a:r>
          </a:p>
          <a:p>
            <a:pPr lvl="1"/>
            <a:endParaRPr lang="en-US" cap="none" dirty="0"/>
          </a:p>
          <a:p>
            <a:pPr lvl="1"/>
            <a:r>
              <a:rPr lang="en-US" cap="none" dirty="0"/>
              <a:t>Low levels of Bicarbonate caused by severe vomiting or diarrhea (metabolic acidosis) or certain diuretics, Addison's disease or chronic nephritis, renal system will adjust to excrete hydrogen ions to conserve Bicarbonate ions</a:t>
            </a:r>
          </a:p>
          <a:p>
            <a:pPr lvl="1"/>
            <a:endParaRPr lang="en-US" cap="none" dirty="0"/>
          </a:p>
          <a:p>
            <a:pPr lvl="1"/>
            <a:r>
              <a:rPr lang="en-US" cap="none" dirty="0"/>
              <a:t>High levels of Bicarbonate (metabolic alkalosis) due to ingestion of bicarbonate ions, like antacids for acid reflux, or Cushing's disease</a:t>
            </a:r>
          </a:p>
          <a:p>
            <a:pPr lvl="1"/>
            <a:endParaRPr lang="en-US" dirty="0"/>
          </a:p>
          <a:p>
            <a:endParaRPr lang="en-US" dirty="0"/>
          </a:p>
          <a:p>
            <a:endParaRPr lang="en-US" dirty="0"/>
          </a:p>
        </p:txBody>
      </p:sp>
    </p:spTree>
    <p:extLst>
      <p:ext uri="{BB962C8B-B14F-4D97-AF65-F5344CB8AC3E}">
        <p14:creationId xmlns:p14="http://schemas.microsoft.com/office/powerpoint/2010/main" val="1273788640"/>
      </p:ext>
    </p:extLst>
  </p:cSld>
  <p:clrMapOvr>
    <a:masterClrMapping/>
  </p:clrMapOvr>
  <mc:AlternateContent xmlns:mc="http://schemas.openxmlformats.org/markup-compatibility/2006" xmlns:p14="http://schemas.microsoft.com/office/powerpoint/2010/main">
    <mc:Choice Requires="p14">
      <p:transition spd="slow" p14:dur="2000" advTm="35737"/>
    </mc:Choice>
    <mc:Fallback xmlns="">
      <p:transition spd="slow" advTm="3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7649-73D1-5A04-9417-52416665F024}"/>
              </a:ext>
            </a:extLst>
          </p:cNvPr>
          <p:cNvSpPr>
            <a:spLocks noGrp="1"/>
          </p:cNvSpPr>
          <p:nvPr>
            <p:ph type="title"/>
          </p:nvPr>
        </p:nvSpPr>
        <p:spPr/>
        <p:txBody>
          <a:bodyPr/>
          <a:lstStyle/>
          <a:p>
            <a:r>
              <a:rPr lang="en-US" dirty="0"/>
              <a:t>Electrolyte abnormalities</a:t>
            </a:r>
          </a:p>
        </p:txBody>
      </p:sp>
      <p:sp>
        <p:nvSpPr>
          <p:cNvPr id="3" name="Content Placeholder 2">
            <a:extLst>
              <a:ext uri="{FF2B5EF4-FFF2-40B4-BE49-F238E27FC236}">
                <a16:creationId xmlns:a16="http://schemas.microsoft.com/office/drawing/2014/main" id="{2422ED3A-48B5-0EE8-9636-E79DABCDD125}"/>
              </a:ext>
            </a:extLst>
          </p:cNvPr>
          <p:cNvSpPr>
            <a:spLocks noGrp="1"/>
          </p:cNvSpPr>
          <p:nvPr>
            <p:ph sz="quarter" idx="13"/>
          </p:nvPr>
        </p:nvSpPr>
        <p:spPr/>
        <p:txBody>
          <a:bodyPr/>
          <a:lstStyle/>
          <a:p>
            <a:r>
              <a:rPr lang="en-US" b="1" cap="none" dirty="0"/>
              <a:t>Po</a:t>
            </a:r>
            <a:r>
              <a:rPr lang="en-US" b="1" cap="none" baseline="-25000" dirty="0"/>
              <a:t>4</a:t>
            </a:r>
            <a:r>
              <a:rPr lang="en-US" b="1" cap="none" baseline="30000" dirty="0"/>
              <a:t>-3</a:t>
            </a:r>
            <a:r>
              <a:rPr lang="en-US" cap="none" dirty="0"/>
              <a:t>  Phosphate – goes opposite of calcium, if calcium high, phosphate low</a:t>
            </a:r>
          </a:p>
          <a:p>
            <a:pPr lvl="1"/>
            <a:r>
              <a:rPr lang="en-US" cap="none" dirty="0"/>
              <a:t>Hyperphosphatemia (aka low calcium) &gt; 4.5 mg/dl </a:t>
            </a:r>
          </a:p>
          <a:p>
            <a:pPr lvl="2"/>
            <a:r>
              <a:rPr lang="en-US" cap="none" dirty="0"/>
              <a:t>s/s: Trousseau’s and Chvostek's signs, diarrhea, weak bones, bleeding risk and cardiac dysrhythmias</a:t>
            </a:r>
          </a:p>
          <a:p>
            <a:pPr lvl="1"/>
            <a:r>
              <a:rPr lang="en-US" cap="none" dirty="0"/>
              <a:t>Hypophosphatemia (aka high calcium) &lt; 2.8 mg/dL</a:t>
            </a:r>
          </a:p>
          <a:p>
            <a:pPr lvl="2"/>
            <a:r>
              <a:rPr lang="en-US" cap="none" dirty="0"/>
              <a:t>S/s: constipation, slow deep tendon reflexes, severe muscle weakness, renal calculi, decrease heart and respiratory rate</a:t>
            </a:r>
          </a:p>
          <a:p>
            <a:endParaRPr lang="en-US" dirty="0"/>
          </a:p>
        </p:txBody>
      </p:sp>
    </p:spTree>
    <p:extLst>
      <p:ext uri="{BB962C8B-B14F-4D97-AF65-F5344CB8AC3E}">
        <p14:creationId xmlns:p14="http://schemas.microsoft.com/office/powerpoint/2010/main" val="984235372"/>
      </p:ext>
    </p:extLst>
  </p:cSld>
  <p:clrMapOvr>
    <a:masterClrMapping/>
  </p:clrMapOvr>
  <mc:AlternateContent xmlns:mc="http://schemas.openxmlformats.org/markup-compatibility/2006" xmlns:p14="http://schemas.microsoft.com/office/powerpoint/2010/main">
    <mc:Choice Requires="p14">
      <p:transition spd="slow" p14:dur="2000" advTm="36830"/>
    </mc:Choice>
    <mc:Fallback xmlns="">
      <p:transition spd="slow" advTm="3683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AB3E-FD11-6E45-CBBF-9DF5713E77C9}"/>
              </a:ext>
            </a:extLst>
          </p:cNvPr>
          <p:cNvSpPr>
            <a:spLocks noGrp="1"/>
          </p:cNvSpPr>
          <p:nvPr>
            <p:ph type="title"/>
          </p:nvPr>
        </p:nvSpPr>
        <p:spPr/>
        <p:txBody>
          <a:bodyPr/>
          <a:lstStyle/>
          <a:p>
            <a:r>
              <a:rPr lang="en-US" dirty="0" err="1"/>
              <a:t>QUiz</a:t>
            </a:r>
            <a:endParaRPr lang="en-US" dirty="0"/>
          </a:p>
        </p:txBody>
      </p:sp>
      <p:sp>
        <p:nvSpPr>
          <p:cNvPr id="3" name="Content Placeholder 2">
            <a:extLst>
              <a:ext uri="{FF2B5EF4-FFF2-40B4-BE49-F238E27FC236}">
                <a16:creationId xmlns:a16="http://schemas.microsoft.com/office/drawing/2014/main" id="{8E17F3FB-334E-3ADA-690C-116F57085E65}"/>
              </a:ext>
            </a:extLst>
          </p:cNvPr>
          <p:cNvSpPr>
            <a:spLocks noGrp="1"/>
          </p:cNvSpPr>
          <p:nvPr>
            <p:ph sz="quarter" idx="13"/>
          </p:nvPr>
        </p:nvSpPr>
        <p:spPr/>
        <p:txBody>
          <a:bodyPr/>
          <a:lstStyle/>
          <a:p>
            <a:r>
              <a:rPr lang="en-US" dirty="0"/>
              <a:t>1. a patient with kidney failure presents after missing dialysis, He has elevated T waves on EKG, what electrolyte is most likely responsible?</a:t>
            </a:r>
          </a:p>
          <a:p>
            <a:r>
              <a:rPr lang="en-US" dirty="0"/>
              <a:t>2. Which electrolyte is highest inside the cell?</a:t>
            </a:r>
          </a:p>
          <a:p>
            <a:r>
              <a:rPr lang="en-US" dirty="0"/>
              <a:t>3. you attempt to draw blood on a patient and it comes out slowly, it is sent to the lab and the potassium comes back &gt;7, why?</a:t>
            </a:r>
          </a:p>
          <a:p>
            <a:r>
              <a:rPr lang="en-US" dirty="0"/>
              <a:t>4. Most common cause of hypokalemia?</a:t>
            </a:r>
          </a:p>
        </p:txBody>
      </p:sp>
    </p:spTree>
    <p:extLst>
      <p:ext uri="{BB962C8B-B14F-4D97-AF65-F5344CB8AC3E}">
        <p14:creationId xmlns:p14="http://schemas.microsoft.com/office/powerpoint/2010/main" val="3519607651"/>
      </p:ext>
    </p:extLst>
  </p:cSld>
  <p:clrMapOvr>
    <a:masterClrMapping/>
  </p:clrMapOvr>
  <mc:AlternateContent xmlns:mc="http://schemas.openxmlformats.org/markup-compatibility/2006" xmlns:p14="http://schemas.microsoft.com/office/powerpoint/2010/main">
    <mc:Choice Requires="p14">
      <p:transition spd="slow" p14:dur="2000" advTm="51123"/>
    </mc:Choice>
    <mc:Fallback xmlns="">
      <p:transition spd="slow" advTm="511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B695-F0C6-64DA-FBD5-8939907EB4BB}"/>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741919F1-F588-5121-1727-B24584B8209B}"/>
              </a:ext>
            </a:extLst>
          </p:cNvPr>
          <p:cNvSpPr>
            <a:spLocks noGrp="1"/>
          </p:cNvSpPr>
          <p:nvPr>
            <p:ph sz="quarter" idx="13"/>
          </p:nvPr>
        </p:nvSpPr>
        <p:spPr/>
        <p:txBody>
          <a:bodyPr/>
          <a:lstStyle/>
          <a:p>
            <a:r>
              <a:rPr lang="en-US" dirty="0"/>
              <a:t>5. Chvostek and Trousseau signs are tests for what electrolyte abnormality?</a:t>
            </a:r>
          </a:p>
          <a:p>
            <a:r>
              <a:rPr lang="en-US" dirty="0"/>
              <a:t>6. what electrolyte is responsible for clotting?</a:t>
            </a:r>
          </a:p>
          <a:p>
            <a:r>
              <a:rPr lang="en-US" dirty="0"/>
              <a:t>7. water follows which electrolyte?</a:t>
            </a:r>
          </a:p>
          <a:p>
            <a:r>
              <a:rPr lang="en-US" dirty="0"/>
              <a:t>8. What electrolyte functions to buffer the acid/base system in the body?</a:t>
            </a:r>
          </a:p>
        </p:txBody>
      </p:sp>
    </p:spTree>
    <p:extLst>
      <p:ext uri="{BB962C8B-B14F-4D97-AF65-F5344CB8AC3E}">
        <p14:creationId xmlns:p14="http://schemas.microsoft.com/office/powerpoint/2010/main" val="2223580030"/>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9A3C-A4B9-8E29-698B-BF1E131D160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A5D7CBE-061E-F067-D5FF-4E7AD5D8D678}"/>
              </a:ext>
            </a:extLst>
          </p:cNvPr>
          <p:cNvSpPr>
            <a:spLocks noGrp="1"/>
          </p:cNvSpPr>
          <p:nvPr>
            <p:ph sz="quarter" idx="13"/>
          </p:nvPr>
        </p:nvSpPr>
        <p:spPr/>
        <p:txBody>
          <a:bodyPr>
            <a:normAutofit/>
          </a:bodyPr>
          <a:lstStyle/>
          <a:p>
            <a:pPr marL="0" indent="0">
              <a:buNone/>
            </a:pPr>
            <a:r>
              <a:rPr lang="en-US" sz="1200"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Anatomy and Physiology, OpenStax, </a:t>
            </a:r>
            <a:r>
              <a:rPr lang="en-US" sz="1200" dirty="0"/>
              <a:t>Creative Commons Attribution, </a:t>
            </a:r>
            <a:r>
              <a:rPr lang="en-US" sz="1200" dirty="0">
                <a:hlinkClick r:id="rId4">
                  <a:extLst>
                    <a:ext uri="{A12FA001-AC4F-418D-AE19-62706E023703}">
                      <ahyp:hlinkClr xmlns:ahyp="http://schemas.microsoft.com/office/drawing/2018/hyperlinkcolor" val="tx"/>
                    </a:ext>
                  </a:extLst>
                </a:hlinkClick>
              </a:rPr>
              <a:t>https://openstax.org/details/books/anatomy-and-physiology?Book%20details</a:t>
            </a:r>
            <a:endParaRPr lang="en-US" sz="1200" dirty="0"/>
          </a:p>
          <a:p>
            <a:pPr marL="0" indent="0">
              <a:buNone/>
            </a:pPr>
            <a:endParaRPr lang="en-US" sz="1200" dirty="0">
              <a:effectLst/>
              <a:ea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en-US" sz="1200" dirty="0">
                <a:effectLst/>
              </a:rPr>
              <a:t>Norris, T. L. (2019). </a:t>
            </a:r>
            <a:r>
              <a:rPr lang="en-US" sz="1200" i="1" dirty="0">
                <a:effectLst/>
              </a:rPr>
              <a:t>Disorders of fluid and electrolyte balance</a:t>
            </a:r>
            <a:r>
              <a:rPr lang="en-US" sz="1200" dirty="0">
                <a:effectLst/>
              </a:rPr>
              <a:t>. Wolters Kluwer Health https://</a:t>
            </a:r>
            <a:r>
              <a:rPr lang="en-US" sz="1200" dirty="0" err="1">
                <a:effectLst/>
              </a:rPr>
              <a:t>thepoint.lww.com</a:t>
            </a:r>
            <a:r>
              <a:rPr lang="en-US" sz="1200" dirty="0">
                <a:effectLst/>
              </a:rPr>
              <a:t>/Book/Show/897101 </a:t>
            </a:r>
          </a:p>
          <a:p>
            <a:pPr marL="0" indent="0">
              <a:buNone/>
            </a:pPr>
            <a:endParaRPr lang="en-US" sz="1400" dirty="0"/>
          </a:p>
          <a:p>
            <a:endParaRPr lang="en-US" sz="14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effectLst/>
            </a:endParaRPr>
          </a:p>
        </p:txBody>
      </p:sp>
    </p:spTree>
    <p:extLst>
      <p:ext uri="{BB962C8B-B14F-4D97-AF65-F5344CB8AC3E}">
        <p14:creationId xmlns:p14="http://schemas.microsoft.com/office/powerpoint/2010/main" val="2352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05B5-622B-4FC7-FA3E-9E7BB1659EC8}"/>
              </a:ext>
            </a:extLst>
          </p:cNvPr>
          <p:cNvSpPr>
            <a:spLocks noGrp="1"/>
          </p:cNvSpPr>
          <p:nvPr>
            <p:ph type="title"/>
          </p:nvPr>
        </p:nvSpPr>
        <p:spPr>
          <a:xfrm>
            <a:off x="913775" y="618517"/>
            <a:ext cx="10364451" cy="1108683"/>
          </a:xfrm>
        </p:spPr>
        <p:txBody>
          <a:bodyPr/>
          <a:lstStyle/>
          <a:p>
            <a:r>
              <a:rPr lang="en-US" dirty="0"/>
              <a:t>overview</a:t>
            </a:r>
          </a:p>
        </p:txBody>
      </p:sp>
      <p:sp>
        <p:nvSpPr>
          <p:cNvPr id="3" name="Content Placeholder 2">
            <a:extLst>
              <a:ext uri="{FF2B5EF4-FFF2-40B4-BE49-F238E27FC236}">
                <a16:creationId xmlns:a16="http://schemas.microsoft.com/office/drawing/2014/main" id="{247B8143-588C-10DD-CC18-AA479B1AD201}"/>
              </a:ext>
            </a:extLst>
          </p:cNvPr>
          <p:cNvSpPr>
            <a:spLocks noGrp="1"/>
          </p:cNvSpPr>
          <p:nvPr>
            <p:ph sz="quarter" idx="13"/>
          </p:nvPr>
        </p:nvSpPr>
        <p:spPr>
          <a:xfrm>
            <a:off x="913774" y="1727200"/>
            <a:ext cx="10363826" cy="4063999"/>
          </a:xfrm>
        </p:spPr>
        <p:txBody>
          <a:bodyPr>
            <a:normAutofit fontScale="92500"/>
          </a:bodyPr>
          <a:lstStyle/>
          <a:p>
            <a:pPr marL="0" marR="0" algn="l">
              <a:lnSpc>
                <a:spcPct val="200000"/>
              </a:lnSpc>
              <a:spcBef>
                <a:spcPts val="0"/>
              </a:spcBef>
              <a:spcAft>
                <a:spcPts val="0"/>
              </a:spcAft>
              <a:buFont typeface="+mj-lt"/>
              <a:buAutoNum type="alphaU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Terms/definitions</a:t>
            </a:r>
          </a:p>
          <a:p>
            <a:pPr marL="0" marR="0" algn="l">
              <a:lnSpc>
                <a:spcPct val="200000"/>
              </a:lnSpc>
              <a:spcBef>
                <a:spcPts val="0"/>
              </a:spcBef>
              <a:spcAft>
                <a:spcPts val="0"/>
              </a:spcAft>
              <a:buFont typeface="+mj-lt"/>
              <a:buAutoNum type="alphaU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Review of </a:t>
            </a:r>
            <a:r>
              <a:rPr lang="en-US" sz="1400" i="0" u="none" strike="noStrike" dirty="0">
                <a:solidFill>
                  <a:srgbClr val="000000"/>
                </a:solidFill>
                <a:effectLst/>
                <a:latin typeface="Times New Roman" panose="02020603050405020304" pitchFamily="18" charset="0"/>
                <a:cs typeface="Times New Roman" panose="02020603050405020304" pitchFamily="18" charset="0"/>
              </a:rPr>
              <a:t>basic fluids and electrolytes</a:t>
            </a:r>
          </a:p>
          <a:p>
            <a:pPr marL="742950" marR="0" lvl="1" indent="-285750" algn="l">
              <a:lnSpc>
                <a:spcPct val="200000"/>
              </a:lnSpc>
              <a:spcBef>
                <a:spcPts val="0"/>
              </a:spcBef>
              <a:spcAft>
                <a:spcPts val="0"/>
              </a:spcAft>
              <a:buFont typeface="+mj-lt"/>
              <a:buAutoNum type="alphaL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Cations - Sodium, potassium, calcium, magnesium, hydrogen</a:t>
            </a:r>
          </a:p>
          <a:p>
            <a:pPr marL="742950" marR="0" lvl="1" indent="-285750" algn="l">
              <a:lnSpc>
                <a:spcPct val="200000"/>
              </a:lnSpc>
              <a:spcBef>
                <a:spcPts val="0"/>
              </a:spcBef>
              <a:spcAft>
                <a:spcPts val="0"/>
              </a:spcAft>
              <a:buFont typeface="+mj-lt"/>
              <a:buAutoNum type="alphaL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Anions – chloride, bicarbonate</a:t>
            </a:r>
          </a:p>
          <a:p>
            <a:pPr marL="742950" marR="0" lvl="1" indent="-285750" algn="l">
              <a:lnSpc>
                <a:spcPct val="200000"/>
              </a:lnSpc>
              <a:spcBef>
                <a:spcPts val="0"/>
              </a:spcBef>
              <a:spcAft>
                <a:spcPts val="0"/>
              </a:spcAft>
              <a:buFont typeface="+mj-lt"/>
              <a:buAutoNum type="alphaL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Normal values of each</a:t>
            </a:r>
          </a:p>
          <a:p>
            <a:pPr marL="0" marR="0" algn="l">
              <a:lnSpc>
                <a:spcPct val="200000"/>
              </a:lnSpc>
              <a:spcBef>
                <a:spcPts val="0"/>
              </a:spcBef>
              <a:spcAft>
                <a:spcPts val="0"/>
              </a:spcAft>
              <a:buFont typeface="+mj-lt"/>
              <a:buAutoNum type="alphaU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Abnormalities of electrolytes</a:t>
            </a:r>
          </a:p>
          <a:p>
            <a:pPr marL="742950" marR="0" lvl="1" indent="-285750" algn="l">
              <a:lnSpc>
                <a:spcPct val="200000"/>
              </a:lnSpc>
              <a:spcBef>
                <a:spcPts val="0"/>
              </a:spcBef>
              <a:spcAft>
                <a:spcPts val="0"/>
              </a:spcAft>
              <a:buFont typeface="+mj-lt"/>
              <a:buAutoNum type="alphaLcPeriod"/>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Causes of Hyper/hypo electrolyte imbalances</a:t>
            </a:r>
          </a:p>
          <a:p>
            <a:pPr marL="742950" marR="0" lvl="1" indent="-285750" algn="l">
              <a:lnSpc>
                <a:spcPct val="200000"/>
              </a:lnSpc>
              <a:spcBef>
                <a:spcPts val="0"/>
              </a:spcBef>
              <a:spcAft>
                <a:spcPts val="0"/>
              </a:spcAft>
              <a:buFont typeface="+mj-lt"/>
              <a:buAutoNum type="alphaLcPeriod" startAt="2"/>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Signs and symptoms</a:t>
            </a:r>
          </a:p>
          <a:p>
            <a:pPr marL="0" marR="0" indent="0" algn="l">
              <a:lnSpc>
                <a:spcPct val="200000"/>
              </a:lnSpc>
              <a:spcBef>
                <a:spcPts val="0"/>
              </a:spcBef>
              <a:spcAft>
                <a:spcPts val="0"/>
              </a:spcAft>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D. Case scenarios</a:t>
            </a:r>
          </a:p>
          <a:p>
            <a:pPr marL="0" marR="0" algn="l">
              <a:lnSpc>
                <a:spcPct val="200000"/>
              </a:lnSpc>
              <a:spcBef>
                <a:spcPts val="0"/>
              </a:spcBef>
              <a:spcAft>
                <a:spcPts val="0"/>
              </a:spcAft>
              <a:buFont typeface="+mj-lt"/>
              <a:buAutoNum type="alphaUcPeriod" startAt="5"/>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Quiz</a:t>
            </a:r>
          </a:p>
          <a:p>
            <a:endParaRPr lang="en-US" dirty="0"/>
          </a:p>
        </p:txBody>
      </p:sp>
    </p:spTree>
    <p:extLst>
      <p:ext uri="{BB962C8B-B14F-4D97-AF65-F5344CB8AC3E}">
        <p14:creationId xmlns:p14="http://schemas.microsoft.com/office/powerpoint/2010/main" val="604638917"/>
      </p:ext>
    </p:extLst>
  </p:cSld>
  <p:clrMapOvr>
    <a:masterClrMapping/>
  </p:clrMapOvr>
  <mc:AlternateContent xmlns:mc="http://schemas.openxmlformats.org/markup-compatibility/2006" xmlns:p14="http://schemas.microsoft.com/office/powerpoint/2010/main">
    <mc:Choice Requires="p14">
      <p:transition spd="slow" p14:dur="2000" advTm="12890"/>
    </mc:Choice>
    <mc:Fallback xmlns="">
      <p:transition spd="slow" advTm="128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D535-5A66-E304-57F5-9A38EE5E4702}"/>
              </a:ext>
            </a:extLst>
          </p:cNvPr>
          <p:cNvSpPr>
            <a:spLocks noGrp="1"/>
          </p:cNvSpPr>
          <p:nvPr>
            <p:ph type="title"/>
          </p:nvPr>
        </p:nvSpPr>
        <p:spPr/>
        <p:txBody>
          <a:bodyPr/>
          <a:lstStyle/>
          <a:p>
            <a:r>
              <a:rPr lang="en-US" dirty="0"/>
              <a:t>Definition of electrolytes</a:t>
            </a:r>
          </a:p>
        </p:txBody>
      </p:sp>
      <p:sp>
        <p:nvSpPr>
          <p:cNvPr id="3" name="Content Placeholder 2">
            <a:extLst>
              <a:ext uri="{FF2B5EF4-FFF2-40B4-BE49-F238E27FC236}">
                <a16:creationId xmlns:a16="http://schemas.microsoft.com/office/drawing/2014/main" id="{BA82D9AC-79F6-21FF-9C9D-385B39CEA630}"/>
              </a:ext>
            </a:extLst>
          </p:cNvPr>
          <p:cNvSpPr>
            <a:spLocks noGrp="1"/>
          </p:cNvSpPr>
          <p:nvPr>
            <p:ph sz="quarter" idx="13"/>
          </p:nvPr>
        </p:nvSpPr>
        <p:spPr>
          <a:xfrm>
            <a:off x="913774" y="2367092"/>
            <a:ext cx="10363826" cy="4077251"/>
          </a:xfrm>
        </p:spPr>
        <p:txBody>
          <a:bodyPr>
            <a:noAutofit/>
          </a:bodyPr>
          <a:lstStyle/>
          <a:p>
            <a:r>
              <a:rPr lang="en-US" cap="none" dirty="0">
                <a:cs typeface="Times New Roman" panose="02020603050405020304" pitchFamily="18" charset="0"/>
              </a:rPr>
              <a:t>Substances that separate in solution to form charged particles</a:t>
            </a:r>
          </a:p>
          <a:p>
            <a:r>
              <a:rPr lang="en-US" cap="none" dirty="0">
                <a:cs typeface="Times New Roman" panose="02020603050405020304" pitchFamily="18" charset="0"/>
              </a:rPr>
              <a:t>Cations- positively charged ions noted with </a:t>
            </a:r>
            <a:r>
              <a:rPr lang="en-US" b="1" cap="none" dirty="0">
                <a:cs typeface="Times New Roman" panose="02020603050405020304" pitchFamily="18" charset="0"/>
              </a:rPr>
              <a:t>X</a:t>
            </a:r>
            <a:r>
              <a:rPr lang="en-US" b="1" cap="none" baseline="30000" dirty="0">
                <a:cs typeface="Times New Roman" panose="02020603050405020304" pitchFamily="18" charset="0"/>
              </a:rPr>
              <a:t>+</a:t>
            </a:r>
            <a:endParaRPr lang="en-US" b="1" cap="none" dirty="0">
              <a:cs typeface="Times New Roman" panose="02020603050405020304" pitchFamily="18" charset="0"/>
            </a:endParaRPr>
          </a:p>
          <a:p>
            <a:r>
              <a:rPr lang="en-US" cap="none" dirty="0">
                <a:cs typeface="Times New Roman" panose="02020603050405020304" pitchFamily="18" charset="0"/>
              </a:rPr>
              <a:t>Anions – negatively charged ions noted with </a:t>
            </a:r>
            <a:r>
              <a:rPr lang="en-US" b="1" cap="none" dirty="0">
                <a:cs typeface="Times New Roman" panose="02020603050405020304" pitchFamily="18" charset="0"/>
              </a:rPr>
              <a:t>X</a:t>
            </a:r>
            <a:r>
              <a:rPr lang="en-US" b="1" cap="none" baseline="30000" dirty="0">
                <a:cs typeface="Times New Roman" panose="02020603050405020304" pitchFamily="18" charset="0"/>
              </a:rPr>
              <a:t>-</a:t>
            </a:r>
          </a:p>
          <a:p>
            <a:r>
              <a:rPr lang="en-US" cap="none" dirty="0">
                <a:cs typeface="Times New Roman" panose="02020603050405020304" pitchFamily="18" charset="0"/>
              </a:rPr>
              <a:t>Measurement of electrolytes is noted as the concentration or amount in each volume of fluid </a:t>
            </a:r>
          </a:p>
          <a:p>
            <a:pPr lvl="1"/>
            <a:r>
              <a:rPr lang="en-US" sz="2000" cap="none" dirty="0">
                <a:cs typeface="Times New Roman" panose="02020603050405020304" pitchFamily="18" charset="0"/>
              </a:rPr>
              <a:t>Milligrams per deciliter weight of the solute in one tenth of liter </a:t>
            </a:r>
            <a:r>
              <a:rPr lang="en-US" sz="2000" b="1" cap="none" dirty="0">
                <a:cs typeface="Times New Roman" panose="02020603050405020304" pitchFamily="18" charset="0"/>
              </a:rPr>
              <a:t>mg/dL</a:t>
            </a:r>
          </a:p>
          <a:p>
            <a:pPr lvl="1"/>
            <a:r>
              <a:rPr lang="en-US" sz="2000" cap="none" dirty="0">
                <a:cs typeface="Times New Roman" panose="02020603050405020304" pitchFamily="18" charset="0"/>
              </a:rPr>
              <a:t>Milliequivalents per liter shows the charge equivalency for given weight of electrolyte </a:t>
            </a:r>
            <a:r>
              <a:rPr lang="en-US" sz="2000" b="1" cap="none" dirty="0" err="1">
                <a:cs typeface="Times New Roman" panose="02020603050405020304" pitchFamily="18" charset="0"/>
              </a:rPr>
              <a:t>mEq</a:t>
            </a:r>
            <a:r>
              <a:rPr lang="en-US" sz="2000" b="1" cap="none" dirty="0">
                <a:cs typeface="Times New Roman" panose="02020603050405020304" pitchFamily="18" charset="0"/>
              </a:rPr>
              <a:t>/L</a:t>
            </a:r>
          </a:p>
          <a:p>
            <a:pPr lvl="1"/>
            <a:r>
              <a:rPr lang="en-US" sz="2000" cap="none" dirty="0">
                <a:cs typeface="Times New Roman" panose="02020603050405020304" pitchFamily="18" charset="0"/>
              </a:rPr>
              <a:t>Millimoles per liter, is one thousandth of a mole (the molecular weight of a substance expressed in milligrams) </a:t>
            </a:r>
            <a:r>
              <a:rPr lang="en-US" sz="2000" b="1" cap="none" dirty="0">
                <a:cs typeface="Times New Roman" panose="02020603050405020304" pitchFamily="18" charset="0"/>
              </a:rPr>
              <a:t>mmol/L</a:t>
            </a:r>
          </a:p>
        </p:txBody>
      </p:sp>
    </p:spTree>
    <p:extLst>
      <p:ext uri="{BB962C8B-B14F-4D97-AF65-F5344CB8AC3E}">
        <p14:creationId xmlns:p14="http://schemas.microsoft.com/office/powerpoint/2010/main" val="2780341381"/>
      </p:ext>
    </p:extLst>
  </p:cSld>
  <p:clrMapOvr>
    <a:masterClrMapping/>
  </p:clrMapOvr>
  <mc:AlternateContent xmlns:mc="http://schemas.openxmlformats.org/markup-compatibility/2006" xmlns:p14="http://schemas.microsoft.com/office/powerpoint/2010/main">
    <mc:Choice Requires="p14">
      <p:transition spd="slow" p14:dur="2000" advTm="38495"/>
    </mc:Choice>
    <mc:Fallback xmlns="">
      <p:transition spd="slow" advTm="384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A59C-E568-B816-2489-D65135A80DEA}"/>
              </a:ext>
            </a:extLst>
          </p:cNvPr>
          <p:cNvSpPr>
            <a:spLocks noGrp="1"/>
          </p:cNvSpPr>
          <p:nvPr>
            <p:ph type="title"/>
          </p:nvPr>
        </p:nvSpPr>
        <p:spPr>
          <a:xfrm>
            <a:off x="913149" y="268712"/>
            <a:ext cx="10364451" cy="1596177"/>
          </a:xfrm>
        </p:spPr>
        <p:txBody>
          <a:bodyPr/>
          <a:lstStyle/>
          <a:p>
            <a:r>
              <a:rPr lang="en-US" dirty="0"/>
              <a:t>Review of cations</a:t>
            </a:r>
          </a:p>
        </p:txBody>
      </p:sp>
      <p:sp>
        <p:nvSpPr>
          <p:cNvPr id="3" name="Content Placeholder 2">
            <a:extLst>
              <a:ext uri="{FF2B5EF4-FFF2-40B4-BE49-F238E27FC236}">
                <a16:creationId xmlns:a16="http://schemas.microsoft.com/office/drawing/2014/main" id="{1E75EDC0-608B-A439-8F61-1864000677F3}"/>
              </a:ext>
            </a:extLst>
          </p:cNvPr>
          <p:cNvSpPr>
            <a:spLocks noGrp="1"/>
          </p:cNvSpPr>
          <p:nvPr>
            <p:ph sz="quarter" idx="13"/>
          </p:nvPr>
        </p:nvSpPr>
        <p:spPr>
          <a:xfrm>
            <a:off x="913774" y="1851102"/>
            <a:ext cx="10363826" cy="3940097"/>
          </a:xfrm>
        </p:spPr>
        <p:txBody>
          <a:bodyPr>
            <a:normAutofit/>
          </a:bodyPr>
          <a:lstStyle/>
          <a:p>
            <a:r>
              <a:rPr lang="en-US" b="1" cap="none" dirty="0"/>
              <a:t>Na</a:t>
            </a:r>
            <a:r>
              <a:rPr lang="en-US" b="1" cap="none" baseline="30000" dirty="0"/>
              <a:t>+</a:t>
            </a:r>
            <a:r>
              <a:rPr lang="en-US" cap="none" dirty="0"/>
              <a:t> Sodium purpose is to maintain blood pressure, blood volume and pH values</a:t>
            </a:r>
          </a:p>
          <a:p>
            <a:pPr lvl="1"/>
            <a:r>
              <a:rPr lang="en-US" cap="none" dirty="0"/>
              <a:t>Normal values 135 – 145 </a:t>
            </a:r>
            <a:r>
              <a:rPr lang="en-US" cap="none" dirty="0" err="1"/>
              <a:t>mEq</a:t>
            </a:r>
            <a:r>
              <a:rPr lang="en-US" cap="none" dirty="0"/>
              <a:t>/L</a:t>
            </a:r>
          </a:p>
          <a:p>
            <a:pPr lvl="1"/>
            <a:endParaRPr lang="en-US" cap="none" dirty="0"/>
          </a:p>
          <a:p>
            <a:r>
              <a:rPr lang="en-US" b="1" cap="none" dirty="0"/>
              <a:t>K</a:t>
            </a:r>
            <a:r>
              <a:rPr lang="en-US" b="1" cap="none" baseline="30000" dirty="0"/>
              <a:t>+</a:t>
            </a:r>
            <a:r>
              <a:rPr lang="en-US" b="1" cap="none" dirty="0"/>
              <a:t> </a:t>
            </a:r>
            <a:r>
              <a:rPr lang="en-US" cap="none" dirty="0"/>
              <a:t>Potassium Purpose to maintain heart and muscle contraction</a:t>
            </a:r>
          </a:p>
          <a:p>
            <a:pPr lvl="1"/>
            <a:r>
              <a:rPr lang="en-US" cap="none" dirty="0"/>
              <a:t>Normal values 3.5 – 5.5 </a:t>
            </a:r>
            <a:r>
              <a:rPr lang="en-US" cap="none" dirty="0" err="1"/>
              <a:t>mEq</a:t>
            </a:r>
            <a:r>
              <a:rPr lang="en-US" cap="none" dirty="0"/>
              <a:t>/L measured in extracellular fluid</a:t>
            </a:r>
          </a:p>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4C21B486-965A-EEAD-461D-8B3E61EEFBC1}"/>
              </a:ext>
            </a:extLst>
          </p:cNvPr>
          <p:cNvPicPr>
            <a:picLocks noChangeAspect="1"/>
          </p:cNvPicPr>
          <p:nvPr/>
        </p:nvPicPr>
        <p:blipFill>
          <a:blip r:embed="rId3"/>
          <a:stretch>
            <a:fillRect/>
          </a:stretch>
        </p:blipFill>
        <p:spPr>
          <a:xfrm>
            <a:off x="9386887" y="3579811"/>
            <a:ext cx="2211387" cy="2211387"/>
          </a:xfrm>
          <a:prstGeom prst="rect">
            <a:avLst/>
          </a:prstGeom>
        </p:spPr>
      </p:pic>
    </p:spTree>
    <p:extLst>
      <p:ext uri="{BB962C8B-B14F-4D97-AF65-F5344CB8AC3E}">
        <p14:creationId xmlns:p14="http://schemas.microsoft.com/office/powerpoint/2010/main" val="787453854"/>
      </p:ext>
    </p:extLst>
  </p:cSld>
  <p:clrMapOvr>
    <a:masterClrMapping/>
  </p:clrMapOvr>
  <mc:AlternateContent xmlns:mc="http://schemas.openxmlformats.org/markup-compatibility/2006" xmlns:p14="http://schemas.microsoft.com/office/powerpoint/2010/main">
    <mc:Choice Requires="p14">
      <p:transition spd="slow" p14:dur="2000" advTm="42458"/>
    </mc:Choice>
    <mc:Fallback xmlns="">
      <p:transition spd="slow" advTm="4245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62DA-2BF4-5499-9BDC-576A6D5C695F}"/>
              </a:ext>
            </a:extLst>
          </p:cNvPr>
          <p:cNvSpPr>
            <a:spLocks noGrp="1"/>
          </p:cNvSpPr>
          <p:nvPr>
            <p:ph type="title"/>
          </p:nvPr>
        </p:nvSpPr>
        <p:spPr/>
        <p:txBody>
          <a:bodyPr/>
          <a:lstStyle/>
          <a:p>
            <a:r>
              <a:rPr lang="en-US" dirty="0"/>
              <a:t>Cations continued</a:t>
            </a:r>
          </a:p>
        </p:txBody>
      </p:sp>
      <p:sp>
        <p:nvSpPr>
          <p:cNvPr id="3" name="Content Placeholder 2">
            <a:extLst>
              <a:ext uri="{FF2B5EF4-FFF2-40B4-BE49-F238E27FC236}">
                <a16:creationId xmlns:a16="http://schemas.microsoft.com/office/drawing/2014/main" id="{A3CE17D8-BF64-000D-A268-AAC6B454A3B9}"/>
              </a:ext>
            </a:extLst>
          </p:cNvPr>
          <p:cNvSpPr>
            <a:spLocks noGrp="1"/>
          </p:cNvSpPr>
          <p:nvPr>
            <p:ph sz="quarter" idx="13"/>
          </p:nvPr>
        </p:nvSpPr>
        <p:spPr/>
        <p:txBody>
          <a:bodyPr/>
          <a:lstStyle/>
          <a:p>
            <a:r>
              <a:rPr lang="en-US" b="1" cap="none" dirty="0"/>
              <a:t>Mg</a:t>
            </a:r>
            <a:r>
              <a:rPr lang="en-US" b="1" cap="none" baseline="30000" dirty="0"/>
              <a:t>+</a:t>
            </a:r>
            <a:r>
              <a:rPr lang="en-US" b="1" cap="none" dirty="0"/>
              <a:t> </a:t>
            </a:r>
            <a:r>
              <a:rPr lang="en-US" cap="none" dirty="0"/>
              <a:t>Magnesium purpose to maintain contraction and relaxation of muscles (deep tendon reflexes, heart and uterus)</a:t>
            </a:r>
          </a:p>
          <a:p>
            <a:pPr lvl="1"/>
            <a:r>
              <a:rPr lang="en-US" cap="none" dirty="0"/>
              <a:t>Normal values 1.3 – 2.1 mEq/L</a:t>
            </a:r>
          </a:p>
          <a:p>
            <a:pPr lvl="1"/>
            <a:r>
              <a:rPr lang="en-US" cap="none" dirty="0"/>
              <a:t>Required for vitamin D and calcium absorption</a:t>
            </a:r>
          </a:p>
          <a:p>
            <a:pPr lvl="1"/>
            <a:r>
              <a:rPr lang="en-US" cap="none" dirty="0"/>
              <a:t>Best friends with calcium</a:t>
            </a:r>
          </a:p>
          <a:p>
            <a:r>
              <a:rPr lang="en-US" b="1" cap="none" dirty="0"/>
              <a:t>Ca</a:t>
            </a:r>
            <a:r>
              <a:rPr lang="en-US" b="1" cap="none" baseline="30000" dirty="0"/>
              <a:t>+</a:t>
            </a:r>
            <a:r>
              <a:rPr lang="en-US" b="1" cap="none" dirty="0"/>
              <a:t> </a:t>
            </a:r>
            <a:r>
              <a:rPr lang="en-US" cap="none" dirty="0"/>
              <a:t>Calcium purpose is to strengthen bones, clotting factor and cardiac muscle strength</a:t>
            </a:r>
          </a:p>
          <a:p>
            <a:pPr lvl="1"/>
            <a:r>
              <a:rPr lang="en-US" cap="none" dirty="0"/>
              <a:t>Normal values  9 - 10.5 mEq/L</a:t>
            </a:r>
          </a:p>
          <a:p>
            <a:endParaRPr lang="en-US" dirty="0"/>
          </a:p>
        </p:txBody>
      </p:sp>
    </p:spTree>
    <p:extLst>
      <p:ext uri="{BB962C8B-B14F-4D97-AF65-F5344CB8AC3E}">
        <p14:creationId xmlns:p14="http://schemas.microsoft.com/office/powerpoint/2010/main" val="2048732057"/>
      </p:ext>
    </p:extLst>
  </p:cSld>
  <p:clrMapOvr>
    <a:masterClrMapping/>
  </p:clrMapOvr>
  <mc:AlternateContent xmlns:mc="http://schemas.openxmlformats.org/markup-compatibility/2006" xmlns:p14="http://schemas.microsoft.com/office/powerpoint/2010/main">
    <mc:Choice Requires="p14">
      <p:transition spd="slow" p14:dur="2000" advTm="43023"/>
    </mc:Choice>
    <mc:Fallback xmlns="">
      <p:transition spd="slow" advTm="430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7F04-D418-55A6-6327-A707089ECB84}"/>
              </a:ext>
            </a:extLst>
          </p:cNvPr>
          <p:cNvSpPr>
            <a:spLocks noGrp="1"/>
          </p:cNvSpPr>
          <p:nvPr>
            <p:ph type="title"/>
          </p:nvPr>
        </p:nvSpPr>
        <p:spPr/>
        <p:txBody>
          <a:bodyPr/>
          <a:lstStyle/>
          <a:p>
            <a:r>
              <a:rPr lang="en-US" dirty="0"/>
              <a:t>Review of anions</a:t>
            </a:r>
          </a:p>
        </p:txBody>
      </p:sp>
      <p:sp>
        <p:nvSpPr>
          <p:cNvPr id="3" name="Content Placeholder 2">
            <a:extLst>
              <a:ext uri="{FF2B5EF4-FFF2-40B4-BE49-F238E27FC236}">
                <a16:creationId xmlns:a16="http://schemas.microsoft.com/office/drawing/2014/main" id="{6A6F8405-1E38-E501-BE33-6EC8C358A798}"/>
              </a:ext>
            </a:extLst>
          </p:cNvPr>
          <p:cNvSpPr>
            <a:spLocks noGrp="1"/>
          </p:cNvSpPr>
          <p:nvPr>
            <p:ph sz="quarter" idx="13"/>
          </p:nvPr>
        </p:nvSpPr>
        <p:spPr>
          <a:xfrm>
            <a:off x="913774" y="1908314"/>
            <a:ext cx="10363826" cy="3882886"/>
          </a:xfrm>
        </p:spPr>
        <p:txBody>
          <a:bodyPr>
            <a:normAutofit/>
          </a:bodyPr>
          <a:lstStyle/>
          <a:p>
            <a:r>
              <a:rPr lang="en-US" b="1" cap="none" dirty="0">
                <a:cs typeface="Times New Roman" panose="02020603050405020304" pitchFamily="18" charset="0"/>
              </a:rPr>
              <a:t>Ch</a:t>
            </a:r>
            <a:r>
              <a:rPr lang="en-US" b="1" cap="none" baseline="30000" dirty="0">
                <a:cs typeface="Times New Roman" panose="02020603050405020304" pitchFamily="18" charset="0"/>
              </a:rPr>
              <a:t>-</a:t>
            </a:r>
            <a:r>
              <a:rPr lang="en-US" cap="none" dirty="0">
                <a:cs typeface="Times New Roman" panose="02020603050405020304" pitchFamily="18" charset="0"/>
              </a:rPr>
              <a:t> Chloride – follows sodium, main function </a:t>
            </a:r>
            <a:r>
              <a:rPr lang="en-US" i="1" cap="none" dirty="0">
                <a:cs typeface="Times New Roman" panose="02020603050405020304" pitchFamily="18" charset="0"/>
              </a:rPr>
              <a:t>same as sodium </a:t>
            </a:r>
            <a:r>
              <a:rPr lang="en-US" cap="none" dirty="0">
                <a:cs typeface="Times New Roman" panose="02020603050405020304" pitchFamily="18" charset="0"/>
              </a:rPr>
              <a:t>maintain pH, blood volume and blood pressure</a:t>
            </a:r>
          </a:p>
          <a:p>
            <a:pPr lvl="1"/>
            <a:r>
              <a:rPr lang="en-US" cap="none" dirty="0">
                <a:cs typeface="Times New Roman" panose="02020603050405020304" pitchFamily="18" charset="0"/>
              </a:rPr>
              <a:t>normal value 97 – 107</a:t>
            </a:r>
          </a:p>
          <a:p>
            <a:pPr marL="457200" lvl="1" indent="0">
              <a:buNone/>
            </a:pPr>
            <a:endParaRPr lang="en-US" cap="none" dirty="0">
              <a:cs typeface="Times New Roman" panose="02020603050405020304" pitchFamily="18" charset="0"/>
            </a:endParaRPr>
          </a:p>
          <a:p>
            <a:r>
              <a:rPr lang="en-US" b="1" cap="none" dirty="0">
                <a:cs typeface="Times New Roman" panose="02020603050405020304" pitchFamily="18" charset="0"/>
              </a:rPr>
              <a:t>HCO</a:t>
            </a:r>
            <a:r>
              <a:rPr lang="en-US" b="1" cap="none" baseline="-25000" dirty="0">
                <a:cs typeface="Times New Roman" panose="02020603050405020304" pitchFamily="18" charset="0"/>
              </a:rPr>
              <a:t>3</a:t>
            </a:r>
            <a:r>
              <a:rPr lang="en-US" b="1" cap="none" baseline="30000" dirty="0">
                <a:cs typeface="Times New Roman" panose="02020603050405020304" pitchFamily="18" charset="0"/>
              </a:rPr>
              <a:t>- </a:t>
            </a:r>
            <a:r>
              <a:rPr lang="en-US" cap="none" dirty="0">
                <a:cs typeface="Times New Roman" panose="02020603050405020304" pitchFamily="18" charset="0"/>
              </a:rPr>
              <a:t>Bicarbonate – aka carbonic acid – maintains body pH system by acting as a buffer</a:t>
            </a:r>
          </a:p>
          <a:p>
            <a:pPr lvl="1"/>
            <a:r>
              <a:rPr lang="en-US" cap="none" dirty="0">
                <a:cs typeface="Times New Roman" panose="02020603050405020304" pitchFamily="18" charset="0"/>
              </a:rPr>
              <a:t>Normal value 22-29 </a:t>
            </a:r>
            <a:r>
              <a:rPr lang="en-US" cap="none" dirty="0" err="1">
                <a:cs typeface="Times New Roman" panose="02020603050405020304" pitchFamily="18" charset="0"/>
              </a:rPr>
              <a:t>mMol</a:t>
            </a:r>
            <a:endParaRPr lang="en-US" cap="none" dirty="0">
              <a:cs typeface="Times New Roman" panose="02020603050405020304" pitchFamily="18" charset="0"/>
            </a:endParaRPr>
          </a:p>
          <a:p>
            <a:pPr marL="457200" lvl="1" indent="0">
              <a:buNone/>
            </a:pPr>
            <a:endParaRPr lang="en-US" cap="none" dirty="0">
              <a:cs typeface="Times New Roman" panose="02020603050405020304" pitchFamily="18" charset="0"/>
            </a:endParaRPr>
          </a:p>
          <a:p>
            <a:r>
              <a:rPr lang="en-US" b="1" cap="none" dirty="0">
                <a:cs typeface="Times New Roman" panose="02020603050405020304" pitchFamily="18" charset="0"/>
              </a:rPr>
              <a:t>Po</a:t>
            </a:r>
            <a:r>
              <a:rPr lang="en-US" b="1" cap="none" baseline="-25000" dirty="0">
                <a:cs typeface="Times New Roman" panose="02020603050405020304" pitchFamily="18" charset="0"/>
              </a:rPr>
              <a:t>4</a:t>
            </a:r>
            <a:r>
              <a:rPr lang="en-US" b="1" cap="none" baseline="30000" dirty="0">
                <a:cs typeface="Times New Roman" panose="02020603050405020304" pitchFamily="18" charset="0"/>
              </a:rPr>
              <a:t>-3</a:t>
            </a:r>
            <a:r>
              <a:rPr lang="en-US" cap="none" dirty="0">
                <a:cs typeface="Times New Roman" panose="02020603050405020304" pitchFamily="18" charset="0"/>
              </a:rPr>
              <a:t> Phosphate purpose is to regulate calcium bone and teeth formation</a:t>
            </a:r>
          </a:p>
          <a:p>
            <a:pPr lvl="1"/>
            <a:r>
              <a:rPr lang="en-US" cap="none" dirty="0">
                <a:cs typeface="Times New Roman" panose="02020603050405020304" pitchFamily="18" charset="0"/>
              </a:rPr>
              <a:t>Normal value 3 – 4mg/dl</a:t>
            </a:r>
          </a:p>
          <a:p>
            <a:endParaRPr lang="en-US" dirty="0"/>
          </a:p>
        </p:txBody>
      </p:sp>
    </p:spTree>
    <p:extLst>
      <p:ext uri="{BB962C8B-B14F-4D97-AF65-F5344CB8AC3E}">
        <p14:creationId xmlns:p14="http://schemas.microsoft.com/office/powerpoint/2010/main" val="2519028326"/>
      </p:ext>
    </p:extLst>
  </p:cSld>
  <p:clrMapOvr>
    <a:masterClrMapping/>
  </p:clrMapOvr>
  <mc:AlternateContent xmlns:mc="http://schemas.openxmlformats.org/markup-compatibility/2006" xmlns:p14="http://schemas.microsoft.com/office/powerpoint/2010/main">
    <mc:Choice Requires="p14">
      <p:transition spd="slow" p14:dur="2000" advTm="30436"/>
    </mc:Choice>
    <mc:Fallback xmlns="">
      <p:transition spd="slow" advTm="304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9158-50D5-55B5-D486-04E7EF10B13E}"/>
              </a:ext>
            </a:extLst>
          </p:cNvPr>
          <p:cNvSpPr>
            <a:spLocks noGrp="1"/>
          </p:cNvSpPr>
          <p:nvPr>
            <p:ph type="title"/>
          </p:nvPr>
        </p:nvSpPr>
        <p:spPr/>
        <p:txBody>
          <a:bodyPr/>
          <a:lstStyle/>
          <a:p>
            <a:r>
              <a:rPr lang="en-US" dirty="0"/>
              <a:t>Electrolyte abnormalities</a:t>
            </a:r>
          </a:p>
        </p:txBody>
      </p:sp>
      <p:sp>
        <p:nvSpPr>
          <p:cNvPr id="3" name="Content Placeholder 2">
            <a:extLst>
              <a:ext uri="{FF2B5EF4-FFF2-40B4-BE49-F238E27FC236}">
                <a16:creationId xmlns:a16="http://schemas.microsoft.com/office/drawing/2014/main" id="{8A32E610-0A8E-472A-8E2D-C7822B0E9CF2}"/>
              </a:ext>
            </a:extLst>
          </p:cNvPr>
          <p:cNvSpPr>
            <a:spLocks noGrp="1"/>
          </p:cNvSpPr>
          <p:nvPr>
            <p:ph sz="quarter" idx="13"/>
          </p:nvPr>
        </p:nvSpPr>
        <p:spPr>
          <a:xfrm>
            <a:off x="913774" y="1771650"/>
            <a:ext cx="10363826" cy="4467833"/>
          </a:xfrm>
        </p:spPr>
        <p:txBody>
          <a:bodyPr>
            <a:normAutofit fontScale="47500" lnSpcReduction="20000"/>
          </a:bodyPr>
          <a:lstStyle/>
          <a:p>
            <a:r>
              <a:rPr lang="en-US" sz="4300" b="1" cap="none" dirty="0"/>
              <a:t>NA</a:t>
            </a:r>
            <a:r>
              <a:rPr lang="en-US" sz="4300" b="1" cap="none" baseline="30000" dirty="0"/>
              <a:t>+</a:t>
            </a:r>
            <a:r>
              <a:rPr lang="en-US" sz="4300" cap="none" dirty="0"/>
              <a:t> Sodium</a:t>
            </a:r>
          </a:p>
          <a:p>
            <a:pPr lvl="1"/>
            <a:r>
              <a:rPr lang="en-US" sz="4300" cap="none" dirty="0"/>
              <a:t>Hypernatremia &gt; 145 </a:t>
            </a:r>
            <a:r>
              <a:rPr lang="en-US" sz="4300" cap="none" dirty="0" err="1"/>
              <a:t>mEq</a:t>
            </a:r>
            <a:r>
              <a:rPr lang="en-US" sz="4300" cap="none" dirty="0"/>
              <a:t>/L</a:t>
            </a:r>
          </a:p>
          <a:p>
            <a:pPr lvl="2"/>
            <a:r>
              <a:rPr lang="en-US" sz="4300" cap="none" dirty="0"/>
              <a:t>Signs/symptoms include swollen dry tongue, nausea/vomiting and increase muscle tone</a:t>
            </a:r>
          </a:p>
          <a:p>
            <a:pPr lvl="2"/>
            <a:r>
              <a:rPr lang="en-US" sz="4300" cap="none" dirty="0"/>
              <a:t>Seen in dehydration , </a:t>
            </a:r>
            <a:r>
              <a:rPr lang="en-US" sz="4300" cap="none" dirty="0" err="1"/>
              <a:t>Cushings</a:t>
            </a:r>
            <a:r>
              <a:rPr lang="en-US" sz="4300" cap="none" dirty="0"/>
              <a:t> syndrome, increased dietary intake, diabetes, excessive diaphoresis, vomiting or hypertonic saline administrations</a:t>
            </a:r>
          </a:p>
          <a:p>
            <a:pPr marL="914400" lvl="2" indent="0">
              <a:buNone/>
            </a:pPr>
            <a:endParaRPr lang="en-US" sz="4300" cap="none" dirty="0"/>
          </a:p>
          <a:p>
            <a:pPr lvl="1"/>
            <a:r>
              <a:rPr lang="en-US" sz="4300" cap="none" dirty="0"/>
              <a:t>Hyponatremia &lt; 135 </a:t>
            </a:r>
            <a:r>
              <a:rPr lang="en-US" sz="4300" cap="none" dirty="0" err="1"/>
              <a:t>mEq</a:t>
            </a:r>
            <a:r>
              <a:rPr lang="en-US" sz="4300" cap="none" dirty="0"/>
              <a:t>/L</a:t>
            </a:r>
          </a:p>
          <a:p>
            <a:pPr lvl="2"/>
            <a:r>
              <a:rPr lang="en-US" sz="4300" cap="none" dirty="0"/>
              <a:t>s/s neuro: lethargy, seizures and coma</a:t>
            </a:r>
          </a:p>
          <a:p>
            <a:pPr lvl="2"/>
            <a:r>
              <a:rPr lang="en-US" sz="4100" cap="none" dirty="0"/>
              <a:t>Seen in AIDS, adrenal insufficiency, congestive heart failure</a:t>
            </a:r>
          </a:p>
          <a:p>
            <a:pPr marL="914400" lvl="2" indent="0">
              <a:buNone/>
            </a:pPr>
            <a:endParaRPr lang="en-US" sz="4300" cap="none" dirty="0"/>
          </a:p>
          <a:p>
            <a:endParaRPr lang="en-US" dirty="0"/>
          </a:p>
        </p:txBody>
      </p:sp>
    </p:spTree>
    <p:extLst>
      <p:ext uri="{BB962C8B-B14F-4D97-AF65-F5344CB8AC3E}">
        <p14:creationId xmlns:p14="http://schemas.microsoft.com/office/powerpoint/2010/main" val="70002330"/>
      </p:ext>
    </p:extLst>
  </p:cSld>
  <p:clrMapOvr>
    <a:masterClrMapping/>
  </p:clrMapOvr>
  <mc:AlternateContent xmlns:mc="http://schemas.openxmlformats.org/markup-compatibility/2006" xmlns:p14="http://schemas.microsoft.com/office/powerpoint/2010/main">
    <mc:Choice Requires="p14">
      <p:transition spd="slow" p14:dur="2000" advTm="52917"/>
    </mc:Choice>
    <mc:Fallback xmlns="">
      <p:transition spd="slow" advTm="529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76E1-6D1B-8A17-D8E2-B4B7E80BF066}"/>
              </a:ext>
            </a:extLst>
          </p:cNvPr>
          <p:cNvSpPr>
            <a:spLocks noGrp="1"/>
          </p:cNvSpPr>
          <p:nvPr>
            <p:ph type="title"/>
          </p:nvPr>
        </p:nvSpPr>
        <p:spPr/>
        <p:txBody>
          <a:bodyPr/>
          <a:lstStyle/>
          <a:p>
            <a:r>
              <a:rPr lang="en-US" dirty="0"/>
              <a:t>Electrolyte abnormalities</a:t>
            </a:r>
          </a:p>
        </p:txBody>
      </p:sp>
      <p:sp>
        <p:nvSpPr>
          <p:cNvPr id="3" name="Content Placeholder 2">
            <a:extLst>
              <a:ext uri="{FF2B5EF4-FFF2-40B4-BE49-F238E27FC236}">
                <a16:creationId xmlns:a16="http://schemas.microsoft.com/office/drawing/2014/main" id="{3C3637A1-D0D6-0570-E3AB-89A7CEF81508}"/>
              </a:ext>
            </a:extLst>
          </p:cNvPr>
          <p:cNvSpPr>
            <a:spLocks noGrp="1"/>
          </p:cNvSpPr>
          <p:nvPr>
            <p:ph sz="quarter" idx="13"/>
          </p:nvPr>
        </p:nvSpPr>
        <p:spPr>
          <a:xfrm>
            <a:off x="437322" y="1716946"/>
            <a:ext cx="5658678" cy="4803124"/>
          </a:xfrm>
        </p:spPr>
        <p:txBody>
          <a:bodyPr>
            <a:normAutofit lnSpcReduction="10000"/>
          </a:bodyPr>
          <a:lstStyle/>
          <a:p>
            <a:r>
              <a:rPr lang="en-US" sz="1700" b="1" cap="none" dirty="0"/>
              <a:t>K</a:t>
            </a:r>
            <a:r>
              <a:rPr lang="en-US" sz="1700" b="1" cap="none" baseline="30000" dirty="0"/>
              <a:t>+</a:t>
            </a:r>
            <a:r>
              <a:rPr lang="en-US" sz="1700" b="1" cap="none" dirty="0"/>
              <a:t>  </a:t>
            </a:r>
            <a:r>
              <a:rPr lang="en-US" sz="1700" cap="none" dirty="0"/>
              <a:t>Potassium</a:t>
            </a:r>
          </a:p>
          <a:p>
            <a:pPr lvl="1"/>
            <a:r>
              <a:rPr lang="en-US" cap="none" dirty="0"/>
              <a:t>Hyperkalemia &gt; 5.5mEq/L </a:t>
            </a:r>
          </a:p>
          <a:p>
            <a:pPr lvl="1"/>
            <a:r>
              <a:rPr lang="en-US" cap="none" dirty="0"/>
              <a:t>signs/symptoms:</a:t>
            </a:r>
            <a:endParaRPr lang="en-US" sz="1700" cap="none" dirty="0"/>
          </a:p>
          <a:p>
            <a:pPr lvl="2"/>
            <a:r>
              <a:rPr lang="en-US" sz="1400" cap="none" dirty="0"/>
              <a:t>heart:  ST elevation, peaked T waves, Ventricular fibrillation, hypotension and bradycardia</a:t>
            </a:r>
          </a:p>
          <a:p>
            <a:pPr lvl="1"/>
            <a:endParaRPr lang="en-US" sz="1600" cap="none" dirty="0"/>
          </a:p>
          <a:p>
            <a:pPr lvl="2"/>
            <a:r>
              <a:rPr lang="en-US" sz="1400" cap="none" dirty="0"/>
              <a:t>GI: diarrhea and hyperactive bowel sounds</a:t>
            </a:r>
          </a:p>
          <a:p>
            <a:pPr marL="457200" lvl="1" indent="0">
              <a:buNone/>
            </a:pPr>
            <a:endParaRPr lang="en-US" sz="1600" cap="none" dirty="0"/>
          </a:p>
          <a:p>
            <a:pPr lvl="2"/>
            <a:r>
              <a:rPr lang="en-US" sz="1400" cap="none" dirty="0"/>
              <a:t>Muscles: paresthesia or numbness, increased deep tendon reflexes</a:t>
            </a:r>
          </a:p>
          <a:p>
            <a:pPr marL="457200" lvl="1" indent="0">
              <a:buNone/>
            </a:pPr>
            <a:endParaRPr lang="en-US" sz="1600" cap="none" dirty="0"/>
          </a:p>
          <a:p>
            <a:pPr lvl="1"/>
            <a:r>
              <a:rPr lang="en-US" sz="1600" cap="none" dirty="0"/>
              <a:t>Seen in acidosis, Addison’s disease, dehydration, infection, renal failure, tissue damage, hemolysis, transfusion of older blood products, Ace inhibitors and angiotensin receptor blocking drugs, NSAIDS, spironolactone</a:t>
            </a:r>
          </a:p>
          <a:p>
            <a:pPr marL="914400" lvl="2" indent="0">
              <a:buNone/>
            </a:pPr>
            <a:endParaRPr lang="en-US" sz="6400" dirty="0"/>
          </a:p>
          <a:p>
            <a:pPr lvl="2"/>
            <a:endParaRPr lang="en-US" sz="6400" dirty="0"/>
          </a:p>
          <a:p>
            <a:pPr marL="914400" lvl="2" indent="0">
              <a:buNone/>
            </a:pPr>
            <a:endParaRPr lang="en-US" sz="6400" dirty="0"/>
          </a:p>
          <a:p>
            <a:endParaRPr lang="en-US" dirty="0"/>
          </a:p>
        </p:txBody>
      </p:sp>
      <p:sp>
        <p:nvSpPr>
          <p:cNvPr id="5" name="TextBox 4">
            <a:extLst>
              <a:ext uri="{FF2B5EF4-FFF2-40B4-BE49-F238E27FC236}">
                <a16:creationId xmlns:a16="http://schemas.microsoft.com/office/drawing/2014/main" id="{4AEE373E-BCDB-34F8-2215-D30217F4ACD6}"/>
              </a:ext>
            </a:extLst>
          </p:cNvPr>
          <p:cNvSpPr txBox="1"/>
          <p:nvPr/>
        </p:nvSpPr>
        <p:spPr>
          <a:xfrm>
            <a:off x="6096000" y="6104259"/>
            <a:ext cx="5897218" cy="584775"/>
          </a:xfrm>
          <a:prstGeom prst="rect">
            <a:avLst/>
          </a:prstGeom>
          <a:noFill/>
        </p:spPr>
        <p:txBody>
          <a:bodyPr wrap="square" rtlCol="0">
            <a:spAutoFit/>
          </a:bodyPr>
          <a:lstStyle/>
          <a:p>
            <a:r>
              <a:rPr lang="en-US" sz="800" b="0" i="0" dirty="0">
                <a:solidFill>
                  <a:srgbClr val="000000"/>
                </a:solidFill>
                <a:effectLst/>
                <a:latin typeface="+mj-lt"/>
              </a:rPr>
              <a:t>De-T wave morphology</a:t>
            </a:r>
            <a:endParaRPr lang="en-US" sz="800" dirty="0">
              <a:latin typeface="+mj-lt"/>
            </a:endParaRPr>
          </a:p>
          <a:p>
            <a:r>
              <a:rPr lang="en-US" sz="800" b="0" i="0" dirty="0" err="1">
                <a:solidFill>
                  <a:srgbClr val="202122"/>
                </a:solidFill>
                <a:effectLst/>
                <a:latin typeface="+mj-lt"/>
              </a:rPr>
              <a:t>CardioNetworks</a:t>
            </a:r>
            <a:endParaRPr lang="en-US" sz="800" dirty="0">
              <a:latin typeface="+mj-lt"/>
            </a:endParaRPr>
          </a:p>
          <a:p>
            <a:r>
              <a:rPr lang="en-US" sz="800" dirty="0">
                <a:latin typeface="+mj-lt"/>
              </a:rPr>
              <a:t>https://</a:t>
            </a:r>
            <a:r>
              <a:rPr lang="en-US" sz="800" dirty="0" err="1">
                <a:latin typeface="+mj-lt"/>
              </a:rPr>
              <a:t>commons.wikimedia.org</a:t>
            </a:r>
            <a:r>
              <a:rPr lang="en-US" sz="800" dirty="0">
                <a:latin typeface="+mj-lt"/>
              </a:rPr>
              <a:t>/wiki/File:De-T_wave_morphology_%28CardioNetworks_ECGpedia%29.png</a:t>
            </a:r>
          </a:p>
          <a:p>
            <a:r>
              <a:rPr lang="en-US" sz="800" dirty="0">
                <a:latin typeface="+mj-lt"/>
              </a:rPr>
              <a:t>CC By SA</a:t>
            </a:r>
          </a:p>
        </p:txBody>
      </p:sp>
      <p:pic>
        <p:nvPicPr>
          <p:cNvPr id="8" name="Picture 7">
            <a:extLst>
              <a:ext uri="{FF2B5EF4-FFF2-40B4-BE49-F238E27FC236}">
                <a16:creationId xmlns:a16="http://schemas.microsoft.com/office/drawing/2014/main" id="{2E4C3288-08D5-D3B3-BE9F-F0BB41EC9964}"/>
              </a:ext>
            </a:extLst>
          </p:cNvPr>
          <p:cNvPicPr>
            <a:picLocks noChangeAspect="1"/>
          </p:cNvPicPr>
          <p:nvPr/>
        </p:nvPicPr>
        <p:blipFill>
          <a:blip r:embed="rId3"/>
          <a:stretch>
            <a:fillRect/>
          </a:stretch>
        </p:blipFill>
        <p:spPr>
          <a:xfrm>
            <a:off x="6456447" y="3791801"/>
            <a:ext cx="1747321" cy="2170585"/>
          </a:xfrm>
          <a:prstGeom prst="rect">
            <a:avLst/>
          </a:prstGeom>
        </p:spPr>
      </p:pic>
      <p:pic>
        <p:nvPicPr>
          <p:cNvPr id="7" name="Picture 6">
            <a:extLst>
              <a:ext uri="{FF2B5EF4-FFF2-40B4-BE49-F238E27FC236}">
                <a16:creationId xmlns:a16="http://schemas.microsoft.com/office/drawing/2014/main" id="{0AA51B7F-CFE4-332F-61F4-60A8C95BC9BF}"/>
              </a:ext>
            </a:extLst>
          </p:cNvPr>
          <p:cNvPicPr>
            <a:picLocks noChangeAspect="1"/>
          </p:cNvPicPr>
          <p:nvPr/>
        </p:nvPicPr>
        <p:blipFill>
          <a:blip r:embed="rId4"/>
          <a:stretch>
            <a:fillRect/>
          </a:stretch>
        </p:blipFill>
        <p:spPr>
          <a:xfrm>
            <a:off x="6456447" y="1990040"/>
            <a:ext cx="4523597" cy="1072260"/>
          </a:xfrm>
          <a:prstGeom prst="rect">
            <a:avLst/>
          </a:prstGeom>
        </p:spPr>
      </p:pic>
      <p:sp>
        <p:nvSpPr>
          <p:cNvPr id="9" name="TextBox 8">
            <a:extLst>
              <a:ext uri="{FF2B5EF4-FFF2-40B4-BE49-F238E27FC236}">
                <a16:creationId xmlns:a16="http://schemas.microsoft.com/office/drawing/2014/main" id="{7A4E3DB3-EEF8-929F-2B4C-93197DAFC470}"/>
              </a:ext>
            </a:extLst>
          </p:cNvPr>
          <p:cNvSpPr txBox="1"/>
          <p:nvPr/>
        </p:nvSpPr>
        <p:spPr>
          <a:xfrm>
            <a:off x="8820555" y="3196218"/>
            <a:ext cx="3172663" cy="461665"/>
          </a:xfrm>
          <a:prstGeom prst="rect">
            <a:avLst/>
          </a:prstGeom>
          <a:noFill/>
        </p:spPr>
        <p:txBody>
          <a:bodyPr wrap="none" rtlCol="0">
            <a:spAutoFit/>
          </a:bodyPr>
          <a:lstStyle/>
          <a:p>
            <a:r>
              <a:rPr lang="en-US" sz="800" dirty="0"/>
              <a:t>Cardiac arrythmias</a:t>
            </a:r>
          </a:p>
          <a:p>
            <a:r>
              <a:rPr lang="en-US" sz="800" dirty="0">
                <a:hlinkClick r:id="rId5"/>
              </a:rPr>
              <a:t>https://commons.wikimedia.org/wiki/File:2024_Cardiac_Arrhythmias.jpg</a:t>
            </a:r>
            <a:endParaRPr lang="en-US" sz="800" dirty="0"/>
          </a:p>
          <a:p>
            <a:r>
              <a:rPr lang="en-US" sz="800" dirty="0"/>
              <a:t>CC by SA</a:t>
            </a:r>
          </a:p>
        </p:txBody>
      </p:sp>
    </p:spTree>
    <p:extLst>
      <p:ext uri="{BB962C8B-B14F-4D97-AF65-F5344CB8AC3E}">
        <p14:creationId xmlns:p14="http://schemas.microsoft.com/office/powerpoint/2010/main" val="2065237751"/>
      </p:ext>
    </p:extLst>
  </p:cSld>
  <p:clrMapOvr>
    <a:masterClrMapping/>
  </p:clrMapOvr>
  <mc:AlternateContent xmlns:mc="http://schemas.openxmlformats.org/markup-compatibility/2006" xmlns:p14="http://schemas.microsoft.com/office/powerpoint/2010/main">
    <mc:Choice Requires="p14">
      <p:transition spd="slow" p14:dur="2000" advTm="58041"/>
    </mc:Choice>
    <mc:Fallback xmlns="">
      <p:transition spd="slow" advTm="580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BC86F2-C172-F2BC-CA9C-2B3043E28FFF}"/>
              </a:ext>
            </a:extLst>
          </p:cNvPr>
          <p:cNvPicPr>
            <a:picLocks noChangeAspect="1"/>
          </p:cNvPicPr>
          <p:nvPr/>
        </p:nvPicPr>
        <p:blipFill>
          <a:blip r:embed="rId3"/>
          <a:stretch>
            <a:fillRect/>
          </a:stretch>
        </p:blipFill>
        <p:spPr>
          <a:xfrm>
            <a:off x="6417734" y="2558638"/>
            <a:ext cx="4770219" cy="304101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8" name="Picture 17">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85A348-E449-2401-5BE9-F072234C93B6}"/>
              </a:ext>
            </a:extLst>
          </p:cNvPr>
          <p:cNvSpPr>
            <a:spLocks noGrp="1"/>
          </p:cNvSpPr>
          <p:nvPr>
            <p:ph type="title"/>
          </p:nvPr>
        </p:nvSpPr>
        <p:spPr>
          <a:xfrm>
            <a:off x="913775" y="618517"/>
            <a:ext cx="10364451" cy="1596177"/>
          </a:xfrm>
        </p:spPr>
        <p:txBody>
          <a:bodyPr>
            <a:normAutofit/>
          </a:bodyPr>
          <a:lstStyle/>
          <a:p>
            <a:r>
              <a:rPr lang="en-US"/>
              <a:t>Electrolyte abnormalities</a:t>
            </a:r>
          </a:p>
        </p:txBody>
      </p:sp>
      <p:sp>
        <p:nvSpPr>
          <p:cNvPr id="3" name="Content Placeholder 2">
            <a:extLst>
              <a:ext uri="{FF2B5EF4-FFF2-40B4-BE49-F238E27FC236}">
                <a16:creationId xmlns:a16="http://schemas.microsoft.com/office/drawing/2014/main" id="{900253DB-E768-EB22-6DF2-EA0A6AA9A69D}"/>
              </a:ext>
            </a:extLst>
          </p:cNvPr>
          <p:cNvSpPr>
            <a:spLocks noGrp="1"/>
          </p:cNvSpPr>
          <p:nvPr>
            <p:ph sz="quarter" idx="13"/>
          </p:nvPr>
        </p:nvSpPr>
        <p:spPr>
          <a:xfrm>
            <a:off x="913774" y="2367092"/>
            <a:ext cx="4860493" cy="3424107"/>
          </a:xfrm>
        </p:spPr>
        <p:txBody>
          <a:bodyPr>
            <a:normAutofit/>
          </a:bodyPr>
          <a:lstStyle/>
          <a:p>
            <a:pPr>
              <a:lnSpc>
                <a:spcPct val="110000"/>
              </a:lnSpc>
            </a:pPr>
            <a:r>
              <a:rPr lang="en-US" sz="1300" cap="none"/>
              <a:t>Hypokalemia &lt;3.0 signs/symptoms:</a:t>
            </a:r>
          </a:p>
          <a:p>
            <a:pPr lvl="1">
              <a:lnSpc>
                <a:spcPct val="110000"/>
              </a:lnSpc>
            </a:pPr>
            <a:r>
              <a:rPr lang="en-US" sz="1300" cap="none"/>
              <a:t>heart: ‘low and slow’, prominent U-waves, flat T-waves, ST-depression</a:t>
            </a:r>
          </a:p>
          <a:p>
            <a:pPr lvl="1">
              <a:lnSpc>
                <a:spcPct val="110000"/>
              </a:lnSpc>
            </a:pPr>
            <a:endParaRPr lang="en-US" sz="1300" cap="none"/>
          </a:p>
          <a:p>
            <a:pPr lvl="1">
              <a:lnSpc>
                <a:spcPct val="110000"/>
              </a:lnSpc>
            </a:pPr>
            <a:r>
              <a:rPr lang="en-US" sz="1300" cap="none"/>
              <a:t>GI: decreased motility, constipation, abdominal distention, paralytic ileus</a:t>
            </a:r>
          </a:p>
          <a:p>
            <a:pPr lvl="1">
              <a:lnSpc>
                <a:spcPct val="110000"/>
              </a:lnSpc>
            </a:pPr>
            <a:endParaRPr lang="en-US" sz="1300" cap="none"/>
          </a:p>
          <a:p>
            <a:pPr lvl="1">
              <a:lnSpc>
                <a:spcPct val="110000"/>
              </a:lnSpc>
            </a:pPr>
            <a:r>
              <a:rPr lang="en-US" sz="1300" cap="none"/>
              <a:t>Muscles: decreased deep tendon reflexes, flaccid paralysis</a:t>
            </a:r>
          </a:p>
          <a:p>
            <a:pPr lvl="1">
              <a:lnSpc>
                <a:spcPct val="110000"/>
              </a:lnSpc>
            </a:pPr>
            <a:endParaRPr lang="en-US" sz="1300" cap="none"/>
          </a:p>
          <a:p>
            <a:pPr lvl="1">
              <a:lnSpc>
                <a:spcPct val="110000"/>
              </a:lnSpc>
            </a:pPr>
            <a:r>
              <a:rPr lang="en-US" sz="1300" cap="none"/>
              <a:t>Seen in alkalosis, ascites, burns, chronic pyelonephritis, Cushing syndrome, diarrhea, vomiting, diuretics, salicylates, and insulin use</a:t>
            </a:r>
          </a:p>
          <a:p>
            <a:pPr>
              <a:lnSpc>
                <a:spcPct val="110000"/>
              </a:lnSpc>
            </a:pPr>
            <a:endParaRPr lang="en-US" sz="1300"/>
          </a:p>
        </p:txBody>
      </p:sp>
      <p:sp>
        <p:nvSpPr>
          <p:cNvPr id="8" name="TextBox 7">
            <a:extLst>
              <a:ext uri="{FF2B5EF4-FFF2-40B4-BE49-F238E27FC236}">
                <a16:creationId xmlns:a16="http://schemas.microsoft.com/office/drawing/2014/main" id="{1BC10106-BCE8-00B9-69AB-70502E78CF19}"/>
              </a:ext>
            </a:extLst>
          </p:cNvPr>
          <p:cNvSpPr txBox="1"/>
          <p:nvPr/>
        </p:nvSpPr>
        <p:spPr>
          <a:xfrm>
            <a:off x="6688041" y="5712762"/>
            <a:ext cx="3348994" cy="461665"/>
          </a:xfrm>
          <a:prstGeom prst="rect">
            <a:avLst/>
          </a:prstGeom>
          <a:noFill/>
        </p:spPr>
        <p:txBody>
          <a:bodyPr wrap="none" rtlCol="0">
            <a:spAutoFit/>
          </a:bodyPr>
          <a:lstStyle/>
          <a:p>
            <a:r>
              <a:rPr lang="en-US" sz="800" dirty="0" err="1"/>
              <a:t>Ecg</a:t>
            </a:r>
            <a:r>
              <a:rPr lang="en-US" sz="800" dirty="0"/>
              <a:t> pattern of Hypokalemia</a:t>
            </a:r>
          </a:p>
          <a:p>
            <a:r>
              <a:rPr lang="en-US" sz="800" b="0" i="0" u="sng" dirty="0">
                <a:solidFill>
                  <a:srgbClr val="0645AD"/>
                </a:solidFill>
                <a:effectLst/>
                <a:latin typeface="Arial" panose="020B0604020202020204" pitchFamily="34" charset="0"/>
                <a:hlinkClick r:id="rId5" tooltip="User:Open courses tei athinas"/>
              </a:rPr>
              <a:t>Open courses tei athinas</a:t>
            </a:r>
            <a:endParaRPr lang="en-US" sz="800" b="0" i="0" u="sng" dirty="0">
              <a:solidFill>
                <a:srgbClr val="0645AD"/>
              </a:solidFill>
              <a:effectLst/>
              <a:latin typeface="Arial" panose="020B0604020202020204" pitchFamily="34" charset="0"/>
            </a:endParaRPr>
          </a:p>
          <a:p>
            <a:r>
              <a:rPr lang="en-US" sz="800" dirty="0"/>
              <a:t>https://</a:t>
            </a:r>
            <a:r>
              <a:rPr lang="en-US" sz="800" dirty="0" err="1"/>
              <a:t>commons.wikimedia.org</a:t>
            </a:r>
            <a:r>
              <a:rPr lang="en-US" sz="800" dirty="0"/>
              <a:t>/wiki/</a:t>
            </a:r>
            <a:r>
              <a:rPr lang="en-US" sz="800" dirty="0" err="1"/>
              <a:t>File:ECG_Pattern_Of_Hypokalemia.png</a:t>
            </a:r>
            <a:endParaRPr lang="en-US" sz="800" dirty="0"/>
          </a:p>
        </p:txBody>
      </p:sp>
    </p:spTree>
    <p:extLst>
      <p:ext uri="{BB962C8B-B14F-4D97-AF65-F5344CB8AC3E}">
        <p14:creationId xmlns:p14="http://schemas.microsoft.com/office/powerpoint/2010/main" val="1404533882"/>
      </p:ext>
    </p:extLst>
  </p:cSld>
  <p:clrMapOvr>
    <a:masterClrMapping/>
  </p:clrMapOvr>
  <mc:AlternateContent xmlns:mc="http://schemas.openxmlformats.org/markup-compatibility/2006" xmlns:p14="http://schemas.microsoft.com/office/powerpoint/2010/main">
    <mc:Choice Requires="p14">
      <p:transition spd="slow" p14:dur="2000" advTm="42591"/>
    </mc:Choice>
    <mc:Fallback xmlns="">
      <p:transition spd="slow" advTm="42591"/>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13329</TotalTime>
  <Words>2510</Words>
  <Application>Microsoft Office PowerPoint</Application>
  <PresentationFormat>Widescreen</PresentationFormat>
  <Paragraphs>238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Tw Cen MT</vt:lpstr>
      <vt:lpstr>Droplet</vt:lpstr>
      <vt:lpstr>Part1: Pathophysiology of electrolytes</vt:lpstr>
      <vt:lpstr>overview</vt:lpstr>
      <vt:lpstr>Definition of electrolytes</vt:lpstr>
      <vt:lpstr>Review of cations</vt:lpstr>
      <vt:lpstr>Cations continued</vt:lpstr>
      <vt:lpstr>Review of anions</vt:lpstr>
      <vt:lpstr>Electrolyte abnormalities</vt:lpstr>
      <vt:lpstr>Electrolyte abnormalities</vt:lpstr>
      <vt:lpstr>Electrolyte abnormalities</vt:lpstr>
      <vt:lpstr>Electrolyte abnormalities</vt:lpstr>
      <vt:lpstr>Electrolyte abnormalities</vt:lpstr>
      <vt:lpstr>Electrolyte abnormalities</vt:lpstr>
      <vt:lpstr>Electrolyte abnormalities</vt:lpstr>
      <vt:lpstr>QUiz</vt:lpstr>
      <vt:lpstr>quiz</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and Electrolyte basics</dc:title>
  <dc:creator>Buszta, Kristina</dc:creator>
  <cp:lastModifiedBy>Connolly, Teresa</cp:lastModifiedBy>
  <cp:revision>66</cp:revision>
  <dcterms:created xsi:type="dcterms:W3CDTF">2023-01-19T22:54:02Z</dcterms:created>
  <dcterms:modified xsi:type="dcterms:W3CDTF">2023-06-20T15:05:12Z</dcterms:modified>
</cp:coreProperties>
</file>