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ysinger, Nolan A" initials="BNA" lastIdx="1" clrIdx="0">
    <p:extLst>
      <p:ext uri="{19B8F6BF-5375-455C-9EA6-DF929625EA0E}">
        <p15:presenceInfo xmlns:p15="http://schemas.microsoft.com/office/powerpoint/2012/main" userId="Baysinger, Nolan 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9T21:18:47.419"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258503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A29B31-6D39-4238-84EC-3180BF82446C}"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346118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326650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85AC9-FEE5-49AE-88E6-62A3AC7E7C5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95708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181207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A29B31-6D39-4238-84EC-3180BF82446C}" type="datetimeFigureOut">
              <a:rPr lang="en-US" smtClean="0"/>
              <a:t>6/9/2020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114422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A29B31-6D39-4238-84EC-3180BF82446C}" type="datetimeFigureOut">
              <a:rPr lang="en-US" smtClean="0"/>
              <a:t>6/9/2020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2154937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1624922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35787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138438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334320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A29B31-6D39-4238-84EC-3180BF82446C}"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21104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A29B31-6D39-4238-84EC-3180BF82446C}"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188478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267827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204361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8A29B31-6D39-4238-84EC-3180BF82446C}" type="datetimeFigureOut">
              <a:rPr lang="en-US" smtClean="0"/>
              <a:t>6/9/2020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381810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A29B31-6D39-4238-84EC-3180BF82446C}"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85AC9-FEE5-49AE-88E6-62A3AC7E7C57}" type="slidenum">
              <a:rPr lang="en-US" smtClean="0"/>
              <a:t>‹#›</a:t>
            </a:fld>
            <a:endParaRPr lang="en-US"/>
          </a:p>
        </p:txBody>
      </p:sp>
    </p:spTree>
    <p:extLst>
      <p:ext uri="{BB962C8B-B14F-4D97-AF65-F5344CB8AC3E}">
        <p14:creationId xmlns:p14="http://schemas.microsoft.com/office/powerpoint/2010/main" val="237458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8A29B31-6D39-4238-84EC-3180BF82446C}" type="datetimeFigureOut">
              <a:rPr lang="en-US" smtClean="0"/>
              <a:t>6/9/2020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E585AC9-FEE5-49AE-88E6-62A3AC7E7C57}" type="slidenum">
              <a:rPr lang="en-US" smtClean="0"/>
              <a:t>‹#›</a:t>
            </a:fld>
            <a:endParaRPr lang="en-US"/>
          </a:p>
        </p:txBody>
      </p:sp>
    </p:spTree>
    <p:extLst>
      <p:ext uri="{BB962C8B-B14F-4D97-AF65-F5344CB8AC3E}">
        <p14:creationId xmlns:p14="http://schemas.microsoft.com/office/powerpoint/2010/main" val="4484683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8527-3CC5-4FA2-ACC8-A456D00EDDE5}"/>
              </a:ext>
            </a:extLst>
          </p:cNvPr>
          <p:cNvSpPr>
            <a:spLocks noGrp="1"/>
          </p:cNvSpPr>
          <p:nvPr>
            <p:ph type="ctrTitle"/>
          </p:nvPr>
        </p:nvSpPr>
        <p:spPr/>
        <p:txBody>
          <a:bodyPr/>
          <a:lstStyle/>
          <a:p>
            <a:r>
              <a:rPr lang="en-US" dirty="0"/>
              <a:t>Age Related Macular Degeneration </a:t>
            </a:r>
          </a:p>
        </p:txBody>
      </p:sp>
      <p:sp>
        <p:nvSpPr>
          <p:cNvPr id="3" name="Subtitle 2">
            <a:extLst>
              <a:ext uri="{FF2B5EF4-FFF2-40B4-BE49-F238E27FC236}">
                <a16:creationId xmlns:a16="http://schemas.microsoft.com/office/drawing/2014/main" id="{364D8E47-2EAD-4667-97F6-81382761C86F}"/>
              </a:ext>
            </a:extLst>
          </p:cNvPr>
          <p:cNvSpPr>
            <a:spLocks noGrp="1"/>
          </p:cNvSpPr>
          <p:nvPr>
            <p:ph type="subTitle" idx="1"/>
          </p:nvPr>
        </p:nvSpPr>
        <p:spPr/>
        <p:txBody>
          <a:bodyPr/>
          <a:lstStyle/>
          <a:p>
            <a:r>
              <a:rPr lang="en-US" dirty="0"/>
              <a:t>Nolan Baysinger </a:t>
            </a:r>
          </a:p>
        </p:txBody>
      </p:sp>
    </p:spTree>
    <p:extLst>
      <p:ext uri="{BB962C8B-B14F-4D97-AF65-F5344CB8AC3E}">
        <p14:creationId xmlns:p14="http://schemas.microsoft.com/office/powerpoint/2010/main" val="198001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2600-86C2-485F-8826-BF64079B9088}"/>
              </a:ext>
            </a:extLst>
          </p:cNvPr>
          <p:cNvSpPr>
            <a:spLocks noGrp="1"/>
          </p:cNvSpPr>
          <p:nvPr>
            <p:ph type="title"/>
          </p:nvPr>
        </p:nvSpPr>
        <p:spPr/>
        <p:txBody>
          <a:bodyPr/>
          <a:lstStyle/>
          <a:p>
            <a:r>
              <a:rPr lang="en-US" dirty="0"/>
              <a:t>Current Research on Diet and ADM </a:t>
            </a:r>
          </a:p>
        </p:txBody>
      </p:sp>
      <p:sp>
        <p:nvSpPr>
          <p:cNvPr id="3" name="Content Placeholder 2">
            <a:extLst>
              <a:ext uri="{FF2B5EF4-FFF2-40B4-BE49-F238E27FC236}">
                <a16:creationId xmlns:a16="http://schemas.microsoft.com/office/drawing/2014/main" id="{EC4AC549-070D-4F4A-B9B3-87337CDD9967}"/>
              </a:ext>
            </a:extLst>
          </p:cNvPr>
          <p:cNvSpPr>
            <a:spLocks noGrp="1"/>
          </p:cNvSpPr>
          <p:nvPr>
            <p:ph idx="1"/>
          </p:nvPr>
        </p:nvSpPr>
        <p:spPr/>
        <p:txBody>
          <a:bodyPr/>
          <a:lstStyle/>
          <a:p>
            <a:r>
              <a:rPr lang="en-US" dirty="0"/>
              <a:t>Spinach, collard greens and kale-are particularly effective in protecting the retinal pigment layer </a:t>
            </a:r>
          </a:p>
          <a:p>
            <a:r>
              <a:rPr lang="en-US" dirty="0"/>
              <a:t>Studies show that a diet high in these materials have some effect on delaying the advancement of AMD </a:t>
            </a:r>
          </a:p>
        </p:txBody>
      </p:sp>
      <p:sp>
        <p:nvSpPr>
          <p:cNvPr id="4" name="TextBox 3">
            <a:extLst>
              <a:ext uri="{FF2B5EF4-FFF2-40B4-BE49-F238E27FC236}">
                <a16:creationId xmlns:a16="http://schemas.microsoft.com/office/drawing/2014/main" id="{1F749194-B588-4855-AF6E-6D7475AC4233}"/>
              </a:ext>
            </a:extLst>
          </p:cNvPr>
          <p:cNvSpPr txBox="1"/>
          <p:nvPr/>
        </p:nvSpPr>
        <p:spPr>
          <a:xfrm>
            <a:off x="8450263" y="6051339"/>
            <a:ext cx="3781425" cy="707886"/>
          </a:xfrm>
          <a:prstGeom prst="rect">
            <a:avLst/>
          </a:prstGeom>
          <a:noFill/>
        </p:spPr>
        <p:txBody>
          <a:bodyPr wrap="square" rtlCol="0">
            <a:spAutoFit/>
          </a:bodyPr>
          <a:lstStyle/>
          <a:p>
            <a:r>
              <a:rPr lang="en-US" sz="1000" dirty="0"/>
              <a:t>Nutrition and Age-Related Macular Degeneration. (Retrieved from https://www.aoa.org/patients-and-public/caring-for-your-vision/nutrition/nutrition-and-age-related-macular-degeneration</a:t>
            </a:r>
          </a:p>
        </p:txBody>
      </p:sp>
    </p:spTree>
    <p:extLst>
      <p:ext uri="{BB962C8B-B14F-4D97-AF65-F5344CB8AC3E}">
        <p14:creationId xmlns:p14="http://schemas.microsoft.com/office/powerpoint/2010/main" val="176387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DF7E-8D66-477C-AEB5-F17E35484A43}"/>
              </a:ext>
            </a:extLst>
          </p:cNvPr>
          <p:cNvSpPr>
            <a:spLocks noGrp="1"/>
          </p:cNvSpPr>
          <p:nvPr>
            <p:ph type="title"/>
          </p:nvPr>
        </p:nvSpPr>
        <p:spPr/>
        <p:txBody>
          <a:bodyPr/>
          <a:lstStyle/>
          <a:p>
            <a:r>
              <a:rPr lang="en-US" dirty="0"/>
              <a:t>Economic Issues </a:t>
            </a:r>
          </a:p>
        </p:txBody>
      </p:sp>
      <p:sp>
        <p:nvSpPr>
          <p:cNvPr id="3" name="Content Placeholder 2">
            <a:extLst>
              <a:ext uri="{FF2B5EF4-FFF2-40B4-BE49-F238E27FC236}">
                <a16:creationId xmlns:a16="http://schemas.microsoft.com/office/drawing/2014/main" id="{DEA8BB3E-5632-42F3-8E27-FEE276B1C775}"/>
              </a:ext>
            </a:extLst>
          </p:cNvPr>
          <p:cNvSpPr>
            <a:spLocks noGrp="1"/>
          </p:cNvSpPr>
          <p:nvPr>
            <p:ph idx="1"/>
          </p:nvPr>
        </p:nvSpPr>
        <p:spPr/>
        <p:txBody>
          <a:bodyPr/>
          <a:lstStyle/>
          <a:p>
            <a:r>
              <a:rPr lang="en-US" dirty="0"/>
              <a:t>One study in Singapore investigated the link between socio-economic factors and age-related macular degeneration  </a:t>
            </a:r>
          </a:p>
          <a:p>
            <a:r>
              <a:rPr lang="en-US" dirty="0"/>
              <a:t>Found that  participants with lower educational levels were significantly more likely to have early AMD </a:t>
            </a:r>
          </a:p>
          <a:p>
            <a:r>
              <a:rPr lang="en-US" dirty="0"/>
              <a:t>No association with housing type or income was seen </a:t>
            </a:r>
          </a:p>
        </p:txBody>
      </p:sp>
      <p:sp>
        <p:nvSpPr>
          <p:cNvPr id="4" name="TextBox 3">
            <a:extLst>
              <a:ext uri="{FF2B5EF4-FFF2-40B4-BE49-F238E27FC236}">
                <a16:creationId xmlns:a16="http://schemas.microsoft.com/office/drawing/2014/main" id="{76948152-8413-49B4-B4C0-F102F28B171B}"/>
              </a:ext>
            </a:extLst>
          </p:cNvPr>
          <p:cNvSpPr txBox="1"/>
          <p:nvPr/>
        </p:nvSpPr>
        <p:spPr>
          <a:xfrm>
            <a:off x="9163050" y="5629275"/>
            <a:ext cx="3028950" cy="1015663"/>
          </a:xfrm>
          <a:prstGeom prst="rect">
            <a:avLst/>
          </a:prstGeom>
          <a:noFill/>
        </p:spPr>
        <p:txBody>
          <a:bodyPr wrap="square" rtlCol="0">
            <a:spAutoFit/>
          </a:bodyPr>
          <a:lstStyle/>
          <a:p>
            <a:r>
              <a:rPr lang="en-US" sz="1000" dirty="0" err="1"/>
              <a:t>Cackett</a:t>
            </a:r>
            <a:r>
              <a:rPr lang="en-US" sz="1000" dirty="0"/>
              <a:t> P, Tay WT, Aung T, et al. Education, socio-economic status and age-related macular degeneration in Asians: the Singapore Malay Eye Study. Br J </a:t>
            </a:r>
            <a:r>
              <a:rPr lang="en-US" sz="1000" dirty="0" err="1"/>
              <a:t>Ophthalmol</a:t>
            </a:r>
            <a:r>
              <a:rPr lang="en-US" sz="1000" dirty="0"/>
              <a:t>. 2008;92(10):1312‐1315. doi:10.1136/bjo.2007.136077</a:t>
            </a:r>
          </a:p>
        </p:txBody>
      </p:sp>
    </p:spTree>
    <p:extLst>
      <p:ext uri="{BB962C8B-B14F-4D97-AF65-F5344CB8AC3E}">
        <p14:creationId xmlns:p14="http://schemas.microsoft.com/office/powerpoint/2010/main" val="175576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B0D7-3A5B-4D3D-8CDF-FD0C7A81A7AF}"/>
              </a:ext>
            </a:extLst>
          </p:cNvPr>
          <p:cNvSpPr>
            <a:spLocks noGrp="1"/>
          </p:cNvSpPr>
          <p:nvPr>
            <p:ph type="title"/>
          </p:nvPr>
        </p:nvSpPr>
        <p:spPr/>
        <p:txBody>
          <a:bodyPr/>
          <a:lstStyle/>
          <a:p>
            <a:r>
              <a:rPr lang="en-US" dirty="0"/>
              <a:t>Economic Issues </a:t>
            </a:r>
          </a:p>
        </p:txBody>
      </p:sp>
      <p:sp>
        <p:nvSpPr>
          <p:cNvPr id="3" name="Content Placeholder 2">
            <a:extLst>
              <a:ext uri="{FF2B5EF4-FFF2-40B4-BE49-F238E27FC236}">
                <a16:creationId xmlns:a16="http://schemas.microsoft.com/office/drawing/2014/main" id="{CC84AF45-88DB-4C28-B4E8-694C68EFE8C6}"/>
              </a:ext>
            </a:extLst>
          </p:cNvPr>
          <p:cNvSpPr>
            <a:spLocks noGrp="1"/>
          </p:cNvSpPr>
          <p:nvPr>
            <p:ph idx="1"/>
          </p:nvPr>
        </p:nvSpPr>
        <p:spPr/>
        <p:txBody>
          <a:bodyPr/>
          <a:lstStyle/>
          <a:p>
            <a:r>
              <a:rPr lang="en-US" dirty="0"/>
              <a:t>According to the CDC higher income women are less likely to be obese than low income women </a:t>
            </a:r>
          </a:p>
          <a:p>
            <a:r>
              <a:rPr lang="en-US" dirty="0"/>
              <a:t>Among men, obesity prevalence is generally similar at all income levels </a:t>
            </a:r>
          </a:p>
        </p:txBody>
      </p:sp>
      <p:sp>
        <p:nvSpPr>
          <p:cNvPr id="4" name="TextBox 3">
            <a:extLst>
              <a:ext uri="{FF2B5EF4-FFF2-40B4-BE49-F238E27FC236}">
                <a16:creationId xmlns:a16="http://schemas.microsoft.com/office/drawing/2014/main" id="{9977B645-CAB7-40C1-80B8-07A31052A599}"/>
              </a:ext>
            </a:extLst>
          </p:cNvPr>
          <p:cNvSpPr txBox="1"/>
          <p:nvPr/>
        </p:nvSpPr>
        <p:spPr>
          <a:xfrm>
            <a:off x="8991599" y="5894456"/>
            <a:ext cx="3019425" cy="707886"/>
          </a:xfrm>
          <a:prstGeom prst="rect">
            <a:avLst/>
          </a:prstGeom>
          <a:noFill/>
        </p:spPr>
        <p:txBody>
          <a:bodyPr wrap="square" rtlCol="0">
            <a:spAutoFit/>
          </a:bodyPr>
          <a:lstStyle/>
          <a:p>
            <a:r>
              <a:rPr lang="en-US" sz="1000" dirty="0"/>
              <a:t>Products - Data Briefs - Number 50 - December 2010.Retrieved from https://www.cdc.gov/nchs/products/databriefs/db50.htm</a:t>
            </a:r>
          </a:p>
        </p:txBody>
      </p:sp>
    </p:spTree>
    <p:extLst>
      <p:ext uri="{BB962C8B-B14F-4D97-AF65-F5344CB8AC3E}">
        <p14:creationId xmlns:p14="http://schemas.microsoft.com/office/powerpoint/2010/main" val="323126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F451-C3FD-40A2-84E6-273DF7F6D90F}"/>
              </a:ext>
            </a:extLst>
          </p:cNvPr>
          <p:cNvSpPr>
            <a:spLocks noGrp="1"/>
          </p:cNvSpPr>
          <p:nvPr>
            <p:ph type="title"/>
          </p:nvPr>
        </p:nvSpPr>
        <p:spPr/>
        <p:txBody>
          <a:bodyPr/>
          <a:lstStyle/>
          <a:p>
            <a:r>
              <a:rPr lang="en-US" dirty="0"/>
              <a:t>Cultural Issues </a:t>
            </a:r>
          </a:p>
        </p:txBody>
      </p:sp>
      <p:sp>
        <p:nvSpPr>
          <p:cNvPr id="3" name="Content Placeholder 2">
            <a:extLst>
              <a:ext uri="{FF2B5EF4-FFF2-40B4-BE49-F238E27FC236}">
                <a16:creationId xmlns:a16="http://schemas.microsoft.com/office/drawing/2014/main" id="{B60BE432-39D1-4049-94AA-ADCF1FCDF828}"/>
              </a:ext>
            </a:extLst>
          </p:cNvPr>
          <p:cNvSpPr>
            <a:spLocks noGrp="1"/>
          </p:cNvSpPr>
          <p:nvPr>
            <p:ph idx="1"/>
          </p:nvPr>
        </p:nvSpPr>
        <p:spPr/>
        <p:txBody>
          <a:bodyPr/>
          <a:lstStyle/>
          <a:p>
            <a:r>
              <a:rPr lang="en-US" dirty="0"/>
              <a:t>Early age-related macular degeneration was more prevalent in populations of European ancestry than in Asians  </a:t>
            </a:r>
          </a:p>
          <a:p>
            <a:r>
              <a:rPr lang="en-US" dirty="0"/>
              <a:t>Compared with African ancestry populations, people of European ancestry had higher prevalence of early, late, or any age-related macular degeneration </a:t>
            </a:r>
          </a:p>
          <a:p>
            <a:r>
              <a:rPr lang="en-US" dirty="0"/>
              <a:t>These patterns are in line with a previous multiethnic population-based study in the USA, whereby the prevalence of early disease was highest in people of European ancestry, compared with Hispanics, Asians, and African Americans </a:t>
            </a:r>
          </a:p>
        </p:txBody>
      </p:sp>
      <p:sp>
        <p:nvSpPr>
          <p:cNvPr id="5" name="TextBox 4">
            <a:extLst>
              <a:ext uri="{FF2B5EF4-FFF2-40B4-BE49-F238E27FC236}">
                <a16:creationId xmlns:a16="http://schemas.microsoft.com/office/drawing/2014/main" id="{D3582956-0E02-49F6-8670-B846F051BF92}"/>
              </a:ext>
            </a:extLst>
          </p:cNvPr>
          <p:cNvSpPr txBox="1"/>
          <p:nvPr/>
        </p:nvSpPr>
        <p:spPr>
          <a:xfrm>
            <a:off x="7543800" y="5817512"/>
            <a:ext cx="4752975" cy="861774"/>
          </a:xfrm>
          <a:prstGeom prst="rect">
            <a:avLst/>
          </a:prstGeom>
          <a:noFill/>
        </p:spPr>
        <p:txBody>
          <a:bodyPr wrap="square" rtlCol="0">
            <a:spAutoFit/>
          </a:bodyPr>
          <a:lstStyle/>
          <a:p>
            <a:r>
              <a:rPr lang="en-US" sz="1000" dirty="0"/>
              <a:t>WL Wong, X </a:t>
            </a:r>
            <a:r>
              <a:rPr lang="en-US" sz="1000" dirty="0" err="1"/>
              <a:t>Su</a:t>
            </a:r>
            <a:r>
              <a:rPr lang="en-US" sz="1000" dirty="0"/>
              <a:t>, X Li, et al.</a:t>
            </a:r>
          </a:p>
          <a:p>
            <a:r>
              <a:rPr lang="en-US" sz="1000" dirty="0"/>
              <a:t>Global prevalence of age-related macular degeneration and disease burden projection for 2020 and 2040: a systematic review and meta-analysis Lancet Glob Health (2014) published online Jan 3.</a:t>
            </a:r>
          </a:p>
          <a:p>
            <a:r>
              <a:rPr lang="en-US" sz="1000" dirty="0"/>
              <a:t>http://dx.doi.org/10.1016/S2214-109X(13)70145-1</a:t>
            </a:r>
          </a:p>
        </p:txBody>
      </p:sp>
    </p:spTree>
    <p:extLst>
      <p:ext uri="{BB962C8B-B14F-4D97-AF65-F5344CB8AC3E}">
        <p14:creationId xmlns:p14="http://schemas.microsoft.com/office/powerpoint/2010/main" val="350030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6539-3506-42F1-8F74-72A8C0F46B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1C735D-828B-4DBD-B517-0F056A7EE7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5206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FA16-D12B-452D-96B1-67D61E5A8A74}"/>
              </a:ext>
            </a:extLst>
          </p:cNvPr>
          <p:cNvSpPr>
            <a:spLocks noGrp="1"/>
          </p:cNvSpPr>
          <p:nvPr>
            <p:ph type="title"/>
          </p:nvPr>
        </p:nvSpPr>
        <p:spPr/>
        <p:txBody>
          <a:bodyPr/>
          <a:lstStyle/>
          <a:p>
            <a:r>
              <a:rPr lang="en-US" dirty="0"/>
              <a:t>What is Macular Degeneration? </a:t>
            </a:r>
          </a:p>
        </p:txBody>
      </p:sp>
      <p:sp>
        <p:nvSpPr>
          <p:cNvPr id="3" name="Content Placeholder 2">
            <a:extLst>
              <a:ext uri="{FF2B5EF4-FFF2-40B4-BE49-F238E27FC236}">
                <a16:creationId xmlns:a16="http://schemas.microsoft.com/office/drawing/2014/main" id="{A16214D5-64C5-4CAE-B981-87821C2ACBF5}"/>
              </a:ext>
            </a:extLst>
          </p:cNvPr>
          <p:cNvSpPr>
            <a:spLocks noGrp="1"/>
          </p:cNvSpPr>
          <p:nvPr>
            <p:ph idx="1"/>
          </p:nvPr>
        </p:nvSpPr>
        <p:spPr/>
        <p:txBody>
          <a:bodyPr/>
          <a:lstStyle/>
          <a:p>
            <a:r>
              <a:rPr lang="en-US" dirty="0"/>
              <a:t>Macular Degeneration is the leading cause of vision loss, affecting more than 10 million Americans – more than cataracts and glaucoma combined. </a:t>
            </a:r>
          </a:p>
          <a:p>
            <a:r>
              <a:rPr lang="en-US" dirty="0"/>
              <a:t>Macular Degeneration is considered an incurable eye disease </a:t>
            </a:r>
          </a:p>
          <a:p>
            <a:pPr marL="0" indent="0">
              <a:buNone/>
            </a:pPr>
            <a:endParaRPr lang="en-US" dirty="0"/>
          </a:p>
        </p:txBody>
      </p:sp>
      <p:pic>
        <p:nvPicPr>
          <p:cNvPr id="4" name="Picture 3">
            <a:extLst>
              <a:ext uri="{FF2B5EF4-FFF2-40B4-BE49-F238E27FC236}">
                <a16:creationId xmlns:a16="http://schemas.microsoft.com/office/drawing/2014/main" id="{BFA7784F-E9FC-4932-B216-92934FF2F10F}"/>
              </a:ext>
            </a:extLst>
          </p:cNvPr>
          <p:cNvPicPr>
            <a:picLocks noChangeAspect="1"/>
          </p:cNvPicPr>
          <p:nvPr/>
        </p:nvPicPr>
        <p:blipFill>
          <a:blip r:embed="rId2"/>
          <a:stretch>
            <a:fillRect/>
          </a:stretch>
        </p:blipFill>
        <p:spPr>
          <a:xfrm>
            <a:off x="3329172" y="3739940"/>
            <a:ext cx="4343400" cy="2982468"/>
          </a:xfrm>
          <a:prstGeom prst="rect">
            <a:avLst/>
          </a:prstGeom>
        </p:spPr>
      </p:pic>
      <p:sp>
        <p:nvSpPr>
          <p:cNvPr id="5" name="TextBox 4">
            <a:extLst>
              <a:ext uri="{FF2B5EF4-FFF2-40B4-BE49-F238E27FC236}">
                <a16:creationId xmlns:a16="http://schemas.microsoft.com/office/drawing/2014/main" id="{077DB2E0-64F3-4FE2-A4ED-66C615151182}"/>
              </a:ext>
            </a:extLst>
          </p:cNvPr>
          <p:cNvSpPr txBox="1"/>
          <p:nvPr/>
        </p:nvSpPr>
        <p:spPr>
          <a:xfrm>
            <a:off x="7797666" y="6116741"/>
            <a:ext cx="4201532" cy="577081"/>
          </a:xfrm>
          <a:prstGeom prst="rect">
            <a:avLst/>
          </a:prstGeom>
          <a:noFill/>
        </p:spPr>
        <p:txBody>
          <a:bodyPr wrap="square" rtlCol="0">
            <a:spAutoFit/>
          </a:bodyPr>
          <a:lstStyle/>
          <a:p>
            <a:r>
              <a:rPr lang="en-US" sz="1050" dirty="0"/>
              <a:t>What is Macular Degeneration? - AMDF. (2017, December 20). Retrieved from https://www.macular.org/what-macular-degeneration</a:t>
            </a:r>
          </a:p>
        </p:txBody>
      </p:sp>
    </p:spTree>
    <p:extLst>
      <p:ext uri="{BB962C8B-B14F-4D97-AF65-F5344CB8AC3E}">
        <p14:creationId xmlns:p14="http://schemas.microsoft.com/office/powerpoint/2010/main" val="292090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EEA4-1BA4-4182-83FD-8E333136D6D9}"/>
              </a:ext>
            </a:extLst>
          </p:cNvPr>
          <p:cNvSpPr>
            <a:spLocks noGrp="1"/>
          </p:cNvSpPr>
          <p:nvPr>
            <p:ph type="title"/>
          </p:nvPr>
        </p:nvSpPr>
        <p:spPr/>
        <p:txBody>
          <a:bodyPr/>
          <a:lstStyle/>
          <a:p>
            <a:r>
              <a:rPr lang="en-US" dirty="0"/>
              <a:t>What it Looks Like</a:t>
            </a:r>
          </a:p>
        </p:txBody>
      </p:sp>
      <p:pic>
        <p:nvPicPr>
          <p:cNvPr id="19" name="Content Placeholder 18">
            <a:extLst>
              <a:ext uri="{FF2B5EF4-FFF2-40B4-BE49-F238E27FC236}">
                <a16:creationId xmlns:a16="http://schemas.microsoft.com/office/drawing/2014/main" id="{3434C71F-DD10-495D-93D1-00066DD2405F}"/>
              </a:ext>
            </a:extLst>
          </p:cNvPr>
          <p:cNvPicPr>
            <a:picLocks noGrp="1" noChangeAspect="1"/>
          </p:cNvPicPr>
          <p:nvPr>
            <p:ph idx="1"/>
          </p:nvPr>
        </p:nvPicPr>
        <p:blipFill>
          <a:blip r:embed="rId2"/>
          <a:stretch>
            <a:fillRect/>
          </a:stretch>
        </p:blipFill>
        <p:spPr>
          <a:xfrm>
            <a:off x="1990499" y="1957388"/>
            <a:ext cx="7991927" cy="4195762"/>
          </a:xfrm>
          <a:prstGeom prst="rect">
            <a:avLst/>
          </a:prstGeom>
        </p:spPr>
      </p:pic>
    </p:spTree>
    <p:extLst>
      <p:ext uri="{BB962C8B-B14F-4D97-AF65-F5344CB8AC3E}">
        <p14:creationId xmlns:p14="http://schemas.microsoft.com/office/powerpoint/2010/main" val="258707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4737-7F57-4FC4-9374-DB462CD12174}"/>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id="{052852A2-FEE4-4F86-B44D-6BDDCD7D6D84}"/>
              </a:ext>
            </a:extLst>
          </p:cNvPr>
          <p:cNvSpPr>
            <a:spLocks noGrp="1"/>
          </p:cNvSpPr>
          <p:nvPr>
            <p:ph idx="1"/>
          </p:nvPr>
        </p:nvSpPr>
        <p:spPr>
          <a:xfrm>
            <a:off x="1027112" y="1853248"/>
            <a:ext cx="8946541" cy="4195481"/>
          </a:xfrm>
        </p:spPr>
        <p:txBody>
          <a:bodyPr>
            <a:normAutofit lnSpcReduction="10000"/>
          </a:bodyPr>
          <a:lstStyle/>
          <a:p>
            <a:r>
              <a:rPr lang="en-US" dirty="0"/>
              <a:t>There are 3 known stages </a:t>
            </a:r>
          </a:p>
          <a:p>
            <a:endParaRPr lang="en-US" dirty="0"/>
          </a:p>
          <a:p>
            <a:r>
              <a:rPr lang="en-US" dirty="0"/>
              <a:t>Early AMD- Most people do not experience vision loss in the early stage of AMD. Early AMD is diagnosed by the presence of yellow deposits beneath the retina. These deposits are also called drusen </a:t>
            </a:r>
          </a:p>
          <a:p>
            <a:endParaRPr lang="en-US" dirty="0"/>
          </a:p>
          <a:p>
            <a:r>
              <a:rPr lang="en-US" dirty="0"/>
              <a:t>Intermediate AMD – At this stage, there may be some vision loss, but there still may not be noticeable symptoms. A comprehensive eye exam with specific tests will look for larger drusen and/or pigment changes in the retina.</a:t>
            </a:r>
          </a:p>
          <a:p>
            <a:endParaRPr lang="en-US" dirty="0"/>
          </a:p>
          <a:p>
            <a:r>
              <a:rPr lang="en-US" dirty="0"/>
              <a:t>Late AMD – At this stage, vision loss has become noticeable.</a:t>
            </a:r>
          </a:p>
          <a:p>
            <a:endParaRPr lang="en-US" dirty="0"/>
          </a:p>
        </p:txBody>
      </p:sp>
      <p:sp>
        <p:nvSpPr>
          <p:cNvPr id="4" name="TextBox 3">
            <a:extLst>
              <a:ext uri="{FF2B5EF4-FFF2-40B4-BE49-F238E27FC236}">
                <a16:creationId xmlns:a16="http://schemas.microsoft.com/office/drawing/2014/main" id="{13244B22-3743-4507-B537-632242B8A06E}"/>
              </a:ext>
            </a:extLst>
          </p:cNvPr>
          <p:cNvSpPr txBox="1"/>
          <p:nvPr/>
        </p:nvSpPr>
        <p:spPr>
          <a:xfrm>
            <a:off x="7797666" y="6116741"/>
            <a:ext cx="4201532" cy="577081"/>
          </a:xfrm>
          <a:prstGeom prst="rect">
            <a:avLst/>
          </a:prstGeom>
          <a:noFill/>
        </p:spPr>
        <p:txBody>
          <a:bodyPr wrap="square" rtlCol="0">
            <a:spAutoFit/>
          </a:bodyPr>
          <a:lstStyle/>
          <a:p>
            <a:r>
              <a:rPr lang="en-US" sz="1050" dirty="0"/>
              <a:t>What is Macular Degeneration? - AMDF. (2017, December 20). Retrieved from https://www.macular.org/what-macular-degeneration</a:t>
            </a:r>
          </a:p>
        </p:txBody>
      </p:sp>
    </p:spTree>
    <p:extLst>
      <p:ext uri="{BB962C8B-B14F-4D97-AF65-F5344CB8AC3E}">
        <p14:creationId xmlns:p14="http://schemas.microsoft.com/office/powerpoint/2010/main" val="215056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59E9-2739-4364-A90B-0E7C95EC4922}"/>
              </a:ext>
            </a:extLst>
          </p:cNvPr>
          <p:cNvSpPr>
            <a:spLocks noGrp="1"/>
          </p:cNvSpPr>
          <p:nvPr>
            <p:ph type="title"/>
          </p:nvPr>
        </p:nvSpPr>
        <p:spPr/>
        <p:txBody>
          <a:bodyPr/>
          <a:lstStyle/>
          <a:p>
            <a:r>
              <a:rPr lang="en-US" dirty="0"/>
              <a:t>Background -Risk Factors  </a:t>
            </a:r>
          </a:p>
        </p:txBody>
      </p:sp>
      <p:sp>
        <p:nvSpPr>
          <p:cNvPr id="3" name="Content Placeholder 2">
            <a:extLst>
              <a:ext uri="{FF2B5EF4-FFF2-40B4-BE49-F238E27FC236}">
                <a16:creationId xmlns:a16="http://schemas.microsoft.com/office/drawing/2014/main" id="{E476063C-848F-486B-8385-42D45CD738FE}"/>
              </a:ext>
            </a:extLst>
          </p:cNvPr>
          <p:cNvSpPr>
            <a:spLocks noGrp="1"/>
          </p:cNvSpPr>
          <p:nvPr>
            <p:ph idx="1"/>
          </p:nvPr>
        </p:nvSpPr>
        <p:spPr/>
        <p:txBody>
          <a:bodyPr/>
          <a:lstStyle/>
          <a:p>
            <a:r>
              <a:rPr lang="en-US" dirty="0"/>
              <a:t>Age </a:t>
            </a:r>
          </a:p>
          <a:p>
            <a:r>
              <a:rPr lang="en-US" dirty="0"/>
              <a:t>Smoking </a:t>
            </a:r>
          </a:p>
          <a:p>
            <a:r>
              <a:rPr lang="en-US" dirty="0"/>
              <a:t>Family History </a:t>
            </a:r>
          </a:p>
          <a:p>
            <a:r>
              <a:rPr lang="en-US" dirty="0"/>
              <a:t>Females </a:t>
            </a:r>
          </a:p>
          <a:p>
            <a:r>
              <a:rPr lang="en-US" dirty="0"/>
              <a:t>Race </a:t>
            </a:r>
          </a:p>
          <a:p>
            <a:r>
              <a:rPr lang="en-US" dirty="0"/>
              <a:t>Prolonged Sun Exposure </a:t>
            </a:r>
          </a:p>
          <a:p>
            <a:r>
              <a:rPr lang="en-US" dirty="0"/>
              <a:t>Inactivity </a:t>
            </a:r>
          </a:p>
          <a:p>
            <a:r>
              <a:rPr lang="en-US" dirty="0"/>
              <a:t>High Blood Pressure and Obesity </a:t>
            </a:r>
          </a:p>
        </p:txBody>
      </p:sp>
    </p:spTree>
    <p:extLst>
      <p:ext uri="{BB962C8B-B14F-4D97-AF65-F5344CB8AC3E}">
        <p14:creationId xmlns:p14="http://schemas.microsoft.com/office/powerpoint/2010/main" val="399278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CD59-68EE-4FDA-86C3-E1B8A69EE81D}"/>
              </a:ext>
            </a:extLst>
          </p:cNvPr>
          <p:cNvSpPr>
            <a:spLocks noGrp="1"/>
          </p:cNvSpPr>
          <p:nvPr>
            <p:ph type="title"/>
          </p:nvPr>
        </p:nvSpPr>
        <p:spPr/>
        <p:txBody>
          <a:bodyPr/>
          <a:lstStyle/>
          <a:p>
            <a:r>
              <a:rPr lang="en-US" dirty="0"/>
              <a:t>Background- Treatment </a:t>
            </a:r>
          </a:p>
        </p:txBody>
      </p:sp>
      <p:sp>
        <p:nvSpPr>
          <p:cNvPr id="3" name="Content Placeholder 2">
            <a:extLst>
              <a:ext uri="{FF2B5EF4-FFF2-40B4-BE49-F238E27FC236}">
                <a16:creationId xmlns:a16="http://schemas.microsoft.com/office/drawing/2014/main" id="{D964E11A-6800-4371-8D46-B76DFE8E0C24}"/>
              </a:ext>
            </a:extLst>
          </p:cNvPr>
          <p:cNvSpPr>
            <a:spLocks noGrp="1"/>
          </p:cNvSpPr>
          <p:nvPr>
            <p:ph idx="1"/>
          </p:nvPr>
        </p:nvSpPr>
        <p:spPr/>
        <p:txBody>
          <a:bodyPr/>
          <a:lstStyle/>
          <a:p>
            <a:r>
              <a:rPr lang="en-US" dirty="0"/>
              <a:t>There is no known cure </a:t>
            </a:r>
          </a:p>
          <a:p>
            <a:r>
              <a:rPr lang="en-US" dirty="0"/>
              <a:t>Reduced smoking </a:t>
            </a:r>
          </a:p>
          <a:p>
            <a:r>
              <a:rPr lang="en-US" dirty="0"/>
              <a:t>Reduced UV light exposure </a:t>
            </a:r>
          </a:p>
          <a:p>
            <a:r>
              <a:rPr lang="en-US" dirty="0"/>
              <a:t>Dieting </a:t>
            </a:r>
          </a:p>
        </p:txBody>
      </p:sp>
    </p:spTree>
    <p:extLst>
      <p:ext uri="{BB962C8B-B14F-4D97-AF65-F5344CB8AC3E}">
        <p14:creationId xmlns:p14="http://schemas.microsoft.com/office/powerpoint/2010/main" val="323196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F95FB-761B-4A50-8E96-507A8DCE27F9}"/>
              </a:ext>
            </a:extLst>
          </p:cNvPr>
          <p:cNvSpPr>
            <a:spLocks noGrp="1"/>
          </p:cNvSpPr>
          <p:nvPr>
            <p:ph type="title"/>
          </p:nvPr>
        </p:nvSpPr>
        <p:spPr/>
        <p:txBody>
          <a:bodyPr/>
          <a:lstStyle/>
          <a:p>
            <a:r>
              <a:rPr lang="en-US" dirty="0"/>
              <a:t>Can diet prevent or reverse the effects of age-related macular degeneration? </a:t>
            </a:r>
          </a:p>
        </p:txBody>
      </p:sp>
      <p:sp>
        <p:nvSpPr>
          <p:cNvPr id="5" name="Text Placeholder 4">
            <a:extLst>
              <a:ext uri="{FF2B5EF4-FFF2-40B4-BE49-F238E27FC236}">
                <a16:creationId xmlns:a16="http://schemas.microsoft.com/office/drawing/2014/main" id="{6A1328B5-C934-40F0-8557-A3D0B3BDB2C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92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EA295D-32AD-440C-9F5B-9651A6E8F5B5}"/>
              </a:ext>
            </a:extLst>
          </p:cNvPr>
          <p:cNvSpPr>
            <a:spLocks noGrp="1"/>
          </p:cNvSpPr>
          <p:nvPr>
            <p:ph type="title"/>
          </p:nvPr>
        </p:nvSpPr>
        <p:spPr/>
        <p:txBody>
          <a:bodyPr/>
          <a:lstStyle/>
          <a:p>
            <a:r>
              <a:rPr lang="en-US" dirty="0"/>
              <a:t>Current Research on Diet and ADM  </a:t>
            </a:r>
          </a:p>
        </p:txBody>
      </p:sp>
      <p:sp>
        <p:nvSpPr>
          <p:cNvPr id="5" name="Content Placeholder 4">
            <a:extLst>
              <a:ext uri="{FF2B5EF4-FFF2-40B4-BE49-F238E27FC236}">
                <a16:creationId xmlns:a16="http://schemas.microsoft.com/office/drawing/2014/main" id="{9A349764-0F01-46F6-848A-1CFD739C58BD}"/>
              </a:ext>
            </a:extLst>
          </p:cNvPr>
          <p:cNvSpPr>
            <a:spLocks noGrp="1"/>
          </p:cNvSpPr>
          <p:nvPr>
            <p:ph idx="1"/>
          </p:nvPr>
        </p:nvSpPr>
        <p:spPr/>
        <p:txBody>
          <a:bodyPr>
            <a:normAutofit lnSpcReduction="10000"/>
          </a:bodyPr>
          <a:lstStyle/>
          <a:p>
            <a:r>
              <a:rPr lang="en-US" dirty="0"/>
              <a:t>Study explored the impact of dietary carbohydrates on retinal damage, a sign of AMD </a:t>
            </a:r>
          </a:p>
          <a:p>
            <a:r>
              <a:rPr lang="en-US" dirty="0"/>
              <a:t>They fed some mice a high glycemic diet and others a low glycemic diet </a:t>
            </a:r>
          </a:p>
          <a:p>
            <a:r>
              <a:rPr lang="en-US" dirty="0"/>
              <a:t>Mice fed a high glycemic diet developed signs of retinal damage. Certain metabolic changes, such as high levels of cholesterol and insulin, were linked to retinal damage</a:t>
            </a:r>
          </a:p>
          <a:p>
            <a:r>
              <a:rPr lang="en-US" dirty="0"/>
              <a:t>The team did not observe significant retinal changes in mice fed the low glycemic diet </a:t>
            </a:r>
          </a:p>
          <a:p>
            <a:r>
              <a:rPr lang="en-US" dirty="0"/>
              <a:t>When the mice were switched from a high to low glycemic diet, the build-up of certain harmful metabolic factors in eye tissue were delayed, stopped, or even reversed. The diet switch also stopped or reversed signs of AMD</a:t>
            </a:r>
          </a:p>
        </p:txBody>
      </p:sp>
      <p:sp>
        <p:nvSpPr>
          <p:cNvPr id="6" name="TextBox 5">
            <a:extLst>
              <a:ext uri="{FF2B5EF4-FFF2-40B4-BE49-F238E27FC236}">
                <a16:creationId xmlns:a16="http://schemas.microsoft.com/office/drawing/2014/main" id="{D5B4F458-91EA-4487-8CEC-7C430AC880B5}"/>
              </a:ext>
            </a:extLst>
          </p:cNvPr>
          <p:cNvSpPr txBox="1"/>
          <p:nvPr/>
        </p:nvSpPr>
        <p:spPr>
          <a:xfrm>
            <a:off x="7763853" y="6051339"/>
            <a:ext cx="4572000" cy="707886"/>
          </a:xfrm>
          <a:prstGeom prst="rect">
            <a:avLst/>
          </a:prstGeom>
          <a:noFill/>
        </p:spPr>
        <p:txBody>
          <a:bodyPr wrap="square" rtlCol="0">
            <a:spAutoFit/>
          </a:bodyPr>
          <a:lstStyle/>
          <a:p>
            <a:r>
              <a:rPr lang="en-US" sz="1000" dirty="0"/>
              <a:t>Rowan S, Jiang S, </a:t>
            </a:r>
            <a:r>
              <a:rPr lang="en-US" sz="1000" dirty="0" err="1"/>
              <a:t>Korem</a:t>
            </a:r>
            <a:r>
              <a:rPr lang="en-US" sz="1000" dirty="0"/>
              <a:t> T, et al. Involvement of a gut-retina axis in protection against dietary glycemia-induced age-related macular degeneration. Proc Natl </a:t>
            </a:r>
            <a:r>
              <a:rPr lang="en-US" sz="1000" dirty="0" err="1"/>
              <a:t>Acad</a:t>
            </a:r>
            <a:r>
              <a:rPr lang="en-US" sz="1000" dirty="0"/>
              <a:t> Sci U S A. 2017;114(22):E4472‐E4481. doi:10.1073/pnas.1702302114</a:t>
            </a:r>
          </a:p>
        </p:txBody>
      </p:sp>
    </p:spTree>
    <p:extLst>
      <p:ext uri="{BB962C8B-B14F-4D97-AF65-F5344CB8AC3E}">
        <p14:creationId xmlns:p14="http://schemas.microsoft.com/office/powerpoint/2010/main" val="190487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2399-75C8-44E2-9691-7BCA54E2381B}"/>
              </a:ext>
            </a:extLst>
          </p:cNvPr>
          <p:cNvSpPr>
            <a:spLocks noGrp="1"/>
          </p:cNvSpPr>
          <p:nvPr>
            <p:ph type="title"/>
          </p:nvPr>
        </p:nvSpPr>
        <p:spPr/>
        <p:txBody>
          <a:bodyPr/>
          <a:lstStyle/>
          <a:p>
            <a:r>
              <a:rPr lang="en-US" dirty="0"/>
              <a:t>Current Research on Diet and ADM </a:t>
            </a:r>
            <a:br>
              <a:rPr lang="en-US" dirty="0"/>
            </a:br>
            <a:r>
              <a:rPr lang="en-US" dirty="0"/>
              <a:t> </a:t>
            </a:r>
          </a:p>
        </p:txBody>
      </p:sp>
      <p:sp>
        <p:nvSpPr>
          <p:cNvPr id="3" name="Content Placeholder 2">
            <a:extLst>
              <a:ext uri="{FF2B5EF4-FFF2-40B4-BE49-F238E27FC236}">
                <a16:creationId xmlns:a16="http://schemas.microsoft.com/office/drawing/2014/main" id="{AC0DAA9B-2248-4127-AA16-017F95392E1F}"/>
              </a:ext>
            </a:extLst>
          </p:cNvPr>
          <p:cNvSpPr>
            <a:spLocks noGrp="1"/>
          </p:cNvSpPr>
          <p:nvPr>
            <p:ph idx="1"/>
          </p:nvPr>
        </p:nvSpPr>
        <p:spPr/>
        <p:txBody>
          <a:bodyPr/>
          <a:lstStyle/>
          <a:p>
            <a:r>
              <a:rPr lang="en-US" dirty="0"/>
              <a:t>Research suggests that AMD development is linked to depleted macular pigment. This retinal layer efficiently filters out harmful blue wavelengths of light. It also reduces the amount of free radicals in the macular area, which can cause oxidation of cell membranes </a:t>
            </a:r>
          </a:p>
          <a:p>
            <a:r>
              <a:rPr lang="en-US" dirty="0"/>
              <a:t>Researchers theorize that certain antioxidant compounds reduce the effect of these free radicals on the macular pigment and, consequently, may affect the development of AMD.4,5,6 These antioxidants, known as carotenoids, build and maintain the thickness of the retinal pigment layer. </a:t>
            </a:r>
          </a:p>
          <a:p>
            <a:r>
              <a:rPr lang="en-US" dirty="0"/>
              <a:t>Carotenoids, such as beta-carotene, lutein and zeaxanthin, are a family of colored compounds found in fruits and vegetables. </a:t>
            </a:r>
          </a:p>
          <a:p>
            <a:endParaRPr lang="en-US" dirty="0"/>
          </a:p>
        </p:txBody>
      </p:sp>
      <p:sp>
        <p:nvSpPr>
          <p:cNvPr id="4" name="TextBox 3">
            <a:extLst>
              <a:ext uri="{FF2B5EF4-FFF2-40B4-BE49-F238E27FC236}">
                <a16:creationId xmlns:a16="http://schemas.microsoft.com/office/drawing/2014/main" id="{B51B1EA7-36FC-44E3-98DF-E970AB13A6B2}"/>
              </a:ext>
            </a:extLst>
          </p:cNvPr>
          <p:cNvSpPr txBox="1"/>
          <p:nvPr/>
        </p:nvSpPr>
        <p:spPr>
          <a:xfrm>
            <a:off x="8629650" y="5838825"/>
            <a:ext cx="3429000" cy="707886"/>
          </a:xfrm>
          <a:prstGeom prst="rect">
            <a:avLst/>
          </a:prstGeom>
          <a:noFill/>
        </p:spPr>
        <p:txBody>
          <a:bodyPr wrap="square" rtlCol="0">
            <a:spAutoFit/>
          </a:bodyPr>
          <a:lstStyle/>
          <a:p>
            <a:r>
              <a:rPr lang="en-US" sz="1000" dirty="0"/>
              <a:t>Nutrition and Age-Related Macular Degeneration.  Retrieved from https://www.aoa.org/patients-and-public/caring-for-your-vision/nutrition/nutrition-and-age-related-macular-degeneration</a:t>
            </a:r>
          </a:p>
        </p:txBody>
      </p:sp>
    </p:spTree>
    <p:extLst>
      <p:ext uri="{BB962C8B-B14F-4D97-AF65-F5344CB8AC3E}">
        <p14:creationId xmlns:p14="http://schemas.microsoft.com/office/powerpoint/2010/main" val="2482539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1372</TotalTime>
  <Words>895</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Age Related Macular Degeneration </vt:lpstr>
      <vt:lpstr>What is Macular Degeneration? </vt:lpstr>
      <vt:lpstr>What it Looks Like</vt:lpstr>
      <vt:lpstr>Background  </vt:lpstr>
      <vt:lpstr>Background -Risk Factors  </vt:lpstr>
      <vt:lpstr>Background- Treatment </vt:lpstr>
      <vt:lpstr>Can diet prevent or reverse the effects of age-related macular degeneration? </vt:lpstr>
      <vt:lpstr>Current Research on Diet and ADM  </vt:lpstr>
      <vt:lpstr>Current Research on Diet and ADM   </vt:lpstr>
      <vt:lpstr>Current Research on Diet and ADM </vt:lpstr>
      <vt:lpstr>Economic Issues </vt:lpstr>
      <vt:lpstr>Economic Issues </vt:lpstr>
      <vt:lpstr>Cultural Issues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Macular Degeneration </dc:title>
  <dc:creator>Baysinger, Nolan A</dc:creator>
  <cp:lastModifiedBy>Baysinger, Nolan A</cp:lastModifiedBy>
  <cp:revision>17</cp:revision>
  <dcterms:created xsi:type="dcterms:W3CDTF">2020-06-10T02:09:45Z</dcterms:created>
  <dcterms:modified xsi:type="dcterms:W3CDTF">2020-06-11T01:02:11Z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932cc9-dea4-49e2-bfe2-7f42b17a9d2b_Enabled">
    <vt:lpwstr>true</vt:lpwstr>
  </property>
  <property fmtid="{D5CDD505-2E9C-101B-9397-08002B2CF9AE}" pid="3" name="MSIP_Label_93932cc9-dea4-49e2-bfe2-7f42b17a9d2b_SetDate">
    <vt:lpwstr>2020-06-10T02:09:45Z</vt:lpwstr>
  </property>
  <property fmtid="{D5CDD505-2E9C-101B-9397-08002B2CF9AE}" pid="4" name="MSIP_Label_93932cc9-dea4-49e2-bfe2-7f42b17a9d2b_Method">
    <vt:lpwstr>Standard</vt:lpwstr>
  </property>
  <property fmtid="{D5CDD505-2E9C-101B-9397-08002B2CF9AE}" pid="5" name="MSIP_Label_93932cc9-dea4-49e2-bfe2-7f42b17a9d2b_Name">
    <vt:lpwstr>USI Internal</vt:lpwstr>
  </property>
  <property fmtid="{D5CDD505-2E9C-101B-9397-08002B2CF9AE}" pid="6" name="MSIP_Label_93932cc9-dea4-49e2-bfe2-7f42b17a9d2b_SiteId">
    <vt:lpwstr>ae1d882c-786b-492c-9095-3d81d0a2f615</vt:lpwstr>
  </property>
  <property fmtid="{D5CDD505-2E9C-101B-9397-08002B2CF9AE}" pid="7" name="MSIP_Label_93932cc9-dea4-49e2-bfe2-7f42b17a9d2b_ActionId">
    <vt:lpwstr>f8f14c14-295d-4938-a7ea-0000245202a7</vt:lpwstr>
  </property>
  <property fmtid="{D5CDD505-2E9C-101B-9397-08002B2CF9AE}" pid="8" name="MSIP_Label_93932cc9-dea4-49e2-bfe2-7f42b17a9d2b_ContentBits">
    <vt:lpwstr>0</vt:lpwstr>
  </property>
</Properties>
</file>