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 uri="http://customooxmlschemas.google.com/">
      <go:slidesCustomData xmlns:go="http://customooxmlschemas.google.com/" r:id="rId24" roundtripDataSignature="AMtx7miFhHYkOXLIKcMElcH06IkzrOkdc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11" Type="http://schemas.openxmlformats.org/officeDocument/2006/relationships/slide" Target="slides/slide6.xml"/><Relationship Id="rId22" Type="http://schemas.openxmlformats.org/officeDocument/2006/relationships/slide" Target="slides/slide17.xml"/><Relationship Id="rId10" Type="http://schemas.openxmlformats.org/officeDocument/2006/relationships/slide" Target="slides/slide5.xml"/><Relationship Id="rId21" Type="http://schemas.openxmlformats.org/officeDocument/2006/relationships/slide" Target="slides/slide16.xml"/><Relationship Id="rId13" Type="http://schemas.openxmlformats.org/officeDocument/2006/relationships/slide" Target="slides/slide8.xml"/><Relationship Id="rId24" Type="http://customschemas.google.com/relationships/presentationmetadata" Target="metadata"/><Relationship Id="rId12" Type="http://schemas.openxmlformats.org/officeDocument/2006/relationships/slide" Target="slides/slide7.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6" name="Google Shape;86;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p1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2" name="Google Shape;152;p1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p1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8" name="Google Shape;158;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p1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5" name="Google Shape;165;p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p1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1" name="Google Shape;171;p1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p1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7" name="Google Shape;177;p1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p1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3" name="Google Shape;183;p1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7" name="Shape 187"/>
        <p:cNvGrpSpPr/>
        <p:nvPr/>
      </p:nvGrpSpPr>
      <p:grpSpPr>
        <a:xfrm>
          <a:off x="0" y="0"/>
          <a:ext cx="0" cy="0"/>
          <a:chOff x="0" y="0"/>
          <a:chExt cx="0" cy="0"/>
        </a:xfrm>
      </p:grpSpPr>
      <p:sp>
        <p:nvSpPr>
          <p:cNvPr id="188" name="Google Shape;188;p1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9" name="Google Shape;189;p1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3" name="Shape 193"/>
        <p:cNvGrpSpPr/>
        <p:nvPr/>
      </p:nvGrpSpPr>
      <p:grpSpPr>
        <a:xfrm>
          <a:off x="0" y="0"/>
          <a:ext cx="0" cy="0"/>
          <a:chOff x="0" y="0"/>
          <a:chExt cx="0" cy="0"/>
        </a:xfrm>
      </p:grpSpPr>
      <p:sp>
        <p:nvSpPr>
          <p:cNvPr id="194" name="Google Shape;194;p1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5" name="Google Shape;195;p1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p1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1" name="Google Shape;201;p1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p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7" name="Google Shape;97;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p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5" name="Google Shape;105;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p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1" name="Google Shape;111;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8" name="Google Shape;118;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3" name="Google Shape;123;p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4" name="Google Shape;124;p6: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p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4" name="Google Shape;134;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p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0" name="Google Shape;140;p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p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6" name="Google Shape;146;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20"/>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20"/>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18" name="Google Shape;18;p2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2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2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2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29"/>
          <p:cNvSpPr txBox="1"/>
          <p:nvPr>
            <p:ph idx="1" type="body"/>
          </p:nvPr>
        </p:nvSpPr>
        <p:spPr>
          <a:xfrm rot="5400000">
            <a:off x="2309018" y="-251619"/>
            <a:ext cx="4525963" cy="82296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5" name="Google Shape;75;p2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2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2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30"/>
          <p:cNvSpPr txBox="1"/>
          <p:nvPr>
            <p:ph type="title"/>
          </p:nvPr>
        </p:nvSpPr>
        <p:spPr>
          <a:xfrm rot="5400000">
            <a:off x="4732337" y="2171700"/>
            <a:ext cx="5851525" cy="20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30"/>
          <p:cNvSpPr txBox="1"/>
          <p:nvPr>
            <p:ph idx="1" type="body"/>
          </p:nvPr>
        </p:nvSpPr>
        <p:spPr>
          <a:xfrm rot="5400000">
            <a:off x="541338" y="190501"/>
            <a:ext cx="5851525" cy="60198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81" name="Google Shape;81;p3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3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3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2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2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4" name="Google Shape;24;p2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2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2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22"/>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22"/>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30" name="Google Shape;30;p2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2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2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2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23"/>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6" name="Google Shape;36;p23"/>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7" name="Google Shape;37;p2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2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2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2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24"/>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3" name="Google Shape;43;p24"/>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4" name="Google Shape;44;p24"/>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5" name="Google Shape;45;p24"/>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6" name="Google Shape;46;p2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2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2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2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2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2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2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4" name="Shape 54"/>
        <p:cNvGrpSpPr/>
        <p:nvPr/>
      </p:nvGrpSpPr>
      <p:grpSpPr>
        <a:xfrm>
          <a:off x="0" y="0"/>
          <a:ext cx="0" cy="0"/>
          <a:chOff x="0" y="0"/>
          <a:chExt cx="0" cy="0"/>
        </a:xfrm>
      </p:grpSpPr>
      <p:sp>
        <p:nvSpPr>
          <p:cNvPr id="55" name="Google Shape;55;p2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2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2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27"/>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27"/>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61" name="Google Shape;61;p27"/>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2" name="Google Shape;62;p2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2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2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28"/>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28"/>
          <p:cNvSpPr/>
          <p:nvPr>
            <p:ph idx="2" type="pic"/>
          </p:nvPr>
        </p:nvSpPr>
        <p:spPr>
          <a:xfrm>
            <a:off x="1792288" y="612775"/>
            <a:ext cx="5486400" cy="4114800"/>
          </a:xfrm>
          <a:prstGeom prst="rect">
            <a:avLst/>
          </a:prstGeom>
          <a:noFill/>
          <a:ln>
            <a:noFill/>
          </a:ln>
        </p:spPr>
        <p:txBody>
          <a:bodyPr anchorCtr="0" anchor="t" bIns="45700" lIns="91425" spcFirstLastPara="1" rIns="91425" wrap="square" tIns="45700">
            <a:normAutofit/>
          </a:bodyPr>
          <a:lstStyle>
            <a:lvl1pPr lvl="0" marR="0" rtl="0" algn="l">
              <a:spcBef>
                <a:spcPts val="64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spcBef>
                <a:spcPts val="56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spcBef>
                <a:spcPts val="48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68" name="Google Shape;68;p28"/>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9" name="Google Shape;69;p2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2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2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9"/>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2" name="Google Shape;12;p1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2.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5.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6.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
          <p:cNvSpPr txBox="1"/>
          <p:nvPr>
            <p:ph type="ctrTitle"/>
          </p:nvPr>
        </p:nvSpPr>
        <p:spPr>
          <a:xfrm>
            <a:off x="685800" y="1122606"/>
            <a:ext cx="7772400" cy="147002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n-US"/>
              <a:t>Heroes in Literature</a:t>
            </a:r>
            <a:endParaRPr/>
          </a:p>
        </p:txBody>
      </p:sp>
      <p:sp>
        <p:nvSpPr>
          <p:cNvPr id="89" name="Google Shape;89;p1"/>
          <p:cNvSpPr txBox="1"/>
          <p:nvPr>
            <p:ph idx="1" type="subTitle"/>
          </p:nvPr>
        </p:nvSpPr>
        <p:spPr>
          <a:xfrm>
            <a:off x="1219747" y="2592631"/>
            <a:ext cx="6400800" cy="1752600"/>
          </a:xfrm>
          <a:prstGeom prst="rect">
            <a:avLst/>
          </a:prstGeom>
          <a:noFill/>
          <a:ln>
            <a:noFill/>
          </a:ln>
        </p:spPr>
        <p:txBody>
          <a:bodyPr anchorCtr="0" anchor="t" bIns="45700" lIns="91425" spcFirstLastPara="1" rIns="91425" wrap="square" tIns="45700">
            <a:normAutofit/>
          </a:bodyPr>
          <a:lstStyle/>
          <a:p>
            <a:pPr indent="0" lvl="0" marL="0" rtl="0" algn="ctr">
              <a:spcBef>
                <a:spcPts val="0"/>
              </a:spcBef>
              <a:spcAft>
                <a:spcPts val="0"/>
              </a:spcAft>
              <a:buClr>
                <a:srgbClr val="888888"/>
              </a:buClr>
              <a:buSzPts val="3200"/>
              <a:buNone/>
            </a:pPr>
            <a:r>
              <a:rPr lang="en-US"/>
              <a:t>Claudette Colvin</a:t>
            </a:r>
            <a:endParaRPr/>
          </a:p>
          <a:p>
            <a:pPr indent="0" lvl="0" marL="0" rtl="0" algn="ctr">
              <a:spcBef>
                <a:spcPts val="640"/>
              </a:spcBef>
              <a:spcAft>
                <a:spcPts val="0"/>
              </a:spcAft>
              <a:buClr>
                <a:srgbClr val="888888"/>
              </a:buClr>
              <a:buSzPts val="3200"/>
              <a:buNone/>
            </a:pPr>
            <a:r>
              <a:rPr lang="en-US"/>
              <a:t>The Power of One, Two, and Three</a:t>
            </a:r>
            <a:endParaRPr/>
          </a:p>
        </p:txBody>
      </p:sp>
      <p:sp>
        <p:nvSpPr>
          <p:cNvPr id="90" name="Google Shape;90;p1"/>
          <p:cNvSpPr txBox="1"/>
          <p:nvPr/>
        </p:nvSpPr>
        <p:spPr>
          <a:xfrm>
            <a:off x="1891266" y="4356188"/>
            <a:ext cx="5285747" cy="92333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1800" u="none" cap="none" strike="noStrike">
                <a:solidFill>
                  <a:schemeClr val="dk1"/>
                </a:solidFill>
                <a:latin typeface="Calibri"/>
                <a:ea typeface="Calibri"/>
                <a:cs typeface="Calibri"/>
                <a:sym typeface="Calibri"/>
              </a:rPr>
              <a:t>Rose Zimbardo, “Heroic Imagination Stories Series”</a:t>
            </a:r>
            <a:endParaRPr/>
          </a:p>
          <a:p>
            <a:pPr indent="0" lvl="0" marL="0" marR="0" rtl="0" algn="l">
              <a:spcBef>
                <a:spcPts val="0"/>
              </a:spcBef>
              <a:spcAft>
                <a:spcPts val="0"/>
              </a:spcAft>
              <a:buNone/>
            </a:pPr>
            <a:r>
              <a:rPr lang="en-US" sz="1800">
                <a:solidFill>
                  <a:schemeClr val="dk1"/>
                </a:solidFill>
                <a:latin typeface="Calibri"/>
                <a:ea typeface="Calibri"/>
                <a:cs typeface="Calibri"/>
                <a:sym typeface="Calibri"/>
              </a:rPr>
              <a:t>Philip Hoose, “Claudette Colvin: Twice Toward Justice”</a:t>
            </a:r>
            <a:endParaRPr/>
          </a:p>
          <a:p>
            <a:pPr indent="0" lvl="0" marL="0" marR="0" rtl="0" algn="l">
              <a:spcBef>
                <a:spcPts val="0"/>
              </a:spcBef>
              <a:spcAft>
                <a:spcPts val="0"/>
              </a:spcAft>
              <a:buNone/>
            </a:pPr>
            <a:r>
              <a:rPr lang="en-US" sz="1800">
                <a:solidFill>
                  <a:schemeClr val="dk1"/>
                </a:solidFill>
                <a:latin typeface="Calibri"/>
                <a:ea typeface="Calibri"/>
                <a:cs typeface="Calibri"/>
                <a:sym typeface="Calibri"/>
              </a:rPr>
              <a:t>HIP Lesson, “The Power of a Situation”</a:t>
            </a:r>
            <a:endParaRPr/>
          </a:p>
        </p:txBody>
      </p:sp>
      <p:pic>
        <p:nvPicPr>
          <p:cNvPr descr="A picture containing text&#10;&#10;Description automatically generated" id="91" name="Google Shape;91;p1"/>
          <p:cNvPicPr preferRelativeResize="0"/>
          <p:nvPr/>
        </p:nvPicPr>
        <p:blipFill rotWithShape="1">
          <a:blip r:embed="rId3">
            <a:alphaModFix/>
          </a:blip>
          <a:srcRect b="0" l="0" r="0" t="0"/>
          <a:stretch/>
        </p:blipFill>
        <p:spPr>
          <a:xfrm>
            <a:off x="6637328" y="439229"/>
            <a:ext cx="1966438" cy="860553"/>
          </a:xfrm>
          <a:prstGeom prst="rect">
            <a:avLst/>
          </a:prstGeom>
          <a:noFill/>
          <a:ln>
            <a:noFill/>
          </a:ln>
        </p:spPr>
      </p:pic>
      <p:sp>
        <p:nvSpPr>
          <p:cNvPr id="92" name="Google Shape;92;p1"/>
          <p:cNvSpPr txBox="1"/>
          <p:nvPr/>
        </p:nvSpPr>
        <p:spPr>
          <a:xfrm>
            <a:off x="514350" y="6015050"/>
            <a:ext cx="8301000" cy="4428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latin typeface="Calibri"/>
              <a:ea typeface="Calibri"/>
              <a:cs typeface="Calibri"/>
              <a:sym typeface="Calibri"/>
            </a:endParaRPr>
          </a:p>
        </p:txBody>
      </p:sp>
      <p:sp>
        <p:nvSpPr>
          <p:cNvPr id="93" name="Google Shape;93;p1"/>
          <p:cNvSpPr txBox="1"/>
          <p:nvPr/>
        </p:nvSpPr>
        <p:spPr>
          <a:xfrm>
            <a:off x="328600" y="6015050"/>
            <a:ext cx="6400800" cy="6315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1200"/>
              </a:spcBef>
              <a:spcAft>
                <a:spcPts val="0"/>
              </a:spcAft>
              <a:buClr>
                <a:schemeClr val="dk1"/>
              </a:buClr>
              <a:buSzPts val="1100"/>
              <a:buFont typeface="Arial"/>
              <a:buNone/>
            </a:pPr>
            <a:r>
              <a:rPr lang="en-US" sz="1350">
                <a:solidFill>
                  <a:schemeClr val="dk1"/>
                </a:solidFill>
                <a:latin typeface="Times New Roman"/>
                <a:ea typeface="Times New Roman"/>
                <a:cs typeface="Times New Roman"/>
                <a:sym typeface="Times New Roman"/>
              </a:rPr>
              <a:t>Claudette Colvin: Heroic Imagination Stories Series by Philip Zimbardo is licensed under Attribution-NonCommercial-ShareAlike 4.0 International</a:t>
            </a:r>
            <a:endParaRPr>
              <a:latin typeface="Calibri"/>
              <a:ea typeface="Calibri"/>
              <a:cs typeface="Calibri"/>
              <a:sym typeface="Calibri"/>
            </a:endParaRPr>
          </a:p>
        </p:txBody>
      </p:sp>
      <p:pic>
        <p:nvPicPr>
          <p:cNvPr id="94" name="Google Shape;94;p1"/>
          <p:cNvPicPr preferRelativeResize="0"/>
          <p:nvPr/>
        </p:nvPicPr>
        <p:blipFill>
          <a:blip r:embed="rId4">
            <a:alphaModFix/>
          </a:blip>
          <a:stretch>
            <a:fillRect/>
          </a:stretch>
        </p:blipFill>
        <p:spPr>
          <a:xfrm>
            <a:off x="4467225" y="6324600"/>
            <a:ext cx="657225" cy="23812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p1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n-US"/>
              <a:t>Education</a:t>
            </a:r>
            <a:endParaRPr/>
          </a:p>
        </p:txBody>
      </p:sp>
      <p:sp>
        <p:nvSpPr>
          <p:cNvPr id="155" name="Google Shape;155;p10"/>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chemeClr val="dk1"/>
              </a:buClr>
              <a:buSzPts val="3200"/>
              <a:buNone/>
            </a:pPr>
            <a:r>
              <a:rPr lang="en-US"/>
              <a:t>A sophomore year teacher,  </a:t>
            </a:r>
            <a:r>
              <a:rPr b="1" lang="en-US"/>
              <a:t>Miss Geraldine Nesbitt</a:t>
            </a:r>
            <a:r>
              <a:rPr lang="en-US"/>
              <a:t> gave Claudette confidence. She made her students see that “they had a history, too. That their story didn’t begin by being captured and chained…” She dedicated a whole month to Black history, which had a strong influence on Claudette’s decision to act when the moment came.</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11"/>
          <p:cNvSpPr txBox="1"/>
          <p:nvPr>
            <p:ph type="title"/>
          </p:nvPr>
        </p:nvSpPr>
        <p:spPr>
          <a:xfrm>
            <a:off x="457200" y="44191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r>
              <a:rPr lang="en-US"/>
              <a:t>The Power of One: </a:t>
            </a:r>
            <a:br>
              <a:rPr lang="en-US"/>
            </a:br>
            <a:r>
              <a:rPr lang="en-US"/>
              <a:t>Speak Out, Be the First</a:t>
            </a:r>
            <a:endParaRPr/>
          </a:p>
        </p:txBody>
      </p:sp>
      <p:sp>
        <p:nvSpPr>
          <p:cNvPr id="161" name="Google Shape;161;p11"/>
          <p:cNvSpPr txBox="1"/>
          <p:nvPr>
            <p:ph idx="1" type="body"/>
          </p:nvPr>
        </p:nvSpPr>
        <p:spPr>
          <a:xfrm>
            <a:off x="457200" y="1877580"/>
            <a:ext cx="8229600" cy="4248583"/>
          </a:xfrm>
          <a:prstGeom prst="rect">
            <a:avLst/>
          </a:prstGeom>
          <a:noFill/>
          <a:ln>
            <a:noFill/>
          </a:ln>
        </p:spPr>
        <p:txBody>
          <a:bodyPr anchorCtr="0" anchor="t" bIns="45700" lIns="91425" spcFirstLastPara="1" rIns="91425" wrap="square" tIns="45700">
            <a:normAutofit/>
          </a:bodyPr>
          <a:lstStyle/>
          <a:p>
            <a:pPr indent="0" lvl="1" marL="400050" rtl="0" algn="l">
              <a:spcBef>
                <a:spcPts val="0"/>
              </a:spcBef>
              <a:spcAft>
                <a:spcPts val="0"/>
              </a:spcAft>
              <a:buClr>
                <a:schemeClr val="dk1"/>
              </a:buClr>
              <a:buSzPts val="2800"/>
              <a:buNone/>
            </a:pPr>
            <a:r>
              <a:rPr lang="en-US"/>
              <a:t>“When my moment came, I was ready.”</a:t>
            </a:r>
            <a:endParaRPr/>
          </a:p>
          <a:p>
            <a:pPr indent="0" lvl="2" marL="857250" rtl="0" algn="l">
              <a:spcBef>
                <a:spcPts val="480"/>
              </a:spcBef>
              <a:spcAft>
                <a:spcPts val="0"/>
              </a:spcAft>
              <a:buClr>
                <a:srgbClr val="FF0000"/>
              </a:buClr>
              <a:buSzPts val="2400"/>
              <a:buNone/>
            </a:pPr>
            <a:r>
              <a:rPr b="1" lang="en-US" u="sng">
                <a:solidFill>
                  <a:srgbClr val="FF0000"/>
                </a:solidFill>
              </a:rPr>
              <a:t>PAUSE BUTTON:</a:t>
            </a:r>
            <a:endParaRPr/>
          </a:p>
          <a:p>
            <a:pPr indent="0" lvl="2" marL="857250" rtl="0" algn="l">
              <a:spcBef>
                <a:spcPts val="480"/>
              </a:spcBef>
              <a:spcAft>
                <a:spcPts val="0"/>
              </a:spcAft>
              <a:buClr>
                <a:schemeClr val="dk1"/>
              </a:buClr>
              <a:buSzPts val="2400"/>
              <a:buNone/>
            </a:pPr>
            <a:r>
              <a:rPr b="1" i="1" lang="en-US"/>
              <a:t>“I was thinking, “Why should I have to get up just because I’m Black?”</a:t>
            </a:r>
            <a:endParaRPr/>
          </a:p>
          <a:p>
            <a:pPr indent="0" lvl="2" marL="857250" rtl="0" algn="l">
              <a:spcBef>
                <a:spcPts val="560"/>
              </a:spcBef>
              <a:spcAft>
                <a:spcPts val="0"/>
              </a:spcAft>
              <a:buClr>
                <a:schemeClr val="dk1"/>
              </a:buClr>
              <a:buSzPts val="2800"/>
              <a:buNone/>
            </a:pPr>
            <a:r>
              <a:rPr b="1" i="1" lang="en-US" sz="2800"/>
              <a:t>Right then, I decided I wasn’t going to take it anymore. I hadn’t planned it out, but my decision was built on a lifetime of experiences.”</a:t>
            </a:r>
            <a:endParaRPr/>
          </a:p>
        </p:txBody>
      </p:sp>
      <p:sp>
        <p:nvSpPr>
          <p:cNvPr id="162" name="Google Shape;162;p11"/>
          <p:cNvSpPr txBox="1"/>
          <p:nvPr/>
        </p:nvSpPr>
        <p:spPr>
          <a:xfrm>
            <a:off x="195450" y="57169"/>
            <a:ext cx="2859802" cy="400110"/>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b="1" lang="en-US" sz="2000">
                <a:solidFill>
                  <a:schemeClr val="dk1"/>
                </a:solidFill>
                <a:latin typeface="Calibri"/>
                <a:ea typeface="Calibri"/>
                <a:cs typeface="Calibri"/>
                <a:sym typeface="Calibri"/>
              </a:rPr>
              <a:t>Back to THE SITUATION…</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p12"/>
          <p:cNvSpPr txBox="1"/>
          <p:nvPr>
            <p:ph type="title"/>
          </p:nvPr>
        </p:nvSpPr>
        <p:spPr>
          <a:xfrm>
            <a:off x="457200" y="274638"/>
            <a:ext cx="8229600" cy="829821"/>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3600"/>
              <a:buFont typeface="Calibri"/>
              <a:buNone/>
            </a:pPr>
            <a:r>
              <a:rPr lang="en-US" sz="3600"/>
              <a:t>Resisting the barriers:</a:t>
            </a:r>
            <a:endParaRPr/>
          </a:p>
        </p:txBody>
      </p:sp>
      <p:sp>
        <p:nvSpPr>
          <p:cNvPr id="168" name="Google Shape;168;p12"/>
          <p:cNvSpPr txBox="1"/>
          <p:nvPr>
            <p:ph idx="1" type="body"/>
          </p:nvPr>
        </p:nvSpPr>
        <p:spPr>
          <a:xfrm>
            <a:off x="457200" y="1283934"/>
            <a:ext cx="8229600" cy="4842229"/>
          </a:xfrm>
          <a:prstGeom prst="rect">
            <a:avLst/>
          </a:prstGeom>
          <a:noFill/>
          <a:ln>
            <a:noFill/>
          </a:ln>
        </p:spPr>
        <p:txBody>
          <a:bodyPr anchorCtr="0" anchor="t" bIns="45700" lIns="91425" spcFirstLastPara="1" rIns="91425" wrap="square" tIns="45700">
            <a:normAutofit fontScale="85000" lnSpcReduction="10000"/>
          </a:bodyPr>
          <a:lstStyle/>
          <a:p>
            <a:pPr indent="0" lvl="0" marL="0" rtl="0" algn="l">
              <a:spcBef>
                <a:spcPts val="0"/>
              </a:spcBef>
              <a:spcAft>
                <a:spcPts val="0"/>
              </a:spcAft>
              <a:buClr>
                <a:schemeClr val="dk1"/>
              </a:buClr>
              <a:buSzPct val="100000"/>
              <a:buNone/>
            </a:pPr>
            <a:r>
              <a:rPr lang="en-US"/>
              <a:t>Peer Pressure and Conformity:</a:t>
            </a:r>
            <a:endParaRPr/>
          </a:p>
          <a:p>
            <a:pPr indent="0" lvl="0" marL="0" rtl="0" algn="l">
              <a:spcBef>
                <a:spcPts val="544"/>
              </a:spcBef>
              <a:spcAft>
                <a:spcPts val="0"/>
              </a:spcAft>
              <a:buClr>
                <a:schemeClr val="dk1"/>
              </a:buClr>
              <a:buSzPct val="100000"/>
              <a:buNone/>
            </a:pPr>
            <a:r>
              <a:rPr lang="en-US"/>
              <a:t> Bus driver: “I need those seats.”</a:t>
            </a:r>
            <a:endParaRPr/>
          </a:p>
          <a:p>
            <a:pPr indent="0" lvl="0" marL="0" rtl="0" algn="l">
              <a:spcBef>
                <a:spcPts val="544"/>
              </a:spcBef>
              <a:spcAft>
                <a:spcPts val="0"/>
              </a:spcAft>
              <a:buClr>
                <a:schemeClr val="dk1"/>
              </a:buClr>
              <a:buSzPct val="100000"/>
              <a:buNone/>
            </a:pPr>
            <a:r>
              <a:rPr lang="en-US"/>
              <a:t>Claudette stayed put in her seat.</a:t>
            </a:r>
            <a:endParaRPr/>
          </a:p>
          <a:p>
            <a:pPr indent="0" lvl="0" marL="0" rtl="0" algn="l">
              <a:spcBef>
                <a:spcPts val="544"/>
              </a:spcBef>
              <a:spcAft>
                <a:spcPts val="0"/>
              </a:spcAft>
              <a:buClr>
                <a:schemeClr val="dk1"/>
              </a:buClr>
              <a:buSzPct val="100000"/>
              <a:buNone/>
            </a:pPr>
            <a:r>
              <a:t/>
            </a:r>
            <a:endParaRPr/>
          </a:p>
          <a:p>
            <a:pPr indent="0" lvl="0" marL="0" rtl="0" algn="l">
              <a:spcBef>
                <a:spcPts val="544"/>
              </a:spcBef>
              <a:spcAft>
                <a:spcPts val="0"/>
              </a:spcAft>
              <a:buClr>
                <a:schemeClr val="dk1"/>
              </a:buClr>
              <a:buSzPct val="100000"/>
              <a:buNone/>
            </a:pPr>
            <a:r>
              <a:rPr lang="en-US"/>
              <a:t>Claudette’s three classmates sitting with her instantly got up and moved to the back of the bus, instead of supporting Claudette and becoming her </a:t>
            </a:r>
            <a:r>
              <a:rPr i="1" lang="en-US"/>
              <a:t>allies</a:t>
            </a:r>
            <a:r>
              <a:rPr lang="en-US"/>
              <a:t>.</a:t>
            </a:r>
            <a:endParaRPr/>
          </a:p>
          <a:p>
            <a:pPr indent="0" lvl="0" marL="0" rtl="0" algn="l">
              <a:spcBef>
                <a:spcPts val="544"/>
              </a:spcBef>
              <a:spcAft>
                <a:spcPts val="0"/>
              </a:spcAft>
              <a:buClr>
                <a:schemeClr val="dk1"/>
              </a:buClr>
              <a:buSzPct val="100000"/>
              <a:buNone/>
            </a:pPr>
            <a:r>
              <a:t/>
            </a:r>
            <a:endParaRPr/>
          </a:p>
          <a:p>
            <a:pPr indent="0" lvl="0" marL="0" rtl="0" algn="l">
              <a:spcBef>
                <a:spcPts val="544"/>
              </a:spcBef>
              <a:spcAft>
                <a:spcPts val="0"/>
              </a:spcAft>
              <a:buClr>
                <a:schemeClr val="dk1"/>
              </a:buClr>
              <a:buSzPct val="100000"/>
              <a:buNone/>
            </a:pPr>
            <a:r>
              <a:rPr lang="en-US"/>
              <a:t>The Power of Authority:</a:t>
            </a:r>
            <a:endParaRPr/>
          </a:p>
          <a:p>
            <a:pPr indent="0" lvl="0" marL="0" rtl="0" algn="r">
              <a:spcBef>
                <a:spcPts val="544"/>
              </a:spcBef>
              <a:spcAft>
                <a:spcPts val="0"/>
              </a:spcAft>
              <a:buClr>
                <a:schemeClr val="dk1"/>
              </a:buClr>
              <a:buSzPct val="100000"/>
              <a:buNone/>
            </a:pPr>
            <a:r>
              <a:rPr lang="en-US"/>
              <a:t> Bus driver: “Why are you still sittin’ there?... Gimme that seat!... Get up, gal.”</a:t>
            </a:r>
            <a:endParaRPr/>
          </a:p>
          <a:p>
            <a:pPr indent="0" lvl="0" marL="0" rtl="0" algn="l">
              <a:spcBef>
                <a:spcPts val="544"/>
              </a:spcBef>
              <a:spcAft>
                <a:spcPts val="0"/>
              </a:spcAft>
              <a:buClr>
                <a:schemeClr val="dk1"/>
              </a:buClr>
              <a:buSzPct val="100000"/>
              <a:buNone/>
            </a:pPr>
            <a: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sp>
        <p:nvSpPr>
          <p:cNvPr id="173" name="Google Shape;173;p1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0000"/>
              </a:buClr>
              <a:buSzPts val="4400"/>
              <a:buFont typeface="Calibri"/>
              <a:buNone/>
            </a:pPr>
            <a:r>
              <a:rPr lang="en-US">
                <a:solidFill>
                  <a:srgbClr val="FF0000"/>
                </a:solidFill>
              </a:rPr>
              <a:t>ACTION</a:t>
            </a:r>
            <a:r>
              <a:rPr lang="en-US"/>
              <a:t>:</a:t>
            </a:r>
            <a:endParaRPr/>
          </a:p>
        </p:txBody>
      </p:sp>
      <p:sp>
        <p:nvSpPr>
          <p:cNvPr id="174" name="Google Shape;174;p1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chemeClr val="dk1"/>
              </a:buClr>
              <a:buSzPts val="3200"/>
              <a:buNone/>
            </a:pPr>
            <a:r>
              <a:rPr lang="en-US"/>
              <a:t>Claudette stood her ground, stood up for what she believed in, and responded by yelling, </a:t>
            </a:r>
            <a:endParaRPr/>
          </a:p>
          <a:p>
            <a:pPr indent="0" lvl="0" marL="0" rtl="0" algn="l">
              <a:spcBef>
                <a:spcPts val="640"/>
              </a:spcBef>
              <a:spcAft>
                <a:spcPts val="0"/>
              </a:spcAft>
              <a:buClr>
                <a:schemeClr val="dk1"/>
              </a:buClr>
              <a:buSzPts val="3200"/>
              <a:buNone/>
            </a:pPr>
            <a:r>
              <a:rPr lang="en-US"/>
              <a:t>“It’s my Constitutional right!”</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8" name="Shape 178"/>
        <p:cNvGrpSpPr/>
        <p:nvPr/>
      </p:nvGrpSpPr>
      <p:grpSpPr>
        <a:xfrm>
          <a:off x="0" y="0"/>
          <a:ext cx="0" cy="0"/>
          <a:chOff x="0" y="0"/>
          <a:chExt cx="0" cy="0"/>
        </a:xfrm>
      </p:grpSpPr>
      <p:sp>
        <p:nvSpPr>
          <p:cNvPr id="179" name="Google Shape;179;p1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n-US"/>
              <a:t>Results</a:t>
            </a:r>
            <a:endParaRPr/>
          </a:p>
        </p:txBody>
      </p:sp>
      <p:sp>
        <p:nvSpPr>
          <p:cNvPr id="180" name="Google Shape;180;p1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fontScale="77500" lnSpcReduction="20000"/>
          </a:bodyPr>
          <a:lstStyle/>
          <a:p>
            <a:pPr indent="0" lvl="0" marL="0" rtl="0" algn="l">
              <a:spcBef>
                <a:spcPts val="0"/>
              </a:spcBef>
              <a:spcAft>
                <a:spcPts val="0"/>
              </a:spcAft>
              <a:buClr>
                <a:schemeClr val="dk1"/>
              </a:buClr>
              <a:buSzPct val="100000"/>
              <a:buNone/>
            </a:pPr>
            <a:r>
              <a:rPr lang="en-US"/>
              <a:t>Reverend Johnson: “Claudette I am so proud of you. Everyone prays for freedom. We’ve all been praying and praying. But you’re different- you want your answers the next morning. And I think you just brought the Revolution to Montgomery.”</a:t>
            </a:r>
            <a:endParaRPr/>
          </a:p>
          <a:p>
            <a:pPr indent="0" lvl="0" marL="0" rtl="0" algn="l">
              <a:spcBef>
                <a:spcPts val="496"/>
              </a:spcBef>
              <a:spcAft>
                <a:spcPts val="0"/>
              </a:spcAft>
              <a:buClr>
                <a:schemeClr val="dk1"/>
              </a:buClr>
              <a:buSzPct val="100000"/>
              <a:buNone/>
            </a:pPr>
            <a:r>
              <a:t/>
            </a:r>
            <a:endParaRPr/>
          </a:p>
          <a:p>
            <a:pPr indent="0" lvl="0" marL="0" rtl="0" algn="l">
              <a:spcBef>
                <a:spcPts val="496"/>
              </a:spcBef>
              <a:spcAft>
                <a:spcPts val="0"/>
              </a:spcAft>
              <a:buClr>
                <a:schemeClr val="dk1"/>
              </a:buClr>
              <a:buSzPct val="100000"/>
              <a:buNone/>
            </a:pPr>
            <a:r>
              <a:rPr lang="en-US"/>
              <a:t>This is an example of the phenomena of the Diffusion of Responsibility and Group Ignorance.</a:t>
            </a:r>
            <a:endParaRPr/>
          </a:p>
          <a:p>
            <a:pPr indent="0" lvl="0" marL="0" rtl="0" algn="l">
              <a:spcBef>
                <a:spcPts val="496"/>
              </a:spcBef>
              <a:spcAft>
                <a:spcPts val="0"/>
              </a:spcAft>
              <a:buClr>
                <a:schemeClr val="dk1"/>
              </a:buClr>
              <a:buSzPct val="100000"/>
              <a:buNone/>
            </a:pPr>
            <a:r>
              <a:rPr lang="en-US"/>
              <a:t>Everybody else sat around and waited for change. They waited for someone else to do it. They looked around and no one else was acting so they went along too and became just another Passive Bystander. </a:t>
            </a:r>
            <a:endParaRPr/>
          </a:p>
          <a:p>
            <a:pPr indent="0" lvl="0" marL="0" rtl="0" algn="l">
              <a:spcBef>
                <a:spcPts val="496"/>
              </a:spcBef>
              <a:spcAft>
                <a:spcPts val="0"/>
              </a:spcAft>
              <a:buClr>
                <a:schemeClr val="dk1"/>
              </a:buClr>
              <a:buSzPct val="100000"/>
              <a:buNone/>
            </a:pPr>
            <a:r>
              <a:rPr lang="en-US"/>
              <a:t>Until Claudette Colvin showed them a better path.</a:t>
            </a:r>
            <a:endParaRPr/>
          </a:p>
          <a:p>
            <a:pPr indent="0" lvl="0" marL="0" rtl="0" algn="l">
              <a:spcBef>
                <a:spcPts val="496"/>
              </a:spcBef>
              <a:spcAft>
                <a:spcPts val="0"/>
              </a:spcAft>
              <a:buClr>
                <a:schemeClr val="dk1"/>
              </a:buClr>
              <a:buSzPct val="100000"/>
              <a:buNone/>
            </a:pPr>
            <a:r>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4" name="Shape 184"/>
        <p:cNvGrpSpPr/>
        <p:nvPr/>
      </p:nvGrpSpPr>
      <p:grpSpPr>
        <a:xfrm>
          <a:off x="0" y="0"/>
          <a:ext cx="0" cy="0"/>
          <a:chOff x="0" y="0"/>
          <a:chExt cx="0" cy="0"/>
        </a:xfrm>
      </p:grpSpPr>
      <p:sp>
        <p:nvSpPr>
          <p:cNvPr id="185" name="Google Shape;185;p1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r>
              <a:rPr lang="en-US"/>
              <a:t>The power of Two: </a:t>
            </a:r>
            <a:br>
              <a:rPr lang="en-US"/>
            </a:br>
            <a:r>
              <a:rPr lang="en-US"/>
              <a:t>An Ally, Rosa Parks</a:t>
            </a:r>
            <a:endParaRPr/>
          </a:p>
        </p:txBody>
      </p:sp>
      <p:sp>
        <p:nvSpPr>
          <p:cNvPr id="186" name="Google Shape;186;p1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chemeClr val="dk1"/>
              </a:buClr>
              <a:buSzPts val="3200"/>
              <a:buNone/>
            </a:pPr>
            <a:r>
              <a:rPr lang="en-US"/>
              <a:t>“Another negro woman has been arrested and thrown in jail because she refused to get up out of her seat on a bus for a white person to sit down. It is the second time since the Claudette Colvin case that a negro woman has been arrested for the same thing. </a:t>
            </a:r>
            <a:endParaRPr/>
          </a:p>
          <a:p>
            <a:pPr indent="0" lvl="0" marL="0" rtl="0" algn="l">
              <a:spcBef>
                <a:spcPts val="640"/>
              </a:spcBef>
              <a:spcAft>
                <a:spcPts val="0"/>
              </a:spcAft>
              <a:buClr>
                <a:schemeClr val="dk1"/>
              </a:buClr>
              <a:buSzPts val="3200"/>
              <a:buNone/>
            </a:pPr>
            <a:r>
              <a:rPr lang="en-US"/>
              <a:t>This has to be stopped.”</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0" name="Shape 190"/>
        <p:cNvGrpSpPr/>
        <p:nvPr/>
      </p:nvGrpSpPr>
      <p:grpSpPr>
        <a:xfrm>
          <a:off x="0" y="0"/>
          <a:ext cx="0" cy="0"/>
          <a:chOff x="0" y="0"/>
          <a:chExt cx="0" cy="0"/>
        </a:xfrm>
      </p:grpSpPr>
      <p:sp>
        <p:nvSpPr>
          <p:cNvPr id="191" name="Google Shape;191;p1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r>
              <a:rPr lang="en-US"/>
              <a:t>The power of Three:</a:t>
            </a:r>
            <a:br>
              <a:rPr lang="en-US"/>
            </a:br>
            <a:r>
              <a:rPr lang="en-US"/>
              <a:t>A Network forms</a:t>
            </a:r>
            <a:endParaRPr/>
          </a:p>
        </p:txBody>
      </p:sp>
      <p:sp>
        <p:nvSpPr>
          <p:cNvPr id="192" name="Google Shape;192;p16"/>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chemeClr val="dk1"/>
              </a:buClr>
              <a:buSzPts val="3200"/>
              <a:buNone/>
            </a:pPr>
            <a:r>
              <a:rPr lang="en-US"/>
              <a:t>“We are therefore asking every Negro to stay off the buses Monday in protest…”</a:t>
            </a:r>
            <a:endParaRPr/>
          </a:p>
          <a:p>
            <a:pPr indent="0" lvl="0" marL="0" rtl="0" algn="l">
              <a:spcBef>
                <a:spcPts val="640"/>
              </a:spcBef>
              <a:spcAft>
                <a:spcPts val="0"/>
              </a:spcAft>
              <a:buClr>
                <a:schemeClr val="dk1"/>
              </a:buClr>
              <a:buSzPts val="3200"/>
              <a:buNone/>
            </a:pPr>
            <a:r>
              <a:t/>
            </a:r>
            <a:endParaRPr/>
          </a:p>
          <a:p>
            <a:pPr indent="0" lvl="0" marL="0" rtl="0" algn="l">
              <a:spcBef>
                <a:spcPts val="640"/>
              </a:spcBef>
              <a:spcAft>
                <a:spcPts val="0"/>
              </a:spcAft>
              <a:buClr>
                <a:schemeClr val="dk1"/>
              </a:buClr>
              <a:buSzPts val="3200"/>
              <a:buNone/>
            </a:pPr>
            <a:r>
              <a:rPr lang="en-US"/>
              <a:t>The Montgomery Bus Boycott Begins.</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6" name="Shape 196"/>
        <p:cNvGrpSpPr/>
        <p:nvPr/>
      </p:nvGrpSpPr>
      <p:grpSpPr>
        <a:xfrm>
          <a:off x="0" y="0"/>
          <a:ext cx="0" cy="0"/>
          <a:chOff x="0" y="0"/>
          <a:chExt cx="0" cy="0"/>
        </a:xfrm>
      </p:grpSpPr>
      <p:sp>
        <p:nvSpPr>
          <p:cNvPr id="197" name="Google Shape;197;p1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n-US"/>
              <a:t>Browder V. Gayle</a:t>
            </a:r>
            <a:endParaRPr/>
          </a:p>
        </p:txBody>
      </p:sp>
      <p:sp>
        <p:nvSpPr>
          <p:cNvPr id="198" name="Google Shape;198;p17"/>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lnSpcReduction="10000"/>
          </a:bodyPr>
          <a:lstStyle/>
          <a:p>
            <a:pPr indent="0" lvl="0" marL="0" rtl="0" algn="l">
              <a:spcBef>
                <a:spcPts val="0"/>
              </a:spcBef>
              <a:spcAft>
                <a:spcPts val="0"/>
              </a:spcAft>
              <a:buClr>
                <a:schemeClr val="dk1"/>
              </a:buClr>
              <a:buSzPts val="3200"/>
              <a:buNone/>
            </a:pPr>
            <a:r>
              <a:rPr lang="en-US"/>
              <a:t>“The testimony of… Miss Colvin and the others reinforced the Constitution’s position that you can’t abridge the freedoms of the individual. The boycott was a simple case of legal and human rights being denied.”</a:t>
            </a:r>
            <a:endParaRPr/>
          </a:p>
          <a:p>
            <a:pPr indent="0" lvl="0" marL="0" rtl="0" algn="l">
              <a:spcBef>
                <a:spcPts val="640"/>
              </a:spcBef>
              <a:spcAft>
                <a:spcPts val="0"/>
              </a:spcAft>
              <a:buClr>
                <a:schemeClr val="dk1"/>
              </a:buClr>
              <a:buSzPts val="3200"/>
              <a:buNone/>
            </a:pPr>
            <a:r>
              <a:rPr lang="en-US"/>
              <a:t>	-June 19, 1956</a:t>
            </a:r>
            <a:endParaRPr/>
          </a:p>
          <a:p>
            <a:pPr indent="0" lvl="0" marL="0" rtl="0" algn="l">
              <a:spcBef>
                <a:spcPts val="640"/>
              </a:spcBef>
              <a:spcAft>
                <a:spcPts val="0"/>
              </a:spcAft>
              <a:buClr>
                <a:schemeClr val="dk1"/>
              </a:buClr>
              <a:buSzPts val="3200"/>
              <a:buNone/>
            </a:pPr>
            <a:r>
              <a:rPr lang="en-US"/>
              <a:t>-&gt; “The “separate but equal” doctrine set by the Supreme Court in 1896 in the case of </a:t>
            </a:r>
            <a:r>
              <a:rPr i="1" lang="en-US"/>
              <a:t>Plessy v. Ferguson</a:t>
            </a:r>
            <a:r>
              <a:rPr lang="en-US"/>
              <a:t> can no longer be applied.”</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sp>
        <p:nvSpPr>
          <p:cNvPr id="203" name="Google Shape;203;p1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n-US"/>
              <a:t>The Power of One, Two, and Three</a:t>
            </a:r>
            <a:endParaRPr/>
          </a:p>
        </p:txBody>
      </p:sp>
      <p:sp>
        <p:nvSpPr>
          <p:cNvPr id="204" name="Google Shape;204;p18"/>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chemeClr val="dk1"/>
              </a:buClr>
              <a:buSzPts val="3200"/>
              <a:buNone/>
            </a:pPr>
            <a:r>
              <a:rPr lang="en-US"/>
              <a:t>Just as Systems create Situations, Individuals have the power to change the outcome of a Situation and thus change the System. </a:t>
            </a:r>
            <a:endParaRPr/>
          </a:p>
          <a:p>
            <a:pPr indent="0" lvl="0" marL="0" rtl="0" algn="l">
              <a:spcBef>
                <a:spcPts val="640"/>
              </a:spcBef>
              <a:spcAft>
                <a:spcPts val="0"/>
              </a:spcAft>
              <a:buClr>
                <a:schemeClr val="dk1"/>
              </a:buClr>
              <a:buSzPts val="3200"/>
              <a:buNone/>
            </a:pPr>
            <a:r>
              <a:t/>
            </a:r>
            <a:endParaRPr/>
          </a:p>
          <a:p>
            <a:pPr indent="0" lvl="0" marL="0" rtl="0" algn="l">
              <a:spcBef>
                <a:spcPts val="640"/>
              </a:spcBef>
              <a:spcAft>
                <a:spcPts val="0"/>
              </a:spcAft>
              <a:buClr>
                <a:schemeClr val="dk1"/>
              </a:buClr>
              <a:buSzPts val="3200"/>
              <a:buNone/>
            </a:pPr>
            <a:r>
              <a:rPr lang="en-US"/>
              <a:t>One of the great human right victories in U.S. history was started by this young lady, Claudette Colvin, standing up and tall for her constitutional rights.</a:t>
            </a:r>
            <a:endParaRPr/>
          </a:p>
          <a:p>
            <a:pPr indent="0" lvl="0" marL="0" rtl="0" algn="l">
              <a:spcBef>
                <a:spcPts val="640"/>
              </a:spcBef>
              <a:spcAft>
                <a:spcPts val="0"/>
              </a:spcAft>
              <a:buClr>
                <a:schemeClr val="dk1"/>
              </a:buClr>
              <a:buSzPts val="3200"/>
              <a:buNone/>
            </a:pPr>
            <a:r>
              <a:t/>
            </a:r>
            <a:endParaRPr/>
          </a:p>
          <a:p>
            <a:pPr indent="0" lvl="0" marL="0" rtl="0" algn="l">
              <a:spcBef>
                <a:spcPts val="640"/>
              </a:spcBef>
              <a:spcAft>
                <a:spcPts val="0"/>
              </a:spcAft>
              <a:buClr>
                <a:schemeClr val="dk1"/>
              </a:buClr>
              <a:buSzPts val="3200"/>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p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n-US"/>
              <a:t>The System</a:t>
            </a:r>
            <a:endParaRPr/>
          </a:p>
        </p:txBody>
      </p:sp>
      <p:sp>
        <p:nvSpPr>
          <p:cNvPr id="100" name="Google Shape;100;p2"/>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chemeClr val="dk1"/>
              </a:buClr>
              <a:buSzPts val="3600"/>
              <a:buNone/>
            </a:pPr>
            <a:r>
              <a:rPr b="1" lang="en-US" sz="3600"/>
              <a:t>Jim Crow Laws</a:t>
            </a:r>
            <a:endParaRPr/>
          </a:p>
        </p:txBody>
      </p:sp>
      <p:pic>
        <p:nvPicPr>
          <p:cNvPr descr="JimCrow.jpg" id="101" name="Google Shape;101;p2"/>
          <p:cNvPicPr preferRelativeResize="0"/>
          <p:nvPr/>
        </p:nvPicPr>
        <p:blipFill rotWithShape="1">
          <a:blip r:embed="rId3">
            <a:alphaModFix/>
          </a:blip>
          <a:srcRect b="0" l="0" r="0" t="0"/>
          <a:stretch/>
        </p:blipFill>
        <p:spPr>
          <a:xfrm>
            <a:off x="2301440" y="2709205"/>
            <a:ext cx="5283200" cy="2806700"/>
          </a:xfrm>
          <a:prstGeom prst="rect">
            <a:avLst/>
          </a:prstGeom>
          <a:noFill/>
          <a:ln>
            <a:noFill/>
          </a:ln>
        </p:spPr>
      </p:pic>
      <p:sp>
        <p:nvSpPr>
          <p:cNvPr id="102" name="Google Shape;102;p2"/>
          <p:cNvSpPr txBox="1"/>
          <p:nvPr/>
        </p:nvSpPr>
        <p:spPr>
          <a:xfrm>
            <a:off x="328228" y="6126163"/>
            <a:ext cx="8491112" cy="646331"/>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i="1" lang="en-US" sz="3600">
                <a:solidFill>
                  <a:schemeClr val="dk1"/>
                </a:solidFill>
                <a:latin typeface="Calibri"/>
                <a:ea typeface="Calibri"/>
                <a:cs typeface="Calibri"/>
                <a:sym typeface="Calibri"/>
              </a:rPr>
              <a:t>Systems create Situations…</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p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r>
              <a:rPr lang="en-US"/>
              <a:t>The Situation: Segregation on Montgomery Buses</a:t>
            </a:r>
            <a:endParaRPr/>
          </a:p>
        </p:txBody>
      </p:sp>
      <p:pic>
        <p:nvPicPr>
          <p:cNvPr descr="Segregated Bus - Birmingham Public Library.jpg" id="108" name="Google Shape;108;p3"/>
          <p:cNvPicPr preferRelativeResize="0"/>
          <p:nvPr>
            <p:ph idx="1" type="body"/>
          </p:nvPr>
        </p:nvPicPr>
        <p:blipFill rotWithShape="1">
          <a:blip r:embed="rId3">
            <a:alphaModFix/>
          </a:blip>
          <a:srcRect b="15594" l="0" r="0" t="15594"/>
          <a:stretch/>
        </p:blipFill>
        <p:spPr>
          <a:xfrm>
            <a:off x="457200" y="1600200"/>
            <a:ext cx="8229600" cy="4525963"/>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p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n-US"/>
              <a:t>The Individual</a:t>
            </a:r>
            <a:endParaRPr/>
          </a:p>
        </p:txBody>
      </p:sp>
      <p:pic>
        <p:nvPicPr>
          <p:cNvPr descr="bio_colvin2.jpg" id="114" name="Google Shape;114;p4"/>
          <p:cNvPicPr preferRelativeResize="0"/>
          <p:nvPr>
            <p:ph idx="1" type="body"/>
          </p:nvPr>
        </p:nvPicPr>
        <p:blipFill rotWithShape="1">
          <a:blip r:embed="rId3">
            <a:alphaModFix/>
          </a:blip>
          <a:srcRect b="0" l="-80009" r="-80009" t="0"/>
          <a:stretch/>
        </p:blipFill>
        <p:spPr>
          <a:xfrm>
            <a:off x="-2411227" y="1417638"/>
            <a:ext cx="9460919" cy="5203141"/>
          </a:xfrm>
          <a:prstGeom prst="rect">
            <a:avLst/>
          </a:prstGeom>
          <a:noFill/>
          <a:ln>
            <a:noFill/>
          </a:ln>
        </p:spPr>
      </p:pic>
      <p:sp>
        <p:nvSpPr>
          <p:cNvPr id="115" name="Google Shape;115;p4"/>
          <p:cNvSpPr txBox="1"/>
          <p:nvPr/>
        </p:nvSpPr>
        <p:spPr>
          <a:xfrm>
            <a:off x="4538107" y="1417638"/>
            <a:ext cx="4395399" cy="286232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3600">
                <a:solidFill>
                  <a:schemeClr val="dk1"/>
                </a:solidFill>
                <a:latin typeface="Calibri"/>
                <a:ea typeface="Calibri"/>
                <a:cs typeface="Calibri"/>
                <a:sym typeface="Calibri"/>
              </a:rPr>
              <a:t>Claudette Colvin</a:t>
            </a:r>
            <a:r>
              <a:rPr lang="en-US" sz="3600">
                <a:solidFill>
                  <a:schemeClr val="dk1"/>
                </a:solidFill>
                <a:latin typeface="Calibri"/>
                <a:ea typeface="Calibri"/>
                <a:cs typeface="Calibri"/>
                <a:sym typeface="Calibri"/>
              </a:rPr>
              <a:t>, a 15-year-old student at Booker T. Washington High School in Montgomery.</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5"/>
          <p:cNvSpPr txBox="1"/>
          <p:nvPr>
            <p:ph type="title"/>
          </p:nvPr>
        </p:nvSpPr>
        <p:spPr>
          <a:xfrm>
            <a:off x="457200" y="274637"/>
            <a:ext cx="8229600" cy="5903806"/>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3200"/>
              <a:buFont typeface="Calibri"/>
              <a:buNone/>
            </a:pPr>
            <a:r>
              <a:rPr lang="en-US" sz="3200"/>
              <a:t>After looking at the Situation and the System, we need to return to and consider the Individuals within it and the unique psychology they bring with them into that Situation.</a:t>
            </a:r>
            <a:br>
              <a:rPr lang="en-US" sz="3200"/>
            </a:br>
            <a:br>
              <a:rPr lang="en-US" sz="3200"/>
            </a:br>
            <a:r>
              <a:rPr lang="en-US" sz="3200"/>
              <a:t>What are some of Claudette’s beliefs, culture, expectations, and past experiences?</a:t>
            </a:r>
            <a:br>
              <a:rPr lang="en-US" sz="3200"/>
            </a:br>
            <a:br>
              <a:rPr lang="en-US" sz="3200"/>
            </a:br>
            <a:r>
              <a:rPr lang="en-US" sz="3200"/>
              <a:t>(</a:t>
            </a:r>
            <a:r>
              <a:rPr i="1" lang="en-US" sz="3200"/>
              <a:t>Text from The Power of a Situation Lesson</a:t>
            </a:r>
            <a:r>
              <a:rPr lang="en-US" sz="3200"/>
              <a:t>)</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n-US"/>
              <a:t>Childhood experiences</a:t>
            </a:r>
            <a:endParaRPr/>
          </a:p>
        </p:txBody>
      </p:sp>
      <p:sp>
        <p:nvSpPr>
          <p:cNvPr id="127" name="Google Shape;127;p6"/>
          <p:cNvSpPr txBox="1"/>
          <p:nvPr>
            <p:ph idx="1" type="body"/>
          </p:nvPr>
        </p:nvSpPr>
        <p:spPr>
          <a:xfrm>
            <a:off x="457200" y="1600201"/>
            <a:ext cx="8229600" cy="1210776"/>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2800"/>
              <a:buChar char="•"/>
            </a:pPr>
            <a:r>
              <a:rPr lang="en-US" sz="2800"/>
              <a:t>“I was about 4 years old the first time I ever saw what happened when you acted up to whites…”</a:t>
            </a:r>
            <a:endParaRPr/>
          </a:p>
          <a:p>
            <a:pPr indent="-139700" lvl="0" marL="342900" rtl="0" algn="l">
              <a:spcBef>
                <a:spcPts val="640"/>
              </a:spcBef>
              <a:spcAft>
                <a:spcPts val="0"/>
              </a:spcAft>
              <a:buClr>
                <a:schemeClr val="dk1"/>
              </a:buClr>
              <a:buSzPts val="3200"/>
              <a:buNone/>
            </a:pPr>
            <a:r>
              <a:t/>
            </a:r>
            <a:endParaRPr/>
          </a:p>
        </p:txBody>
      </p:sp>
      <p:pic>
        <p:nvPicPr>
          <p:cNvPr descr="colvin_01.jpg" id="128" name="Google Shape;128;p6"/>
          <p:cNvPicPr preferRelativeResize="0"/>
          <p:nvPr/>
        </p:nvPicPr>
        <p:blipFill rotWithShape="1">
          <a:blip r:embed="rId3">
            <a:alphaModFix/>
          </a:blip>
          <a:srcRect b="0" l="0" r="0" t="0"/>
          <a:stretch/>
        </p:blipFill>
        <p:spPr>
          <a:xfrm>
            <a:off x="228868" y="2568406"/>
            <a:ext cx="2560879" cy="4182768"/>
          </a:xfrm>
          <a:prstGeom prst="rect">
            <a:avLst/>
          </a:prstGeom>
          <a:noFill/>
          <a:ln>
            <a:noFill/>
          </a:ln>
        </p:spPr>
      </p:pic>
      <p:sp>
        <p:nvSpPr>
          <p:cNvPr id="129" name="Google Shape;129;p6"/>
          <p:cNvSpPr txBox="1"/>
          <p:nvPr/>
        </p:nvSpPr>
        <p:spPr>
          <a:xfrm>
            <a:off x="3339362" y="2985259"/>
            <a:ext cx="5347438" cy="156966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400">
                <a:solidFill>
                  <a:schemeClr val="dk1"/>
                </a:solidFill>
                <a:latin typeface="Calibri"/>
                <a:ea typeface="Calibri"/>
                <a:cs typeface="Calibri"/>
                <a:sym typeface="Calibri"/>
              </a:rPr>
              <a:t>Claudette’s mom slapped her because she had touched a white kids’ hand.</a:t>
            </a:r>
            <a:endParaRPr/>
          </a:p>
          <a:p>
            <a:pPr indent="0" lvl="0" marL="0" marR="0" rtl="0" algn="l">
              <a:spcBef>
                <a:spcPts val="0"/>
              </a:spcBef>
              <a:spcAft>
                <a:spcPts val="0"/>
              </a:spcAft>
              <a:buNone/>
            </a:pPr>
            <a:r>
              <a:rPr lang="en-US" sz="2400">
                <a:solidFill>
                  <a:schemeClr val="dk1"/>
                </a:solidFill>
                <a:latin typeface="Calibri"/>
                <a:ea typeface="Calibri"/>
                <a:cs typeface="Calibri"/>
                <a:sym typeface="Calibri"/>
              </a:rPr>
              <a:t>	“Don’t you know you’re not supposed 	to touch them?”</a:t>
            </a:r>
            <a:endParaRPr/>
          </a:p>
        </p:txBody>
      </p:sp>
      <p:sp>
        <p:nvSpPr>
          <p:cNvPr id="130" name="Google Shape;130;p6"/>
          <p:cNvSpPr txBox="1"/>
          <p:nvPr/>
        </p:nvSpPr>
        <p:spPr>
          <a:xfrm>
            <a:off x="3023266" y="4760770"/>
            <a:ext cx="6005118" cy="95410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800">
                <a:solidFill>
                  <a:schemeClr val="dk1"/>
                </a:solidFill>
                <a:latin typeface="Calibri"/>
                <a:ea typeface="Calibri"/>
                <a:cs typeface="Calibri"/>
                <a:sym typeface="Calibri"/>
              </a:rPr>
              <a:t>“I Learned I should never touch another white person again.”</a:t>
            </a:r>
            <a:endParaRPr/>
          </a:p>
        </p:txBody>
      </p:sp>
      <p:sp>
        <p:nvSpPr>
          <p:cNvPr id="131" name="Google Shape;131;p6"/>
          <p:cNvSpPr txBox="1"/>
          <p:nvPr/>
        </p:nvSpPr>
        <p:spPr>
          <a:xfrm>
            <a:off x="4196680" y="6143553"/>
            <a:ext cx="3914085" cy="40011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000">
                <a:solidFill>
                  <a:schemeClr val="dk1"/>
                </a:solidFill>
                <a:latin typeface="Calibri"/>
                <a:ea typeface="Calibri"/>
                <a:cs typeface="Calibri"/>
                <a:sym typeface="Calibri"/>
              </a:rPr>
              <a:t>In-group vs. Out-group, Us vs. Them</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p7"/>
          <p:cNvSpPr txBox="1"/>
          <p:nvPr>
            <p:ph type="title"/>
          </p:nvPr>
        </p:nvSpPr>
        <p:spPr>
          <a:xfrm>
            <a:off x="457200" y="0"/>
            <a:ext cx="8229600" cy="1417638"/>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n-US"/>
              <a:t>Prevailing Environment</a:t>
            </a:r>
            <a:endParaRPr/>
          </a:p>
        </p:txBody>
      </p:sp>
      <p:sp>
        <p:nvSpPr>
          <p:cNvPr id="137" name="Google Shape;137;p7"/>
          <p:cNvSpPr txBox="1"/>
          <p:nvPr>
            <p:ph idx="1" type="body"/>
          </p:nvPr>
        </p:nvSpPr>
        <p:spPr>
          <a:xfrm>
            <a:off x="468351" y="1159727"/>
            <a:ext cx="8229600" cy="5156007"/>
          </a:xfrm>
          <a:prstGeom prst="rect">
            <a:avLst/>
          </a:prstGeom>
          <a:noFill/>
          <a:ln>
            <a:noFill/>
          </a:ln>
        </p:spPr>
        <p:txBody>
          <a:bodyPr anchorCtr="0" anchor="t" bIns="45700" lIns="91425" spcFirstLastPara="1" rIns="91425" wrap="square" tIns="45700">
            <a:normAutofit fontScale="92500" lnSpcReduction="20000"/>
          </a:bodyPr>
          <a:lstStyle/>
          <a:p>
            <a:pPr indent="0" lvl="0" marL="0" rtl="0" algn="l">
              <a:spcBef>
                <a:spcPts val="0"/>
              </a:spcBef>
              <a:spcAft>
                <a:spcPts val="0"/>
              </a:spcAft>
              <a:buClr>
                <a:schemeClr val="dk1"/>
              </a:buClr>
              <a:buSzPct val="100000"/>
              <a:buNone/>
            </a:pPr>
            <a:r>
              <a:rPr lang="en-US"/>
              <a:t>Segregation, Racism, and Social Injustice in Montgomery, Alabama in 1950’s.</a:t>
            </a:r>
            <a:endParaRPr/>
          </a:p>
          <a:p>
            <a:pPr indent="0" lvl="0" marL="0" rtl="0" algn="l">
              <a:spcBef>
                <a:spcPts val="592"/>
              </a:spcBef>
              <a:spcAft>
                <a:spcPts val="0"/>
              </a:spcAft>
              <a:buClr>
                <a:schemeClr val="dk1"/>
              </a:buClr>
              <a:buSzPct val="100000"/>
              <a:buNone/>
            </a:pPr>
            <a:r>
              <a:t/>
            </a:r>
            <a:endParaRPr/>
          </a:p>
          <a:p>
            <a:pPr indent="0" lvl="0" marL="0" rtl="0" algn="l">
              <a:spcBef>
                <a:spcPts val="592"/>
              </a:spcBef>
              <a:spcAft>
                <a:spcPts val="0"/>
              </a:spcAft>
              <a:buClr>
                <a:schemeClr val="dk1"/>
              </a:buClr>
              <a:buSzPct val="100000"/>
              <a:buNone/>
            </a:pPr>
            <a:r>
              <a:rPr b="1" lang="en-US"/>
              <a:t>Jeremiah Reeves </a:t>
            </a:r>
            <a:r>
              <a:rPr lang="en-US"/>
              <a:t>case: July 1951, this 16-year-old  student was discovered having sex with a white woman, Mabel Ann Crowder, in her home. Although they had an ongoing, consensual affair,</a:t>
            </a:r>
            <a:endParaRPr/>
          </a:p>
          <a:p>
            <a:pPr indent="0" lvl="0" marL="0" rtl="0" algn="l">
              <a:spcBef>
                <a:spcPts val="592"/>
              </a:spcBef>
              <a:spcAft>
                <a:spcPts val="0"/>
              </a:spcAft>
              <a:buClr>
                <a:schemeClr val="dk1"/>
              </a:buClr>
              <a:buSzPct val="100000"/>
              <a:buNone/>
            </a:pPr>
            <a:r>
              <a:rPr lang="en-US"/>
              <a:t>Police tortured him into confessing her rape, along with and many others, for which he was convicted, imprisoned and executed March 28, 1958, at age 22.</a:t>
            </a:r>
            <a:endParaRPr/>
          </a:p>
          <a:p>
            <a:pPr indent="0" lvl="0" marL="0" rtl="0" algn="l">
              <a:spcBef>
                <a:spcPts val="592"/>
              </a:spcBef>
              <a:spcAft>
                <a:spcPts val="0"/>
              </a:spcAft>
              <a:buClr>
                <a:schemeClr val="dk1"/>
              </a:buClr>
              <a:buSzPct val="100000"/>
              <a:buNone/>
            </a:pPr>
            <a:r>
              <a:rPr lang="en-US"/>
              <a:t>. </a:t>
            </a:r>
            <a:endParaRPr/>
          </a:p>
          <a:p>
            <a:pPr indent="0" lvl="0" marL="0" rtl="0" algn="l">
              <a:spcBef>
                <a:spcPts val="592"/>
              </a:spcBef>
              <a:spcAft>
                <a:spcPts val="0"/>
              </a:spcAft>
              <a:buClr>
                <a:schemeClr val="dk1"/>
              </a:buClr>
              <a:buSzPct val="100000"/>
              <a:buNone/>
            </a:pPr>
            <a:r>
              <a:t/>
            </a:r>
            <a:endParaRPr/>
          </a:p>
          <a:p>
            <a:pPr indent="0" lvl="0" marL="0" rtl="0" algn="l">
              <a:spcBef>
                <a:spcPts val="592"/>
              </a:spcBef>
              <a:spcAft>
                <a:spcPts val="0"/>
              </a:spcAft>
              <a:buClr>
                <a:schemeClr val="dk1"/>
              </a:buClr>
              <a:buSzPct val="100000"/>
              <a:buNone/>
            </a:pPr>
            <a:r>
              <a:t/>
            </a:r>
            <a:endParaRPr/>
          </a:p>
          <a:p>
            <a:pPr indent="0" lvl="0" marL="0" rtl="0" algn="l">
              <a:spcBef>
                <a:spcPts val="592"/>
              </a:spcBef>
              <a:spcAft>
                <a:spcPts val="0"/>
              </a:spcAft>
              <a:buClr>
                <a:schemeClr val="dk1"/>
              </a:buClr>
              <a:buSzPct val="100000"/>
              <a:buNone/>
            </a:pPr>
            <a:r>
              <a:t/>
            </a:r>
            <a:endParaRPr/>
          </a:p>
          <a:p>
            <a:pPr indent="-154940" lvl="0" marL="342900" rtl="0" algn="l">
              <a:spcBef>
                <a:spcPts val="592"/>
              </a:spcBef>
              <a:spcAft>
                <a:spcPts val="0"/>
              </a:spcAft>
              <a:buClr>
                <a:schemeClr val="dk1"/>
              </a:buClr>
              <a:buSzPct val="100000"/>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r>
              <a:rPr lang="en-US"/>
              <a:t>Psychological Effects:</a:t>
            </a:r>
            <a:br>
              <a:rPr lang="en-US"/>
            </a:br>
            <a:r>
              <a:rPr lang="en-US"/>
              <a:t>Stereotype threat and Fixed mindset</a:t>
            </a:r>
            <a:endParaRPr/>
          </a:p>
        </p:txBody>
      </p:sp>
      <p:sp>
        <p:nvSpPr>
          <p:cNvPr id="143" name="Google Shape;143;p8"/>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fontScale="92500" lnSpcReduction="20000"/>
          </a:bodyPr>
          <a:lstStyle/>
          <a:p>
            <a:pPr indent="0" lvl="1" marL="400050" rtl="0" algn="l">
              <a:spcBef>
                <a:spcPts val="0"/>
              </a:spcBef>
              <a:spcAft>
                <a:spcPts val="0"/>
              </a:spcAft>
              <a:buClr>
                <a:schemeClr val="dk1"/>
              </a:buClr>
              <a:buSzPct val="100000"/>
              <a:buNone/>
            </a:pPr>
            <a:r>
              <a:rPr lang="en-US"/>
              <a:t>“We Black students constantly put ourselves down. If you were dark-complexioned, they’d call you “nappy-headed”. Not “nappy-haired”… And the “N” word- we were saying it to each other, to ourselves… For some reason we seemed to hate ourselves. We students put down our hair texture and skin color all the time. Can you imagine getting up in the morning everyday and looking into the mirror and saying to yourself, “I have bad hair”? Or “I’m Black and nobody likes me”?</a:t>
            </a:r>
            <a:endParaRPr/>
          </a:p>
          <a:p>
            <a:pPr indent="-139700" lvl="0" marL="342900" rtl="0" algn="l">
              <a:spcBef>
                <a:spcPts val="640"/>
              </a:spcBef>
              <a:spcAft>
                <a:spcPts val="0"/>
              </a:spcAft>
              <a:buClr>
                <a:schemeClr val="dk1"/>
              </a:buClr>
              <a:buSzPct val="100000"/>
              <a:buNone/>
            </a:pPr>
            <a:r>
              <a:t/>
            </a:r>
            <a:endParaRPr/>
          </a:p>
          <a:p>
            <a:pPr indent="-139700" lvl="0" marL="342900" rtl="0" algn="l">
              <a:spcBef>
                <a:spcPts val="640"/>
              </a:spcBef>
              <a:spcAft>
                <a:spcPts val="0"/>
              </a:spcAft>
              <a:buClr>
                <a:schemeClr val="dk1"/>
              </a:buClr>
              <a:buSzPct val="100000"/>
              <a:buNone/>
            </a:pPr>
            <a:r>
              <a:t/>
            </a:r>
            <a:endParaRPr/>
          </a:p>
          <a:p>
            <a:pPr indent="0" lvl="0" marL="0" rtl="0" algn="l">
              <a:spcBef>
                <a:spcPts val="640"/>
              </a:spcBef>
              <a:spcAft>
                <a:spcPts val="0"/>
              </a:spcAft>
              <a:buClr>
                <a:schemeClr val="dk1"/>
              </a:buClr>
              <a:buSzPct val="100000"/>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p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r>
              <a:rPr lang="en-US"/>
              <a:t>Turning Point:</a:t>
            </a:r>
            <a:br>
              <a:rPr lang="en-US"/>
            </a:br>
            <a:r>
              <a:rPr lang="en-US"/>
              <a:t>Stand up!</a:t>
            </a:r>
            <a:endParaRPr/>
          </a:p>
        </p:txBody>
      </p:sp>
      <p:sp>
        <p:nvSpPr>
          <p:cNvPr id="149" name="Google Shape;149;p9"/>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lnSpcReduction="10000"/>
          </a:bodyPr>
          <a:lstStyle/>
          <a:p>
            <a:pPr indent="0" lvl="1" marL="400050" rtl="0" algn="l">
              <a:spcBef>
                <a:spcPts val="0"/>
              </a:spcBef>
              <a:spcAft>
                <a:spcPts val="0"/>
              </a:spcAft>
              <a:buClr>
                <a:schemeClr val="dk1"/>
              </a:buClr>
              <a:buSzPts val="2800"/>
              <a:buNone/>
            </a:pPr>
            <a:r>
              <a:rPr lang="en-US"/>
              <a:t>“I was going to do something different…I was done talking about “good hair” and “good skin” but not addressing our grievances… I was tired of adults complaining about how badly they were treated and not doing anything about it. I’d had enough of just feeling angry about Jeremiah Reeves. I was tired of hoping for justice.”</a:t>
            </a:r>
            <a:endParaRPr/>
          </a:p>
          <a:p>
            <a:pPr indent="0" lvl="1" marL="400050" rtl="0" algn="l">
              <a:spcBef>
                <a:spcPts val="560"/>
              </a:spcBef>
              <a:spcAft>
                <a:spcPts val="0"/>
              </a:spcAft>
              <a:buClr>
                <a:schemeClr val="dk1"/>
              </a:buClr>
              <a:buSzPts val="2800"/>
              <a:buNone/>
            </a:pPr>
            <a:r>
              <a:rPr lang="en-US"/>
              <a:t>Claudette was tired of inaction, of being a bystander to the injustices around her. She developed a Growth mind-set and realized she can change, she can make a difference. She was ready to STAND UP!</a:t>
            </a:r>
            <a:endParaRPr/>
          </a:p>
          <a:p>
            <a:pPr indent="0" lvl="1" marL="400050" rtl="0" algn="l">
              <a:spcBef>
                <a:spcPts val="560"/>
              </a:spcBef>
              <a:spcAft>
                <a:spcPts val="0"/>
              </a:spcAft>
              <a:buClr>
                <a:schemeClr val="dk1"/>
              </a:buClr>
              <a:buSzPts val="2800"/>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2012-07-20T20:30:07Z</dcterms:created>
  <dc:creator>Melissa Thacher</dc:creator>
</cp:coreProperties>
</file>