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7" r:id="rId2"/>
    <p:sldId id="259" r:id="rId3"/>
    <p:sldId id="262" r:id="rId4"/>
    <p:sldId id="261" r:id="rId5"/>
    <p:sldId id="260" r:id="rId6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1" autoAdjust="0"/>
    <p:restoredTop sz="93984" autoAdjust="0"/>
  </p:normalViewPr>
  <p:slideViewPr>
    <p:cSldViewPr snapToGrid="0">
      <p:cViewPr varScale="1">
        <p:scale>
          <a:sx n="53" d="100"/>
          <a:sy n="53" d="100"/>
        </p:scale>
        <p:origin x="1176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C3E0CD00-92DB-482D-86B4-1AC97E513DFC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C522186B-D2C7-4F7B-BF7D-2932E7DB69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0702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22186B-D2C7-4F7B-BF7D-2932E7DB696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2666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22186B-D2C7-4F7B-BF7D-2932E7DB696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912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AF22F8-0B38-1154-9E37-17FC5FE142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BB1803-1AB3-EF35-A79D-38CD8E0FB1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E46C92-FFD1-E74F-163C-E70DCC19D9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0FEA4-FBCC-4004-8E4C-25B4EC0600BD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57BE7-8E60-EAD0-3158-8A36024D7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D103CA-302F-C1F5-FAFC-46A333BCD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64DA8-8690-4AD2-931F-107D80C6A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336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165D1-7842-38F5-3088-B35F8B9CA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61EFEA-6E2F-5CE1-C460-BF08C9ACBF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757FD2-DAC2-BA3D-049B-C964AF7F72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0FEA4-FBCC-4004-8E4C-25B4EC0600BD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74B113-FBF5-4678-43FB-71A6CDBFF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2F39DB-FCD9-BEB5-4DD6-9A94D041F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64DA8-8690-4AD2-931F-107D80C6A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115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2E097A-7E85-59F6-03FF-EA2787DBF9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4FC381-479F-F249-B202-AB11D4E22E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A0D00F-A4BE-9A42-CC7F-34A598EAA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0FEA4-FBCC-4004-8E4C-25B4EC0600BD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8D6AFD-9811-7543-3EE7-2776930B4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2580C4-8099-E518-CBCA-25A69EE01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64DA8-8690-4AD2-931F-107D80C6A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498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8802C3-4048-AD7D-AAC1-F2FFE9252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C751B6-0D6D-7B51-672E-2E55F661BB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9AEEA2-6965-AE61-F070-0675E3D9E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0FEA4-FBCC-4004-8E4C-25B4EC0600BD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CBA566-59C0-1FEA-1259-B92DA7A06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8CB12F-715C-F3D8-03EB-B6034D5E7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64DA8-8690-4AD2-931F-107D80C6A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054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6D6B9E-DC7C-2ACA-3752-40B6DD4ED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F70855-A0D9-09ED-02E2-0827FD60D6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EBA72B-A68C-1B34-9C90-2B97F2A23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0FEA4-FBCC-4004-8E4C-25B4EC0600BD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D6BF48-8793-127E-85F2-DEFFC6D0F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643707-043F-76FA-3B0A-B79F3D3F3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64DA8-8690-4AD2-931F-107D80C6A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998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738AA4-246F-BFC8-6D89-F5648257B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078DD8-DDF6-16AA-EC92-0B179A6224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C1CD1A-BEB1-B178-F49F-031BB86A16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241D4B-AFEF-700F-833F-6F2E5AF70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0FEA4-FBCC-4004-8E4C-25B4EC0600BD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6E1A12-8CFB-0F7B-2BF2-130C5F6B5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540E96-2933-5DE6-57AC-5952A036F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64DA8-8690-4AD2-931F-107D80C6A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31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64F67E-A3F4-0E8F-D21E-B2BE6FC04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4F5724-7257-3294-827E-5C2C104F2A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39B153-9B20-E421-64B0-FFAC2DC16E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F1B85DB-C42E-BF9D-9818-84F63E3E5E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FAE5717-19B1-F004-124A-0C283DDC3C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A59A8BF-41A2-E62C-C34A-2C85BB21B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0FEA4-FBCC-4004-8E4C-25B4EC0600BD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318D607-53B6-A922-10AC-79C7A8BA0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DC03775-2F65-D5BA-4F1E-15A55CB0B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64DA8-8690-4AD2-931F-107D80C6A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218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A32D48-9F6F-C740-7BA0-7DB37CA0C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A0B174-FF07-495B-5877-F16276257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0FEA4-FBCC-4004-8E4C-25B4EC0600BD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5D03EA-9E52-77C3-5A82-0EEE23331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2E7AC1-CB86-E19A-8AC3-99A030445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64DA8-8690-4AD2-931F-107D80C6A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496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919CC6-6A1C-19CA-FD6F-16216C6D4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0FEA4-FBCC-4004-8E4C-25B4EC0600BD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58C30E-61F6-62B8-716E-82868875F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165557-5B7F-D844-19C4-4B598FEBC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64DA8-8690-4AD2-931F-107D80C6A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093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18C10-536F-7F7B-DFED-312FCEACE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3C4D0-FA03-774F-859E-B280E87EC1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DDF845-DCF3-3698-6A24-298837B6DA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CD9DF8-25DA-83E5-1A71-87E82615B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0FEA4-FBCC-4004-8E4C-25B4EC0600BD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492962-6BB7-35ED-B7E2-07A7B9689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0352F8-FBD1-4AB3-7EFE-C663FD596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64DA8-8690-4AD2-931F-107D80C6A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291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FCA16-7023-98B6-8260-605DCBACC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D55C1CD-2FBA-FA38-DBD7-BE9C70BD2C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40F451-980F-42A3-5D72-1BBC9A4B49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8E4E8E-1071-741E-99DE-D8D03EA9D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0FEA4-FBCC-4004-8E4C-25B4EC0600BD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67A0C4-30F4-580B-7064-872323224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615FBA-AE22-9C2E-D06A-72C5356A4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64DA8-8690-4AD2-931F-107D80C6A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672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0E90C99-2CF1-7071-9E9C-571E393E8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5A2356-63E0-50A7-7FF9-40DA04E716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2FF8D1-61C3-0443-2580-7610F4D67A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DD0FEA4-FBCC-4004-8E4C-25B4EC0600BD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13D8D9-4A0D-5C5B-4F92-D7FB7ADAE5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232E18-41B8-9C21-EA98-AA2E4005EB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D364DA8-8690-4AD2-931F-107D80C6A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589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gitalequity.us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t-mobile.com/business/education/project-10-million" TargetMode="External"/><Relationship Id="rId4" Type="http://schemas.openxmlformats.org/officeDocument/2006/relationships/hyperlink" Target="https://www.t-mobile.com/brand/project-10-million-form/start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tia.gov/newsroom?type=press_releases&amp;tid=All&amp;funding_programs=741&amp;categories=All" TargetMode="External"/><Relationship Id="rId2" Type="http://schemas.openxmlformats.org/officeDocument/2006/relationships/hyperlink" Target="https://broadbandusa.ntia.doc.gov/funding-programs/broadband-equity-access-and-deployment-bead-program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nbam.maps.arcgis.com/apps/dashboards/1bbcd97a1e8a4320b5aaf61add10a5d6" TargetMode="External"/><Relationship Id="rId4" Type="http://schemas.openxmlformats.org/officeDocument/2006/relationships/hyperlink" Target="https://broadbandusa.ntia.gov/funding-programs/connecting-minority-communities/award-recipient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4E5DC-B3D7-04A0-9EE7-230C629D3D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36670" y="1273182"/>
            <a:ext cx="9144000" cy="3698268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r>
              <a:rPr lang="en-US" dirty="0"/>
              <a:t>Positioning HBCUs for hotspots and Digital Equity funding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5B02B9-22C1-1EE5-D432-6680181996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086101"/>
            <a:ext cx="9144000" cy="3190874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1D7329EE-E6CF-FFCB-B0EC-F73107171F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2" y="65574"/>
            <a:ext cx="2473693" cy="1207608"/>
          </a:xfrm>
          <a:prstGeom prst="rect">
            <a:avLst/>
          </a:prstGeom>
        </p:spPr>
      </p:pic>
      <p:pic>
        <p:nvPicPr>
          <p:cNvPr id="6" name="Picture 5" descr="A few girls looking at a computer screen&#10;&#10;Description automatically generated">
            <a:extLst>
              <a:ext uri="{FF2B5EF4-FFF2-40B4-BE49-F238E27FC236}">
                <a16:creationId xmlns:a16="http://schemas.microsoft.com/office/drawing/2014/main" id="{5F586779-CA68-F344-B2E9-F8BC91C9B3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2576" y="5337767"/>
            <a:ext cx="2249424" cy="1499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0069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52F7C-256B-FD2C-CAD9-5D289FF91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44EA68-E9FE-3F31-6344-E18210AEE7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40" y="1825624"/>
            <a:ext cx="11372248" cy="4743617"/>
          </a:xfrm>
        </p:spPr>
        <p:txBody>
          <a:bodyPr>
            <a:normAutofit/>
          </a:bodyPr>
          <a:lstStyle/>
          <a:p>
            <a:r>
              <a:rPr lang="en-US" dirty="0"/>
              <a:t>Welcome and </a:t>
            </a:r>
            <a:r>
              <a:rPr lang="en-US" b="1" dirty="0">
                <a:hlinkClick r:id="rId3"/>
              </a:rPr>
              <a:t>introductions</a:t>
            </a:r>
            <a:endParaRPr lang="en-US" b="1" dirty="0"/>
          </a:p>
          <a:p>
            <a:r>
              <a:rPr lang="en-US" dirty="0"/>
              <a:t>Session goals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Orient to T-Mobile Project 10Million program</a:t>
            </a:r>
          </a:p>
          <a:p>
            <a:pPr lvl="2"/>
            <a:r>
              <a:rPr lang="en-US" dirty="0"/>
              <a:t>Free hotspots </a:t>
            </a:r>
          </a:p>
          <a:p>
            <a:pPr lvl="2"/>
            <a:r>
              <a:rPr lang="en-US" dirty="0"/>
              <a:t>Five-years of free unlimited broadband access – even if a student starts their enrollment one minute before HS graduation, they still get 5 years free broadband</a:t>
            </a:r>
          </a:p>
          <a:p>
            <a:pPr lvl="2"/>
            <a:r>
              <a:rPr lang="en-US" dirty="0"/>
              <a:t>For households with 1+ child </a:t>
            </a:r>
            <a:r>
              <a:rPr lang="en-US" dirty="0" err="1"/>
              <a:t>qualifing</a:t>
            </a:r>
            <a:r>
              <a:rPr lang="en-US" dirty="0"/>
              <a:t> for free/reduced lunch</a:t>
            </a:r>
          </a:p>
          <a:p>
            <a:pPr lvl="2"/>
            <a:r>
              <a:rPr lang="en-US" dirty="0"/>
              <a:t>Two ways households can benefit</a:t>
            </a:r>
          </a:p>
          <a:p>
            <a:pPr lvl="3"/>
            <a:r>
              <a:rPr lang="en-US" dirty="0"/>
              <a:t>Family applies </a:t>
            </a:r>
            <a:r>
              <a:rPr lang="en-US" b="1" dirty="0">
                <a:hlinkClick r:id="rId4"/>
              </a:rPr>
              <a:t>here</a:t>
            </a:r>
            <a:endParaRPr lang="en-US" b="1" dirty="0"/>
          </a:p>
          <a:p>
            <a:pPr lvl="3"/>
            <a:r>
              <a:rPr lang="en-US" dirty="0"/>
              <a:t>K12 school system applies for all eligible households – 1 hotspot for family – click on “I’m a school administrator” </a:t>
            </a:r>
            <a:r>
              <a:rPr lang="en-US" b="1" dirty="0">
                <a:hlinkClick r:id="rId5"/>
              </a:rPr>
              <a:t>here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4315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4BBED4-5F34-8234-9F42-523CE362C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can HBCU students benefit?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B4EF6-045A-2496-B8F3-D6307A9F82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Who’s eligible at HBCUs?</a:t>
            </a:r>
          </a:p>
          <a:p>
            <a:pPr lvl="1"/>
            <a:r>
              <a:rPr lang="en-US" dirty="0"/>
              <a:t>Alums with lower-income school age children</a:t>
            </a:r>
          </a:p>
          <a:p>
            <a:pPr lvl="1"/>
            <a:r>
              <a:rPr lang="en-US" dirty="0"/>
              <a:t>Current students with lower-income school age children</a:t>
            </a:r>
          </a:p>
          <a:p>
            <a:pPr lvl="1"/>
            <a:r>
              <a:rPr lang="en-US" dirty="0"/>
              <a:t>Lower-income HS students in early college/TRIO programs with your HBCU</a:t>
            </a:r>
          </a:p>
          <a:p>
            <a:r>
              <a:rPr lang="en-US" dirty="0"/>
              <a:t>Discussion: </a:t>
            </a:r>
          </a:p>
          <a:p>
            <a:pPr lvl="1"/>
            <a:r>
              <a:rPr lang="en-US" dirty="0"/>
              <a:t>What key folks at the HBCU should be mobilized to get tens of thousands of families to benefit? (e.g., financial aid and admissions, TRIO…?)</a:t>
            </a:r>
          </a:p>
          <a:p>
            <a:pPr lvl="1"/>
            <a:r>
              <a:rPr lang="en-US" dirty="0"/>
              <a:t>What materials/links do you want NCDE provide for them?</a:t>
            </a:r>
          </a:p>
          <a:p>
            <a:pPr lvl="1"/>
            <a:r>
              <a:rPr lang="en-US" dirty="0"/>
              <a:t>Next steps: should we promote follow-up webinar(s) with these key HBCU staff and partners?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5489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7B85A2-ED76-DF9D-4646-411BE41C3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Permitting: more digital equity related resources HBCUs can leverage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DA037E-13D3-4CC2-68F7-70F390C200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Orient state HBCU leaders to federal funding that has been awarded for</a:t>
            </a:r>
          </a:p>
          <a:p>
            <a:pPr lvl="2"/>
            <a:r>
              <a:rPr lang="en-US" b="1" dirty="0">
                <a:hlinkClick r:id="rId2"/>
              </a:rPr>
              <a:t>Broadband  (“BEAD”)</a:t>
            </a:r>
            <a:endParaRPr lang="en-US" b="1" dirty="0"/>
          </a:p>
          <a:p>
            <a:pPr lvl="2"/>
            <a:r>
              <a:rPr lang="en-US" b="1" dirty="0">
                <a:hlinkClick r:id="rId3"/>
              </a:rPr>
              <a:t>“Competitive” digital equity grants for other recipients </a:t>
            </a:r>
            <a:endParaRPr lang="en-US" b="1" dirty="0"/>
          </a:p>
          <a:p>
            <a:pPr lvl="2"/>
            <a:r>
              <a:rPr lang="en-US" b="1" dirty="0">
                <a:hlinkClick r:id="rId4"/>
              </a:rPr>
              <a:t>Connecting Minority Communities grants</a:t>
            </a:r>
            <a:r>
              <a:rPr lang="en-US" b="1" dirty="0"/>
              <a:t> </a:t>
            </a:r>
            <a:r>
              <a:rPr lang="en-US" dirty="0"/>
              <a:t>– see also this very useful </a:t>
            </a:r>
            <a:r>
              <a:rPr lang="en-US" b="1" dirty="0">
                <a:hlinkClick r:id="rId5"/>
              </a:rPr>
              <a:t>map</a:t>
            </a:r>
            <a:endParaRPr lang="en-US" b="1" dirty="0"/>
          </a:p>
          <a:p>
            <a:pPr lvl="1"/>
            <a:endParaRPr lang="en-US" dirty="0"/>
          </a:p>
          <a:p>
            <a:pPr lvl="1"/>
            <a:r>
              <a:rPr lang="en-US" dirty="0"/>
              <a:t>Orient HBCU leaders to opportunities to tap “digital equity capacity” funds that states have just received and need to disburse soon (to avoid rescission)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National webinar(s) for HBCU colleagues?</a:t>
            </a:r>
          </a:p>
          <a:p>
            <a:pPr lvl="2"/>
            <a:r>
              <a:rPr lang="en-US" dirty="0"/>
              <a:t>Educating your state broadband office re essential role HBCUs can play </a:t>
            </a:r>
          </a:p>
          <a:p>
            <a:pPr lvl="3"/>
            <a:r>
              <a:rPr lang="en-US" dirty="0"/>
              <a:t>Ensuring voice &amp; agency for covered populations</a:t>
            </a:r>
          </a:p>
          <a:p>
            <a:pPr lvl="3"/>
            <a:r>
              <a:rPr lang="en-US" dirty="0"/>
              <a:t>Helping local groups serving covered populations submit bids for state capacity funding</a:t>
            </a:r>
          </a:p>
          <a:p>
            <a:pPr lvl="3"/>
            <a:r>
              <a:rPr lang="en-US" dirty="0"/>
              <a:t>HBCUs and their school and community partners applying for state capacity funding</a:t>
            </a:r>
          </a:p>
          <a:p>
            <a:pPr lvl="3"/>
            <a:r>
              <a:rPr lang="en-US" dirty="0"/>
              <a:t>Fostering national role for HBCUs distributing devices w/inclusion resources &amp; digital skill training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8538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929D429-A4AC-0571-10E4-07DDAE9AD72C}"/>
              </a:ext>
            </a:extLst>
          </p:cNvPr>
          <p:cNvSpPr txBox="1"/>
          <p:nvPr/>
        </p:nvSpPr>
        <p:spPr>
          <a:xfrm>
            <a:off x="497455" y="465824"/>
            <a:ext cx="3260785" cy="931653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D626AD5-2F9B-C554-6652-0B7AA4BA2BE8}"/>
              </a:ext>
            </a:extLst>
          </p:cNvPr>
          <p:cNvSpPr txBox="1"/>
          <p:nvPr/>
        </p:nvSpPr>
        <p:spPr>
          <a:xfrm>
            <a:off x="8062823" y="448571"/>
            <a:ext cx="3260785" cy="923330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b="1" dirty="0"/>
          </a:p>
          <a:p>
            <a:pPr algn="ctr"/>
            <a:r>
              <a:rPr lang="en-US" b="1" dirty="0"/>
              <a:t>Jenelle Leonard</a:t>
            </a:r>
          </a:p>
          <a:p>
            <a:pPr algn="ctr"/>
            <a:endParaRPr lang="en-US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351A662-298A-CE6F-2916-882E0970B8AA}"/>
              </a:ext>
            </a:extLst>
          </p:cNvPr>
          <p:cNvSpPr txBox="1"/>
          <p:nvPr/>
        </p:nvSpPr>
        <p:spPr>
          <a:xfrm>
            <a:off x="638355" y="690113"/>
            <a:ext cx="3036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NCDE Website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6699501-04C4-54C3-A31F-26C4B988D4AD}"/>
              </a:ext>
            </a:extLst>
          </p:cNvPr>
          <p:cNvSpPr txBox="1"/>
          <p:nvPr/>
        </p:nvSpPr>
        <p:spPr>
          <a:xfrm>
            <a:off x="4280139" y="413114"/>
            <a:ext cx="3260785" cy="923330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b="1" dirty="0"/>
          </a:p>
          <a:p>
            <a:pPr algn="ctr"/>
            <a:r>
              <a:rPr lang="en-US" b="1" dirty="0"/>
              <a:t>Dr. Robert McLaughlin</a:t>
            </a:r>
          </a:p>
          <a:p>
            <a:pPr algn="ctr"/>
            <a:r>
              <a:rPr lang="en-US" b="1" dirty="0"/>
              <a:t> </a:t>
            </a:r>
          </a:p>
        </p:txBody>
      </p:sp>
      <p:pic>
        <p:nvPicPr>
          <p:cNvPr id="15" name="Picture 14" descr="A qr code with a logo&#10;&#10;AI-generated content may be incorrect.">
            <a:extLst>
              <a:ext uri="{FF2B5EF4-FFF2-40B4-BE49-F238E27FC236}">
                <a16:creationId xmlns:a16="http://schemas.microsoft.com/office/drawing/2014/main" id="{C3B0EE7F-6181-D091-D5DD-12CA80941F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6266" y="1487594"/>
            <a:ext cx="4441166" cy="4441166"/>
          </a:xfrm>
          <a:prstGeom prst="rect">
            <a:avLst/>
          </a:prstGeom>
        </p:spPr>
      </p:pic>
      <p:pic>
        <p:nvPicPr>
          <p:cNvPr id="17" name="Picture 16" descr="A qr code with a logo&#10;&#10;AI-generated content may be incorrect.">
            <a:extLst>
              <a:ext uri="{FF2B5EF4-FFF2-40B4-BE49-F238E27FC236}">
                <a16:creationId xmlns:a16="http://schemas.microsoft.com/office/drawing/2014/main" id="{EBE0CD38-81DF-CF0A-4AB9-AA6421D183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2528" y="1452465"/>
            <a:ext cx="4658264" cy="4658264"/>
          </a:xfrm>
          <a:prstGeom prst="rect">
            <a:avLst/>
          </a:prstGeom>
        </p:spPr>
      </p:pic>
      <p:pic>
        <p:nvPicPr>
          <p:cNvPr id="19" name="Picture 18" descr="A qr code with a logo&#10;&#10;AI-generated content may be incorrect.">
            <a:extLst>
              <a:ext uri="{FF2B5EF4-FFF2-40B4-BE49-F238E27FC236}">
                <a16:creationId xmlns:a16="http://schemas.microsoft.com/office/drawing/2014/main" id="{64EA9830-B447-77E4-832B-D1D48E99CC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665" y="1487594"/>
            <a:ext cx="4193158" cy="4441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1055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7230</TotalTime>
  <Words>346</Words>
  <Application>Microsoft Office PowerPoint</Application>
  <PresentationFormat>Widescreen</PresentationFormat>
  <Paragraphs>43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Aptos</vt:lpstr>
      <vt:lpstr>Aptos Display</vt:lpstr>
      <vt:lpstr>Arial</vt:lpstr>
      <vt:lpstr>Office Theme</vt:lpstr>
      <vt:lpstr>  Positioning HBCUs for hotspots and Digital Equity funding</vt:lpstr>
      <vt:lpstr>Agenda</vt:lpstr>
      <vt:lpstr>How can HBCU students benefit?</vt:lpstr>
      <vt:lpstr>Time Permitting: more digital equity related resources HBCUs can leverage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Mary Ford</dc:creator>
  <cp:lastModifiedBy>Gerard Hanley</cp:lastModifiedBy>
  <cp:revision>8</cp:revision>
  <cp:lastPrinted>2025-01-26T20:40:27Z</cp:lastPrinted>
  <dcterms:created xsi:type="dcterms:W3CDTF">2024-11-30T16:41:20Z</dcterms:created>
  <dcterms:modified xsi:type="dcterms:W3CDTF">2025-02-12T18:04:26Z</dcterms:modified>
</cp:coreProperties>
</file>