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334"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C8F8"/>
    <a:srgbClr val="F3C1FF"/>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1FB36F-B561-4F33-977D-C6E8E99FDDFA}" type="datetimeFigureOut">
              <a:rPr lang="en-US" smtClean="0"/>
              <a:t>4/16/2020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AA89D9-F5C9-4857-BD6C-9774EA4A0FF6}" type="slidenum">
              <a:rPr lang="en-US" smtClean="0"/>
              <a:t>‹#›</a:t>
            </a:fld>
            <a:endParaRPr lang="en-US"/>
          </a:p>
        </p:txBody>
      </p:sp>
    </p:spTree>
    <p:extLst>
      <p:ext uri="{BB962C8B-B14F-4D97-AF65-F5344CB8AC3E}">
        <p14:creationId xmlns:p14="http://schemas.microsoft.com/office/powerpoint/2010/main" val="4228064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3394CE-1886-404F-AFA6-A46E5947E803}"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6D863-D9EB-4D6E-9CD6-D0B0682C9A03}" type="slidenum">
              <a:rPr lang="en-US" smtClean="0"/>
              <a:t>‹#›</a:t>
            </a:fld>
            <a:endParaRPr lang="en-US"/>
          </a:p>
        </p:txBody>
      </p:sp>
    </p:spTree>
    <p:extLst>
      <p:ext uri="{BB962C8B-B14F-4D97-AF65-F5344CB8AC3E}">
        <p14:creationId xmlns:p14="http://schemas.microsoft.com/office/powerpoint/2010/main" val="1029857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3394CE-1886-404F-AFA6-A46E5947E803}"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6D863-D9EB-4D6E-9CD6-D0B0682C9A03}" type="slidenum">
              <a:rPr lang="en-US" smtClean="0"/>
              <a:t>‹#›</a:t>
            </a:fld>
            <a:endParaRPr lang="en-US"/>
          </a:p>
        </p:txBody>
      </p:sp>
    </p:spTree>
    <p:extLst>
      <p:ext uri="{BB962C8B-B14F-4D97-AF65-F5344CB8AC3E}">
        <p14:creationId xmlns:p14="http://schemas.microsoft.com/office/powerpoint/2010/main" val="4094077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3394CE-1886-404F-AFA6-A46E5947E803}"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6D863-D9EB-4D6E-9CD6-D0B0682C9A03}" type="slidenum">
              <a:rPr lang="en-US" smtClean="0"/>
              <a:t>‹#›</a:t>
            </a:fld>
            <a:endParaRPr lang="en-US"/>
          </a:p>
        </p:txBody>
      </p:sp>
    </p:spTree>
    <p:extLst>
      <p:ext uri="{BB962C8B-B14F-4D97-AF65-F5344CB8AC3E}">
        <p14:creationId xmlns:p14="http://schemas.microsoft.com/office/powerpoint/2010/main" val="1935537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3394CE-1886-404F-AFA6-A46E5947E803}"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6D863-D9EB-4D6E-9CD6-D0B0682C9A03}" type="slidenum">
              <a:rPr lang="en-US" smtClean="0"/>
              <a:t>‹#›</a:t>
            </a:fld>
            <a:endParaRPr lang="en-US"/>
          </a:p>
        </p:txBody>
      </p:sp>
    </p:spTree>
    <p:extLst>
      <p:ext uri="{BB962C8B-B14F-4D97-AF65-F5344CB8AC3E}">
        <p14:creationId xmlns:p14="http://schemas.microsoft.com/office/powerpoint/2010/main" val="2930702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03394CE-1886-404F-AFA6-A46E5947E803}" type="datetimeFigureOut">
              <a:rPr lang="en-US" smtClean="0"/>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6D863-D9EB-4D6E-9CD6-D0B0682C9A03}" type="slidenum">
              <a:rPr lang="en-US" smtClean="0"/>
              <a:t>‹#›</a:t>
            </a:fld>
            <a:endParaRPr lang="en-US"/>
          </a:p>
        </p:txBody>
      </p:sp>
    </p:spTree>
    <p:extLst>
      <p:ext uri="{BB962C8B-B14F-4D97-AF65-F5344CB8AC3E}">
        <p14:creationId xmlns:p14="http://schemas.microsoft.com/office/powerpoint/2010/main" val="1783583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3394CE-1886-404F-AFA6-A46E5947E803}" type="datetimeFigureOut">
              <a:rPr lang="en-US" smtClean="0"/>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6D863-D9EB-4D6E-9CD6-D0B0682C9A03}" type="slidenum">
              <a:rPr lang="en-US" smtClean="0"/>
              <a:t>‹#›</a:t>
            </a:fld>
            <a:endParaRPr lang="en-US"/>
          </a:p>
        </p:txBody>
      </p:sp>
    </p:spTree>
    <p:extLst>
      <p:ext uri="{BB962C8B-B14F-4D97-AF65-F5344CB8AC3E}">
        <p14:creationId xmlns:p14="http://schemas.microsoft.com/office/powerpoint/2010/main" val="3130628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3394CE-1886-404F-AFA6-A46E5947E803}" type="datetimeFigureOut">
              <a:rPr lang="en-US" smtClean="0"/>
              <a:t>4/16/2020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36D863-D9EB-4D6E-9CD6-D0B0682C9A03}" type="slidenum">
              <a:rPr lang="en-US" smtClean="0"/>
              <a:t>‹#›</a:t>
            </a:fld>
            <a:endParaRPr lang="en-US"/>
          </a:p>
        </p:txBody>
      </p:sp>
    </p:spTree>
    <p:extLst>
      <p:ext uri="{BB962C8B-B14F-4D97-AF65-F5344CB8AC3E}">
        <p14:creationId xmlns:p14="http://schemas.microsoft.com/office/powerpoint/2010/main" val="2136539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3394CE-1886-404F-AFA6-A46E5947E803}" type="datetimeFigureOut">
              <a:rPr lang="en-US" smtClean="0"/>
              <a:t>4/16/2020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36D863-D9EB-4D6E-9CD6-D0B0682C9A03}" type="slidenum">
              <a:rPr lang="en-US" smtClean="0"/>
              <a:t>‹#›</a:t>
            </a:fld>
            <a:endParaRPr lang="en-US"/>
          </a:p>
        </p:txBody>
      </p:sp>
    </p:spTree>
    <p:extLst>
      <p:ext uri="{BB962C8B-B14F-4D97-AF65-F5344CB8AC3E}">
        <p14:creationId xmlns:p14="http://schemas.microsoft.com/office/powerpoint/2010/main" val="2789194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3394CE-1886-404F-AFA6-A46E5947E803}" type="datetimeFigureOut">
              <a:rPr lang="en-US" smtClean="0"/>
              <a:t>4/16/2020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36D863-D9EB-4D6E-9CD6-D0B0682C9A03}" type="slidenum">
              <a:rPr lang="en-US" smtClean="0"/>
              <a:t>‹#›</a:t>
            </a:fld>
            <a:endParaRPr lang="en-US"/>
          </a:p>
        </p:txBody>
      </p:sp>
    </p:spTree>
    <p:extLst>
      <p:ext uri="{BB962C8B-B14F-4D97-AF65-F5344CB8AC3E}">
        <p14:creationId xmlns:p14="http://schemas.microsoft.com/office/powerpoint/2010/main" val="4151139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03394CE-1886-404F-AFA6-A46E5947E803}" type="datetimeFigureOut">
              <a:rPr lang="en-US" smtClean="0"/>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6D863-D9EB-4D6E-9CD6-D0B0682C9A03}" type="slidenum">
              <a:rPr lang="en-US" smtClean="0"/>
              <a:t>‹#›</a:t>
            </a:fld>
            <a:endParaRPr lang="en-US"/>
          </a:p>
        </p:txBody>
      </p:sp>
    </p:spTree>
    <p:extLst>
      <p:ext uri="{BB962C8B-B14F-4D97-AF65-F5344CB8AC3E}">
        <p14:creationId xmlns:p14="http://schemas.microsoft.com/office/powerpoint/2010/main" val="644963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03394CE-1886-404F-AFA6-A46E5947E803}" type="datetimeFigureOut">
              <a:rPr lang="en-US" smtClean="0"/>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6D863-D9EB-4D6E-9CD6-D0B0682C9A03}" type="slidenum">
              <a:rPr lang="en-US" smtClean="0"/>
              <a:t>‹#›</a:t>
            </a:fld>
            <a:endParaRPr lang="en-US"/>
          </a:p>
        </p:txBody>
      </p:sp>
    </p:spTree>
    <p:extLst>
      <p:ext uri="{BB962C8B-B14F-4D97-AF65-F5344CB8AC3E}">
        <p14:creationId xmlns:p14="http://schemas.microsoft.com/office/powerpoint/2010/main" val="726577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3394CE-1886-404F-AFA6-A46E5947E803}" type="datetimeFigureOut">
              <a:rPr lang="en-US" smtClean="0"/>
              <a:t>4/16/2020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36D863-D9EB-4D6E-9CD6-D0B0682C9A03}" type="slidenum">
              <a:rPr lang="en-US" smtClean="0"/>
              <a:t>‹#›</a:t>
            </a:fld>
            <a:endParaRPr lang="en-US"/>
          </a:p>
        </p:txBody>
      </p:sp>
    </p:spTree>
    <p:extLst>
      <p:ext uri="{BB962C8B-B14F-4D97-AF65-F5344CB8AC3E}">
        <p14:creationId xmlns:p14="http://schemas.microsoft.com/office/powerpoint/2010/main" val="931054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bea.gov/data" TargetMode="External"/><Relationship Id="rId2" Type="http://schemas.openxmlformats.org/officeDocument/2006/relationships/hyperlink" Target="https://datacatalog.worldbank.org/search?sort_by=field_wbddh_modified_date&amp;sort_order=DESC&amp;f%5B0%5D=field_license_wbddh%3A1335"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2184" y="1750423"/>
            <a:ext cx="5216434" cy="3544388"/>
          </a:xfrm>
        </p:spPr>
        <p:txBody>
          <a:bodyPr>
            <a:normAutofit/>
          </a:bodyPr>
          <a:lstStyle/>
          <a:p>
            <a:r>
              <a:rPr lang="fr-FR" b="1" dirty="0">
                <a:latin typeface="Arial Black" panose="020B0A04020102020204" pitchFamily="34" charset="0"/>
              </a:rPr>
              <a:t>RESEARCH </a:t>
            </a:r>
            <a:r>
              <a:rPr lang="fr-FR" b="1" dirty="0" smtClean="0">
                <a:latin typeface="Arial Black" panose="020B0A04020102020204" pitchFamily="34" charset="0"/>
              </a:rPr>
              <a:t>DESIGN AND DATA ANALYSIS </a:t>
            </a:r>
            <a:endParaRPr lang="en-US" b="1" dirty="0">
              <a:latin typeface="Arial Black" panose="020B0A04020102020204" pitchFamily="34" charset="0"/>
            </a:endParaRPr>
          </a:p>
        </p:txBody>
      </p:sp>
      <p:pic>
        <p:nvPicPr>
          <p:cNvPr id="3" name="Picture 2" descr="The Big Picture Departm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2977" y="326572"/>
            <a:ext cx="5410200" cy="59376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3101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0874" y="0"/>
            <a:ext cx="5904411" cy="930106"/>
          </a:xfrm>
        </p:spPr>
        <p:txBody>
          <a:bodyPr/>
          <a:lstStyle/>
          <a:p>
            <a:r>
              <a:rPr lang="en-US" dirty="0" smtClean="0"/>
              <a:t>Data Analysis Practice </a:t>
            </a:r>
            <a:endParaRPr lang="en-US" dirty="0"/>
          </a:p>
        </p:txBody>
      </p:sp>
      <p:sp>
        <p:nvSpPr>
          <p:cNvPr id="3" name="Content Placeholder 2"/>
          <p:cNvSpPr>
            <a:spLocks noGrp="1"/>
          </p:cNvSpPr>
          <p:nvPr>
            <p:ph idx="1"/>
          </p:nvPr>
        </p:nvSpPr>
        <p:spPr>
          <a:xfrm>
            <a:off x="130629" y="930106"/>
            <a:ext cx="11878491" cy="5749367"/>
          </a:xfrm>
        </p:spPr>
        <p:txBody>
          <a:bodyPr>
            <a:normAutofit fontScale="92500" lnSpcReduction="20000"/>
          </a:bodyPr>
          <a:lstStyle/>
          <a:p>
            <a:pPr marL="514350" indent="-514350">
              <a:buFont typeface="+mj-lt"/>
              <a:buAutoNum type="arabicPeriod"/>
            </a:pPr>
            <a:r>
              <a:rPr lang="en-US" dirty="0"/>
              <a:t>Go to any data analysis pack you have on your </a:t>
            </a:r>
            <a:r>
              <a:rPr lang="en-US" dirty="0" smtClean="0"/>
              <a:t>device: if Excel, go to File-Options-</a:t>
            </a:r>
            <a:r>
              <a:rPr lang="en-US" dirty="0" err="1" smtClean="0"/>
              <a:t>Addins</a:t>
            </a:r>
            <a:r>
              <a:rPr lang="en-US" dirty="0" smtClean="0"/>
              <a:t>-Data Analysis ; if you don’t have any spreadsheets on your device go to </a:t>
            </a:r>
            <a:r>
              <a:rPr lang="en-US" dirty="0" err="1" smtClean="0"/>
              <a:t>myPlymouth</a:t>
            </a:r>
            <a:r>
              <a:rPr lang="en-US" dirty="0" smtClean="0"/>
              <a:t>-Services-My Software-Microsoft Office OR go to </a:t>
            </a:r>
            <a:r>
              <a:rPr lang="en-US" dirty="0" err="1" smtClean="0"/>
              <a:t>myPlymouth</a:t>
            </a:r>
            <a:r>
              <a:rPr lang="en-US" dirty="0" smtClean="0"/>
              <a:t>-Services-Google Drive-Google Sheets.</a:t>
            </a:r>
          </a:p>
          <a:p>
            <a:pPr marL="514350" indent="-514350">
              <a:buFont typeface="+mj-lt"/>
              <a:buAutoNum type="arabicPeriod"/>
            </a:pPr>
            <a:r>
              <a:rPr lang="en-US" dirty="0" smtClean="0"/>
              <a:t>Use quantitative data that you have currently for the project OR any other REAL data (at least one series). If you do not have anything, obtain data from: </a:t>
            </a:r>
            <a:r>
              <a:rPr lang="en-US" dirty="0">
                <a:hlinkClick r:id="rId2"/>
              </a:rPr>
              <a:t>https://</a:t>
            </a:r>
            <a:r>
              <a:rPr lang="en-US" dirty="0" smtClean="0">
                <a:hlinkClick r:id="rId2"/>
              </a:rPr>
              <a:t>datacatalog.worldbank.org/search?sort_by=field_wbddh_modified_date&amp;sort_order=DESC&amp;f%5B0%5D=field_license_wbddh%3A1335</a:t>
            </a:r>
            <a:r>
              <a:rPr lang="en-US" dirty="0" smtClean="0"/>
              <a:t> ; </a:t>
            </a:r>
            <a:r>
              <a:rPr lang="en-US" dirty="0">
                <a:hlinkClick r:id="rId3"/>
              </a:rPr>
              <a:t>https://</a:t>
            </a:r>
            <a:r>
              <a:rPr lang="en-US" dirty="0" smtClean="0">
                <a:hlinkClick r:id="rId3"/>
              </a:rPr>
              <a:t>www.bea.gov/data</a:t>
            </a:r>
            <a:r>
              <a:rPr lang="en-US" dirty="0" smtClean="0"/>
              <a:t> OR the </a:t>
            </a:r>
            <a:r>
              <a:rPr lang="en-US" dirty="0" err="1" smtClean="0"/>
              <a:t>Lamson</a:t>
            </a:r>
            <a:r>
              <a:rPr lang="en-US" dirty="0" smtClean="0"/>
              <a:t> Library </a:t>
            </a:r>
            <a:r>
              <a:rPr lang="en-US" dirty="0" err="1" smtClean="0"/>
              <a:t>Marketline</a:t>
            </a:r>
            <a:r>
              <a:rPr lang="en-US" dirty="0" smtClean="0"/>
              <a:t> database.  </a:t>
            </a:r>
          </a:p>
          <a:p>
            <a:pPr marL="514350" indent="-514350">
              <a:buFont typeface="+mj-lt"/>
              <a:buAutoNum type="arabicPeriod"/>
            </a:pPr>
            <a:r>
              <a:rPr lang="en-US" dirty="0" smtClean="0"/>
              <a:t>Run descriptive statistics (at least three).</a:t>
            </a:r>
          </a:p>
          <a:p>
            <a:pPr marL="514350" indent="-514350">
              <a:buFont typeface="+mj-lt"/>
              <a:buAutoNum type="arabicPeriod"/>
            </a:pPr>
            <a:r>
              <a:rPr lang="en-US" dirty="0" smtClean="0"/>
              <a:t>Run 2 other data analysis tools (e.g., correlation, regression, etc.; you may need more data).</a:t>
            </a:r>
          </a:p>
          <a:p>
            <a:pPr marL="514350" indent="-514350">
              <a:buFont typeface="+mj-lt"/>
              <a:buAutoNum type="arabicPeriod"/>
            </a:pPr>
            <a:r>
              <a:rPr lang="en-US" dirty="0" smtClean="0"/>
              <a:t>Interpret your findings.</a:t>
            </a:r>
          </a:p>
          <a:p>
            <a:pPr marL="0" indent="0">
              <a:buNone/>
            </a:pPr>
            <a:endParaRPr lang="en-US" sz="2600" i="1" dirty="0" smtClean="0"/>
          </a:p>
          <a:p>
            <a:pPr marL="0" indent="0">
              <a:buNone/>
            </a:pPr>
            <a:r>
              <a:rPr lang="en-US" sz="2600" i="1" dirty="0" smtClean="0"/>
              <a:t>IMPORTANT: the purpose of this activity is to give you an opportunity to experiment. “Play around” with data, check out various options for descriptive statistics and other tools. Don’t worry if your work is not perfect. Click around on various options in your program. Stop and reflect on your findings. </a:t>
            </a:r>
            <a:endParaRPr lang="en-US" sz="2600" i="1" dirty="0"/>
          </a:p>
        </p:txBody>
      </p:sp>
      <p:sp>
        <p:nvSpPr>
          <p:cNvPr id="5" name="TextBox 4"/>
          <p:cNvSpPr txBox="1"/>
          <p:nvPr/>
        </p:nvSpPr>
        <p:spPr>
          <a:xfrm>
            <a:off x="215537" y="152029"/>
            <a:ext cx="6235337" cy="584775"/>
          </a:xfrm>
          <a:prstGeom prst="rect">
            <a:avLst/>
          </a:prstGeom>
          <a:solidFill>
            <a:srgbClr val="99FFCC"/>
          </a:solidFill>
        </p:spPr>
        <p:txBody>
          <a:bodyPr wrap="square" rtlCol="0">
            <a:spAutoFit/>
          </a:bodyPr>
          <a:lstStyle/>
          <a:p>
            <a:r>
              <a:rPr lang="en-US" sz="3200" dirty="0" smtClean="0">
                <a:latin typeface="Arial Black" panose="020B0A04020102020204" pitchFamily="34" charset="0"/>
              </a:rPr>
              <a:t>YOUR TURN:</a:t>
            </a:r>
            <a:endParaRPr lang="en-US" sz="3200" dirty="0">
              <a:latin typeface="Arial Black" panose="020B0A04020102020204" pitchFamily="34" charset="0"/>
            </a:endParaRPr>
          </a:p>
        </p:txBody>
      </p:sp>
    </p:spTree>
    <p:extLst>
      <p:ext uri="{BB962C8B-B14F-4D97-AF65-F5344CB8AC3E}">
        <p14:creationId xmlns:p14="http://schemas.microsoft.com/office/powerpoint/2010/main" val="35472926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TotalTime>
  <Words>190</Words>
  <Application>Microsoft Office PowerPoint</Application>
  <PresentationFormat>Widescreen</PresentationFormat>
  <Paragraphs>10</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Black</vt:lpstr>
      <vt:lpstr>Calibri</vt:lpstr>
      <vt:lpstr>Calibri Light</vt:lpstr>
      <vt:lpstr>Office Theme</vt:lpstr>
      <vt:lpstr>RESEARCH DESIGN AND DATA ANALYSIS </vt:lpstr>
      <vt:lpstr>Data Analysis Practice </vt:lpstr>
    </vt:vector>
  </TitlesOfParts>
  <Company>Plymouth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DESIGN</dc:title>
  <dc:creator>Roxana Wright</dc:creator>
  <cp:lastModifiedBy>Roxana Wright</cp:lastModifiedBy>
  <cp:revision>58</cp:revision>
  <dcterms:created xsi:type="dcterms:W3CDTF">2020-01-07T19:10:58Z</dcterms:created>
  <dcterms:modified xsi:type="dcterms:W3CDTF">2020-04-16T19:18:52Z</dcterms:modified>
</cp:coreProperties>
</file>