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sldIdLst>
    <p:sldId id="256" r:id="rId2"/>
    <p:sldId id="263" r:id="rId3"/>
    <p:sldId id="258" r:id="rId4"/>
    <p:sldId id="269" r:id="rId5"/>
    <p:sldId id="270" r:id="rId6"/>
    <p:sldId id="257" r:id="rId7"/>
    <p:sldId id="268" r:id="rId8"/>
    <p:sldId id="267" r:id="rId9"/>
    <p:sldId id="274" r:id="rId10"/>
    <p:sldId id="279" r:id="rId11"/>
    <p:sldId id="275" r:id="rId12"/>
    <p:sldId id="278" r:id="rId13"/>
    <p:sldId id="280" r:id="rId14"/>
    <p:sldId id="281" r:id="rId15"/>
    <p:sldId id="276" r:id="rId16"/>
    <p:sldId id="277" r:id="rId17"/>
    <p:sldId id="292" r:id="rId18"/>
    <p:sldId id="295" r:id="rId19"/>
    <p:sldId id="294" r:id="rId20"/>
    <p:sldId id="289" r:id="rId21"/>
    <p:sldId id="290" r:id="rId22"/>
    <p:sldId id="265" r:id="rId23"/>
    <p:sldId id="273" r:id="rId24"/>
    <p:sldId id="296" r:id="rId25"/>
    <p:sldId id="282" r:id="rId26"/>
    <p:sldId id="283" r:id="rId27"/>
    <p:sldId id="284" r:id="rId28"/>
    <p:sldId id="285" r:id="rId29"/>
    <p:sldId id="287" r:id="rId30"/>
    <p:sldId id="286" r:id="rId31"/>
    <p:sldId id="293" r:id="rId32"/>
    <p:sldId id="288" r:id="rId33"/>
    <p:sldId id="266" r:id="rId34"/>
    <p:sldId id="261" r:id="rId35"/>
    <p:sldId id="25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95"/>
    <p:restoredTop sz="76923"/>
  </p:normalViewPr>
  <p:slideViewPr>
    <p:cSldViewPr snapToGrid="0" snapToObjects="1">
      <p:cViewPr varScale="1">
        <p:scale>
          <a:sx n="51" d="100"/>
          <a:sy n="51" d="100"/>
        </p:scale>
        <p:origin x="8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0938F5-4A9D-44B0-B2E9-D1E6F24F1517}"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2609BEE6-454F-471F-80E5-6B81C16E4C97}">
      <dgm:prSet/>
      <dgm:spPr/>
      <dgm:t>
        <a:bodyPr/>
        <a:lstStyle/>
        <a:p>
          <a:r>
            <a:rPr lang="en-US"/>
            <a:t>1) Vasoconstriction</a:t>
          </a:r>
        </a:p>
      </dgm:t>
    </dgm:pt>
    <dgm:pt modelId="{355DC3F2-108F-4D04-92E2-A0EEBEA23AB4}" type="parTrans" cxnId="{74333514-1C1A-4EE3-A76C-0092EE500AE3}">
      <dgm:prSet/>
      <dgm:spPr/>
      <dgm:t>
        <a:bodyPr/>
        <a:lstStyle/>
        <a:p>
          <a:endParaRPr lang="en-US"/>
        </a:p>
      </dgm:t>
    </dgm:pt>
    <dgm:pt modelId="{69241316-7F4F-439F-A3B9-41585547A096}" type="sibTrans" cxnId="{74333514-1C1A-4EE3-A76C-0092EE500AE3}">
      <dgm:prSet/>
      <dgm:spPr/>
      <dgm:t>
        <a:bodyPr/>
        <a:lstStyle/>
        <a:p>
          <a:endParaRPr lang="en-US"/>
        </a:p>
      </dgm:t>
    </dgm:pt>
    <dgm:pt modelId="{A336D58E-1957-455D-A256-032B76708363}">
      <dgm:prSet/>
      <dgm:spPr/>
      <dgm:t>
        <a:bodyPr/>
        <a:lstStyle/>
        <a:p>
          <a:r>
            <a:rPr lang="en-US"/>
            <a:t>2) Platelet plug formation</a:t>
          </a:r>
        </a:p>
      </dgm:t>
    </dgm:pt>
    <dgm:pt modelId="{0BC374B3-98C8-4D51-97D3-1662BA3905BD}" type="parTrans" cxnId="{75326E62-8BA6-44D7-A393-2C3EC2A2271F}">
      <dgm:prSet/>
      <dgm:spPr/>
      <dgm:t>
        <a:bodyPr/>
        <a:lstStyle/>
        <a:p>
          <a:endParaRPr lang="en-US"/>
        </a:p>
      </dgm:t>
    </dgm:pt>
    <dgm:pt modelId="{7788FEE9-5CAD-435B-9393-F6A87A8B9123}" type="sibTrans" cxnId="{75326E62-8BA6-44D7-A393-2C3EC2A2271F}">
      <dgm:prSet/>
      <dgm:spPr/>
      <dgm:t>
        <a:bodyPr/>
        <a:lstStyle/>
        <a:p>
          <a:endParaRPr lang="en-US"/>
        </a:p>
      </dgm:t>
    </dgm:pt>
    <dgm:pt modelId="{8FCDE95B-A520-451B-8865-DFA29B6B18BA}">
      <dgm:prSet/>
      <dgm:spPr/>
      <dgm:t>
        <a:bodyPr/>
        <a:lstStyle/>
        <a:p>
          <a:r>
            <a:rPr lang="en-US"/>
            <a:t>3) Fibrin clot formation</a:t>
          </a:r>
        </a:p>
      </dgm:t>
    </dgm:pt>
    <dgm:pt modelId="{226C13FC-6592-4A05-BB8C-DDA16AB5C553}" type="parTrans" cxnId="{4F4E2143-B49B-4D18-B51D-2DAF0DFD941D}">
      <dgm:prSet/>
      <dgm:spPr/>
      <dgm:t>
        <a:bodyPr/>
        <a:lstStyle/>
        <a:p>
          <a:endParaRPr lang="en-US"/>
        </a:p>
      </dgm:t>
    </dgm:pt>
    <dgm:pt modelId="{22DF3FCF-FCD7-4596-B74D-D65AE5D430C8}" type="sibTrans" cxnId="{4F4E2143-B49B-4D18-B51D-2DAF0DFD941D}">
      <dgm:prSet/>
      <dgm:spPr/>
      <dgm:t>
        <a:bodyPr/>
        <a:lstStyle/>
        <a:p>
          <a:endParaRPr lang="en-US"/>
        </a:p>
      </dgm:t>
    </dgm:pt>
    <dgm:pt modelId="{0902C0D2-1595-4E08-848C-9BD2F9B92FC6}">
      <dgm:prSet/>
      <dgm:spPr/>
      <dgm:t>
        <a:bodyPr/>
        <a:lstStyle/>
        <a:p>
          <a:r>
            <a:rPr lang="en-US"/>
            <a:t>4) Clot is broken down</a:t>
          </a:r>
        </a:p>
      </dgm:t>
    </dgm:pt>
    <dgm:pt modelId="{0E5DEEDD-0721-417A-9F9A-40EB5B9E3C09}" type="parTrans" cxnId="{DC14A4DD-B496-4E88-8DF9-C33FD1A704D3}">
      <dgm:prSet/>
      <dgm:spPr/>
      <dgm:t>
        <a:bodyPr/>
        <a:lstStyle/>
        <a:p>
          <a:endParaRPr lang="en-US"/>
        </a:p>
      </dgm:t>
    </dgm:pt>
    <dgm:pt modelId="{549E20BD-7F45-4059-B419-656549F43A43}" type="sibTrans" cxnId="{DC14A4DD-B496-4E88-8DF9-C33FD1A704D3}">
      <dgm:prSet/>
      <dgm:spPr/>
      <dgm:t>
        <a:bodyPr/>
        <a:lstStyle/>
        <a:p>
          <a:endParaRPr lang="en-US"/>
        </a:p>
      </dgm:t>
    </dgm:pt>
    <dgm:pt modelId="{0493C6F3-D23D-A34B-8C05-189E8B8E13F4}" type="pres">
      <dgm:prSet presAssocID="{DE0938F5-4A9D-44B0-B2E9-D1E6F24F1517}" presName="matrix" presStyleCnt="0">
        <dgm:presLayoutVars>
          <dgm:chMax val="1"/>
          <dgm:dir/>
          <dgm:resizeHandles val="exact"/>
        </dgm:presLayoutVars>
      </dgm:prSet>
      <dgm:spPr/>
    </dgm:pt>
    <dgm:pt modelId="{7E886ED0-74AC-EC45-B682-AE07B0756075}" type="pres">
      <dgm:prSet presAssocID="{DE0938F5-4A9D-44B0-B2E9-D1E6F24F1517}" presName="diamond" presStyleLbl="bgShp" presStyleIdx="0" presStyleCnt="1"/>
      <dgm:spPr/>
    </dgm:pt>
    <dgm:pt modelId="{2BFB38FD-77F7-3845-9249-F6C6685E089B}" type="pres">
      <dgm:prSet presAssocID="{DE0938F5-4A9D-44B0-B2E9-D1E6F24F1517}" presName="quad1" presStyleLbl="node1" presStyleIdx="0" presStyleCnt="4">
        <dgm:presLayoutVars>
          <dgm:chMax val="0"/>
          <dgm:chPref val="0"/>
          <dgm:bulletEnabled val="1"/>
        </dgm:presLayoutVars>
      </dgm:prSet>
      <dgm:spPr/>
    </dgm:pt>
    <dgm:pt modelId="{454EA1DF-383C-544E-BDB2-B85B83465379}" type="pres">
      <dgm:prSet presAssocID="{DE0938F5-4A9D-44B0-B2E9-D1E6F24F1517}" presName="quad2" presStyleLbl="node1" presStyleIdx="1" presStyleCnt="4">
        <dgm:presLayoutVars>
          <dgm:chMax val="0"/>
          <dgm:chPref val="0"/>
          <dgm:bulletEnabled val="1"/>
        </dgm:presLayoutVars>
      </dgm:prSet>
      <dgm:spPr/>
    </dgm:pt>
    <dgm:pt modelId="{4896D4BB-92AB-E448-8F35-F660B75FE0A5}" type="pres">
      <dgm:prSet presAssocID="{DE0938F5-4A9D-44B0-B2E9-D1E6F24F1517}" presName="quad3" presStyleLbl="node1" presStyleIdx="2" presStyleCnt="4">
        <dgm:presLayoutVars>
          <dgm:chMax val="0"/>
          <dgm:chPref val="0"/>
          <dgm:bulletEnabled val="1"/>
        </dgm:presLayoutVars>
      </dgm:prSet>
      <dgm:spPr/>
    </dgm:pt>
    <dgm:pt modelId="{07D227F1-B8E5-4C4C-BF49-200169D44BB2}" type="pres">
      <dgm:prSet presAssocID="{DE0938F5-4A9D-44B0-B2E9-D1E6F24F1517}" presName="quad4" presStyleLbl="node1" presStyleIdx="3" presStyleCnt="4">
        <dgm:presLayoutVars>
          <dgm:chMax val="0"/>
          <dgm:chPref val="0"/>
          <dgm:bulletEnabled val="1"/>
        </dgm:presLayoutVars>
      </dgm:prSet>
      <dgm:spPr/>
    </dgm:pt>
  </dgm:ptLst>
  <dgm:cxnLst>
    <dgm:cxn modelId="{74333514-1C1A-4EE3-A76C-0092EE500AE3}" srcId="{DE0938F5-4A9D-44B0-B2E9-D1E6F24F1517}" destId="{2609BEE6-454F-471F-80E5-6B81C16E4C97}" srcOrd="0" destOrd="0" parTransId="{355DC3F2-108F-4D04-92E2-A0EEBEA23AB4}" sibTransId="{69241316-7F4F-439F-A3B9-41585547A096}"/>
    <dgm:cxn modelId="{F4945F40-1A64-6E43-83DF-375366100151}" type="presOf" srcId="{DE0938F5-4A9D-44B0-B2E9-D1E6F24F1517}" destId="{0493C6F3-D23D-A34B-8C05-189E8B8E13F4}" srcOrd="0" destOrd="0" presId="urn:microsoft.com/office/officeart/2005/8/layout/matrix3"/>
    <dgm:cxn modelId="{75326E62-8BA6-44D7-A393-2C3EC2A2271F}" srcId="{DE0938F5-4A9D-44B0-B2E9-D1E6F24F1517}" destId="{A336D58E-1957-455D-A256-032B76708363}" srcOrd="1" destOrd="0" parTransId="{0BC374B3-98C8-4D51-97D3-1662BA3905BD}" sibTransId="{7788FEE9-5CAD-435B-9393-F6A87A8B9123}"/>
    <dgm:cxn modelId="{4F4E2143-B49B-4D18-B51D-2DAF0DFD941D}" srcId="{DE0938F5-4A9D-44B0-B2E9-D1E6F24F1517}" destId="{8FCDE95B-A520-451B-8865-DFA29B6B18BA}" srcOrd="2" destOrd="0" parTransId="{226C13FC-6592-4A05-BB8C-DDA16AB5C553}" sibTransId="{22DF3FCF-FCD7-4596-B74D-D65AE5D430C8}"/>
    <dgm:cxn modelId="{0A7DE551-4DAF-ED49-BAEF-350C21A4AE00}" type="presOf" srcId="{0902C0D2-1595-4E08-848C-9BD2F9B92FC6}" destId="{07D227F1-B8E5-4C4C-BF49-200169D44BB2}" srcOrd="0" destOrd="0" presId="urn:microsoft.com/office/officeart/2005/8/layout/matrix3"/>
    <dgm:cxn modelId="{B26E4FA5-21B3-8D40-84A5-006B65D97257}" type="presOf" srcId="{8FCDE95B-A520-451B-8865-DFA29B6B18BA}" destId="{4896D4BB-92AB-E448-8F35-F660B75FE0A5}" srcOrd="0" destOrd="0" presId="urn:microsoft.com/office/officeart/2005/8/layout/matrix3"/>
    <dgm:cxn modelId="{94AE8CBB-02B0-2848-87F1-3D556967D09B}" type="presOf" srcId="{2609BEE6-454F-471F-80E5-6B81C16E4C97}" destId="{2BFB38FD-77F7-3845-9249-F6C6685E089B}" srcOrd="0" destOrd="0" presId="urn:microsoft.com/office/officeart/2005/8/layout/matrix3"/>
    <dgm:cxn modelId="{0DBFFAD6-55DE-A54F-8205-B675B3B75B47}" type="presOf" srcId="{A336D58E-1957-455D-A256-032B76708363}" destId="{454EA1DF-383C-544E-BDB2-B85B83465379}" srcOrd="0" destOrd="0" presId="urn:microsoft.com/office/officeart/2005/8/layout/matrix3"/>
    <dgm:cxn modelId="{DC14A4DD-B496-4E88-8DF9-C33FD1A704D3}" srcId="{DE0938F5-4A9D-44B0-B2E9-D1E6F24F1517}" destId="{0902C0D2-1595-4E08-848C-9BD2F9B92FC6}" srcOrd="3" destOrd="0" parTransId="{0E5DEEDD-0721-417A-9F9A-40EB5B9E3C09}" sibTransId="{549E20BD-7F45-4059-B419-656549F43A43}"/>
    <dgm:cxn modelId="{83C40F1E-6275-AC49-8F2C-8387BF17DA57}" type="presParOf" srcId="{0493C6F3-D23D-A34B-8C05-189E8B8E13F4}" destId="{7E886ED0-74AC-EC45-B682-AE07B0756075}" srcOrd="0" destOrd="0" presId="urn:microsoft.com/office/officeart/2005/8/layout/matrix3"/>
    <dgm:cxn modelId="{DF8D01BF-C4B8-4B4D-992B-BA666F612A88}" type="presParOf" srcId="{0493C6F3-D23D-A34B-8C05-189E8B8E13F4}" destId="{2BFB38FD-77F7-3845-9249-F6C6685E089B}" srcOrd="1" destOrd="0" presId="urn:microsoft.com/office/officeart/2005/8/layout/matrix3"/>
    <dgm:cxn modelId="{DE2F6375-0872-1E45-A8F5-742BA2D2D6B7}" type="presParOf" srcId="{0493C6F3-D23D-A34B-8C05-189E8B8E13F4}" destId="{454EA1DF-383C-544E-BDB2-B85B83465379}" srcOrd="2" destOrd="0" presId="urn:microsoft.com/office/officeart/2005/8/layout/matrix3"/>
    <dgm:cxn modelId="{8631399C-1C2F-B448-899B-ABA80CEC595E}" type="presParOf" srcId="{0493C6F3-D23D-A34B-8C05-189E8B8E13F4}" destId="{4896D4BB-92AB-E448-8F35-F660B75FE0A5}" srcOrd="3" destOrd="0" presId="urn:microsoft.com/office/officeart/2005/8/layout/matrix3"/>
    <dgm:cxn modelId="{52925750-3894-9242-88D5-AACDF35E7B61}" type="presParOf" srcId="{0493C6F3-D23D-A34B-8C05-189E8B8E13F4}" destId="{07D227F1-B8E5-4C4C-BF49-200169D44BB2}" srcOrd="4" destOrd="0" presId="urn:microsoft.com/office/officeart/2005/8/layout/matrix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86ED0-74AC-EC45-B682-AE07B0756075}">
      <dsp:nvSpPr>
        <dsp:cNvPr id="0" name=""/>
        <dsp:cNvSpPr/>
      </dsp:nvSpPr>
      <dsp:spPr>
        <a:xfrm>
          <a:off x="285275" y="0"/>
          <a:ext cx="5170983" cy="5170983"/>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FB38FD-77F7-3845-9249-F6C6685E089B}">
      <dsp:nvSpPr>
        <dsp:cNvPr id="0" name=""/>
        <dsp:cNvSpPr/>
      </dsp:nvSpPr>
      <dsp:spPr>
        <a:xfrm>
          <a:off x="776518" y="491243"/>
          <a:ext cx="2016683" cy="2016683"/>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1) Vasoconstriction</a:t>
          </a:r>
        </a:p>
      </dsp:txBody>
      <dsp:txXfrm>
        <a:off x="874964" y="589689"/>
        <a:ext cx="1819791" cy="1819791"/>
      </dsp:txXfrm>
    </dsp:sp>
    <dsp:sp modelId="{454EA1DF-383C-544E-BDB2-B85B83465379}">
      <dsp:nvSpPr>
        <dsp:cNvPr id="0" name=""/>
        <dsp:cNvSpPr/>
      </dsp:nvSpPr>
      <dsp:spPr>
        <a:xfrm>
          <a:off x="2948331" y="491243"/>
          <a:ext cx="2016683" cy="2016683"/>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2) Platelet plug formation</a:t>
          </a:r>
        </a:p>
      </dsp:txBody>
      <dsp:txXfrm>
        <a:off x="3046777" y="589689"/>
        <a:ext cx="1819791" cy="1819791"/>
      </dsp:txXfrm>
    </dsp:sp>
    <dsp:sp modelId="{4896D4BB-92AB-E448-8F35-F660B75FE0A5}">
      <dsp:nvSpPr>
        <dsp:cNvPr id="0" name=""/>
        <dsp:cNvSpPr/>
      </dsp:nvSpPr>
      <dsp:spPr>
        <a:xfrm>
          <a:off x="776518" y="2663056"/>
          <a:ext cx="2016683" cy="2016683"/>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3) Fibrin clot formation</a:t>
          </a:r>
        </a:p>
      </dsp:txBody>
      <dsp:txXfrm>
        <a:off x="874964" y="2761502"/>
        <a:ext cx="1819791" cy="1819791"/>
      </dsp:txXfrm>
    </dsp:sp>
    <dsp:sp modelId="{07D227F1-B8E5-4C4C-BF49-200169D44BB2}">
      <dsp:nvSpPr>
        <dsp:cNvPr id="0" name=""/>
        <dsp:cNvSpPr/>
      </dsp:nvSpPr>
      <dsp:spPr>
        <a:xfrm>
          <a:off x="2948331" y="2663056"/>
          <a:ext cx="2016683" cy="2016683"/>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4) Clot is broken down</a:t>
          </a:r>
        </a:p>
      </dsp:txBody>
      <dsp:txXfrm>
        <a:off x="3046777" y="2761502"/>
        <a:ext cx="1819791" cy="1819791"/>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6137BE-B1B8-2247-852D-F6EB9AAFD898}" type="datetimeFigureOut">
              <a:rPr lang="en-US" smtClean="0"/>
              <a:t>6/19/2023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C3F18-65D0-8340-9252-215094C1706E}" type="slidenum">
              <a:rPr lang="en-US" smtClean="0"/>
              <a:t>‹#›</a:t>
            </a:fld>
            <a:endParaRPr lang="en-US"/>
          </a:p>
        </p:txBody>
      </p:sp>
    </p:spTree>
    <p:extLst>
      <p:ext uri="{BB962C8B-B14F-4D97-AF65-F5344CB8AC3E}">
        <p14:creationId xmlns:p14="http://schemas.microsoft.com/office/powerpoint/2010/main" val="2173376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Emily </a:t>
            </a:r>
            <a:r>
              <a:rPr lang="en-US" dirty="0" err="1"/>
              <a:t>Schad</a:t>
            </a:r>
            <a:r>
              <a:rPr lang="en-US" dirty="0"/>
              <a:t>. I have been an RN for 7 years and have predominantly worked in oncology and hematology. I’m currently obtaining my masters of science in nursing. I have an interest in pathophysiology and open education. Please enjoy this lecture about coagulation.</a:t>
            </a:r>
          </a:p>
          <a:p>
            <a:endParaRPr lang="en-US" dirty="0"/>
          </a:p>
          <a:p>
            <a:r>
              <a:rPr lang="en-US" dirty="0"/>
              <a:t>Delicate balance between inappropriate clotting (thrombosis) and bleeding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have inserted slides throughout this presentation called “Think about it”. These are intended to challenge you to think about this content as it relates to what you may already know, or to think outside the box. I have enclosed the answers either at the bottom of the slide, in the recording, or in the subsequent slides. If you would like to get the full learning experience of this presentation, please consider hiding the notes section of these ppts and challenge yourself to answer these questions on your own first. Hopefully it will help you better learn the material. Cheers! </a:t>
            </a:r>
          </a:p>
          <a:p>
            <a:endParaRPr lang="en-US" dirty="0"/>
          </a:p>
        </p:txBody>
      </p:sp>
      <p:sp>
        <p:nvSpPr>
          <p:cNvPr id="4" name="Slide Number Placeholder 3"/>
          <p:cNvSpPr>
            <a:spLocks noGrp="1"/>
          </p:cNvSpPr>
          <p:nvPr>
            <p:ph type="sldNum" sz="quarter" idx="5"/>
          </p:nvPr>
        </p:nvSpPr>
        <p:spPr/>
        <p:txBody>
          <a:bodyPr/>
          <a:lstStyle/>
          <a:p>
            <a:fld id="{727C3F18-65D0-8340-9252-215094C1706E}" type="slidenum">
              <a:rPr lang="en-US" smtClean="0"/>
              <a:t>1</a:t>
            </a:fld>
            <a:endParaRPr lang="en-US"/>
          </a:p>
        </p:txBody>
      </p:sp>
    </p:spTree>
    <p:extLst>
      <p:ext uri="{BB962C8B-B14F-4D97-AF65-F5344CB8AC3E}">
        <p14:creationId xmlns:p14="http://schemas.microsoft.com/office/powerpoint/2010/main" val="393833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see image of these pathways on the next slide</a:t>
            </a:r>
          </a:p>
        </p:txBody>
      </p:sp>
      <p:sp>
        <p:nvSpPr>
          <p:cNvPr id="4" name="Slide Number Placeholder 3"/>
          <p:cNvSpPr>
            <a:spLocks noGrp="1"/>
          </p:cNvSpPr>
          <p:nvPr>
            <p:ph type="sldNum" sz="quarter" idx="5"/>
          </p:nvPr>
        </p:nvSpPr>
        <p:spPr/>
        <p:txBody>
          <a:bodyPr/>
          <a:lstStyle/>
          <a:p>
            <a:fld id="{727C3F18-65D0-8340-9252-215094C1706E}" type="slidenum">
              <a:rPr lang="en-US" smtClean="0"/>
              <a:t>13</a:t>
            </a:fld>
            <a:endParaRPr lang="en-US"/>
          </a:p>
        </p:txBody>
      </p:sp>
    </p:spTree>
    <p:extLst>
      <p:ext uri="{BB962C8B-B14F-4D97-AF65-F5344CB8AC3E}">
        <p14:creationId xmlns:p14="http://schemas.microsoft.com/office/powerpoint/2010/main" val="3311909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if some components of this complex cascade are missing, blood can still clot. It is redundant because clotting is so important for survival.</a:t>
            </a:r>
          </a:p>
          <a:p>
            <a:r>
              <a:rPr lang="en-US" dirty="0"/>
              <a:t>https://</a:t>
            </a:r>
            <a:r>
              <a:rPr lang="en-US" dirty="0" err="1"/>
              <a:t>commons.wikimedia.org</a:t>
            </a:r>
            <a:r>
              <a:rPr lang="en-US" dirty="0"/>
              <a:t>/wiki/</a:t>
            </a:r>
            <a:r>
              <a:rPr lang="en-US" dirty="0" err="1"/>
              <a:t>File:Blood_Clotting_Cascade.png</a:t>
            </a:r>
            <a:endParaRPr lang="en-US" dirty="0"/>
          </a:p>
          <a:p>
            <a:endParaRPr lang="en-US" dirty="0"/>
          </a:p>
          <a:p>
            <a:r>
              <a:rPr lang="en-US" b="0" dirty="0"/>
              <a:t>Jcchem183, CC BY-SA 4.0 &lt;https://</a:t>
            </a:r>
            <a:r>
              <a:rPr lang="en-US" b="0" dirty="0" err="1"/>
              <a:t>creativecommons.org</a:t>
            </a:r>
            <a:r>
              <a:rPr lang="en-US" b="0" dirty="0"/>
              <a:t>/licenses/by-</a:t>
            </a:r>
            <a:r>
              <a:rPr lang="en-US" b="0" dirty="0" err="1"/>
              <a:t>sa</a:t>
            </a:r>
            <a:r>
              <a:rPr lang="en-US" b="0" dirty="0"/>
              <a:t>/4.0&gt;, via Wikimedia Commons</a:t>
            </a:r>
          </a:p>
        </p:txBody>
      </p:sp>
      <p:sp>
        <p:nvSpPr>
          <p:cNvPr id="4" name="Slide Number Placeholder 3"/>
          <p:cNvSpPr>
            <a:spLocks noGrp="1"/>
          </p:cNvSpPr>
          <p:nvPr>
            <p:ph type="sldNum" sz="quarter" idx="5"/>
          </p:nvPr>
        </p:nvSpPr>
        <p:spPr/>
        <p:txBody>
          <a:bodyPr/>
          <a:lstStyle/>
          <a:p>
            <a:fld id="{727C3F18-65D0-8340-9252-215094C1706E}" type="slidenum">
              <a:rPr lang="en-US" smtClean="0"/>
              <a:t>14</a:t>
            </a:fld>
            <a:endParaRPr lang="en-US"/>
          </a:p>
        </p:txBody>
      </p:sp>
    </p:spTree>
    <p:extLst>
      <p:ext uri="{BB962C8B-B14F-4D97-AF65-F5344CB8AC3E}">
        <p14:creationId xmlns:p14="http://schemas.microsoft.com/office/powerpoint/2010/main" val="2376061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Artery walls are lined with smooth muscle that helps push blood out to the body, they are thicker than vein walls</a:t>
            </a:r>
          </a:p>
          <a:p>
            <a:r>
              <a:rPr lang="en-US" dirty="0"/>
              <a:t>Vein walls have almost no muscle, but skeletal muscle of surrounding tissues (like calves) and valves help blood move back to the heart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27C3F18-65D0-8340-9252-215094C1706E}" type="slidenum">
              <a:rPr lang="en-US" smtClean="0"/>
              <a:t>17</a:t>
            </a:fld>
            <a:endParaRPr lang="en-US"/>
          </a:p>
        </p:txBody>
      </p:sp>
    </p:spTree>
    <p:extLst>
      <p:ext uri="{BB962C8B-B14F-4D97-AF65-F5344CB8AC3E}">
        <p14:creationId xmlns:p14="http://schemas.microsoft.com/office/powerpoint/2010/main" val="160146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Artery structure</a:t>
            </a:r>
          </a:p>
          <a:p>
            <a:endParaRPr lang="en-US" dirty="0"/>
          </a:p>
          <a:p>
            <a:r>
              <a:rPr lang="en-US" dirty="0"/>
              <a:t>https://</a:t>
            </a:r>
            <a:r>
              <a:rPr lang="en-US" dirty="0" err="1"/>
              <a:t>pressbooks.ccconline.org</a:t>
            </a:r>
            <a:r>
              <a:rPr lang="en-US" dirty="0"/>
              <a:t>/bio106/chapter/cardiovascular-structures-and-functions/</a:t>
            </a:r>
          </a:p>
        </p:txBody>
      </p:sp>
      <p:sp>
        <p:nvSpPr>
          <p:cNvPr id="4" name="Slide Number Placeholder 3"/>
          <p:cNvSpPr>
            <a:spLocks noGrp="1"/>
          </p:cNvSpPr>
          <p:nvPr>
            <p:ph type="sldNum" sz="quarter" idx="5"/>
          </p:nvPr>
        </p:nvSpPr>
        <p:spPr/>
        <p:txBody>
          <a:bodyPr/>
          <a:lstStyle/>
          <a:p>
            <a:fld id="{727C3F18-65D0-8340-9252-215094C1706E}" type="slidenum">
              <a:rPr lang="en-US" smtClean="0"/>
              <a:t>18</a:t>
            </a:fld>
            <a:endParaRPr lang="en-US"/>
          </a:p>
        </p:txBody>
      </p:sp>
    </p:spTree>
    <p:extLst>
      <p:ext uri="{BB962C8B-B14F-4D97-AF65-F5344CB8AC3E}">
        <p14:creationId xmlns:p14="http://schemas.microsoft.com/office/powerpoint/2010/main" val="1292053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Vein structure. Note the valves and skeletal muscle contracting. Valves stop blood from flowing backward</a:t>
            </a:r>
          </a:p>
          <a:p>
            <a:endParaRPr lang="en-US" dirty="0"/>
          </a:p>
          <a:p>
            <a:r>
              <a:rPr lang="en-US" dirty="0"/>
              <a:t>https://</a:t>
            </a:r>
            <a:r>
              <a:rPr lang="en-US" dirty="0" err="1"/>
              <a:t>pressbooks.ccconline.org</a:t>
            </a:r>
            <a:r>
              <a:rPr lang="en-US" dirty="0"/>
              <a:t>/bio106/chapter/cardiovascular-structures-and-functions/</a:t>
            </a:r>
          </a:p>
        </p:txBody>
      </p:sp>
      <p:sp>
        <p:nvSpPr>
          <p:cNvPr id="4" name="Slide Number Placeholder 3"/>
          <p:cNvSpPr>
            <a:spLocks noGrp="1"/>
          </p:cNvSpPr>
          <p:nvPr>
            <p:ph type="sldNum" sz="quarter" idx="5"/>
          </p:nvPr>
        </p:nvSpPr>
        <p:spPr/>
        <p:txBody>
          <a:bodyPr/>
          <a:lstStyle/>
          <a:p>
            <a:fld id="{727C3F18-65D0-8340-9252-215094C1706E}" type="slidenum">
              <a:rPr lang="en-US" smtClean="0"/>
              <a:t>19</a:t>
            </a:fld>
            <a:endParaRPr lang="en-US"/>
          </a:p>
        </p:txBody>
      </p:sp>
    </p:spTree>
    <p:extLst>
      <p:ext uri="{BB962C8B-B14F-4D97-AF65-F5344CB8AC3E}">
        <p14:creationId xmlns:p14="http://schemas.microsoft.com/office/powerpoint/2010/main" val="3268267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 concern in nursing, especially for inpatient populations</a:t>
            </a:r>
          </a:p>
          <a:p>
            <a:endParaRPr lang="en-US" dirty="0"/>
          </a:p>
          <a:p>
            <a:r>
              <a:rPr lang="en-US" dirty="0"/>
              <a:t>https://</a:t>
            </a:r>
            <a:r>
              <a:rPr lang="en-US" dirty="0" err="1"/>
              <a:t>commons.wikimedia.org</a:t>
            </a:r>
            <a:r>
              <a:rPr lang="en-US" dirty="0"/>
              <a:t>/wiki/File:Blausen_0290_DeepVeinThrombosis.png</a:t>
            </a:r>
          </a:p>
        </p:txBody>
      </p:sp>
      <p:sp>
        <p:nvSpPr>
          <p:cNvPr id="4" name="Slide Number Placeholder 3"/>
          <p:cNvSpPr>
            <a:spLocks noGrp="1"/>
          </p:cNvSpPr>
          <p:nvPr>
            <p:ph type="sldNum" sz="quarter" idx="5"/>
          </p:nvPr>
        </p:nvSpPr>
        <p:spPr/>
        <p:txBody>
          <a:bodyPr/>
          <a:lstStyle/>
          <a:p>
            <a:fld id="{727C3F18-65D0-8340-9252-215094C1706E}" type="slidenum">
              <a:rPr lang="en-US" smtClean="0"/>
              <a:t>20</a:t>
            </a:fld>
            <a:endParaRPr lang="en-US"/>
          </a:p>
        </p:txBody>
      </p:sp>
    </p:spTree>
    <p:extLst>
      <p:ext uri="{BB962C8B-B14F-4D97-AF65-F5344CB8AC3E}">
        <p14:creationId xmlns:p14="http://schemas.microsoft.com/office/powerpoint/2010/main" val="1387778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7C3F18-65D0-8340-9252-215094C1706E}" type="slidenum">
              <a:rPr lang="en-US" smtClean="0"/>
              <a:t>21</a:t>
            </a:fld>
            <a:endParaRPr lang="en-US"/>
          </a:p>
        </p:txBody>
      </p:sp>
    </p:spTree>
    <p:extLst>
      <p:ext uri="{BB962C8B-B14F-4D97-AF65-F5344CB8AC3E}">
        <p14:creationId xmlns:p14="http://schemas.microsoft.com/office/powerpoint/2010/main" val="520903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7C3F18-65D0-8340-9252-215094C1706E}" type="slidenum">
              <a:rPr lang="en-US" smtClean="0"/>
              <a:t>22</a:t>
            </a:fld>
            <a:endParaRPr lang="en-US"/>
          </a:p>
        </p:txBody>
      </p:sp>
    </p:spTree>
    <p:extLst>
      <p:ext uri="{BB962C8B-B14F-4D97-AF65-F5344CB8AC3E}">
        <p14:creationId xmlns:p14="http://schemas.microsoft.com/office/powerpoint/2010/main" val="2085533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Petechieae</a:t>
            </a:r>
            <a:r>
              <a:rPr lang="en-US" dirty="0"/>
              <a:t> tiny purple spots under the skin</a:t>
            </a:r>
          </a:p>
          <a:p>
            <a:r>
              <a:rPr lang="en-US" dirty="0"/>
              <a:t>Large spleen d/t it having to break down extra blood components if platelets are being destroyed in excess</a:t>
            </a:r>
          </a:p>
          <a:p>
            <a:r>
              <a:rPr lang="en-US" dirty="0"/>
              <a:t>Intracranial hemorrhage can occur spontaneously if platelets are very low</a:t>
            </a:r>
          </a:p>
          <a:p>
            <a:endParaRPr lang="en-US" dirty="0"/>
          </a:p>
          <a:p>
            <a:r>
              <a:rPr lang="en-US" dirty="0"/>
              <a:t>I work on a blood cancer/bone marrow transplant unit and many of our patients have very low platelet counts, and so a huge concern we have is about patients falling. patients whose platelets are below 10,000 we automatically consider them a fall risk until we can get their platelet count to at least above 10,000</a:t>
            </a:r>
          </a:p>
        </p:txBody>
      </p:sp>
      <p:sp>
        <p:nvSpPr>
          <p:cNvPr id="4" name="Slide Number Placeholder 3"/>
          <p:cNvSpPr>
            <a:spLocks noGrp="1"/>
          </p:cNvSpPr>
          <p:nvPr>
            <p:ph type="sldNum" sz="quarter" idx="5"/>
          </p:nvPr>
        </p:nvSpPr>
        <p:spPr/>
        <p:txBody>
          <a:bodyPr/>
          <a:lstStyle/>
          <a:p>
            <a:fld id="{727C3F18-65D0-8340-9252-215094C1706E}" type="slidenum">
              <a:rPr lang="en-US" smtClean="0"/>
              <a:t>23</a:t>
            </a:fld>
            <a:endParaRPr lang="en-US"/>
          </a:p>
        </p:txBody>
      </p:sp>
    </p:spTree>
    <p:extLst>
      <p:ext uri="{BB962C8B-B14F-4D97-AF65-F5344CB8AC3E}">
        <p14:creationId xmlns:p14="http://schemas.microsoft.com/office/powerpoint/2010/main" val="1081685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petechiae</a:t>
            </a:r>
          </a:p>
          <a:p>
            <a:endParaRPr lang="en-US" dirty="0"/>
          </a:p>
          <a:p>
            <a:r>
              <a:rPr lang="en-US" dirty="0"/>
              <a:t>https://</a:t>
            </a:r>
            <a:r>
              <a:rPr lang="en-US" dirty="0" err="1"/>
              <a:t>commons.wikimedia.org</a:t>
            </a:r>
            <a:r>
              <a:rPr lang="en-US" dirty="0"/>
              <a:t>/wiki/</a:t>
            </a:r>
            <a:r>
              <a:rPr lang="en-US" dirty="0" err="1"/>
              <a:t>File:Petechia_lower_leg.jpg</a:t>
            </a:r>
            <a:endParaRPr lang="en-US" dirty="0"/>
          </a:p>
        </p:txBody>
      </p:sp>
      <p:sp>
        <p:nvSpPr>
          <p:cNvPr id="4" name="Slide Number Placeholder 3"/>
          <p:cNvSpPr>
            <a:spLocks noGrp="1"/>
          </p:cNvSpPr>
          <p:nvPr>
            <p:ph type="sldNum" sz="quarter" idx="5"/>
          </p:nvPr>
        </p:nvSpPr>
        <p:spPr/>
        <p:txBody>
          <a:bodyPr/>
          <a:lstStyle/>
          <a:p>
            <a:fld id="{727C3F18-65D0-8340-9252-215094C1706E}" type="slidenum">
              <a:rPr lang="en-US" smtClean="0"/>
              <a:t>24</a:t>
            </a:fld>
            <a:endParaRPr lang="en-US"/>
          </a:p>
        </p:txBody>
      </p:sp>
    </p:spTree>
    <p:extLst>
      <p:ext uri="{BB962C8B-B14F-4D97-AF65-F5344CB8AC3E}">
        <p14:creationId xmlns:p14="http://schemas.microsoft.com/office/powerpoint/2010/main" val="4012575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deadly diseases are caused by an imbalance in the coagulation system, whether it’s inappropriate clotting forming a thrombus that leads to stroke, PE, or MI or hemorrhage after a trauma.</a:t>
            </a:r>
          </a:p>
          <a:p>
            <a:endParaRPr lang="en-US" dirty="0"/>
          </a:p>
          <a:p>
            <a:endParaRPr lang="en-US" dirty="0"/>
          </a:p>
          <a:p>
            <a:r>
              <a:rPr lang="en-US" dirty="0"/>
              <a:t>-stroke, heart attack, hemophilia, hemorrhage, DVT, the list goes on</a:t>
            </a:r>
          </a:p>
        </p:txBody>
      </p:sp>
      <p:sp>
        <p:nvSpPr>
          <p:cNvPr id="4" name="Slide Number Placeholder 3"/>
          <p:cNvSpPr>
            <a:spLocks noGrp="1"/>
          </p:cNvSpPr>
          <p:nvPr>
            <p:ph type="sldNum" sz="quarter" idx="5"/>
          </p:nvPr>
        </p:nvSpPr>
        <p:spPr/>
        <p:txBody>
          <a:bodyPr/>
          <a:lstStyle/>
          <a:p>
            <a:fld id="{727C3F18-65D0-8340-9252-215094C1706E}" type="slidenum">
              <a:rPr lang="en-US" smtClean="0"/>
              <a:t>2</a:t>
            </a:fld>
            <a:endParaRPr lang="en-US"/>
          </a:p>
        </p:txBody>
      </p:sp>
    </p:spTree>
    <p:extLst>
      <p:ext uri="{BB962C8B-B14F-4D97-AF65-F5344CB8AC3E}">
        <p14:creationId xmlns:p14="http://schemas.microsoft.com/office/powerpoint/2010/main" val="1590059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more specific values depending on what’s going on such as measuring specific clotting factor levels, fibrinogen, d-dimer, etc. </a:t>
            </a:r>
          </a:p>
        </p:txBody>
      </p:sp>
      <p:sp>
        <p:nvSpPr>
          <p:cNvPr id="4" name="Slide Number Placeholder 3"/>
          <p:cNvSpPr>
            <a:spLocks noGrp="1"/>
          </p:cNvSpPr>
          <p:nvPr>
            <p:ph type="sldNum" sz="quarter" idx="5"/>
          </p:nvPr>
        </p:nvSpPr>
        <p:spPr/>
        <p:txBody>
          <a:bodyPr/>
          <a:lstStyle/>
          <a:p>
            <a:fld id="{727C3F18-65D0-8340-9252-215094C1706E}" type="slidenum">
              <a:rPr lang="en-US" smtClean="0"/>
              <a:t>25</a:t>
            </a:fld>
            <a:endParaRPr lang="en-US"/>
          </a:p>
        </p:txBody>
      </p:sp>
    </p:spTree>
    <p:extLst>
      <p:ext uri="{BB962C8B-B14F-4D97-AF65-F5344CB8AC3E}">
        <p14:creationId xmlns:p14="http://schemas.microsoft.com/office/powerpoint/2010/main" val="4126610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7C3F18-65D0-8340-9252-215094C1706E}" type="slidenum">
              <a:rPr lang="en-US" smtClean="0"/>
              <a:t>26</a:t>
            </a:fld>
            <a:endParaRPr lang="en-US"/>
          </a:p>
        </p:txBody>
      </p:sp>
    </p:spTree>
    <p:extLst>
      <p:ext uri="{BB962C8B-B14F-4D97-AF65-F5344CB8AC3E}">
        <p14:creationId xmlns:p14="http://schemas.microsoft.com/office/powerpoint/2010/main" val="1402188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Plasmapheresis is kind of like dialysis, their plasma is taken into a machine that gets rid of it and replaced with plasma that has the ADAMTS 13 enzyme that the patient needs</a:t>
            </a:r>
          </a:p>
        </p:txBody>
      </p:sp>
      <p:sp>
        <p:nvSpPr>
          <p:cNvPr id="4" name="Slide Number Placeholder 3"/>
          <p:cNvSpPr>
            <a:spLocks noGrp="1"/>
          </p:cNvSpPr>
          <p:nvPr>
            <p:ph type="sldNum" sz="quarter" idx="5"/>
          </p:nvPr>
        </p:nvSpPr>
        <p:spPr/>
        <p:txBody>
          <a:bodyPr/>
          <a:lstStyle/>
          <a:p>
            <a:fld id="{727C3F18-65D0-8340-9252-215094C1706E}" type="slidenum">
              <a:rPr lang="en-US" smtClean="0"/>
              <a:t>27</a:t>
            </a:fld>
            <a:endParaRPr lang="en-US"/>
          </a:p>
        </p:txBody>
      </p:sp>
    </p:spTree>
    <p:extLst>
      <p:ext uri="{BB962C8B-B14F-4D97-AF65-F5344CB8AC3E}">
        <p14:creationId xmlns:p14="http://schemas.microsoft.com/office/powerpoint/2010/main" val="1218980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how complicated the clotting cascade was? DIC is basically what would happen if that all went wrong</a:t>
            </a:r>
          </a:p>
        </p:txBody>
      </p:sp>
      <p:sp>
        <p:nvSpPr>
          <p:cNvPr id="4" name="Slide Number Placeholder 3"/>
          <p:cNvSpPr>
            <a:spLocks noGrp="1"/>
          </p:cNvSpPr>
          <p:nvPr>
            <p:ph type="sldNum" sz="quarter" idx="5"/>
          </p:nvPr>
        </p:nvSpPr>
        <p:spPr/>
        <p:txBody>
          <a:bodyPr/>
          <a:lstStyle/>
          <a:p>
            <a:fld id="{727C3F18-65D0-8340-9252-215094C1706E}" type="slidenum">
              <a:rPr lang="en-US" smtClean="0"/>
              <a:t>30</a:t>
            </a:fld>
            <a:endParaRPr lang="en-US"/>
          </a:p>
        </p:txBody>
      </p:sp>
    </p:spTree>
    <p:extLst>
      <p:ext uri="{BB962C8B-B14F-4D97-AF65-F5344CB8AC3E}">
        <p14:creationId xmlns:p14="http://schemas.microsoft.com/office/powerpoint/2010/main" val="2741752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11 mins long)</a:t>
            </a:r>
          </a:p>
        </p:txBody>
      </p:sp>
      <p:sp>
        <p:nvSpPr>
          <p:cNvPr id="4" name="Slide Number Placeholder 3"/>
          <p:cNvSpPr>
            <a:spLocks noGrp="1"/>
          </p:cNvSpPr>
          <p:nvPr>
            <p:ph type="sldNum" sz="quarter" idx="5"/>
          </p:nvPr>
        </p:nvSpPr>
        <p:spPr/>
        <p:txBody>
          <a:bodyPr/>
          <a:lstStyle/>
          <a:p>
            <a:fld id="{727C3F18-65D0-8340-9252-215094C1706E}" type="slidenum">
              <a:rPr lang="en-US" smtClean="0"/>
              <a:t>32</a:t>
            </a:fld>
            <a:endParaRPr lang="en-US"/>
          </a:p>
        </p:txBody>
      </p:sp>
    </p:spTree>
    <p:extLst>
      <p:ext uri="{BB962C8B-B14F-4D97-AF65-F5344CB8AC3E}">
        <p14:creationId xmlns:p14="http://schemas.microsoft.com/office/powerpoint/2010/main" val="31723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Lovenox</a:t>
            </a:r>
            <a:r>
              <a:rPr lang="en-US" dirty="0"/>
              <a:t> is a derivative of heparin but is not associated with HIT as much. </a:t>
            </a:r>
          </a:p>
        </p:txBody>
      </p:sp>
      <p:sp>
        <p:nvSpPr>
          <p:cNvPr id="4" name="Slide Number Placeholder 3"/>
          <p:cNvSpPr>
            <a:spLocks noGrp="1"/>
          </p:cNvSpPr>
          <p:nvPr>
            <p:ph type="sldNum" sz="quarter" idx="5"/>
          </p:nvPr>
        </p:nvSpPr>
        <p:spPr/>
        <p:txBody>
          <a:bodyPr/>
          <a:lstStyle/>
          <a:p>
            <a:fld id="{727C3F18-65D0-8340-9252-215094C1706E}" type="slidenum">
              <a:rPr lang="en-US" smtClean="0"/>
              <a:t>33</a:t>
            </a:fld>
            <a:endParaRPr lang="en-US"/>
          </a:p>
        </p:txBody>
      </p:sp>
    </p:spTree>
    <p:extLst>
      <p:ext uri="{BB962C8B-B14F-4D97-AF65-F5344CB8AC3E}">
        <p14:creationId xmlns:p14="http://schemas.microsoft.com/office/powerpoint/2010/main" val="29728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7C3F18-65D0-8340-9252-215094C1706E}" type="slidenum">
              <a:rPr lang="en-US" smtClean="0"/>
              <a:t>34</a:t>
            </a:fld>
            <a:endParaRPr lang="en-US"/>
          </a:p>
        </p:txBody>
      </p:sp>
    </p:spTree>
    <p:extLst>
      <p:ext uri="{BB962C8B-B14F-4D97-AF65-F5344CB8AC3E}">
        <p14:creationId xmlns:p14="http://schemas.microsoft.com/office/powerpoint/2010/main" val="2020666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technical term for blood clotting is hemostasis</a:t>
            </a:r>
          </a:p>
        </p:txBody>
      </p:sp>
      <p:sp>
        <p:nvSpPr>
          <p:cNvPr id="4" name="Slide Number Placeholder 3"/>
          <p:cNvSpPr>
            <a:spLocks noGrp="1"/>
          </p:cNvSpPr>
          <p:nvPr>
            <p:ph type="sldNum" sz="quarter" idx="5"/>
          </p:nvPr>
        </p:nvSpPr>
        <p:spPr/>
        <p:txBody>
          <a:bodyPr/>
          <a:lstStyle/>
          <a:p>
            <a:fld id="{727C3F18-65D0-8340-9252-215094C1706E}" type="slidenum">
              <a:rPr lang="en-US" smtClean="0"/>
              <a:t>3</a:t>
            </a:fld>
            <a:endParaRPr lang="en-US"/>
          </a:p>
        </p:txBody>
      </p:sp>
    </p:spTree>
    <p:extLst>
      <p:ext uri="{BB962C8B-B14F-4D97-AF65-F5344CB8AC3E}">
        <p14:creationId xmlns:p14="http://schemas.microsoft.com/office/powerpoint/2010/main" val="3328352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different cells and compounds needed for proper clotting</a:t>
            </a:r>
          </a:p>
        </p:txBody>
      </p:sp>
      <p:sp>
        <p:nvSpPr>
          <p:cNvPr id="4" name="Slide Number Placeholder 3"/>
          <p:cNvSpPr>
            <a:spLocks noGrp="1"/>
          </p:cNvSpPr>
          <p:nvPr>
            <p:ph type="sldNum" sz="quarter" idx="5"/>
          </p:nvPr>
        </p:nvSpPr>
        <p:spPr/>
        <p:txBody>
          <a:bodyPr/>
          <a:lstStyle/>
          <a:p>
            <a:fld id="{727C3F18-65D0-8340-9252-215094C1706E}" type="slidenum">
              <a:rPr lang="en-US" smtClean="0"/>
              <a:t>4</a:t>
            </a:fld>
            <a:endParaRPr lang="en-US"/>
          </a:p>
        </p:txBody>
      </p:sp>
    </p:spTree>
    <p:extLst>
      <p:ext uri="{BB962C8B-B14F-4D97-AF65-F5344CB8AC3E}">
        <p14:creationId xmlns:p14="http://schemas.microsoft.com/office/powerpoint/2010/main" val="4212094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Platelet count less than 20,000 can cause spontaneous bleeding</a:t>
            </a:r>
          </a:p>
        </p:txBody>
      </p:sp>
      <p:sp>
        <p:nvSpPr>
          <p:cNvPr id="4" name="Slide Number Placeholder 3"/>
          <p:cNvSpPr>
            <a:spLocks noGrp="1"/>
          </p:cNvSpPr>
          <p:nvPr>
            <p:ph type="sldNum" sz="quarter" idx="5"/>
          </p:nvPr>
        </p:nvSpPr>
        <p:spPr/>
        <p:txBody>
          <a:bodyPr/>
          <a:lstStyle/>
          <a:p>
            <a:fld id="{727C3F18-65D0-8340-9252-215094C1706E}" type="slidenum">
              <a:rPr lang="en-US" smtClean="0"/>
              <a:t>5</a:t>
            </a:fld>
            <a:endParaRPr lang="en-US"/>
          </a:p>
        </p:txBody>
      </p:sp>
    </p:spTree>
    <p:extLst>
      <p:ext uri="{BB962C8B-B14F-4D97-AF65-F5344CB8AC3E}">
        <p14:creationId xmlns:p14="http://schemas.microsoft.com/office/powerpoint/2010/main" val="2464588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thing that happens when a blood vessel is injured </a:t>
            </a:r>
          </a:p>
          <a:p>
            <a:endParaRPr lang="en-US" dirty="0"/>
          </a:p>
        </p:txBody>
      </p:sp>
      <p:sp>
        <p:nvSpPr>
          <p:cNvPr id="4" name="Slide Number Placeholder 3"/>
          <p:cNvSpPr>
            <a:spLocks noGrp="1"/>
          </p:cNvSpPr>
          <p:nvPr>
            <p:ph type="sldNum" sz="quarter" idx="5"/>
          </p:nvPr>
        </p:nvSpPr>
        <p:spPr/>
        <p:txBody>
          <a:bodyPr/>
          <a:lstStyle/>
          <a:p>
            <a:fld id="{727C3F18-65D0-8340-9252-215094C1706E}" type="slidenum">
              <a:rPr lang="en-US" smtClean="0"/>
              <a:t>7</a:t>
            </a:fld>
            <a:endParaRPr lang="en-US"/>
          </a:p>
        </p:txBody>
      </p:sp>
    </p:spTree>
    <p:extLst>
      <p:ext uri="{BB962C8B-B14F-4D97-AF65-F5344CB8AC3E}">
        <p14:creationId xmlns:p14="http://schemas.microsoft.com/office/powerpoint/2010/main" val="1713598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Platelets and other clotting chemicals often need to become activated to work, otherwise blood would be clotting in our blood vessels for no reason. </a:t>
            </a:r>
          </a:p>
        </p:txBody>
      </p:sp>
      <p:sp>
        <p:nvSpPr>
          <p:cNvPr id="4" name="Slide Number Placeholder 3"/>
          <p:cNvSpPr>
            <a:spLocks noGrp="1"/>
          </p:cNvSpPr>
          <p:nvPr>
            <p:ph type="sldNum" sz="quarter" idx="5"/>
          </p:nvPr>
        </p:nvSpPr>
        <p:spPr/>
        <p:txBody>
          <a:bodyPr/>
          <a:lstStyle/>
          <a:p>
            <a:fld id="{727C3F18-65D0-8340-9252-215094C1706E}" type="slidenum">
              <a:rPr lang="en-US" smtClean="0"/>
              <a:t>8</a:t>
            </a:fld>
            <a:endParaRPr lang="en-US"/>
          </a:p>
        </p:txBody>
      </p:sp>
    </p:spTree>
    <p:extLst>
      <p:ext uri="{BB962C8B-B14F-4D97-AF65-F5344CB8AC3E}">
        <p14:creationId xmlns:p14="http://schemas.microsoft.com/office/powerpoint/2010/main" val="2166816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platelet plug alone isn’t enough to form a clot, fibrin is needed to give the clot structure</a:t>
            </a:r>
          </a:p>
        </p:txBody>
      </p:sp>
      <p:sp>
        <p:nvSpPr>
          <p:cNvPr id="4" name="Slide Number Placeholder 3"/>
          <p:cNvSpPr>
            <a:spLocks noGrp="1"/>
          </p:cNvSpPr>
          <p:nvPr>
            <p:ph type="sldNum" sz="quarter" idx="5"/>
          </p:nvPr>
        </p:nvSpPr>
        <p:spPr/>
        <p:txBody>
          <a:bodyPr/>
          <a:lstStyle/>
          <a:p>
            <a:fld id="{727C3F18-65D0-8340-9252-215094C1706E}" type="slidenum">
              <a:rPr lang="en-US" smtClean="0"/>
              <a:t>9</a:t>
            </a:fld>
            <a:endParaRPr lang="en-US"/>
          </a:p>
        </p:txBody>
      </p:sp>
    </p:spTree>
    <p:extLst>
      <p:ext uri="{BB962C8B-B14F-4D97-AF65-F5344CB8AC3E}">
        <p14:creationId xmlns:p14="http://schemas.microsoft.com/office/powerpoint/2010/main" val="3626403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Clotting occurs through a complex cascade process where each factor activates the next and so 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 if some components of this complex cascade are missing, blood can still clot. It is redundant because clotting is so important for survival.</a:t>
            </a:r>
          </a:p>
          <a:p>
            <a:endParaRPr lang="en-US" dirty="0"/>
          </a:p>
        </p:txBody>
      </p:sp>
      <p:sp>
        <p:nvSpPr>
          <p:cNvPr id="4" name="Slide Number Placeholder 3"/>
          <p:cNvSpPr>
            <a:spLocks noGrp="1"/>
          </p:cNvSpPr>
          <p:nvPr>
            <p:ph type="sldNum" sz="quarter" idx="5"/>
          </p:nvPr>
        </p:nvSpPr>
        <p:spPr/>
        <p:txBody>
          <a:bodyPr/>
          <a:lstStyle/>
          <a:p>
            <a:fld id="{727C3F18-65D0-8340-9252-215094C1706E}" type="slidenum">
              <a:rPr lang="en-US" smtClean="0"/>
              <a:t>10</a:t>
            </a:fld>
            <a:endParaRPr lang="en-US"/>
          </a:p>
        </p:txBody>
      </p:sp>
    </p:spTree>
    <p:extLst>
      <p:ext uri="{BB962C8B-B14F-4D97-AF65-F5344CB8AC3E}">
        <p14:creationId xmlns:p14="http://schemas.microsoft.com/office/powerpoint/2010/main" val="2024515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E646BC4C-8868-CD40-ACB4-38BDA572B60D}" type="datetimeFigureOut">
              <a:rPr lang="en-US" smtClean="0"/>
              <a:t>6/19/2023</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81740046-CA2F-FF4F-A1DD-17CD337D463D}" type="slidenum">
              <a:rPr lang="en-US" smtClean="0"/>
              <a:t>‹#›</a:t>
            </a:fld>
            <a:endParaRPr lang="en-US"/>
          </a:p>
        </p:txBody>
      </p:sp>
    </p:spTree>
    <p:extLst>
      <p:ext uri="{BB962C8B-B14F-4D97-AF65-F5344CB8AC3E}">
        <p14:creationId xmlns:p14="http://schemas.microsoft.com/office/powerpoint/2010/main" val="290478946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46BC4C-8868-CD40-ACB4-38BDA572B60D}" type="datetimeFigureOut">
              <a:rPr lang="en-US" smtClean="0"/>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40046-CA2F-FF4F-A1DD-17CD337D463D}" type="slidenum">
              <a:rPr lang="en-US" smtClean="0"/>
              <a:t>‹#›</a:t>
            </a:fld>
            <a:endParaRPr lang="en-US"/>
          </a:p>
        </p:txBody>
      </p:sp>
    </p:spTree>
    <p:extLst>
      <p:ext uri="{BB962C8B-B14F-4D97-AF65-F5344CB8AC3E}">
        <p14:creationId xmlns:p14="http://schemas.microsoft.com/office/powerpoint/2010/main" val="306376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46BC4C-8868-CD40-ACB4-38BDA572B60D}"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40046-CA2F-FF4F-A1DD-17CD337D463D}" type="slidenum">
              <a:rPr lang="en-US" smtClean="0"/>
              <a:t>‹#›</a:t>
            </a:fld>
            <a:endParaRPr lang="en-US"/>
          </a:p>
        </p:txBody>
      </p:sp>
    </p:spTree>
    <p:extLst>
      <p:ext uri="{BB962C8B-B14F-4D97-AF65-F5344CB8AC3E}">
        <p14:creationId xmlns:p14="http://schemas.microsoft.com/office/powerpoint/2010/main" val="2984697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46BC4C-8868-CD40-ACB4-38BDA572B60D}"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40046-CA2F-FF4F-A1DD-17CD337D463D}" type="slidenum">
              <a:rPr lang="en-US" smtClean="0"/>
              <a:t>‹#›</a:t>
            </a:fld>
            <a:endParaRPr lang="en-US"/>
          </a:p>
        </p:txBody>
      </p:sp>
    </p:spTree>
    <p:extLst>
      <p:ext uri="{BB962C8B-B14F-4D97-AF65-F5344CB8AC3E}">
        <p14:creationId xmlns:p14="http://schemas.microsoft.com/office/powerpoint/2010/main" val="1729103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46BC4C-8868-CD40-ACB4-38BDA572B60D}"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40046-CA2F-FF4F-A1DD-17CD337D463D}" type="slidenum">
              <a:rPr lang="en-US" smtClean="0"/>
              <a:t>‹#›</a:t>
            </a:fld>
            <a:endParaRPr lang="en-US"/>
          </a:p>
        </p:txBody>
      </p:sp>
    </p:spTree>
    <p:extLst>
      <p:ext uri="{BB962C8B-B14F-4D97-AF65-F5344CB8AC3E}">
        <p14:creationId xmlns:p14="http://schemas.microsoft.com/office/powerpoint/2010/main" val="1681466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46BC4C-8868-CD40-ACB4-38BDA572B60D}"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40046-CA2F-FF4F-A1DD-17CD337D463D}" type="slidenum">
              <a:rPr lang="en-US" smtClean="0"/>
              <a:t>‹#›</a:t>
            </a:fld>
            <a:endParaRPr lang="en-US"/>
          </a:p>
        </p:txBody>
      </p:sp>
    </p:spTree>
    <p:extLst>
      <p:ext uri="{BB962C8B-B14F-4D97-AF65-F5344CB8AC3E}">
        <p14:creationId xmlns:p14="http://schemas.microsoft.com/office/powerpoint/2010/main" val="988661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46BC4C-8868-CD40-ACB4-38BDA572B60D}"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40046-CA2F-FF4F-A1DD-17CD337D463D}" type="slidenum">
              <a:rPr lang="en-US" smtClean="0"/>
              <a:t>‹#›</a:t>
            </a:fld>
            <a:endParaRPr lang="en-US"/>
          </a:p>
        </p:txBody>
      </p:sp>
    </p:spTree>
    <p:extLst>
      <p:ext uri="{BB962C8B-B14F-4D97-AF65-F5344CB8AC3E}">
        <p14:creationId xmlns:p14="http://schemas.microsoft.com/office/powerpoint/2010/main" val="2483363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46BC4C-8868-CD40-ACB4-38BDA572B60D}"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40046-CA2F-FF4F-A1DD-17CD337D463D}"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2395974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46BC4C-8868-CD40-ACB4-38BDA572B60D}"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40046-CA2F-FF4F-A1DD-17CD337D463D}" type="slidenum">
              <a:rPr lang="en-US" smtClean="0"/>
              <a:t>‹#›</a:t>
            </a:fld>
            <a:endParaRPr lang="en-US"/>
          </a:p>
        </p:txBody>
      </p:sp>
    </p:spTree>
    <p:extLst>
      <p:ext uri="{BB962C8B-B14F-4D97-AF65-F5344CB8AC3E}">
        <p14:creationId xmlns:p14="http://schemas.microsoft.com/office/powerpoint/2010/main" val="727412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46BC4C-8868-CD40-ACB4-38BDA572B60D}"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40046-CA2F-FF4F-A1DD-17CD337D463D}" type="slidenum">
              <a:rPr lang="en-US" smtClean="0"/>
              <a:t>‹#›</a:t>
            </a:fld>
            <a:endParaRPr lang="en-US"/>
          </a:p>
        </p:txBody>
      </p:sp>
    </p:spTree>
    <p:extLst>
      <p:ext uri="{BB962C8B-B14F-4D97-AF65-F5344CB8AC3E}">
        <p14:creationId xmlns:p14="http://schemas.microsoft.com/office/powerpoint/2010/main" val="570796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46BC4C-8868-CD40-ACB4-38BDA572B60D}"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40046-CA2F-FF4F-A1DD-17CD337D463D}" type="slidenum">
              <a:rPr lang="en-US" smtClean="0"/>
              <a:t>‹#›</a:t>
            </a:fld>
            <a:endParaRPr lang="en-US"/>
          </a:p>
        </p:txBody>
      </p:sp>
    </p:spTree>
    <p:extLst>
      <p:ext uri="{BB962C8B-B14F-4D97-AF65-F5344CB8AC3E}">
        <p14:creationId xmlns:p14="http://schemas.microsoft.com/office/powerpoint/2010/main" val="494710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46BC4C-8868-CD40-ACB4-38BDA572B60D}" type="datetimeFigureOut">
              <a:rPr lang="en-US" smtClean="0"/>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40046-CA2F-FF4F-A1DD-17CD337D463D}" type="slidenum">
              <a:rPr lang="en-US" smtClean="0"/>
              <a:t>‹#›</a:t>
            </a:fld>
            <a:endParaRPr lang="en-US"/>
          </a:p>
        </p:txBody>
      </p:sp>
    </p:spTree>
    <p:extLst>
      <p:ext uri="{BB962C8B-B14F-4D97-AF65-F5344CB8AC3E}">
        <p14:creationId xmlns:p14="http://schemas.microsoft.com/office/powerpoint/2010/main" val="4276406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6BC4C-8868-CD40-ACB4-38BDA572B60D}" type="datetimeFigureOut">
              <a:rPr lang="en-US" smtClean="0"/>
              <a:t>6/19/2023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740046-CA2F-FF4F-A1DD-17CD337D463D}" type="slidenum">
              <a:rPr lang="en-US" smtClean="0"/>
              <a:t>‹#›</a:t>
            </a:fld>
            <a:endParaRPr lang="en-US"/>
          </a:p>
        </p:txBody>
      </p:sp>
    </p:spTree>
    <p:extLst>
      <p:ext uri="{BB962C8B-B14F-4D97-AF65-F5344CB8AC3E}">
        <p14:creationId xmlns:p14="http://schemas.microsoft.com/office/powerpoint/2010/main" val="1174228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46BC4C-8868-CD40-ACB4-38BDA572B60D}" type="datetimeFigureOut">
              <a:rPr lang="en-US" smtClean="0"/>
              <a:t>6/19/2023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740046-CA2F-FF4F-A1DD-17CD337D463D}" type="slidenum">
              <a:rPr lang="en-US" smtClean="0"/>
              <a:t>‹#›</a:t>
            </a:fld>
            <a:endParaRPr lang="en-US"/>
          </a:p>
        </p:txBody>
      </p:sp>
    </p:spTree>
    <p:extLst>
      <p:ext uri="{BB962C8B-B14F-4D97-AF65-F5344CB8AC3E}">
        <p14:creationId xmlns:p14="http://schemas.microsoft.com/office/powerpoint/2010/main" val="859699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E646BC4C-8868-CD40-ACB4-38BDA572B60D}" type="datetimeFigureOut">
              <a:rPr lang="en-US" smtClean="0"/>
              <a:t>6/19/2023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740046-CA2F-FF4F-A1DD-17CD337D463D}" type="slidenum">
              <a:rPr lang="en-US" smtClean="0"/>
              <a:t>‹#›</a:t>
            </a:fld>
            <a:endParaRPr lang="en-US"/>
          </a:p>
        </p:txBody>
      </p:sp>
    </p:spTree>
    <p:extLst>
      <p:ext uri="{BB962C8B-B14F-4D97-AF65-F5344CB8AC3E}">
        <p14:creationId xmlns:p14="http://schemas.microsoft.com/office/powerpoint/2010/main" val="2718257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46BC4C-8868-CD40-ACB4-38BDA572B60D}" type="datetimeFigureOut">
              <a:rPr lang="en-US" smtClean="0"/>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40046-CA2F-FF4F-A1DD-17CD337D463D}" type="slidenum">
              <a:rPr lang="en-US" smtClean="0"/>
              <a:t>‹#›</a:t>
            </a:fld>
            <a:endParaRPr lang="en-US"/>
          </a:p>
        </p:txBody>
      </p:sp>
    </p:spTree>
    <p:extLst>
      <p:ext uri="{BB962C8B-B14F-4D97-AF65-F5344CB8AC3E}">
        <p14:creationId xmlns:p14="http://schemas.microsoft.com/office/powerpoint/2010/main" val="3170089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46BC4C-8868-CD40-ACB4-38BDA572B60D}" type="datetimeFigureOut">
              <a:rPr lang="en-US" smtClean="0"/>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40046-CA2F-FF4F-A1DD-17CD337D463D}" type="slidenum">
              <a:rPr lang="en-US" smtClean="0"/>
              <a:t>‹#›</a:t>
            </a:fld>
            <a:endParaRPr lang="en-US"/>
          </a:p>
        </p:txBody>
      </p:sp>
    </p:spTree>
    <p:extLst>
      <p:ext uri="{BB962C8B-B14F-4D97-AF65-F5344CB8AC3E}">
        <p14:creationId xmlns:p14="http://schemas.microsoft.com/office/powerpoint/2010/main" val="346765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646BC4C-8868-CD40-ACB4-38BDA572B60D}" type="datetimeFigureOut">
              <a:rPr lang="en-US" smtClean="0"/>
              <a:t>6/19/2023</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1740046-CA2F-FF4F-A1DD-17CD337D463D}" type="slidenum">
              <a:rPr lang="en-US" smtClean="0"/>
              <a:t>‹#›</a:t>
            </a:fld>
            <a:endParaRPr lang="en-US"/>
          </a:p>
        </p:txBody>
      </p:sp>
    </p:spTree>
    <p:extLst>
      <p:ext uri="{BB962C8B-B14F-4D97-AF65-F5344CB8AC3E}">
        <p14:creationId xmlns:p14="http://schemas.microsoft.com/office/powerpoint/2010/main" val="6984461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2.m4a"/><Relationship Id="rId7" Type="http://schemas.openxmlformats.org/officeDocument/2006/relationships/image" Target="../media/image4.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audio" Target="../media/media2.m4a"/><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07/relationships/media" Target="../media/media12.m4a"/><Relationship Id="rId7" Type="http://schemas.openxmlformats.org/officeDocument/2006/relationships/image" Target="../media/image5.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audio" Target="../media/media12.m4a"/></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5.png"/><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9.jpeg"/><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image" Target="../media/image5.png"/><Relationship Id="rId5" Type="http://schemas.openxmlformats.org/officeDocument/2006/relationships/image" Target="../media/image11.jpeg"/><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m4a"/><Relationship Id="rId1" Type="http://schemas.microsoft.com/office/2007/relationships/media" Target="../media/media22.m4a"/><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m4a"/><Relationship Id="rId1" Type="http://schemas.microsoft.com/office/2007/relationships/media" Target="../media/media23.m4a"/><Relationship Id="rId6" Type="http://schemas.openxmlformats.org/officeDocument/2006/relationships/image" Target="../media/image5.png"/><Relationship Id="rId5" Type="http://schemas.openxmlformats.org/officeDocument/2006/relationships/image" Target="../media/image1.jpeg"/><Relationship Id="rId4"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m4a"/><Relationship Id="rId1" Type="http://schemas.microsoft.com/office/2007/relationships/media" Target="../media/media24.m4a"/><Relationship Id="rId6" Type="http://schemas.openxmlformats.org/officeDocument/2006/relationships/image" Target="../media/image5.png"/><Relationship Id="rId5" Type="http://schemas.openxmlformats.org/officeDocument/2006/relationships/image" Target="../media/image1.jpeg"/><Relationship Id="rId4"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m4a"/><Relationship Id="rId1" Type="http://schemas.microsoft.com/office/2007/relationships/media" Target="../media/media25.m4a"/><Relationship Id="rId5" Type="http://schemas.openxmlformats.org/officeDocument/2006/relationships/image" Target="../media/image5.png"/><Relationship Id="rId4"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6.m4a"/><Relationship Id="rId1" Type="http://schemas.microsoft.com/office/2007/relationships/media" Target="../media/media26.m4a"/><Relationship Id="rId6" Type="http://schemas.openxmlformats.org/officeDocument/2006/relationships/image" Target="../media/image5.png"/><Relationship Id="rId5" Type="http://schemas.openxmlformats.org/officeDocument/2006/relationships/image" Target="../media/image13.jpeg"/><Relationship Id="rId4"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7.m4a"/><Relationship Id="rId1" Type="http://schemas.microsoft.com/office/2007/relationships/media" Target="../media/media27.m4a"/><Relationship Id="rId6" Type="http://schemas.openxmlformats.org/officeDocument/2006/relationships/image" Target="../media/image14.jpeg"/><Relationship Id="rId5" Type="http://schemas.openxmlformats.org/officeDocument/2006/relationships/image" Target="../media/image1.jpeg"/><Relationship Id="rId4"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8.m4a"/><Relationship Id="rId1" Type="http://schemas.microsoft.com/office/2007/relationships/media" Target="../media/media28.m4a"/><Relationship Id="rId5" Type="http://schemas.openxmlformats.org/officeDocument/2006/relationships/image" Target="../media/image5.png"/><Relationship Id="rId4"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9.m4a"/><Relationship Id="rId1" Type="http://schemas.microsoft.com/office/2007/relationships/media" Target="../media/media29.m4a"/><Relationship Id="rId5" Type="http://schemas.openxmlformats.org/officeDocument/2006/relationships/image" Target="../media/image5.png"/><Relationship Id="rId4"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0.m4a"/><Relationship Id="rId1" Type="http://schemas.microsoft.com/office/2007/relationships/media" Target="../media/media30.m4a"/><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1.m4a"/><Relationship Id="rId1" Type="http://schemas.microsoft.com/office/2007/relationships/media" Target="../media/media31.m4a"/><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2.m4a"/><Relationship Id="rId1" Type="http://schemas.microsoft.com/office/2007/relationships/media" Target="../media/media32.m4a"/><Relationship Id="rId5" Type="http://schemas.openxmlformats.org/officeDocument/2006/relationships/image" Target="../media/image5.png"/><Relationship Id="rId4"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3.m4a"/><Relationship Id="rId1" Type="http://schemas.microsoft.com/office/2007/relationships/media" Target="../media/media33.m4a"/><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youtube.com/watch?v=QEkVv1lrDyo" TargetMode="Externa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34.m4a"/><Relationship Id="rId1" Type="http://schemas.microsoft.com/office/2007/relationships/media" Target="../media/media34.m4a"/><Relationship Id="rId6" Type="http://schemas.openxmlformats.org/officeDocument/2006/relationships/image" Target="../media/image16.jpeg"/><Relationship Id="rId5" Type="http://schemas.openxmlformats.org/officeDocument/2006/relationships/image" Target="../media/image1.jpeg"/><Relationship Id="rId4"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8" Type="http://schemas.openxmlformats.org/officeDocument/2006/relationships/hyperlink" Target="https://www.youtube.com/watch?v=rRmwSjWq7qY" TargetMode="External"/><Relationship Id="rId3" Type="http://schemas.openxmlformats.org/officeDocument/2006/relationships/slideLayout" Target="../slideLayouts/slideLayout2.xml"/><Relationship Id="rId7" Type="http://schemas.openxmlformats.org/officeDocument/2006/relationships/hyperlink" Target="https://www.youtube.com/watch?v=Og5umU7VWXY" TargetMode="External"/><Relationship Id="rId2" Type="http://schemas.openxmlformats.org/officeDocument/2006/relationships/audio" Target="../media/media35.m4a"/><Relationship Id="rId1" Type="http://schemas.microsoft.com/office/2007/relationships/media" Target="../media/media35.m4a"/><Relationship Id="rId6" Type="http://schemas.openxmlformats.org/officeDocument/2006/relationships/hyperlink" Target="https://www.youtube.com/watch?v=hBbQ7kNdND0" TargetMode="External"/><Relationship Id="rId5" Type="http://schemas.openxmlformats.org/officeDocument/2006/relationships/hyperlink" Target="https://www.youtube.com/watch?v=pQ88YcR6ASI" TargetMode="External"/><Relationship Id="rId4" Type="http://schemas.openxmlformats.org/officeDocument/2006/relationships/notesSlide" Target="../notesSlides/notesSlide26.xml"/><Relationship Id="rId9"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7.jpeg"/><Relationship Id="rId5" Type="http://schemas.openxmlformats.org/officeDocument/2006/relationships/image" Target="../media/image1.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5.png"/><Relationship Id="rId5" Type="http://schemas.openxmlformats.org/officeDocument/2006/relationships/image" Target="../media/image1.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5.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C895F7-4E59-40FB-87DD-ACE47F94C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roplets on a glass surface with a needle">
            <a:extLst>
              <a:ext uri="{FF2B5EF4-FFF2-40B4-BE49-F238E27FC236}">
                <a16:creationId xmlns:a16="http://schemas.microsoft.com/office/drawing/2014/main" id="{094DD08E-E3A6-ABC6-D28F-6DD4A0A18296}"/>
              </a:ext>
            </a:extLst>
          </p:cNvPr>
          <p:cNvPicPr>
            <a:picLocks noChangeAspect="1"/>
          </p:cNvPicPr>
          <p:nvPr/>
        </p:nvPicPr>
        <p:blipFill rotWithShape="1">
          <a:blip r:embed="rId7">
            <a:alphaModFix amt="35000"/>
          </a:blip>
          <a:srcRect b="25000"/>
          <a:stretch/>
        </p:blipFill>
        <p:spPr>
          <a:xfrm>
            <a:off x="20" y="10"/>
            <a:ext cx="12191980" cy="6857990"/>
          </a:xfrm>
          <a:prstGeom prst="rect">
            <a:avLst/>
          </a:prstGeom>
        </p:spPr>
      </p:pic>
      <p:pic>
        <p:nvPicPr>
          <p:cNvPr id="11" name="Picture 10">
            <a:extLst>
              <a:ext uri="{FF2B5EF4-FFF2-40B4-BE49-F238E27FC236}">
                <a16:creationId xmlns:a16="http://schemas.microsoft.com/office/drawing/2014/main" id="{1A4C720E-710D-44F8-A8D7-2BAA61E181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8">
            <a:alphaModFix amt="51000"/>
            <a:extLst>
              <a:ext uri="{28A0092B-C50C-407E-A947-70E740481C1C}">
                <a14:useLocalDpi xmlns:a14="http://schemas.microsoft.com/office/drawing/2010/main" val="0"/>
              </a:ext>
            </a:extLst>
          </a:blip>
          <a:stretch>
            <a:fillRect/>
          </a:stretch>
        </p:blipFill>
        <p:spPr>
          <a:xfrm>
            <a:off x="1588" y="893"/>
            <a:ext cx="12188825" cy="6856214"/>
          </a:xfrm>
          <a:prstGeom prst="rect">
            <a:avLst/>
          </a:prstGeom>
        </p:spPr>
      </p:pic>
      <p:sp>
        <p:nvSpPr>
          <p:cNvPr id="2" name="Title 1">
            <a:extLst>
              <a:ext uri="{FF2B5EF4-FFF2-40B4-BE49-F238E27FC236}">
                <a16:creationId xmlns:a16="http://schemas.microsoft.com/office/drawing/2014/main" id="{34ACA4EA-FA10-B3DC-165C-BB2A8CF93D0B}"/>
              </a:ext>
            </a:extLst>
          </p:cNvPr>
          <p:cNvSpPr>
            <a:spLocks noGrp="1"/>
          </p:cNvSpPr>
          <p:nvPr>
            <p:ph type="ctrTitle"/>
          </p:nvPr>
        </p:nvSpPr>
        <p:spPr>
          <a:xfrm>
            <a:off x="3962399" y="1964267"/>
            <a:ext cx="7197726" cy="2421464"/>
          </a:xfrm>
        </p:spPr>
        <p:txBody>
          <a:bodyPr>
            <a:normAutofit/>
          </a:bodyPr>
          <a:lstStyle/>
          <a:p>
            <a:r>
              <a:rPr lang="en-US" dirty="0"/>
              <a:t>Coagulation</a:t>
            </a:r>
          </a:p>
        </p:txBody>
      </p:sp>
      <p:sp>
        <p:nvSpPr>
          <p:cNvPr id="3" name="Subtitle 2">
            <a:extLst>
              <a:ext uri="{FF2B5EF4-FFF2-40B4-BE49-F238E27FC236}">
                <a16:creationId xmlns:a16="http://schemas.microsoft.com/office/drawing/2014/main" id="{BF3972ED-E9AA-7FB0-7F56-EE4D9083BEF9}"/>
              </a:ext>
            </a:extLst>
          </p:cNvPr>
          <p:cNvSpPr>
            <a:spLocks noGrp="1"/>
          </p:cNvSpPr>
          <p:nvPr>
            <p:ph type="subTitle" idx="1"/>
          </p:nvPr>
        </p:nvSpPr>
        <p:spPr>
          <a:xfrm>
            <a:off x="3962399" y="4385732"/>
            <a:ext cx="7197726" cy="1405467"/>
          </a:xfrm>
        </p:spPr>
        <p:txBody>
          <a:bodyPr>
            <a:normAutofit/>
          </a:bodyPr>
          <a:lstStyle/>
          <a:p>
            <a:r>
              <a:rPr lang="en-US" dirty="0"/>
              <a:t>Emily </a:t>
            </a:r>
            <a:r>
              <a:rPr lang="en-US" dirty="0" err="1"/>
              <a:t>Schad</a:t>
            </a:r>
            <a:r>
              <a:rPr lang="en-US" dirty="0"/>
              <a:t>, RN, BSN</a:t>
            </a:r>
          </a:p>
        </p:txBody>
      </p:sp>
      <p:pic>
        <p:nvPicPr>
          <p:cNvPr id="4" name="Audio Recording May 23, 2023 at 11:18:44 PM" descr="Audio Recording May 23, 2023 at 11:18:44 PM">
            <a:hlinkClick r:id="" action="ppaction://media"/>
            <a:extLst>
              <a:ext uri="{FF2B5EF4-FFF2-40B4-BE49-F238E27FC236}">
                <a16:creationId xmlns:a16="http://schemas.microsoft.com/office/drawing/2014/main" id="{DEB3B63B-BE53-5B4F-3F41-11CFDA1C002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970419" y="492852"/>
            <a:ext cx="812800" cy="812800"/>
          </a:xfrm>
          <a:prstGeom prst="rect">
            <a:avLst/>
          </a:prstGeom>
        </p:spPr>
      </p:pic>
      <p:pic>
        <p:nvPicPr>
          <p:cNvPr id="8" name="Audio Recording Jun 7, 2023 at 4:38:07 PM" descr="Audio Recording Jun 7, 2023 at 4:38:07 PM">
            <a:hlinkClick r:id="" action="ppaction://media"/>
            <a:extLst>
              <a:ext uri="{FF2B5EF4-FFF2-40B4-BE49-F238E27FC236}">
                <a16:creationId xmlns:a16="http://schemas.microsoft.com/office/drawing/2014/main" id="{6F92B2F1-4D9F-DC3A-3474-F8441F8BC9AF}"/>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970419" y="1228560"/>
            <a:ext cx="812800" cy="812800"/>
          </a:xfrm>
          <a:prstGeom prst="rect">
            <a:avLst/>
          </a:prstGeom>
        </p:spPr>
      </p:pic>
    </p:spTree>
    <p:extLst>
      <p:ext uri="{BB962C8B-B14F-4D97-AF65-F5344CB8AC3E}">
        <p14:creationId xmlns:p14="http://schemas.microsoft.com/office/powerpoint/2010/main" val="276372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75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846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1C178-D933-865A-F34F-D9068FC55999}"/>
              </a:ext>
            </a:extLst>
          </p:cNvPr>
          <p:cNvSpPr>
            <a:spLocks noGrp="1"/>
          </p:cNvSpPr>
          <p:nvPr>
            <p:ph type="title"/>
          </p:nvPr>
        </p:nvSpPr>
        <p:spPr/>
        <p:txBody>
          <a:bodyPr/>
          <a:lstStyle/>
          <a:p>
            <a:r>
              <a:rPr lang="en-US" dirty="0"/>
              <a:t>Cascade</a:t>
            </a:r>
          </a:p>
        </p:txBody>
      </p:sp>
      <p:sp>
        <p:nvSpPr>
          <p:cNvPr id="3" name="Content Placeholder 2">
            <a:extLst>
              <a:ext uri="{FF2B5EF4-FFF2-40B4-BE49-F238E27FC236}">
                <a16:creationId xmlns:a16="http://schemas.microsoft.com/office/drawing/2014/main" id="{6AD3E3D6-6459-E561-E707-A9D10807AF7A}"/>
              </a:ext>
            </a:extLst>
          </p:cNvPr>
          <p:cNvSpPr>
            <a:spLocks noGrp="1"/>
          </p:cNvSpPr>
          <p:nvPr>
            <p:ph idx="1"/>
          </p:nvPr>
        </p:nvSpPr>
        <p:spPr/>
        <p:txBody>
          <a:bodyPr/>
          <a:lstStyle/>
          <a:p>
            <a:r>
              <a:rPr lang="en-US" dirty="0"/>
              <a:t>The body has many different coagulation factors normally circulate in the blood in an inactive state</a:t>
            </a:r>
          </a:p>
          <a:p>
            <a:r>
              <a:rPr lang="en-US" dirty="0"/>
              <a:t>When clotting is needed, these factors activate each other one by one in a “cascade”</a:t>
            </a:r>
          </a:p>
          <a:p>
            <a:r>
              <a:rPr lang="en-US" dirty="0"/>
              <a:t>Inactivation is a similar cascade process when clot dissolves</a:t>
            </a:r>
          </a:p>
        </p:txBody>
      </p:sp>
      <p:pic>
        <p:nvPicPr>
          <p:cNvPr id="4" name="Audio Recording May 23, 2023 at 11:43:06 PM" descr="Audio Recording May 23, 2023 at 11:43:06 PM">
            <a:hlinkClick r:id="" action="ppaction://media"/>
            <a:extLst>
              <a:ext uri="{FF2B5EF4-FFF2-40B4-BE49-F238E27FC236}">
                <a16:creationId xmlns:a16="http://schemas.microsoft.com/office/drawing/2014/main" id="{855FCAAB-18E2-FBA4-F433-B080F9B9A19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99799" y="203200"/>
            <a:ext cx="812800" cy="812800"/>
          </a:xfrm>
          <a:prstGeom prst="rect">
            <a:avLst/>
          </a:prstGeom>
        </p:spPr>
      </p:pic>
      <p:pic>
        <p:nvPicPr>
          <p:cNvPr id="5" name="Audio Recording Jun 9, 2023 at 4:53:41 PM" descr="Audio Recording Jun 9, 2023 at 4:53:41 PM">
            <a:hlinkClick r:id="" action="ppaction://media"/>
            <a:extLst>
              <a:ext uri="{FF2B5EF4-FFF2-40B4-BE49-F238E27FC236}">
                <a16:creationId xmlns:a16="http://schemas.microsoft.com/office/drawing/2014/main" id="{CEF3683D-C8FB-0CAE-9ACC-56CEB31DD5B9}"/>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099799" y="1016000"/>
            <a:ext cx="812800" cy="812800"/>
          </a:xfrm>
          <a:prstGeom prst="rect">
            <a:avLst/>
          </a:prstGeom>
        </p:spPr>
      </p:pic>
    </p:spTree>
    <p:extLst>
      <p:ext uri="{BB962C8B-B14F-4D97-AF65-F5344CB8AC3E}">
        <p14:creationId xmlns:p14="http://schemas.microsoft.com/office/powerpoint/2010/main" val="204905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76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299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075F9-576C-4E9D-8BB7-E8236AFBCD73}"/>
              </a:ext>
            </a:extLst>
          </p:cNvPr>
          <p:cNvSpPr>
            <a:spLocks noGrp="1"/>
          </p:cNvSpPr>
          <p:nvPr>
            <p:ph type="title"/>
          </p:nvPr>
        </p:nvSpPr>
        <p:spPr/>
        <p:txBody>
          <a:bodyPr/>
          <a:lstStyle/>
          <a:p>
            <a:r>
              <a:rPr lang="en-US" dirty="0"/>
              <a:t>Intrinsic Clotting Pathway</a:t>
            </a:r>
          </a:p>
        </p:txBody>
      </p:sp>
      <p:sp>
        <p:nvSpPr>
          <p:cNvPr id="3" name="Content Placeholder 2">
            <a:extLst>
              <a:ext uri="{FF2B5EF4-FFF2-40B4-BE49-F238E27FC236}">
                <a16:creationId xmlns:a16="http://schemas.microsoft.com/office/drawing/2014/main" id="{1D4F1059-D25D-000C-84C8-D767C3F80889}"/>
              </a:ext>
            </a:extLst>
          </p:cNvPr>
          <p:cNvSpPr>
            <a:spLocks noGrp="1"/>
          </p:cNvSpPr>
          <p:nvPr>
            <p:ph idx="1"/>
          </p:nvPr>
        </p:nvSpPr>
        <p:spPr/>
        <p:txBody>
          <a:bodyPr/>
          <a:lstStyle/>
          <a:p>
            <a:r>
              <a:rPr lang="en-US" dirty="0"/>
              <a:t>Takes about 1-6 minutes</a:t>
            </a:r>
          </a:p>
          <a:p>
            <a:r>
              <a:rPr lang="en-US" dirty="0"/>
              <a:t>Caused by activation of factor XII</a:t>
            </a:r>
          </a:p>
          <a:p>
            <a:r>
              <a:rPr lang="en-US" dirty="0"/>
              <a:t>Activated when blood leaves a vessel and touches injured vessel wall</a:t>
            </a:r>
          </a:p>
        </p:txBody>
      </p:sp>
      <p:pic>
        <p:nvPicPr>
          <p:cNvPr id="4" name="Audio Recording May 23, 2023 at 11:43:42 PM" descr="Audio Recording May 23, 2023 at 11:43:42 PM">
            <a:hlinkClick r:id="" action="ppaction://media"/>
            <a:extLst>
              <a:ext uri="{FF2B5EF4-FFF2-40B4-BE49-F238E27FC236}">
                <a16:creationId xmlns:a16="http://schemas.microsoft.com/office/drawing/2014/main" id="{131157CB-F1BD-8E5B-CB10-BE3D11BB181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2495" y="203200"/>
            <a:ext cx="812800" cy="812800"/>
          </a:xfrm>
          <a:prstGeom prst="rect">
            <a:avLst/>
          </a:prstGeom>
        </p:spPr>
      </p:pic>
    </p:spTree>
    <p:extLst>
      <p:ext uri="{BB962C8B-B14F-4D97-AF65-F5344CB8AC3E}">
        <p14:creationId xmlns:p14="http://schemas.microsoft.com/office/powerpoint/2010/main" val="34710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4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18C3D-18B3-7C04-DEC8-66316EC89B6D}"/>
              </a:ext>
            </a:extLst>
          </p:cNvPr>
          <p:cNvSpPr>
            <a:spLocks noGrp="1"/>
          </p:cNvSpPr>
          <p:nvPr>
            <p:ph type="title"/>
          </p:nvPr>
        </p:nvSpPr>
        <p:spPr/>
        <p:txBody>
          <a:bodyPr/>
          <a:lstStyle/>
          <a:p>
            <a:r>
              <a:rPr lang="en-US" dirty="0"/>
              <a:t>Extrinsic Clotting pathway</a:t>
            </a:r>
          </a:p>
        </p:txBody>
      </p:sp>
      <p:sp>
        <p:nvSpPr>
          <p:cNvPr id="3" name="Content Placeholder 2">
            <a:extLst>
              <a:ext uri="{FF2B5EF4-FFF2-40B4-BE49-F238E27FC236}">
                <a16:creationId xmlns:a16="http://schemas.microsoft.com/office/drawing/2014/main" id="{C40D4A23-AD27-15D4-4629-A5F5FD15200F}"/>
              </a:ext>
            </a:extLst>
          </p:cNvPr>
          <p:cNvSpPr>
            <a:spLocks noGrp="1"/>
          </p:cNvSpPr>
          <p:nvPr>
            <p:ph idx="1"/>
          </p:nvPr>
        </p:nvSpPr>
        <p:spPr/>
        <p:txBody>
          <a:bodyPr/>
          <a:lstStyle/>
          <a:p>
            <a:r>
              <a:rPr lang="en-US" dirty="0"/>
              <a:t>Caused by trauma to tissue or blood vessels which causes release of a chemical called tissue factor which causes this pathway to activate</a:t>
            </a:r>
          </a:p>
          <a:p>
            <a:r>
              <a:rPr lang="en-US" dirty="0"/>
              <a:t>Can clot in 15 seconds</a:t>
            </a:r>
          </a:p>
          <a:p>
            <a:r>
              <a:rPr lang="en-US" dirty="0"/>
              <a:t>Activated when blood leaves a vessel and touches tissue</a:t>
            </a:r>
          </a:p>
          <a:p>
            <a:endParaRPr lang="en-US" dirty="0"/>
          </a:p>
        </p:txBody>
      </p:sp>
      <p:pic>
        <p:nvPicPr>
          <p:cNvPr id="4" name="Audio Recording May 23, 2023 at 11:44:17 PM" descr="Audio Recording May 23, 2023 at 11:44:17 PM">
            <a:hlinkClick r:id="" action="ppaction://media"/>
            <a:extLst>
              <a:ext uri="{FF2B5EF4-FFF2-40B4-BE49-F238E27FC236}">
                <a16:creationId xmlns:a16="http://schemas.microsoft.com/office/drawing/2014/main" id="{11D8370A-E07D-E70D-6AB5-97C3CD03051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817226" y="524933"/>
            <a:ext cx="812800" cy="812800"/>
          </a:xfrm>
          <a:prstGeom prst="rect">
            <a:avLst/>
          </a:prstGeom>
        </p:spPr>
      </p:pic>
    </p:spTree>
    <p:extLst>
      <p:ext uri="{BB962C8B-B14F-4D97-AF65-F5344CB8AC3E}">
        <p14:creationId xmlns:p14="http://schemas.microsoft.com/office/powerpoint/2010/main" val="160574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9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40817-5D02-4B61-ED0C-83336D0C7D35}"/>
              </a:ext>
            </a:extLst>
          </p:cNvPr>
          <p:cNvSpPr>
            <a:spLocks noGrp="1"/>
          </p:cNvSpPr>
          <p:nvPr>
            <p:ph type="title"/>
          </p:nvPr>
        </p:nvSpPr>
        <p:spPr/>
        <p:txBody>
          <a:bodyPr/>
          <a:lstStyle/>
          <a:p>
            <a:r>
              <a:rPr lang="en-US"/>
              <a:t>Similarities</a:t>
            </a:r>
            <a:endParaRPr lang="en-US" dirty="0"/>
          </a:p>
        </p:txBody>
      </p:sp>
      <p:sp>
        <p:nvSpPr>
          <p:cNvPr id="3" name="Content Placeholder 2">
            <a:extLst>
              <a:ext uri="{FF2B5EF4-FFF2-40B4-BE49-F238E27FC236}">
                <a16:creationId xmlns:a16="http://schemas.microsoft.com/office/drawing/2014/main" id="{7BCFD472-FF46-2526-1127-D226032CFF13}"/>
              </a:ext>
            </a:extLst>
          </p:cNvPr>
          <p:cNvSpPr>
            <a:spLocks noGrp="1"/>
          </p:cNvSpPr>
          <p:nvPr>
            <p:ph idx="1"/>
          </p:nvPr>
        </p:nvSpPr>
        <p:spPr/>
        <p:txBody>
          <a:bodyPr/>
          <a:lstStyle/>
          <a:p>
            <a:r>
              <a:rPr lang="en-US" dirty="0"/>
              <a:t>Both pathways are activated when blood leaves a vessel</a:t>
            </a:r>
          </a:p>
          <a:p>
            <a:r>
              <a:rPr lang="en-US" dirty="0"/>
              <a:t>Both pathways have the same eventual clotting outcome</a:t>
            </a:r>
          </a:p>
          <a:p>
            <a:r>
              <a:rPr lang="en-US" dirty="0"/>
              <a:t>Both lead to activation of factor X, which causes prothrombin to convert to thrombin, then thrombin converts fibrinogen to fibrin</a:t>
            </a:r>
          </a:p>
        </p:txBody>
      </p:sp>
      <p:pic>
        <p:nvPicPr>
          <p:cNvPr id="4" name="Audio Recording May 23, 2023 at 11:45:41 PM" descr="Audio Recording May 23, 2023 at 11:45:41 PM">
            <a:hlinkClick r:id="" action="ppaction://media"/>
            <a:extLst>
              <a:ext uri="{FF2B5EF4-FFF2-40B4-BE49-F238E27FC236}">
                <a16:creationId xmlns:a16="http://schemas.microsoft.com/office/drawing/2014/main" id="{5C40C504-925D-BA82-DC88-7E0902A54D3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99799" y="203200"/>
            <a:ext cx="812800" cy="812800"/>
          </a:xfrm>
          <a:prstGeom prst="rect">
            <a:avLst/>
          </a:prstGeom>
        </p:spPr>
      </p:pic>
    </p:spTree>
    <p:extLst>
      <p:ext uri="{BB962C8B-B14F-4D97-AF65-F5344CB8AC3E}">
        <p14:creationId xmlns:p14="http://schemas.microsoft.com/office/powerpoint/2010/main" val="53586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5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B994347-3C5D-C57E-B9E8-0E7871AC6305}"/>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2099085" y="0"/>
            <a:ext cx="823783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May 23, 2023 at 11:46:12 PM" descr="Audio Recording May 23, 2023 at 11:46:12 PM">
            <a:hlinkClick r:id="" action="ppaction://media"/>
            <a:extLst>
              <a:ext uri="{FF2B5EF4-FFF2-40B4-BE49-F238E27FC236}">
                <a16:creationId xmlns:a16="http://schemas.microsoft.com/office/drawing/2014/main" id="{E7C85930-D894-F109-B08F-1C7896D9AC0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12528" y="248403"/>
            <a:ext cx="812800" cy="812800"/>
          </a:xfrm>
          <a:prstGeom prst="rect">
            <a:avLst/>
          </a:prstGeom>
        </p:spPr>
      </p:pic>
    </p:spTree>
    <p:extLst>
      <p:ext uri="{BB962C8B-B14F-4D97-AF65-F5344CB8AC3E}">
        <p14:creationId xmlns:p14="http://schemas.microsoft.com/office/powerpoint/2010/main" val="42968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98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1ACF9-9434-87ED-3FA5-4AC33124CCD4}"/>
              </a:ext>
            </a:extLst>
          </p:cNvPr>
          <p:cNvSpPr>
            <a:spLocks noGrp="1"/>
          </p:cNvSpPr>
          <p:nvPr>
            <p:ph type="title"/>
          </p:nvPr>
        </p:nvSpPr>
        <p:spPr/>
        <p:txBody>
          <a:bodyPr/>
          <a:lstStyle/>
          <a:p>
            <a:r>
              <a:rPr lang="en-US" dirty="0"/>
              <a:t>Clot Retraction</a:t>
            </a:r>
          </a:p>
        </p:txBody>
      </p:sp>
      <p:sp>
        <p:nvSpPr>
          <p:cNvPr id="3" name="Content Placeholder 2">
            <a:extLst>
              <a:ext uri="{FF2B5EF4-FFF2-40B4-BE49-F238E27FC236}">
                <a16:creationId xmlns:a16="http://schemas.microsoft.com/office/drawing/2014/main" id="{9285A6AA-EE27-3C04-A159-EB5AC29D2A12}"/>
              </a:ext>
            </a:extLst>
          </p:cNvPr>
          <p:cNvSpPr>
            <a:spLocks noGrp="1"/>
          </p:cNvSpPr>
          <p:nvPr>
            <p:ph idx="1"/>
          </p:nvPr>
        </p:nvSpPr>
        <p:spPr/>
        <p:txBody>
          <a:bodyPr/>
          <a:lstStyle/>
          <a:p>
            <a:r>
              <a:rPr lang="en-US" dirty="0"/>
              <a:t>The first step of dissolving the clot</a:t>
            </a:r>
          </a:p>
          <a:p>
            <a:r>
              <a:rPr lang="en-US" dirty="0"/>
              <a:t>This process helps bring broken blood vessel edges together</a:t>
            </a:r>
          </a:p>
          <a:p>
            <a:r>
              <a:rPr lang="en-US" dirty="0"/>
              <a:t>Clot begins to shrink</a:t>
            </a:r>
          </a:p>
        </p:txBody>
      </p:sp>
      <p:pic>
        <p:nvPicPr>
          <p:cNvPr id="4" name="Audio Recording May 23, 2023 at 11:48:43 PM" descr="Audio Recording May 23, 2023 at 11:48:43 PM">
            <a:hlinkClick r:id="" action="ppaction://media"/>
            <a:extLst>
              <a:ext uri="{FF2B5EF4-FFF2-40B4-BE49-F238E27FC236}">
                <a16:creationId xmlns:a16="http://schemas.microsoft.com/office/drawing/2014/main" id="{11B3613E-5C34-CAFE-F2C3-FA8AC4A717C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99799" y="203200"/>
            <a:ext cx="812800" cy="812800"/>
          </a:xfrm>
          <a:prstGeom prst="rect">
            <a:avLst/>
          </a:prstGeom>
        </p:spPr>
      </p:pic>
    </p:spTree>
    <p:extLst>
      <p:ext uri="{BB962C8B-B14F-4D97-AF65-F5344CB8AC3E}">
        <p14:creationId xmlns:p14="http://schemas.microsoft.com/office/powerpoint/2010/main" val="408933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2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14BB7-C4D2-441F-0664-6B62DE3CCEBB}"/>
              </a:ext>
            </a:extLst>
          </p:cNvPr>
          <p:cNvSpPr>
            <a:spLocks noGrp="1"/>
          </p:cNvSpPr>
          <p:nvPr>
            <p:ph type="title"/>
          </p:nvPr>
        </p:nvSpPr>
        <p:spPr/>
        <p:txBody>
          <a:bodyPr/>
          <a:lstStyle/>
          <a:p>
            <a:r>
              <a:rPr lang="en-US" dirty="0"/>
              <a:t>Clot lysis/dissolution</a:t>
            </a:r>
          </a:p>
        </p:txBody>
      </p:sp>
      <p:sp>
        <p:nvSpPr>
          <p:cNvPr id="3" name="Content Placeholder 2">
            <a:extLst>
              <a:ext uri="{FF2B5EF4-FFF2-40B4-BE49-F238E27FC236}">
                <a16:creationId xmlns:a16="http://schemas.microsoft.com/office/drawing/2014/main" id="{CF6FE9E0-DA61-3459-00B2-2A0574F6DF51}"/>
              </a:ext>
            </a:extLst>
          </p:cNvPr>
          <p:cNvSpPr>
            <a:spLocks noGrp="1"/>
          </p:cNvSpPr>
          <p:nvPr>
            <p:ph idx="1"/>
          </p:nvPr>
        </p:nvSpPr>
        <p:spPr/>
        <p:txBody>
          <a:bodyPr/>
          <a:lstStyle/>
          <a:p>
            <a:r>
              <a:rPr lang="en-US" dirty="0"/>
              <a:t>Final stage of clot breakdown</a:t>
            </a:r>
          </a:p>
          <a:p>
            <a:r>
              <a:rPr lang="en-US" dirty="0"/>
              <a:t>Sequence of steps</a:t>
            </a:r>
          </a:p>
          <a:p>
            <a:r>
              <a:rPr lang="en-US" dirty="0"/>
              <a:t>injured tissues slowly release a chemical called t-PA which helps the body digest fibrin and the clot starts to dissolve</a:t>
            </a:r>
          </a:p>
          <a:p>
            <a:r>
              <a:rPr lang="en-US" dirty="0"/>
              <a:t>Plasmin is activated to help dissolve clot</a:t>
            </a:r>
          </a:p>
          <a:p>
            <a:endParaRPr lang="en-US" dirty="0"/>
          </a:p>
        </p:txBody>
      </p:sp>
      <p:pic>
        <p:nvPicPr>
          <p:cNvPr id="4" name="Audio Recording May 23, 2023 at 11:49:36 PM" descr="Audio Recording May 23, 2023 at 11:49:36 PM">
            <a:hlinkClick r:id="" action="ppaction://media"/>
            <a:extLst>
              <a:ext uri="{FF2B5EF4-FFF2-40B4-BE49-F238E27FC236}">
                <a16:creationId xmlns:a16="http://schemas.microsoft.com/office/drawing/2014/main" id="{ED17CAAE-C231-61E4-A684-CC5BB3F8963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817226" y="203200"/>
            <a:ext cx="812800" cy="812800"/>
          </a:xfrm>
          <a:prstGeom prst="rect">
            <a:avLst/>
          </a:prstGeom>
        </p:spPr>
      </p:pic>
    </p:spTree>
    <p:extLst>
      <p:ext uri="{BB962C8B-B14F-4D97-AF65-F5344CB8AC3E}">
        <p14:creationId xmlns:p14="http://schemas.microsoft.com/office/powerpoint/2010/main" val="311194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9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BECFFDC-94DB-4DA3-94FE-22FEDDA8FA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1" name="Rectangle 10">
            <a:extLst>
              <a:ext uri="{FF2B5EF4-FFF2-40B4-BE49-F238E27FC236}">
                <a16:creationId xmlns:a16="http://schemas.microsoft.com/office/drawing/2014/main" id="{0DC895F7-4E59-40FB-87DD-ACE47F94C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d blood cells suspended in mid-air">
            <a:extLst>
              <a:ext uri="{FF2B5EF4-FFF2-40B4-BE49-F238E27FC236}">
                <a16:creationId xmlns:a16="http://schemas.microsoft.com/office/drawing/2014/main" id="{B9DC9A6C-05B2-3A1B-3CFC-C56E69C9FDA6}"/>
              </a:ext>
            </a:extLst>
          </p:cNvPr>
          <p:cNvPicPr>
            <a:picLocks noChangeAspect="1"/>
          </p:cNvPicPr>
          <p:nvPr/>
        </p:nvPicPr>
        <p:blipFill rotWithShape="1">
          <a:blip r:embed="rId6">
            <a:alphaModFix amt="35000"/>
          </a:blip>
          <a:srcRect t="4232" b="5768"/>
          <a:stretch/>
        </p:blipFill>
        <p:spPr>
          <a:xfrm>
            <a:off x="20" y="10"/>
            <a:ext cx="12191980" cy="6857990"/>
          </a:xfrm>
          <a:prstGeom prst="rect">
            <a:avLst/>
          </a:prstGeom>
        </p:spPr>
      </p:pic>
      <p:pic>
        <p:nvPicPr>
          <p:cNvPr id="13" name="Picture 12">
            <a:extLst>
              <a:ext uri="{FF2B5EF4-FFF2-40B4-BE49-F238E27FC236}">
                <a16:creationId xmlns:a16="http://schemas.microsoft.com/office/drawing/2014/main" id="{1A4C720E-710D-44F8-A8D7-2BAA61E181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mt="51000"/>
            <a:extLst>
              <a:ext uri="{28A0092B-C50C-407E-A947-70E740481C1C}">
                <a14:useLocalDpi xmlns:a14="http://schemas.microsoft.com/office/drawing/2010/main" val="0"/>
              </a:ext>
            </a:extLst>
          </a:blip>
          <a:stretch>
            <a:fillRect/>
          </a:stretch>
        </p:blipFill>
        <p:spPr>
          <a:xfrm>
            <a:off x="1588" y="893"/>
            <a:ext cx="12188825" cy="6856214"/>
          </a:xfrm>
          <a:prstGeom prst="rect">
            <a:avLst/>
          </a:prstGeom>
        </p:spPr>
      </p:pic>
      <p:sp>
        <p:nvSpPr>
          <p:cNvPr id="2" name="Title 1">
            <a:extLst>
              <a:ext uri="{FF2B5EF4-FFF2-40B4-BE49-F238E27FC236}">
                <a16:creationId xmlns:a16="http://schemas.microsoft.com/office/drawing/2014/main" id="{0195C638-0EB3-997D-ECBD-90FABD5CD930}"/>
              </a:ext>
            </a:extLst>
          </p:cNvPr>
          <p:cNvSpPr>
            <a:spLocks noGrp="1"/>
          </p:cNvSpPr>
          <p:nvPr>
            <p:ph type="title"/>
          </p:nvPr>
        </p:nvSpPr>
        <p:spPr>
          <a:xfrm>
            <a:off x="3962399" y="1964267"/>
            <a:ext cx="7197726" cy="2421464"/>
          </a:xfrm>
        </p:spPr>
        <p:txBody>
          <a:bodyPr vert="horz" lIns="91440" tIns="45720" rIns="91440" bIns="45720" rtlCol="0" anchor="b">
            <a:normAutofit/>
          </a:bodyPr>
          <a:lstStyle/>
          <a:p>
            <a:pPr algn="r"/>
            <a:r>
              <a:rPr lang="en-US" sz="4800"/>
              <a:t>Think about it…</a:t>
            </a:r>
          </a:p>
        </p:txBody>
      </p:sp>
      <p:sp>
        <p:nvSpPr>
          <p:cNvPr id="3" name="Content Placeholder 2">
            <a:extLst>
              <a:ext uri="{FF2B5EF4-FFF2-40B4-BE49-F238E27FC236}">
                <a16:creationId xmlns:a16="http://schemas.microsoft.com/office/drawing/2014/main" id="{3367136D-5AC9-C610-5AF1-72838A1A345A}"/>
              </a:ext>
            </a:extLst>
          </p:cNvPr>
          <p:cNvSpPr>
            <a:spLocks noGrp="1"/>
          </p:cNvSpPr>
          <p:nvPr>
            <p:ph idx="1"/>
          </p:nvPr>
        </p:nvSpPr>
        <p:spPr>
          <a:xfrm>
            <a:off x="3962399" y="4385732"/>
            <a:ext cx="7197726" cy="1405467"/>
          </a:xfrm>
        </p:spPr>
        <p:txBody>
          <a:bodyPr vert="horz" lIns="91440" tIns="45720" rIns="91440" bIns="45720" rtlCol="0" anchor="t">
            <a:normAutofit/>
          </a:bodyPr>
          <a:lstStyle/>
          <a:p>
            <a:pPr marL="0" indent="0" algn="r">
              <a:buNone/>
            </a:pPr>
            <a:r>
              <a:rPr lang="en-US" cap="all"/>
              <a:t>How does blood move in an artery vs. in a vein?</a:t>
            </a:r>
          </a:p>
        </p:txBody>
      </p:sp>
      <p:pic>
        <p:nvPicPr>
          <p:cNvPr id="6" name="Audio Recording Jun 7, 2023 at 7:03:17 PM" descr="Audio Recording Jun 7, 2023 at 7:03:17 PM">
            <a:hlinkClick r:id="" action="ppaction://media"/>
            <a:extLst>
              <a:ext uri="{FF2B5EF4-FFF2-40B4-BE49-F238E27FC236}">
                <a16:creationId xmlns:a16="http://schemas.microsoft.com/office/drawing/2014/main" id="{5B0EF13A-6E5D-3CB8-2F2C-355096119DC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0125" y="169780"/>
            <a:ext cx="812800" cy="812800"/>
          </a:xfrm>
          <a:prstGeom prst="rect">
            <a:avLst/>
          </a:prstGeom>
        </p:spPr>
      </p:pic>
    </p:spTree>
    <p:extLst>
      <p:ext uri="{BB962C8B-B14F-4D97-AF65-F5344CB8AC3E}">
        <p14:creationId xmlns:p14="http://schemas.microsoft.com/office/powerpoint/2010/main" val="53956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822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EAA7A-F2BF-933A-C03F-BC76B6130994}"/>
              </a:ext>
            </a:extLst>
          </p:cNvPr>
          <p:cNvSpPr>
            <a:spLocks noGrp="1"/>
          </p:cNvSpPr>
          <p:nvPr>
            <p:ph type="title"/>
          </p:nvPr>
        </p:nvSpPr>
        <p:spPr/>
        <p:txBody>
          <a:bodyPr/>
          <a:lstStyle/>
          <a:p>
            <a:endParaRPr lang="en-US"/>
          </a:p>
        </p:txBody>
      </p:sp>
      <p:pic>
        <p:nvPicPr>
          <p:cNvPr id="1026" name="Picture 2" descr="Layers (tunics) of an artery, arteriole, and capillary">
            <a:extLst>
              <a:ext uri="{FF2B5EF4-FFF2-40B4-BE49-F238E27FC236}">
                <a16:creationId xmlns:a16="http://schemas.microsoft.com/office/drawing/2014/main" id="{2B114AD9-95F3-C21D-D21B-9A4D86DDA419}"/>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875294" y="120617"/>
            <a:ext cx="7423688" cy="6616766"/>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cording May 23, 2023 at 11:52:30 PM" descr="Audio Recording May 23, 2023 at 11:52:30 PM">
            <a:hlinkClick r:id="" action="ppaction://media"/>
            <a:extLst>
              <a:ext uri="{FF2B5EF4-FFF2-40B4-BE49-F238E27FC236}">
                <a16:creationId xmlns:a16="http://schemas.microsoft.com/office/drawing/2014/main" id="{3CC3C9EB-4160-AD41-ECDF-25A30BA32E6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93919" y="120617"/>
            <a:ext cx="812800" cy="812800"/>
          </a:xfrm>
          <a:prstGeom prst="rect">
            <a:avLst/>
          </a:prstGeom>
        </p:spPr>
      </p:pic>
    </p:spTree>
    <p:extLst>
      <p:ext uri="{BB962C8B-B14F-4D97-AF65-F5344CB8AC3E}">
        <p14:creationId xmlns:p14="http://schemas.microsoft.com/office/powerpoint/2010/main" val="161551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2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FE5F6-E788-8A54-3017-C9B2468D01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D4E34F-AA5B-35F7-C529-A108B2509ABE}"/>
              </a:ext>
            </a:extLst>
          </p:cNvPr>
          <p:cNvSpPr>
            <a:spLocks noGrp="1"/>
          </p:cNvSpPr>
          <p:nvPr>
            <p:ph idx="1"/>
          </p:nvPr>
        </p:nvSpPr>
        <p:spPr/>
        <p:txBody>
          <a:bodyPr/>
          <a:lstStyle/>
          <a:p>
            <a:endParaRPr lang="en-US"/>
          </a:p>
        </p:txBody>
      </p:sp>
      <p:pic>
        <p:nvPicPr>
          <p:cNvPr id="2050" name="Picture 2" descr="Structure of a venous valve">
            <a:extLst>
              <a:ext uri="{FF2B5EF4-FFF2-40B4-BE49-F238E27FC236}">
                <a16:creationId xmlns:a16="http://schemas.microsoft.com/office/drawing/2014/main" id="{1F58BEB8-91F6-9372-535B-D72038BDCE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5275" y="0"/>
            <a:ext cx="39814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cording May 23, 2023 at 11:53:06 PM" descr="Audio Recording May 23, 2023 at 11:53:06 PM">
            <a:hlinkClick r:id="" action="ppaction://media"/>
            <a:extLst>
              <a:ext uri="{FF2B5EF4-FFF2-40B4-BE49-F238E27FC236}">
                <a16:creationId xmlns:a16="http://schemas.microsoft.com/office/drawing/2014/main" id="{9C281C84-4A48-210D-1D16-72FC77020E5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14937" y="203200"/>
            <a:ext cx="812800" cy="812800"/>
          </a:xfrm>
          <a:prstGeom prst="rect">
            <a:avLst/>
          </a:prstGeom>
        </p:spPr>
      </p:pic>
    </p:spTree>
    <p:extLst>
      <p:ext uri="{BB962C8B-B14F-4D97-AF65-F5344CB8AC3E}">
        <p14:creationId xmlns:p14="http://schemas.microsoft.com/office/powerpoint/2010/main" val="121655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7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D94887-6A10-4F62-8EE1-B2BCFA1F3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an of a human brain in a neurology clinic">
            <a:extLst>
              <a:ext uri="{FF2B5EF4-FFF2-40B4-BE49-F238E27FC236}">
                <a16:creationId xmlns:a16="http://schemas.microsoft.com/office/drawing/2014/main" id="{D22F81A1-58E1-0614-619D-EB33C5CF12CF}"/>
              </a:ext>
            </a:extLst>
          </p:cNvPr>
          <p:cNvPicPr>
            <a:picLocks noChangeAspect="1"/>
          </p:cNvPicPr>
          <p:nvPr/>
        </p:nvPicPr>
        <p:blipFill rotWithShape="1">
          <a:blip r:embed="rId5">
            <a:alphaModFix amt="25000"/>
          </a:blip>
          <a:srcRect t="15907" b="9093"/>
          <a:stretch/>
        </p:blipFill>
        <p:spPr>
          <a:xfrm>
            <a:off x="20" y="10"/>
            <a:ext cx="12191980" cy="6857990"/>
          </a:xfrm>
          <a:prstGeom prst="rect">
            <a:avLst/>
          </a:prstGeom>
        </p:spPr>
      </p:pic>
      <p:pic>
        <p:nvPicPr>
          <p:cNvPr id="11" name="Picture 10">
            <a:extLst>
              <a:ext uri="{FF2B5EF4-FFF2-40B4-BE49-F238E27FC236}">
                <a16:creationId xmlns:a16="http://schemas.microsoft.com/office/drawing/2014/main" id="{A3D512BA-228A-4979-9312-ACD246E109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alphaModFix amt="39000"/>
            <a:extLst>
              <a:ext uri="{28A0092B-C50C-407E-A947-70E740481C1C}">
                <a14:useLocalDpi xmlns:a14="http://schemas.microsoft.com/office/drawing/2010/main" val="0"/>
              </a:ext>
            </a:extLst>
          </a:blip>
          <a:stretch>
            <a:fillRect/>
          </a:stretch>
        </p:blipFill>
        <p:spPr>
          <a:xfrm>
            <a:off x="1588" y="893"/>
            <a:ext cx="12188825" cy="6856214"/>
          </a:xfrm>
          <a:prstGeom prst="rect">
            <a:avLst/>
          </a:prstGeom>
        </p:spPr>
      </p:pic>
      <p:sp>
        <p:nvSpPr>
          <p:cNvPr id="2" name="Title 1">
            <a:extLst>
              <a:ext uri="{FF2B5EF4-FFF2-40B4-BE49-F238E27FC236}">
                <a16:creationId xmlns:a16="http://schemas.microsoft.com/office/drawing/2014/main" id="{592AB162-0651-431A-FE32-5FD6323C8752}"/>
              </a:ext>
            </a:extLst>
          </p:cNvPr>
          <p:cNvSpPr>
            <a:spLocks noGrp="1"/>
          </p:cNvSpPr>
          <p:nvPr>
            <p:ph type="title"/>
          </p:nvPr>
        </p:nvSpPr>
        <p:spPr>
          <a:xfrm>
            <a:off x="685801" y="609600"/>
            <a:ext cx="10131425" cy="1456267"/>
          </a:xfrm>
        </p:spPr>
        <p:txBody>
          <a:bodyPr>
            <a:normAutofit/>
          </a:bodyPr>
          <a:lstStyle/>
          <a:p>
            <a:r>
              <a:rPr lang="en-US" dirty="0"/>
              <a:t>Think about it</a:t>
            </a:r>
          </a:p>
        </p:txBody>
      </p:sp>
      <p:sp>
        <p:nvSpPr>
          <p:cNvPr id="3" name="Content Placeholder 2">
            <a:extLst>
              <a:ext uri="{FF2B5EF4-FFF2-40B4-BE49-F238E27FC236}">
                <a16:creationId xmlns:a16="http://schemas.microsoft.com/office/drawing/2014/main" id="{D3FD78E7-4062-9E37-0F3D-55CB4A212D76}"/>
              </a:ext>
            </a:extLst>
          </p:cNvPr>
          <p:cNvSpPr>
            <a:spLocks noGrp="1"/>
          </p:cNvSpPr>
          <p:nvPr>
            <p:ph idx="1"/>
          </p:nvPr>
        </p:nvSpPr>
        <p:spPr>
          <a:xfrm>
            <a:off x="685801" y="2142067"/>
            <a:ext cx="10131425" cy="3649133"/>
          </a:xfrm>
        </p:spPr>
        <p:txBody>
          <a:bodyPr>
            <a:normAutofit/>
          </a:bodyPr>
          <a:lstStyle/>
          <a:p>
            <a:r>
              <a:rPr lang="en-US" dirty="0"/>
              <a:t>What are some disorders caused by thrombosis or bleeding?</a:t>
            </a:r>
          </a:p>
          <a:p>
            <a:pPr marL="0" indent="0">
              <a:buNone/>
            </a:pPr>
            <a:endParaRPr lang="en-US" dirty="0"/>
          </a:p>
        </p:txBody>
      </p:sp>
      <p:pic>
        <p:nvPicPr>
          <p:cNvPr id="4" name="Audio Recording May 23, 2023 at 11:36:24 PM" descr="Audio Recording May 23, 2023 at 11:36:24 PM">
            <a:hlinkClick r:id="" action="ppaction://media"/>
            <a:extLst>
              <a:ext uri="{FF2B5EF4-FFF2-40B4-BE49-F238E27FC236}">
                <a16:creationId xmlns:a16="http://schemas.microsoft.com/office/drawing/2014/main" id="{28F50DCE-F568-84BE-0FCF-E1840937816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95039" y="203200"/>
            <a:ext cx="812800" cy="812800"/>
          </a:xfrm>
          <a:prstGeom prst="rect">
            <a:avLst/>
          </a:prstGeom>
        </p:spPr>
      </p:pic>
    </p:spTree>
    <p:extLst>
      <p:ext uri="{BB962C8B-B14F-4D97-AF65-F5344CB8AC3E}">
        <p14:creationId xmlns:p14="http://schemas.microsoft.com/office/powerpoint/2010/main" val="30182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5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1BD2B-1ABF-F92A-791C-494625ECB1B6}"/>
              </a:ext>
            </a:extLst>
          </p:cNvPr>
          <p:cNvSpPr>
            <a:spLocks noGrp="1"/>
          </p:cNvSpPr>
          <p:nvPr>
            <p:ph type="title"/>
          </p:nvPr>
        </p:nvSpPr>
        <p:spPr>
          <a:xfrm>
            <a:off x="890338" y="640080"/>
            <a:ext cx="3734014" cy="3566160"/>
          </a:xfrm>
        </p:spPr>
        <p:txBody>
          <a:bodyPr vert="horz" lIns="91440" tIns="45720" rIns="91440" bIns="45720" rtlCol="0" anchor="b">
            <a:normAutofit/>
          </a:bodyPr>
          <a:lstStyle/>
          <a:p>
            <a:pPr algn="ctr"/>
            <a:r>
              <a:rPr lang="en-US" sz="2800" dirty="0"/>
              <a:t>Venous Thromboembolism (VTE)</a:t>
            </a:r>
          </a:p>
        </p:txBody>
      </p:sp>
      <p:pic>
        <p:nvPicPr>
          <p:cNvPr id="3074" name="Picture 2">
            <a:extLst>
              <a:ext uri="{FF2B5EF4-FFF2-40B4-BE49-F238E27FC236}">
                <a16:creationId xmlns:a16="http://schemas.microsoft.com/office/drawing/2014/main" id="{F8EC0401-BDAE-7C3D-CB2A-3F6B11650AE4}"/>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t="8344" r="-1" b="1688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4" name="Audio Recording May 23, 2023 at 11:53:51 PM" descr="Audio Recording May 23, 2023 at 11:53:51 PM">
            <a:hlinkClick r:id="" action="ppaction://media"/>
            <a:extLst>
              <a:ext uri="{FF2B5EF4-FFF2-40B4-BE49-F238E27FC236}">
                <a16:creationId xmlns:a16="http://schemas.microsoft.com/office/drawing/2014/main" id="{6524D493-9493-F84A-DAD1-3764A5B9336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895262" y="233680"/>
            <a:ext cx="812800" cy="812800"/>
          </a:xfrm>
          <a:prstGeom prst="rect">
            <a:avLst/>
          </a:prstGeom>
        </p:spPr>
      </p:pic>
    </p:spTree>
    <p:extLst>
      <p:ext uri="{BB962C8B-B14F-4D97-AF65-F5344CB8AC3E}">
        <p14:creationId xmlns:p14="http://schemas.microsoft.com/office/powerpoint/2010/main" val="16744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1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5"/>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C0F5F-F924-1F8D-5743-2F3C73C19626}"/>
              </a:ext>
            </a:extLst>
          </p:cNvPr>
          <p:cNvSpPr>
            <a:spLocks noGrp="1"/>
          </p:cNvSpPr>
          <p:nvPr>
            <p:ph type="title"/>
          </p:nvPr>
        </p:nvSpPr>
        <p:spPr>
          <a:xfrm>
            <a:off x="685799" y="1150076"/>
            <a:ext cx="3659389" cy="4557849"/>
          </a:xfrm>
        </p:spPr>
        <p:txBody>
          <a:bodyPr>
            <a:normAutofit/>
          </a:bodyPr>
          <a:lstStyle/>
          <a:p>
            <a:pPr algn="r"/>
            <a:r>
              <a:rPr lang="en-US" dirty="0"/>
              <a:t>VTE</a:t>
            </a:r>
            <a:endParaRPr lang="en-US"/>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DD8472D-9FE6-4F26-4472-0EC43F1D50A3}"/>
              </a:ext>
            </a:extLst>
          </p:cNvPr>
          <p:cNvSpPr>
            <a:spLocks noGrp="1"/>
          </p:cNvSpPr>
          <p:nvPr>
            <p:ph idx="1"/>
          </p:nvPr>
        </p:nvSpPr>
        <p:spPr>
          <a:xfrm>
            <a:off x="4988658" y="1150076"/>
            <a:ext cx="6517543" cy="4557849"/>
          </a:xfrm>
        </p:spPr>
        <p:txBody>
          <a:bodyPr>
            <a:normAutofit/>
          </a:bodyPr>
          <a:lstStyle/>
          <a:p>
            <a:r>
              <a:rPr lang="en-US" dirty="0"/>
              <a:t>Risk factors: immobility, bedrest, cancer, myocardial infarction (MI), excess of estrogen (i.e. birth control pills), smoking, obesity, surgery, heart failure, sepsis, pregnancy and post-partum.</a:t>
            </a:r>
          </a:p>
          <a:p>
            <a:r>
              <a:rPr lang="en-US" dirty="0"/>
              <a:t>Occurs when blood flow slows or stops and blood accumulates</a:t>
            </a:r>
          </a:p>
          <a:p>
            <a:r>
              <a:rPr lang="en-US" dirty="0"/>
              <a:t>Platelets and clotting factors aren’t as mobile so they stick together and the body’s clot inhibitors can’t bind to that clot as easily</a:t>
            </a:r>
          </a:p>
          <a:p>
            <a:r>
              <a:rPr lang="en-US" dirty="0"/>
              <a:t>Puts patient at high risk for stroke &amp; </a:t>
            </a:r>
            <a:r>
              <a:rPr lang="en-US" dirty="0" err="1"/>
              <a:t>thromboemboli</a:t>
            </a:r>
            <a:r>
              <a:rPr lang="en-US" dirty="0"/>
              <a:t> (lung clot)</a:t>
            </a:r>
          </a:p>
          <a:p>
            <a:r>
              <a:rPr lang="en-US" dirty="0"/>
              <a:t>Treatment: heparin, </a:t>
            </a:r>
            <a:r>
              <a:rPr lang="en-US" dirty="0" err="1"/>
              <a:t>lovenox</a:t>
            </a:r>
            <a:r>
              <a:rPr lang="en-US" dirty="0"/>
              <a:t> or other drugs. Compression stockings, sequential compression devices, and best of all… ambulation</a:t>
            </a:r>
          </a:p>
        </p:txBody>
      </p:sp>
      <p:pic>
        <p:nvPicPr>
          <p:cNvPr id="4" name="Audio Recording May 23, 2023 at 11:56:34 PM" descr="Audio Recording May 23, 2023 at 11:56:34 PM">
            <a:hlinkClick r:id="" action="ppaction://media"/>
            <a:extLst>
              <a:ext uri="{FF2B5EF4-FFF2-40B4-BE49-F238E27FC236}">
                <a16:creationId xmlns:a16="http://schemas.microsoft.com/office/drawing/2014/main" id="{43BCB34C-5A54-6079-79C7-C151A90C243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2495" y="248160"/>
            <a:ext cx="812800" cy="812800"/>
          </a:xfrm>
          <a:prstGeom prst="rect">
            <a:avLst/>
          </a:prstGeom>
        </p:spPr>
      </p:pic>
    </p:spTree>
    <p:extLst>
      <p:ext uri="{BB962C8B-B14F-4D97-AF65-F5344CB8AC3E}">
        <p14:creationId xmlns:p14="http://schemas.microsoft.com/office/powerpoint/2010/main" val="206776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65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5"/>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AB207C-D7B5-52D5-A918-60235DF91C45}"/>
              </a:ext>
            </a:extLst>
          </p:cNvPr>
          <p:cNvSpPr>
            <a:spLocks noGrp="1"/>
          </p:cNvSpPr>
          <p:nvPr>
            <p:ph type="title"/>
          </p:nvPr>
        </p:nvSpPr>
        <p:spPr>
          <a:xfrm>
            <a:off x="685799" y="1150076"/>
            <a:ext cx="3659389" cy="4557849"/>
          </a:xfrm>
        </p:spPr>
        <p:txBody>
          <a:bodyPr>
            <a:normAutofit/>
          </a:bodyPr>
          <a:lstStyle/>
          <a:p>
            <a:pPr algn="r"/>
            <a:r>
              <a:rPr lang="en-US" dirty="0"/>
              <a:t>Who is at risk for bleeding?</a:t>
            </a:r>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7CAE167-E8D3-A952-F85B-CCF9B780DE0E}"/>
              </a:ext>
            </a:extLst>
          </p:cNvPr>
          <p:cNvSpPr>
            <a:spLocks noGrp="1"/>
          </p:cNvSpPr>
          <p:nvPr>
            <p:ph idx="1"/>
          </p:nvPr>
        </p:nvSpPr>
        <p:spPr>
          <a:xfrm>
            <a:off x="4988658" y="1150076"/>
            <a:ext cx="6517543" cy="4557849"/>
          </a:xfrm>
        </p:spPr>
        <p:txBody>
          <a:bodyPr>
            <a:normAutofit/>
          </a:bodyPr>
          <a:lstStyle/>
          <a:p>
            <a:r>
              <a:rPr lang="en-US" dirty="0"/>
              <a:t>Deficient in platelets or von </a:t>
            </a:r>
            <a:r>
              <a:rPr lang="en-US" dirty="0" err="1"/>
              <a:t>willenbrand</a:t>
            </a:r>
            <a:r>
              <a:rPr lang="en-US" dirty="0"/>
              <a:t> factor</a:t>
            </a:r>
          </a:p>
          <a:p>
            <a:r>
              <a:rPr lang="en-US" dirty="0"/>
              <a:t>Liver failure  - means enough clotting factors are not made in the liver</a:t>
            </a:r>
          </a:p>
          <a:p>
            <a:r>
              <a:rPr lang="en-US" dirty="0"/>
              <a:t>Low platelets from low production in bone marrow from leukemia, aplastic anemia, radiation, chemo, other blood cancers, or another condition like DIC, TTP</a:t>
            </a:r>
          </a:p>
        </p:txBody>
      </p:sp>
      <p:pic>
        <p:nvPicPr>
          <p:cNvPr id="4" name="Audio Recording May 23, 2023 at 11:58:07 PM" descr="Audio Recording May 23, 2023 at 11:58:07 PM">
            <a:hlinkClick r:id="" action="ppaction://media"/>
            <a:extLst>
              <a:ext uri="{FF2B5EF4-FFF2-40B4-BE49-F238E27FC236}">
                <a16:creationId xmlns:a16="http://schemas.microsoft.com/office/drawing/2014/main" id="{44F4544E-1657-DB87-710C-0E7A6B9EDE2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99801" y="168638"/>
            <a:ext cx="812800" cy="812800"/>
          </a:xfrm>
          <a:prstGeom prst="rect">
            <a:avLst/>
          </a:prstGeom>
        </p:spPr>
      </p:pic>
    </p:spTree>
    <p:extLst>
      <p:ext uri="{BB962C8B-B14F-4D97-AF65-F5344CB8AC3E}">
        <p14:creationId xmlns:p14="http://schemas.microsoft.com/office/powerpoint/2010/main" val="352144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2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47697-D4B9-F8DB-3329-DCB6B8F81F3B}"/>
              </a:ext>
            </a:extLst>
          </p:cNvPr>
          <p:cNvSpPr>
            <a:spLocks noGrp="1"/>
          </p:cNvSpPr>
          <p:nvPr>
            <p:ph type="title"/>
          </p:nvPr>
        </p:nvSpPr>
        <p:spPr/>
        <p:txBody>
          <a:bodyPr/>
          <a:lstStyle/>
          <a:p>
            <a:r>
              <a:rPr lang="en-US" dirty="0"/>
              <a:t>S/S of thrombocytopenia or a bleeding disorder</a:t>
            </a:r>
          </a:p>
        </p:txBody>
      </p:sp>
      <p:sp>
        <p:nvSpPr>
          <p:cNvPr id="3" name="Content Placeholder 2">
            <a:extLst>
              <a:ext uri="{FF2B5EF4-FFF2-40B4-BE49-F238E27FC236}">
                <a16:creationId xmlns:a16="http://schemas.microsoft.com/office/drawing/2014/main" id="{5951FF87-7EC4-6052-A0F4-271DF45DA79D}"/>
              </a:ext>
            </a:extLst>
          </p:cNvPr>
          <p:cNvSpPr>
            <a:spLocks noGrp="1"/>
          </p:cNvSpPr>
          <p:nvPr>
            <p:ph idx="1"/>
          </p:nvPr>
        </p:nvSpPr>
        <p:spPr/>
        <p:txBody>
          <a:bodyPr/>
          <a:lstStyle/>
          <a:p>
            <a:r>
              <a:rPr lang="en-US" dirty="0"/>
              <a:t>Nosebleed (epistaxis)</a:t>
            </a:r>
          </a:p>
          <a:p>
            <a:r>
              <a:rPr lang="en-US" dirty="0"/>
              <a:t>Petechiae/purpura (cluster of petechiae)</a:t>
            </a:r>
          </a:p>
          <a:p>
            <a:r>
              <a:rPr lang="en-US" dirty="0"/>
              <a:t>Bleeding gums</a:t>
            </a:r>
          </a:p>
          <a:p>
            <a:r>
              <a:rPr lang="en-US" dirty="0"/>
              <a:t>Excessive vaginal bleeding</a:t>
            </a:r>
          </a:p>
          <a:p>
            <a:r>
              <a:rPr lang="en-US" dirty="0"/>
              <a:t>Bloody stools (melena) or vomiting blood (hematemesis)</a:t>
            </a:r>
          </a:p>
          <a:p>
            <a:r>
              <a:rPr lang="en-US" dirty="0"/>
              <a:t>Enlarged spleen </a:t>
            </a:r>
          </a:p>
          <a:p>
            <a:r>
              <a:rPr lang="en-US" dirty="0"/>
              <a:t>Biggest concern – intracranial hemorrhage (brain bleed)</a:t>
            </a:r>
          </a:p>
        </p:txBody>
      </p:sp>
      <p:pic>
        <p:nvPicPr>
          <p:cNvPr id="4" name="Audio Recording May 24, 2023 at 12:04:04 AM" descr="Audio Recording May 24, 2023 at 12:04:04 AM">
            <a:hlinkClick r:id="" action="ppaction://media"/>
            <a:extLst>
              <a:ext uri="{FF2B5EF4-FFF2-40B4-BE49-F238E27FC236}">
                <a16:creationId xmlns:a16="http://schemas.microsoft.com/office/drawing/2014/main" id="{9381A2CC-7705-C97F-DBDD-E63893F1D89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17226" y="257875"/>
            <a:ext cx="812800" cy="812800"/>
          </a:xfrm>
          <a:prstGeom prst="rect">
            <a:avLst/>
          </a:prstGeom>
        </p:spPr>
      </p:pic>
    </p:spTree>
    <p:extLst>
      <p:ext uri="{BB962C8B-B14F-4D97-AF65-F5344CB8AC3E}">
        <p14:creationId xmlns:p14="http://schemas.microsoft.com/office/powerpoint/2010/main" val="395231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4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46C5A-FD56-CC0A-4C4F-96D67E59D139}"/>
              </a:ext>
            </a:extLst>
          </p:cNvPr>
          <p:cNvSpPr>
            <a:spLocks noGrp="1"/>
          </p:cNvSpPr>
          <p:nvPr>
            <p:ph type="title"/>
          </p:nvPr>
        </p:nvSpPr>
        <p:spPr/>
        <p:txBody>
          <a:bodyPr/>
          <a:lstStyle/>
          <a:p>
            <a:r>
              <a:rPr lang="en-US" dirty="0"/>
              <a:t>petechiae</a:t>
            </a:r>
          </a:p>
        </p:txBody>
      </p:sp>
      <p:sp>
        <p:nvSpPr>
          <p:cNvPr id="3" name="Content Placeholder 2">
            <a:extLst>
              <a:ext uri="{FF2B5EF4-FFF2-40B4-BE49-F238E27FC236}">
                <a16:creationId xmlns:a16="http://schemas.microsoft.com/office/drawing/2014/main" id="{6DEBAA19-7843-8420-4168-367FA1031FBB}"/>
              </a:ext>
            </a:extLst>
          </p:cNvPr>
          <p:cNvSpPr>
            <a:spLocks noGrp="1"/>
          </p:cNvSpPr>
          <p:nvPr>
            <p:ph idx="1"/>
          </p:nvPr>
        </p:nvSpPr>
        <p:spPr/>
        <p:txBody>
          <a:bodyPr/>
          <a:lstStyle/>
          <a:p>
            <a:endParaRPr lang="en-US"/>
          </a:p>
        </p:txBody>
      </p:sp>
      <p:pic>
        <p:nvPicPr>
          <p:cNvPr id="4098" name="Picture 2">
            <a:extLst>
              <a:ext uri="{FF2B5EF4-FFF2-40B4-BE49-F238E27FC236}">
                <a16:creationId xmlns:a16="http://schemas.microsoft.com/office/drawing/2014/main" id="{642FF10E-09B5-8433-BE1F-F8CB78F174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5397" y="164024"/>
            <a:ext cx="8706603" cy="6529952"/>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cording May 24, 2023 at 12:07:33 AM" descr="Audio Recording May 24, 2023 at 12:07:33 AM">
            <a:hlinkClick r:id="" action="ppaction://media"/>
            <a:extLst>
              <a:ext uri="{FF2B5EF4-FFF2-40B4-BE49-F238E27FC236}">
                <a16:creationId xmlns:a16="http://schemas.microsoft.com/office/drawing/2014/main" id="{64E43088-C6E8-5F95-27A2-AB1DEBDBD96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79200" y="164024"/>
            <a:ext cx="812800" cy="812800"/>
          </a:xfrm>
          <a:prstGeom prst="rect">
            <a:avLst/>
          </a:prstGeom>
        </p:spPr>
      </p:pic>
    </p:spTree>
    <p:extLst>
      <p:ext uri="{BB962C8B-B14F-4D97-AF65-F5344CB8AC3E}">
        <p14:creationId xmlns:p14="http://schemas.microsoft.com/office/powerpoint/2010/main" val="242197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21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5"/>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D94887-6A10-4F62-8EE1-B2BCFA1F3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st tubes with samples on a test tube rack">
            <a:extLst>
              <a:ext uri="{FF2B5EF4-FFF2-40B4-BE49-F238E27FC236}">
                <a16:creationId xmlns:a16="http://schemas.microsoft.com/office/drawing/2014/main" id="{A8F9E315-F59E-16BE-CEEA-B5E4B33E380B}"/>
              </a:ext>
            </a:extLst>
          </p:cNvPr>
          <p:cNvPicPr>
            <a:picLocks noChangeAspect="1"/>
          </p:cNvPicPr>
          <p:nvPr/>
        </p:nvPicPr>
        <p:blipFill rotWithShape="1">
          <a:blip r:embed="rId6">
            <a:alphaModFix amt="20000"/>
          </a:blip>
          <a:srcRect t="14118" b="1613"/>
          <a:stretch/>
        </p:blipFill>
        <p:spPr>
          <a:xfrm>
            <a:off x="20" y="10"/>
            <a:ext cx="12191980" cy="6857990"/>
          </a:xfrm>
          <a:prstGeom prst="rect">
            <a:avLst/>
          </a:prstGeom>
        </p:spPr>
      </p:pic>
      <p:pic>
        <p:nvPicPr>
          <p:cNvPr id="11" name="Picture 10">
            <a:extLst>
              <a:ext uri="{FF2B5EF4-FFF2-40B4-BE49-F238E27FC236}">
                <a16:creationId xmlns:a16="http://schemas.microsoft.com/office/drawing/2014/main" id="{A3D512BA-228A-4979-9312-ACD246E109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F774296E-CF3F-A057-9770-185BD896D043}"/>
              </a:ext>
            </a:extLst>
          </p:cNvPr>
          <p:cNvSpPr>
            <a:spLocks noGrp="1"/>
          </p:cNvSpPr>
          <p:nvPr>
            <p:ph type="title"/>
          </p:nvPr>
        </p:nvSpPr>
        <p:spPr>
          <a:xfrm>
            <a:off x="685801" y="609600"/>
            <a:ext cx="10131425" cy="1456267"/>
          </a:xfrm>
        </p:spPr>
        <p:txBody>
          <a:bodyPr>
            <a:normAutofit/>
          </a:bodyPr>
          <a:lstStyle/>
          <a:p>
            <a:r>
              <a:rPr lang="en-US" dirty="0"/>
              <a:t>Lab values of someone with a bleeding disorder</a:t>
            </a:r>
          </a:p>
        </p:txBody>
      </p:sp>
      <p:sp>
        <p:nvSpPr>
          <p:cNvPr id="3" name="Content Placeholder 2">
            <a:extLst>
              <a:ext uri="{FF2B5EF4-FFF2-40B4-BE49-F238E27FC236}">
                <a16:creationId xmlns:a16="http://schemas.microsoft.com/office/drawing/2014/main" id="{2794B846-19B0-4794-0F2F-675A87FA8F04}"/>
              </a:ext>
            </a:extLst>
          </p:cNvPr>
          <p:cNvSpPr>
            <a:spLocks noGrp="1"/>
          </p:cNvSpPr>
          <p:nvPr>
            <p:ph idx="1"/>
          </p:nvPr>
        </p:nvSpPr>
        <p:spPr>
          <a:xfrm>
            <a:off x="685801" y="2142067"/>
            <a:ext cx="10131425" cy="3649133"/>
          </a:xfrm>
        </p:spPr>
        <p:txBody>
          <a:bodyPr>
            <a:normAutofit/>
          </a:bodyPr>
          <a:lstStyle/>
          <a:p>
            <a:r>
              <a:rPr lang="en-US" dirty="0"/>
              <a:t>Low platelet count</a:t>
            </a:r>
          </a:p>
          <a:p>
            <a:r>
              <a:rPr lang="en-US" dirty="0"/>
              <a:t> low </a:t>
            </a:r>
            <a:r>
              <a:rPr lang="en-US" dirty="0" err="1"/>
              <a:t>pTT</a:t>
            </a:r>
            <a:r>
              <a:rPr lang="en-US" dirty="0"/>
              <a:t>/INR</a:t>
            </a:r>
          </a:p>
        </p:txBody>
      </p:sp>
      <p:pic>
        <p:nvPicPr>
          <p:cNvPr id="4" name="Audio Recording May 24, 2023 at 12:08:17 AM" descr="Audio Recording May 24, 2023 at 12:08:17 AM">
            <a:hlinkClick r:id="" action="ppaction://media"/>
            <a:extLst>
              <a:ext uri="{FF2B5EF4-FFF2-40B4-BE49-F238E27FC236}">
                <a16:creationId xmlns:a16="http://schemas.microsoft.com/office/drawing/2014/main" id="{14E85763-C1C4-2A80-9294-89EFE22F547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690207" y="266039"/>
            <a:ext cx="812800" cy="812800"/>
          </a:xfrm>
          <a:prstGeom prst="rect">
            <a:avLst/>
          </a:prstGeom>
        </p:spPr>
      </p:pic>
    </p:spTree>
    <p:extLst>
      <p:ext uri="{BB962C8B-B14F-4D97-AF65-F5344CB8AC3E}">
        <p14:creationId xmlns:p14="http://schemas.microsoft.com/office/powerpoint/2010/main" val="162174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3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85BFA-8E2E-EE81-4B84-6680997AF51A}"/>
              </a:ext>
            </a:extLst>
          </p:cNvPr>
          <p:cNvSpPr>
            <a:spLocks noGrp="1"/>
          </p:cNvSpPr>
          <p:nvPr>
            <p:ph type="title"/>
          </p:nvPr>
        </p:nvSpPr>
        <p:spPr/>
        <p:txBody>
          <a:bodyPr/>
          <a:lstStyle/>
          <a:p>
            <a:r>
              <a:rPr lang="en-US" dirty="0"/>
              <a:t>Immune thrombocytopenic purpura (ITP)</a:t>
            </a:r>
          </a:p>
        </p:txBody>
      </p:sp>
      <p:sp>
        <p:nvSpPr>
          <p:cNvPr id="3" name="Content Placeholder 2">
            <a:extLst>
              <a:ext uri="{FF2B5EF4-FFF2-40B4-BE49-F238E27FC236}">
                <a16:creationId xmlns:a16="http://schemas.microsoft.com/office/drawing/2014/main" id="{3E0691C7-1F59-7E23-303C-283641EA3F40}"/>
              </a:ext>
            </a:extLst>
          </p:cNvPr>
          <p:cNvSpPr>
            <a:spLocks noGrp="1"/>
          </p:cNvSpPr>
          <p:nvPr>
            <p:ph idx="1"/>
          </p:nvPr>
        </p:nvSpPr>
        <p:spPr/>
        <p:txBody>
          <a:bodyPr/>
          <a:lstStyle/>
          <a:p>
            <a:r>
              <a:rPr lang="en-US" dirty="0"/>
              <a:t>Autoimmune disorder or acquired after an infection (ex: hep c, HIV, H. pylori)</a:t>
            </a:r>
          </a:p>
          <a:p>
            <a:r>
              <a:rPr lang="en-US" dirty="0"/>
              <a:t>Body forms antibodies against platelets</a:t>
            </a:r>
          </a:p>
          <a:p>
            <a:r>
              <a:rPr lang="en-US" dirty="0" err="1"/>
              <a:t>Plt</a:t>
            </a:r>
            <a:r>
              <a:rPr lang="en-US" dirty="0"/>
              <a:t> formation can be inhibited, and platelets destroyed</a:t>
            </a:r>
          </a:p>
          <a:p>
            <a:r>
              <a:rPr lang="en-US" dirty="0"/>
              <a:t>Occurs mostly in children, sometimes they can outgrow this disorder</a:t>
            </a:r>
          </a:p>
          <a:p>
            <a:r>
              <a:rPr lang="en-US" dirty="0"/>
              <a:t>s/s – bruising, gums bleeding, splenomegaly, epistaxis, platelet counts less than 30,000</a:t>
            </a:r>
          </a:p>
          <a:p>
            <a:r>
              <a:rPr lang="en-US" dirty="0"/>
              <a:t>Some cases are mild and some are more severe, requiring splenectomy, immunosuppressant drugs</a:t>
            </a:r>
          </a:p>
          <a:p>
            <a:r>
              <a:rPr lang="en-US" dirty="0"/>
              <a:t>Some cases can resolve w/o treatment</a:t>
            </a:r>
          </a:p>
          <a:p>
            <a:endParaRPr lang="en-US" dirty="0"/>
          </a:p>
        </p:txBody>
      </p:sp>
      <p:pic>
        <p:nvPicPr>
          <p:cNvPr id="4" name="Audio Recording May 24, 2023 at 12:13:03 AM" descr="Audio Recording May 24, 2023 at 12:13:03 AM">
            <a:hlinkClick r:id="" action="ppaction://media"/>
            <a:extLst>
              <a:ext uri="{FF2B5EF4-FFF2-40B4-BE49-F238E27FC236}">
                <a16:creationId xmlns:a16="http://schemas.microsoft.com/office/drawing/2014/main" id="{CC02013A-4D1E-84D5-95E4-007FDBD1716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99799" y="203200"/>
            <a:ext cx="812800" cy="812800"/>
          </a:xfrm>
          <a:prstGeom prst="rect">
            <a:avLst/>
          </a:prstGeom>
        </p:spPr>
      </p:pic>
    </p:spTree>
    <p:extLst>
      <p:ext uri="{BB962C8B-B14F-4D97-AF65-F5344CB8AC3E}">
        <p14:creationId xmlns:p14="http://schemas.microsoft.com/office/powerpoint/2010/main" val="399746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0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4D94B-F47C-4F87-A5D8-5E738CDDE992}"/>
              </a:ext>
            </a:extLst>
          </p:cNvPr>
          <p:cNvSpPr>
            <a:spLocks noGrp="1"/>
          </p:cNvSpPr>
          <p:nvPr>
            <p:ph type="title"/>
          </p:nvPr>
        </p:nvSpPr>
        <p:spPr/>
        <p:txBody>
          <a:bodyPr/>
          <a:lstStyle/>
          <a:p>
            <a:r>
              <a:rPr lang="en-US" dirty="0"/>
              <a:t>Thrombotic thrombocytopenia purpura (TTP)</a:t>
            </a:r>
          </a:p>
        </p:txBody>
      </p:sp>
      <p:sp>
        <p:nvSpPr>
          <p:cNvPr id="3" name="Content Placeholder 2">
            <a:extLst>
              <a:ext uri="{FF2B5EF4-FFF2-40B4-BE49-F238E27FC236}">
                <a16:creationId xmlns:a16="http://schemas.microsoft.com/office/drawing/2014/main" id="{0FD17CE4-961E-C1A9-0235-D37B2856E4A9}"/>
              </a:ext>
            </a:extLst>
          </p:cNvPr>
          <p:cNvSpPr>
            <a:spLocks noGrp="1"/>
          </p:cNvSpPr>
          <p:nvPr>
            <p:ph idx="1"/>
          </p:nvPr>
        </p:nvSpPr>
        <p:spPr/>
        <p:txBody>
          <a:bodyPr>
            <a:normAutofit/>
          </a:bodyPr>
          <a:lstStyle/>
          <a:p>
            <a:r>
              <a:rPr lang="en-US" dirty="0"/>
              <a:t>Combo of Thrombocytopenia, hemolytic anemia</a:t>
            </a:r>
          </a:p>
          <a:p>
            <a:r>
              <a:rPr lang="en-US" dirty="0"/>
              <a:t>Rare</a:t>
            </a:r>
          </a:p>
          <a:p>
            <a:r>
              <a:rPr lang="en-US" dirty="0"/>
              <a:t>Sometimes genetic but more often acquired from an infection</a:t>
            </a:r>
          </a:p>
          <a:p>
            <a:r>
              <a:rPr lang="en-US" dirty="0"/>
              <a:t>Caused by a deficiency in ADAMTS 13 enzyme that prevents clotting</a:t>
            </a:r>
          </a:p>
          <a:p>
            <a:r>
              <a:rPr lang="en-US" dirty="0"/>
              <a:t> People get clots in their vascular system because of overactive clotting, but will have bleeding elsewhere because their platelets are used up</a:t>
            </a:r>
          </a:p>
          <a:p>
            <a:r>
              <a:rPr lang="en-US" dirty="0"/>
              <a:t>These small clots can lead to organ damage</a:t>
            </a:r>
          </a:p>
          <a:p>
            <a:r>
              <a:rPr lang="en-US" dirty="0"/>
              <a:t>Will see s/s of anemia</a:t>
            </a:r>
          </a:p>
          <a:p>
            <a:r>
              <a:rPr lang="en-US" dirty="0"/>
              <a:t>Treatment: plasmapheresis</a:t>
            </a:r>
          </a:p>
          <a:p>
            <a:endParaRPr lang="en-US" dirty="0"/>
          </a:p>
        </p:txBody>
      </p:sp>
      <p:pic>
        <p:nvPicPr>
          <p:cNvPr id="4" name="Audio Recording May 24, 2023 at 12:14:43 AM" descr="Audio Recording May 24, 2023 at 12:14:43 AM">
            <a:hlinkClick r:id="" action="ppaction://media"/>
            <a:extLst>
              <a:ext uri="{FF2B5EF4-FFF2-40B4-BE49-F238E27FC236}">
                <a16:creationId xmlns:a16="http://schemas.microsoft.com/office/drawing/2014/main" id="{B64D6BE8-9EEF-ECB5-0A8F-F00F1B03195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99799" y="203200"/>
            <a:ext cx="812800" cy="812800"/>
          </a:xfrm>
          <a:prstGeom prst="rect">
            <a:avLst/>
          </a:prstGeom>
        </p:spPr>
      </p:pic>
    </p:spTree>
    <p:extLst>
      <p:ext uri="{BB962C8B-B14F-4D97-AF65-F5344CB8AC3E}">
        <p14:creationId xmlns:p14="http://schemas.microsoft.com/office/powerpoint/2010/main" val="3524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0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259DF-8BC1-642A-1817-AF5F5DEB4F62}"/>
              </a:ext>
            </a:extLst>
          </p:cNvPr>
          <p:cNvSpPr>
            <a:spLocks noGrp="1"/>
          </p:cNvSpPr>
          <p:nvPr>
            <p:ph type="title"/>
          </p:nvPr>
        </p:nvSpPr>
        <p:spPr/>
        <p:txBody>
          <a:bodyPr/>
          <a:lstStyle/>
          <a:p>
            <a:r>
              <a:rPr lang="en-US" dirty="0"/>
              <a:t>Heparin Induced thrombocytopenia (HIT)</a:t>
            </a:r>
          </a:p>
        </p:txBody>
      </p:sp>
      <p:sp>
        <p:nvSpPr>
          <p:cNvPr id="3" name="Content Placeholder 2">
            <a:extLst>
              <a:ext uri="{FF2B5EF4-FFF2-40B4-BE49-F238E27FC236}">
                <a16:creationId xmlns:a16="http://schemas.microsoft.com/office/drawing/2014/main" id="{2A8F3C90-1F92-E491-6CEC-B44E78A393FA}"/>
              </a:ext>
            </a:extLst>
          </p:cNvPr>
          <p:cNvSpPr>
            <a:spLocks noGrp="1"/>
          </p:cNvSpPr>
          <p:nvPr>
            <p:ph idx="1"/>
          </p:nvPr>
        </p:nvSpPr>
        <p:spPr/>
        <p:txBody>
          <a:bodyPr/>
          <a:lstStyle/>
          <a:p>
            <a:r>
              <a:rPr lang="en-US" dirty="0"/>
              <a:t>About 10% of those who receive Heparin have mild HIT, about 1-5% can have life threatening response</a:t>
            </a:r>
          </a:p>
          <a:p>
            <a:r>
              <a:rPr lang="en-US" dirty="0"/>
              <a:t>Immune response to the drug Heparin and body’s own platelet factor 4 leads to increased platelet activation </a:t>
            </a:r>
          </a:p>
          <a:p>
            <a:r>
              <a:rPr lang="en-US" dirty="0"/>
              <a:t>leads to excessive coagulation and subsequent bleeding risk (when all other clotting factors used up)</a:t>
            </a:r>
          </a:p>
          <a:p>
            <a:r>
              <a:rPr lang="en-US" dirty="0"/>
              <a:t>Positive feedback loop</a:t>
            </a:r>
          </a:p>
          <a:p>
            <a:r>
              <a:rPr lang="en-US" dirty="0"/>
              <a:t>Treatment: stop Heparin! And use a different anticoagulant if appropriate.</a:t>
            </a:r>
          </a:p>
        </p:txBody>
      </p:sp>
      <p:pic>
        <p:nvPicPr>
          <p:cNvPr id="4" name="Audio Recording May 24, 2023 at 12:18:31 AM" descr="Audio Recording May 24, 2023 at 12:18:31 AM">
            <a:hlinkClick r:id="" action="ppaction://media"/>
            <a:extLst>
              <a:ext uri="{FF2B5EF4-FFF2-40B4-BE49-F238E27FC236}">
                <a16:creationId xmlns:a16="http://schemas.microsoft.com/office/drawing/2014/main" id="{3E9F4A9B-5CD4-9A85-0614-2ABE66249B8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817226" y="254000"/>
            <a:ext cx="812800" cy="812800"/>
          </a:xfrm>
          <a:prstGeom prst="rect">
            <a:avLst/>
          </a:prstGeom>
        </p:spPr>
      </p:pic>
    </p:spTree>
    <p:extLst>
      <p:ext uri="{BB962C8B-B14F-4D97-AF65-F5344CB8AC3E}">
        <p14:creationId xmlns:p14="http://schemas.microsoft.com/office/powerpoint/2010/main" val="310342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3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5FC3-3B3E-CD3D-0FAF-496EAB84CDD2}"/>
              </a:ext>
            </a:extLst>
          </p:cNvPr>
          <p:cNvSpPr>
            <a:spLocks noGrp="1"/>
          </p:cNvSpPr>
          <p:nvPr>
            <p:ph type="title"/>
          </p:nvPr>
        </p:nvSpPr>
        <p:spPr/>
        <p:txBody>
          <a:bodyPr/>
          <a:lstStyle/>
          <a:p>
            <a:r>
              <a:rPr lang="en-US" dirty="0"/>
              <a:t>Hemophilia</a:t>
            </a:r>
          </a:p>
        </p:txBody>
      </p:sp>
      <p:sp>
        <p:nvSpPr>
          <p:cNvPr id="3" name="Content Placeholder 2">
            <a:extLst>
              <a:ext uri="{FF2B5EF4-FFF2-40B4-BE49-F238E27FC236}">
                <a16:creationId xmlns:a16="http://schemas.microsoft.com/office/drawing/2014/main" id="{CDE1117F-7731-70AE-0527-B7D124D11FEB}"/>
              </a:ext>
            </a:extLst>
          </p:cNvPr>
          <p:cNvSpPr>
            <a:spLocks noGrp="1"/>
          </p:cNvSpPr>
          <p:nvPr>
            <p:ph idx="1"/>
          </p:nvPr>
        </p:nvSpPr>
        <p:spPr/>
        <p:txBody>
          <a:bodyPr>
            <a:normAutofit fontScale="92500" lnSpcReduction="10000"/>
          </a:bodyPr>
          <a:lstStyle/>
          <a:p>
            <a:r>
              <a:rPr lang="en-US" dirty="0"/>
              <a:t>X linked recessive disease</a:t>
            </a:r>
          </a:p>
          <a:p>
            <a:r>
              <a:rPr lang="en-US" dirty="0"/>
              <a:t>Affects mostly males</a:t>
            </a:r>
          </a:p>
          <a:p>
            <a:r>
              <a:rPr lang="en-US" dirty="0"/>
              <a:t>Caused by a deficient clotting factor</a:t>
            </a:r>
          </a:p>
          <a:p>
            <a:pPr lvl="1"/>
            <a:r>
              <a:rPr lang="en-US" dirty="0"/>
              <a:t>Factor VIII in hemophilia A (more common)</a:t>
            </a:r>
          </a:p>
          <a:p>
            <a:pPr lvl="1"/>
            <a:r>
              <a:rPr lang="en-US" dirty="0"/>
              <a:t>Factor IX in hemophilia B</a:t>
            </a:r>
          </a:p>
          <a:p>
            <a:r>
              <a:rPr lang="en-US" dirty="0"/>
              <a:t>Causes bleeding in joints or elsewhere in body. Bleed very easily</a:t>
            </a:r>
          </a:p>
          <a:p>
            <a:r>
              <a:rPr lang="en-US" dirty="0"/>
              <a:t>Women who carry this trait are not affected</a:t>
            </a:r>
          </a:p>
          <a:p>
            <a:r>
              <a:rPr lang="en-US" dirty="0"/>
              <a:t>Important to prevent trauma in these pts. Avoid aspirin or NSAIDS</a:t>
            </a:r>
          </a:p>
          <a:p>
            <a:r>
              <a:rPr lang="en-US" dirty="0"/>
              <a:t>Can replace factor VIII</a:t>
            </a:r>
          </a:p>
          <a:p>
            <a:r>
              <a:rPr lang="en-US" dirty="0"/>
              <a:t>Currently no cure</a:t>
            </a:r>
          </a:p>
        </p:txBody>
      </p:sp>
      <p:pic>
        <p:nvPicPr>
          <p:cNvPr id="4" name="Audio Recording May 24, 2023 at 12:20:03 AM" descr="Audio Recording May 24, 2023 at 12:20:03 AM">
            <a:hlinkClick r:id="" action="ppaction://media"/>
            <a:extLst>
              <a:ext uri="{FF2B5EF4-FFF2-40B4-BE49-F238E27FC236}">
                <a16:creationId xmlns:a16="http://schemas.microsoft.com/office/drawing/2014/main" id="{D5A100CC-BA9A-992E-1023-E481A939FA0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99799" y="203200"/>
            <a:ext cx="812800" cy="812800"/>
          </a:xfrm>
          <a:prstGeom prst="rect">
            <a:avLst/>
          </a:prstGeom>
        </p:spPr>
      </p:pic>
    </p:spTree>
    <p:extLst>
      <p:ext uri="{BB962C8B-B14F-4D97-AF65-F5344CB8AC3E}">
        <p14:creationId xmlns:p14="http://schemas.microsoft.com/office/powerpoint/2010/main" val="269661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4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4B1ED-9013-563C-F63E-2E513C7DE768}"/>
              </a:ext>
            </a:extLst>
          </p:cNvPr>
          <p:cNvSpPr>
            <a:spLocks noGrp="1"/>
          </p:cNvSpPr>
          <p:nvPr>
            <p:ph type="title"/>
          </p:nvPr>
        </p:nvSpPr>
        <p:spPr/>
        <p:txBody>
          <a:bodyPr/>
          <a:lstStyle/>
          <a:p>
            <a:r>
              <a:rPr lang="en-US" dirty="0"/>
              <a:t>Helpful open education (OE) video about blood clotting</a:t>
            </a:r>
          </a:p>
        </p:txBody>
      </p:sp>
      <p:sp>
        <p:nvSpPr>
          <p:cNvPr id="3" name="Content Placeholder 2">
            <a:extLst>
              <a:ext uri="{FF2B5EF4-FFF2-40B4-BE49-F238E27FC236}">
                <a16:creationId xmlns:a16="http://schemas.microsoft.com/office/drawing/2014/main" id="{578FB40E-36D1-0809-252A-F04A2D59E04F}"/>
              </a:ext>
            </a:extLst>
          </p:cNvPr>
          <p:cNvSpPr>
            <a:spLocks noGrp="1"/>
          </p:cNvSpPr>
          <p:nvPr>
            <p:ph idx="1"/>
          </p:nvPr>
        </p:nvSpPr>
        <p:spPr/>
        <p:txBody>
          <a:bodyPr/>
          <a:lstStyle/>
          <a:p>
            <a:r>
              <a:rPr lang="en-US" dirty="0"/>
              <a:t>https://</a:t>
            </a:r>
            <a:r>
              <a:rPr lang="en-US" dirty="0" err="1"/>
              <a:t>www.youtube.com</a:t>
            </a:r>
            <a:r>
              <a:rPr lang="en-US" dirty="0"/>
              <a:t>/</a:t>
            </a:r>
            <a:r>
              <a:rPr lang="en-US" dirty="0" err="1"/>
              <a:t>watch?v</a:t>
            </a:r>
            <a:r>
              <a:rPr lang="en-US" dirty="0"/>
              <a:t>=</a:t>
            </a:r>
            <a:r>
              <a:rPr lang="en-US" dirty="0" err="1"/>
              <a:t>gExUCrpAKyQ</a:t>
            </a:r>
            <a:endParaRPr lang="en-US" dirty="0"/>
          </a:p>
        </p:txBody>
      </p:sp>
      <p:pic>
        <p:nvPicPr>
          <p:cNvPr id="4" name="Audio Recording Jun 9, 2023 at 5:01:20 PM" descr="Audio Recording Jun 9, 2023 at 5:01:20 PM">
            <a:hlinkClick r:id="" action="ppaction://media"/>
            <a:extLst>
              <a:ext uri="{FF2B5EF4-FFF2-40B4-BE49-F238E27FC236}">
                <a16:creationId xmlns:a16="http://schemas.microsoft.com/office/drawing/2014/main" id="{80B04774-E5A9-1357-E65D-CA3F8C5F59B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60667" y="220133"/>
            <a:ext cx="812800" cy="812800"/>
          </a:xfrm>
          <a:prstGeom prst="rect">
            <a:avLst/>
          </a:prstGeom>
        </p:spPr>
      </p:pic>
    </p:spTree>
    <p:extLst>
      <p:ext uri="{BB962C8B-B14F-4D97-AF65-F5344CB8AC3E}">
        <p14:creationId xmlns:p14="http://schemas.microsoft.com/office/powerpoint/2010/main" val="367445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FBD78-0006-EB22-72A8-C5DDEB5772F3}"/>
              </a:ext>
            </a:extLst>
          </p:cNvPr>
          <p:cNvSpPr>
            <a:spLocks noGrp="1"/>
          </p:cNvSpPr>
          <p:nvPr>
            <p:ph type="title"/>
          </p:nvPr>
        </p:nvSpPr>
        <p:spPr/>
        <p:txBody>
          <a:bodyPr/>
          <a:lstStyle/>
          <a:p>
            <a:r>
              <a:rPr lang="en-US" dirty="0"/>
              <a:t>Disseminated Intravascular Coagulation (DIC)</a:t>
            </a:r>
          </a:p>
        </p:txBody>
      </p:sp>
      <p:sp>
        <p:nvSpPr>
          <p:cNvPr id="3" name="Content Placeholder 2">
            <a:extLst>
              <a:ext uri="{FF2B5EF4-FFF2-40B4-BE49-F238E27FC236}">
                <a16:creationId xmlns:a16="http://schemas.microsoft.com/office/drawing/2014/main" id="{A650835C-07C1-C5D8-476E-C5EA9A7437FB}"/>
              </a:ext>
            </a:extLst>
          </p:cNvPr>
          <p:cNvSpPr>
            <a:spLocks noGrp="1"/>
          </p:cNvSpPr>
          <p:nvPr>
            <p:ph idx="1"/>
          </p:nvPr>
        </p:nvSpPr>
        <p:spPr/>
        <p:txBody>
          <a:bodyPr>
            <a:normAutofit/>
          </a:bodyPr>
          <a:lstStyle/>
          <a:p>
            <a:r>
              <a:rPr lang="en-US" dirty="0"/>
              <a:t>A serious complication- overreaction of the inflammatory response from a </a:t>
            </a:r>
            <a:r>
              <a:rPr lang="en-US" b="1" dirty="0"/>
              <a:t>prior </a:t>
            </a:r>
            <a:r>
              <a:rPr lang="en-US" dirty="0"/>
              <a:t>tissue or endothelial injury</a:t>
            </a:r>
          </a:p>
          <a:p>
            <a:r>
              <a:rPr lang="en-US" dirty="0"/>
              <a:t>Begins when the intrinsic and/or extrinsic pathway is activated, but response is abnormal</a:t>
            </a:r>
          </a:p>
          <a:p>
            <a:r>
              <a:rPr lang="en-US" dirty="0"/>
              <a:t>Can arise from these conditions: obstetric complications (50% of cases) infection, burns, shock, trauma, surgery, malignant tumors, snake bite, and more</a:t>
            </a:r>
          </a:p>
          <a:p>
            <a:endParaRPr lang="en-US" dirty="0"/>
          </a:p>
        </p:txBody>
      </p:sp>
      <p:pic>
        <p:nvPicPr>
          <p:cNvPr id="4" name="Audio Recording May 24, 2023 at 12:35:21 AM" descr="Audio Recording May 24, 2023 at 12:35:21 AM">
            <a:hlinkClick r:id="" action="ppaction://media"/>
            <a:extLst>
              <a:ext uri="{FF2B5EF4-FFF2-40B4-BE49-F238E27FC236}">
                <a16:creationId xmlns:a16="http://schemas.microsoft.com/office/drawing/2014/main" id="{D167F9D8-A195-B355-6D14-B732FC0299D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90020" y="203200"/>
            <a:ext cx="812800" cy="812800"/>
          </a:xfrm>
          <a:prstGeom prst="rect">
            <a:avLst/>
          </a:prstGeom>
        </p:spPr>
      </p:pic>
    </p:spTree>
    <p:extLst>
      <p:ext uri="{BB962C8B-B14F-4D97-AF65-F5344CB8AC3E}">
        <p14:creationId xmlns:p14="http://schemas.microsoft.com/office/powerpoint/2010/main" val="405450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8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2EE42-3B15-9834-2CC0-EC438242330C}"/>
              </a:ext>
            </a:extLst>
          </p:cNvPr>
          <p:cNvSpPr>
            <a:spLocks noGrp="1"/>
          </p:cNvSpPr>
          <p:nvPr>
            <p:ph type="title"/>
          </p:nvPr>
        </p:nvSpPr>
        <p:spPr/>
        <p:txBody>
          <a:bodyPr/>
          <a:lstStyle/>
          <a:p>
            <a:r>
              <a:rPr lang="en-US" dirty="0"/>
              <a:t>DIC continued</a:t>
            </a:r>
          </a:p>
        </p:txBody>
      </p:sp>
      <p:sp>
        <p:nvSpPr>
          <p:cNvPr id="3" name="Content Placeholder 2">
            <a:extLst>
              <a:ext uri="{FF2B5EF4-FFF2-40B4-BE49-F238E27FC236}">
                <a16:creationId xmlns:a16="http://schemas.microsoft.com/office/drawing/2014/main" id="{7A4BC0C3-DC18-8EF7-1346-EEBAD643B67A}"/>
              </a:ext>
            </a:extLst>
          </p:cNvPr>
          <p:cNvSpPr>
            <a:spLocks noGrp="1"/>
          </p:cNvSpPr>
          <p:nvPr>
            <p:ph idx="1"/>
          </p:nvPr>
        </p:nvSpPr>
        <p:spPr/>
        <p:txBody>
          <a:bodyPr/>
          <a:lstStyle/>
          <a:p>
            <a:r>
              <a:rPr lang="en-US" dirty="0"/>
              <a:t>Excessive thrombi are formed and use up all the clotting factors available resulting in microthrombi which block small blood vessels including those of organs resulting in ischemia and organ failure. Then hemorrhagic bleeding occurs because there are no available </a:t>
            </a:r>
            <a:r>
              <a:rPr lang="en-US" dirty="0" err="1"/>
              <a:t>plts</a:t>
            </a:r>
            <a:r>
              <a:rPr lang="en-US" dirty="0"/>
              <a:t>/ clotting factors any longer. </a:t>
            </a:r>
          </a:p>
          <a:p>
            <a:r>
              <a:rPr lang="en-US" dirty="0"/>
              <a:t>See s/s of bleeding or clotting such as blood oozing from puncture sites</a:t>
            </a:r>
          </a:p>
          <a:p>
            <a:r>
              <a:rPr lang="en-US" dirty="0"/>
              <a:t>Treatment- treat underlying cause!! protect airway, IV fluids and blood products, heparin </a:t>
            </a:r>
            <a:r>
              <a:rPr lang="en-US" dirty="0" err="1"/>
              <a:t>gtt</a:t>
            </a:r>
            <a:endParaRPr lang="en-US" dirty="0"/>
          </a:p>
          <a:p>
            <a:endParaRPr lang="en-US" dirty="0"/>
          </a:p>
        </p:txBody>
      </p:sp>
      <p:pic>
        <p:nvPicPr>
          <p:cNvPr id="4" name="Audio Recording May 24, 2023 at 12:37:46 AM" descr="Audio Recording May 24, 2023 at 12:37:46 AM">
            <a:hlinkClick r:id="" action="ppaction://media"/>
            <a:extLst>
              <a:ext uri="{FF2B5EF4-FFF2-40B4-BE49-F238E27FC236}">
                <a16:creationId xmlns:a16="http://schemas.microsoft.com/office/drawing/2014/main" id="{68ECE8CE-DD90-E9A7-42C2-F1C93A02522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90020" y="203200"/>
            <a:ext cx="812800" cy="812800"/>
          </a:xfrm>
          <a:prstGeom prst="rect">
            <a:avLst/>
          </a:prstGeom>
        </p:spPr>
      </p:pic>
    </p:spTree>
    <p:extLst>
      <p:ext uri="{BB962C8B-B14F-4D97-AF65-F5344CB8AC3E}">
        <p14:creationId xmlns:p14="http://schemas.microsoft.com/office/powerpoint/2010/main" val="93881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5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4DDDF-36A3-80DB-0CBE-5862C15D7FD3}"/>
              </a:ext>
            </a:extLst>
          </p:cNvPr>
          <p:cNvSpPr>
            <a:spLocks noGrp="1"/>
          </p:cNvSpPr>
          <p:nvPr>
            <p:ph type="title"/>
          </p:nvPr>
        </p:nvSpPr>
        <p:spPr>
          <a:xfrm>
            <a:off x="4955458" y="639097"/>
            <a:ext cx="6593075" cy="1612490"/>
          </a:xfrm>
        </p:spPr>
        <p:txBody>
          <a:bodyPr>
            <a:normAutofit/>
          </a:bodyPr>
          <a:lstStyle/>
          <a:p>
            <a:r>
              <a:rPr lang="en-US" dirty="0"/>
              <a:t>Video explaining DIC</a:t>
            </a:r>
          </a:p>
        </p:txBody>
      </p:sp>
      <p:pic>
        <p:nvPicPr>
          <p:cNvPr id="5" name="Picture 4" descr="Close-up of a camera lens">
            <a:extLst>
              <a:ext uri="{FF2B5EF4-FFF2-40B4-BE49-F238E27FC236}">
                <a16:creationId xmlns:a16="http://schemas.microsoft.com/office/drawing/2014/main" id="{B0B0B208-8DB8-E4B1-128C-6B533D3F902D}"/>
              </a:ext>
            </a:extLst>
          </p:cNvPr>
          <p:cNvPicPr>
            <a:picLocks noChangeAspect="1"/>
          </p:cNvPicPr>
          <p:nvPr/>
        </p:nvPicPr>
        <p:blipFill rotWithShape="1">
          <a:blip r:embed="rId4"/>
          <a:srcRect l="48161" r="16011"/>
          <a:stretch/>
        </p:blipFill>
        <p:spPr>
          <a:xfrm>
            <a:off x="20" y="975"/>
            <a:ext cx="4635988" cy="6858000"/>
          </a:xfrm>
          <a:prstGeom prst="rect">
            <a:avLst/>
          </a:prstGeom>
        </p:spPr>
      </p:pic>
      <p:sp>
        <p:nvSpPr>
          <p:cNvPr id="3" name="Content Placeholder 2">
            <a:extLst>
              <a:ext uri="{FF2B5EF4-FFF2-40B4-BE49-F238E27FC236}">
                <a16:creationId xmlns:a16="http://schemas.microsoft.com/office/drawing/2014/main" id="{ED018E71-33DE-B60E-549D-93ED1AD7A706}"/>
              </a:ext>
            </a:extLst>
          </p:cNvPr>
          <p:cNvSpPr>
            <a:spLocks noGrp="1"/>
          </p:cNvSpPr>
          <p:nvPr>
            <p:ph idx="1"/>
          </p:nvPr>
        </p:nvSpPr>
        <p:spPr>
          <a:xfrm>
            <a:off x="4955458" y="2251587"/>
            <a:ext cx="6593075" cy="3972232"/>
          </a:xfrm>
        </p:spPr>
        <p:txBody>
          <a:bodyPr>
            <a:normAutofit/>
          </a:bodyPr>
          <a:lstStyle/>
          <a:p>
            <a:r>
              <a:rPr lang="en-US" dirty="0">
                <a:hlinkClick r:id="rId5"/>
              </a:rPr>
              <a:t>https://www.youtube.com/watch?v=QEkVv1lrDyo</a:t>
            </a:r>
            <a:endParaRPr lang="en-US" dirty="0"/>
          </a:p>
          <a:p>
            <a:endParaRPr lang="en-US" dirty="0"/>
          </a:p>
        </p:txBody>
      </p:sp>
    </p:spTree>
    <p:extLst>
      <p:ext uri="{BB962C8B-B14F-4D97-AF65-F5344CB8AC3E}">
        <p14:creationId xmlns:p14="http://schemas.microsoft.com/office/powerpoint/2010/main" val="1427762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5"/>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97CE-1523-6432-ADB0-1F854BA85CA4}"/>
              </a:ext>
            </a:extLst>
          </p:cNvPr>
          <p:cNvSpPr>
            <a:spLocks noGrp="1"/>
          </p:cNvSpPr>
          <p:nvPr>
            <p:ph type="title"/>
          </p:nvPr>
        </p:nvSpPr>
        <p:spPr>
          <a:xfrm>
            <a:off x="4955458" y="639097"/>
            <a:ext cx="6593075" cy="1612490"/>
          </a:xfrm>
        </p:spPr>
        <p:txBody>
          <a:bodyPr>
            <a:normAutofit/>
          </a:bodyPr>
          <a:lstStyle/>
          <a:p>
            <a:r>
              <a:rPr lang="en-US" dirty="0"/>
              <a:t>Drugs</a:t>
            </a:r>
          </a:p>
        </p:txBody>
      </p:sp>
      <p:pic>
        <p:nvPicPr>
          <p:cNvPr id="5" name="Picture 4" descr="Close-up unopened pill packets">
            <a:extLst>
              <a:ext uri="{FF2B5EF4-FFF2-40B4-BE49-F238E27FC236}">
                <a16:creationId xmlns:a16="http://schemas.microsoft.com/office/drawing/2014/main" id="{41C9D1C1-1588-B2B0-A554-CAC355EB8700}"/>
              </a:ext>
            </a:extLst>
          </p:cNvPr>
          <p:cNvPicPr>
            <a:picLocks noChangeAspect="1"/>
          </p:cNvPicPr>
          <p:nvPr/>
        </p:nvPicPr>
        <p:blipFill rotWithShape="1">
          <a:blip r:embed="rId6"/>
          <a:srcRect l="30803" r="24751"/>
          <a:stretch/>
        </p:blipFill>
        <p:spPr>
          <a:xfrm>
            <a:off x="20" y="975"/>
            <a:ext cx="4635988" cy="6858000"/>
          </a:xfrm>
          <a:prstGeom prst="rect">
            <a:avLst/>
          </a:prstGeom>
        </p:spPr>
      </p:pic>
      <p:sp>
        <p:nvSpPr>
          <p:cNvPr id="3" name="Content Placeholder 2">
            <a:extLst>
              <a:ext uri="{FF2B5EF4-FFF2-40B4-BE49-F238E27FC236}">
                <a16:creationId xmlns:a16="http://schemas.microsoft.com/office/drawing/2014/main" id="{F1884051-1AC1-C572-1D38-EE7A3B520A9E}"/>
              </a:ext>
            </a:extLst>
          </p:cNvPr>
          <p:cNvSpPr>
            <a:spLocks noGrp="1"/>
          </p:cNvSpPr>
          <p:nvPr>
            <p:ph idx="1"/>
          </p:nvPr>
        </p:nvSpPr>
        <p:spPr>
          <a:xfrm>
            <a:off x="4955458" y="2251587"/>
            <a:ext cx="6593075" cy="3972232"/>
          </a:xfrm>
        </p:spPr>
        <p:txBody>
          <a:bodyPr>
            <a:normAutofit/>
          </a:bodyPr>
          <a:lstStyle/>
          <a:p>
            <a:r>
              <a:rPr lang="en-US" dirty="0"/>
              <a:t>Aspirin, </a:t>
            </a:r>
            <a:r>
              <a:rPr lang="en-US" dirty="0" err="1"/>
              <a:t>copidogrel</a:t>
            </a:r>
            <a:r>
              <a:rPr lang="en-US" dirty="0"/>
              <a:t> (Plavix) – platelet inhibitors</a:t>
            </a:r>
          </a:p>
          <a:p>
            <a:r>
              <a:rPr lang="en-US" dirty="0"/>
              <a:t>Warfarin – decreases coagulation factors and makes vitamin K less usable</a:t>
            </a:r>
          </a:p>
          <a:p>
            <a:r>
              <a:rPr lang="en-US" dirty="0"/>
              <a:t>Heparin – body makes some of this naturally. Suppresses fibrin formation and decreases availability of clotting factors</a:t>
            </a:r>
          </a:p>
        </p:txBody>
      </p:sp>
      <p:pic>
        <p:nvPicPr>
          <p:cNvPr id="4" name="Audio Recording May 24, 2023 at 12:09:26 AM" descr="Audio Recording May 24, 2023 at 12:09:26 AM">
            <a:hlinkClick r:id="" action="ppaction://media"/>
            <a:extLst>
              <a:ext uri="{FF2B5EF4-FFF2-40B4-BE49-F238E27FC236}">
                <a16:creationId xmlns:a16="http://schemas.microsoft.com/office/drawing/2014/main" id="{28E0C803-4C8D-83E9-21C7-127F6BC2875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42133" y="65868"/>
            <a:ext cx="812800" cy="812800"/>
          </a:xfrm>
          <a:prstGeom prst="rect">
            <a:avLst/>
          </a:prstGeom>
        </p:spPr>
      </p:pic>
    </p:spTree>
    <p:extLst>
      <p:ext uri="{BB962C8B-B14F-4D97-AF65-F5344CB8AC3E}">
        <p14:creationId xmlns:p14="http://schemas.microsoft.com/office/powerpoint/2010/main" val="99469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8D13D-18AD-FF2B-ED07-1CAB78643D35}"/>
              </a:ext>
            </a:extLst>
          </p:cNvPr>
          <p:cNvSpPr>
            <a:spLocks noGrp="1"/>
          </p:cNvSpPr>
          <p:nvPr>
            <p:ph type="title"/>
          </p:nvPr>
        </p:nvSpPr>
        <p:spPr/>
        <p:txBody>
          <a:bodyPr/>
          <a:lstStyle/>
          <a:p>
            <a:r>
              <a:rPr lang="en-US" dirty="0"/>
              <a:t>nutrition corner</a:t>
            </a:r>
          </a:p>
        </p:txBody>
      </p:sp>
      <p:sp>
        <p:nvSpPr>
          <p:cNvPr id="3" name="Content Placeholder 2">
            <a:extLst>
              <a:ext uri="{FF2B5EF4-FFF2-40B4-BE49-F238E27FC236}">
                <a16:creationId xmlns:a16="http://schemas.microsoft.com/office/drawing/2014/main" id="{9389E5DA-E89F-A5D4-148A-B3520DFE489D}"/>
              </a:ext>
            </a:extLst>
          </p:cNvPr>
          <p:cNvSpPr>
            <a:spLocks noGrp="1"/>
          </p:cNvSpPr>
          <p:nvPr>
            <p:ph idx="1"/>
          </p:nvPr>
        </p:nvSpPr>
        <p:spPr/>
        <p:txBody>
          <a:bodyPr>
            <a:normAutofit fontScale="92500" lnSpcReduction="20000"/>
          </a:bodyPr>
          <a:lstStyle/>
          <a:p>
            <a:r>
              <a:rPr lang="en-US" sz="3200" dirty="0">
                <a:hlinkClick r:id="rId5"/>
              </a:rPr>
              <a:t>https://www.youtube.com/watch?v=pQ88YcR6ASI</a:t>
            </a:r>
            <a:endParaRPr lang="en-US" sz="3200" dirty="0"/>
          </a:p>
          <a:p>
            <a:r>
              <a:rPr lang="en-US" sz="3200" dirty="0">
                <a:hlinkClick r:id="rId6"/>
              </a:rPr>
              <a:t>https://www.youtube.com/watch?v=hBbQ7kNdND0</a:t>
            </a:r>
            <a:endParaRPr lang="en-US" sz="3200" dirty="0"/>
          </a:p>
          <a:p>
            <a:r>
              <a:rPr lang="en-US" sz="3200" dirty="0">
                <a:hlinkClick r:id="rId7"/>
              </a:rPr>
              <a:t>https://www.youtube.com/watch?v=Og5umU7VWXY</a:t>
            </a:r>
            <a:endParaRPr lang="en-US" sz="3200" dirty="0"/>
          </a:p>
          <a:p>
            <a:r>
              <a:rPr lang="en-US" sz="3200" dirty="0">
                <a:hlinkClick r:id="rId8"/>
              </a:rPr>
              <a:t>https://www.youtube.com/watch?v=rRmwSjWq7qY</a:t>
            </a:r>
            <a:endParaRPr lang="en-US" sz="3200" dirty="0"/>
          </a:p>
          <a:p>
            <a:r>
              <a:rPr lang="en-US" sz="3200" dirty="0"/>
              <a:t>Strawberries, kiwis, berries, onions, garlic, tomatoes, and more have anti-clotting properties with less risk of bleeding than with medications. These foods can result in reduced mortality from thrombotic events!</a:t>
            </a:r>
          </a:p>
        </p:txBody>
      </p:sp>
      <p:pic>
        <p:nvPicPr>
          <p:cNvPr id="4" name="Audio Recording May 24, 2023 at 12:38:27 AM" descr="Audio Recording May 24, 2023 at 12:38:27 AM">
            <a:hlinkClick r:id="" action="ppaction://media"/>
            <a:extLst>
              <a:ext uri="{FF2B5EF4-FFF2-40B4-BE49-F238E27FC236}">
                <a16:creationId xmlns:a16="http://schemas.microsoft.com/office/drawing/2014/main" id="{D7DC5643-B2A5-5AE8-0ACA-00A2AF673B7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099799" y="582478"/>
            <a:ext cx="812800" cy="812800"/>
          </a:xfrm>
          <a:prstGeom prst="rect">
            <a:avLst/>
          </a:prstGeom>
        </p:spPr>
      </p:pic>
    </p:spTree>
    <p:extLst>
      <p:ext uri="{BB962C8B-B14F-4D97-AF65-F5344CB8AC3E}">
        <p14:creationId xmlns:p14="http://schemas.microsoft.com/office/powerpoint/2010/main" val="24523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7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9AD77-BA35-29C6-8D77-F1001BC0FEE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CAA50A2-D3B7-59A7-1F29-94F3FF22680C}"/>
              </a:ext>
            </a:extLst>
          </p:cNvPr>
          <p:cNvSpPr>
            <a:spLocks noGrp="1"/>
          </p:cNvSpPr>
          <p:nvPr>
            <p:ph idx="1"/>
          </p:nvPr>
        </p:nvSpPr>
        <p:spPr/>
        <p:txBody>
          <a:bodyPr/>
          <a:lstStyle/>
          <a:p>
            <a:pPr marL="0" indent="-457200">
              <a:buNone/>
            </a:pPr>
            <a:r>
              <a:rPr lang="en-US" dirty="0"/>
              <a:t>Norris, T. L. &amp; Tuan, R. L. (2020). </a:t>
            </a:r>
            <a:r>
              <a:rPr lang="en-US" i="1" dirty="0"/>
              <a:t>Porth’s Essentials of Pathophysiology </a:t>
            </a:r>
            <a:r>
              <a:rPr lang="en-US" dirty="0"/>
              <a:t>(5</a:t>
            </a:r>
            <a:r>
              <a:rPr lang="en-US" baseline="30000" dirty="0"/>
              <a:t>th</a:t>
            </a:r>
            <a:r>
              <a:rPr lang="en-US" dirty="0"/>
              <a:t> edition). Wolters Kluwer. </a:t>
            </a:r>
          </a:p>
          <a:p>
            <a:pPr marL="0" indent="0">
              <a:buNone/>
            </a:pPr>
            <a:endParaRPr lang="en-US" dirty="0"/>
          </a:p>
        </p:txBody>
      </p:sp>
    </p:spTree>
    <p:extLst>
      <p:ext uri="{BB962C8B-B14F-4D97-AF65-F5344CB8AC3E}">
        <p14:creationId xmlns:p14="http://schemas.microsoft.com/office/powerpoint/2010/main" val="3724852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5"/>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85C7B-5CA9-44BB-AA8C-2BD211FEBB81}"/>
              </a:ext>
            </a:extLst>
          </p:cNvPr>
          <p:cNvSpPr>
            <a:spLocks noGrp="1"/>
          </p:cNvSpPr>
          <p:nvPr>
            <p:ph type="title"/>
          </p:nvPr>
        </p:nvSpPr>
        <p:spPr>
          <a:xfrm>
            <a:off x="4955458" y="639097"/>
            <a:ext cx="6593075" cy="1612490"/>
          </a:xfrm>
        </p:spPr>
        <p:txBody>
          <a:bodyPr>
            <a:normAutofit/>
          </a:bodyPr>
          <a:lstStyle/>
          <a:p>
            <a:r>
              <a:rPr lang="en-US"/>
              <a:t>The Players</a:t>
            </a:r>
            <a:endParaRPr lang="en-US" dirty="0"/>
          </a:p>
        </p:txBody>
      </p:sp>
      <p:pic>
        <p:nvPicPr>
          <p:cNvPr id="17" name="Picture 4" descr="A row of samples for medical testing">
            <a:extLst>
              <a:ext uri="{FF2B5EF4-FFF2-40B4-BE49-F238E27FC236}">
                <a16:creationId xmlns:a16="http://schemas.microsoft.com/office/drawing/2014/main" id="{7F166B6D-1D33-E3D9-5320-73A20EB36C57}"/>
              </a:ext>
            </a:extLst>
          </p:cNvPr>
          <p:cNvPicPr>
            <a:picLocks noChangeAspect="1"/>
          </p:cNvPicPr>
          <p:nvPr/>
        </p:nvPicPr>
        <p:blipFill rotWithShape="1">
          <a:blip r:embed="rId6"/>
          <a:srcRect l="48150" r="1151"/>
          <a:stretch/>
        </p:blipFill>
        <p:spPr>
          <a:xfrm>
            <a:off x="20" y="975"/>
            <a:ext cx="4635988" cy="6858000"/>
          </a:xfrm>
          <a:prstGeom prst="rect">
            <a:avLst/>
          </a:prstGeom>
        </p:spPr>
      </p:pic>
      <p:sp>
        <p:nvSpPr>
          <p:cNvPr id="3" name="Content Placeholder 2">
            <a:extLst>
              <a:ext uri="{FF2B5EF4-FFF2-40B4-BE49-F238E27FC236}">
                <a16:creationId xmlns:a16="http://schemas.microsoft.com/office/drawing/2014/main" id="{B15545FC-82C7-F772-7923-EDEF2A7FAA0C}"/>
              </a:ext>
            </a:extLst>
          </p:cNvPr>
          <p:cNvSpPr>
            <a:spLocks noGrp="1"/>
          </p:cNvSpPr>
          <p:nvPr>
            <p:ph idx="1"/>
          </p:nvPr>
        </p:nvSpPr>
        <p:spPr>
          <a:xfrm>
            <a:off x="4955458" y="2251587"/>
            <a:ext cx="6593075" cy="3972232"/>
          </a:xfrm>
        </p:spPr>
        <p:txBody>
          <a:bodyPr>
            <a:normAutofit/>
          </a:bodyPr>
          <a:lstStyle/>
          <a:p>
            <a:r>
              <a:rPr lang="en-US" dirty="0"/>
              <a:t>Platelets</a:t>
            </a:r>
          </a:p>
          <a:p>
            <a:r>
              <a:rPr lang="en-US" dirty="0"/>
              <a:t>Von </a:t>
            </a:r>
            <a:r>
              <a:rPr lang="en-US" dirty="0" err="1"/>
              <a:t>Willenbrand</a:t>
            </a:r>
            <a:r>
              <a:rPr lang="en-US" dirty="0"/>
              <a:t> factor</a:t>
            </a:r>
          </a:p>
          <a:p>
            <a:pPr lvl="1"/>
            <a:r>
              <a:rPr lang="en-US" dirty="0"/>
              <a:t>Made in the endothelium</a:t>
            </a:r>
          </a:p>
          <a:p>
            <a:pPr lvl="1"/>
            <a:r>
              <a:rPr lang="en-US" dirty="0"/>
              <a:t>Released from endothelium and circulate in blood plasma</a:t>
            </a:r>
          </a:p>
          <a:p>
            <a:r>
              <a:rPr lang="en-US" dirty="0"/>
              <a:t>Clotting factors</a:t>
            </a:r>
          </a:p>
          <a:p>
            <a:pPr lvl="1"/>
            <a:r>
              <a:rPr lang="en-US" dirty="0"/>
              <a:t>Made in the liver, Vitamin K needed to synthesize</a:t>
            </a:r>
          </a:p>
          <a:p>
            <a:pPr lvl="1"/>
            <a:r>
              <a:rPr lang="en-US" dirty="0"/>
              <a:t>Procoagulants</a:t>
            </a:r>
          </a:p>
          <a:p>
            <a:pPr lvl="1"/>
            <a:r>
              <a:rPr lang="en-US" dirty="0"/>
              <a:t>Anticoagulants</a:t>
            </a:r>
          </a:p>
        </p:txBody>
      </p:sp>
      <p:pic>
        <p:nvPicPr>
          <p:cNvPr id="4" name="Audio Recording May 23, 2023 at 11:21:39 PM" descr="Audio Recording May 23, 2023 at 11:21:39 PM">
            <a:hlinkClick r:id="" action="ppaction://media"/>
            <a:extLst>
              <a:ext uri="{FF2B5EF4-FFF2-40B4-BE49-F238E27FC236}">
                <a16:creationId xmlns:a16="http://schemas.microsoft.com/office/drawing/2014/main" id="{62C7F528-3C4E-9F9A-202D-070100D1856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55183" y="230017"/>
            <a:ext cx="812800" cy="812800"/>
          </a:xfrm>
          <a:prstGeom prst="rect">
            <a:avLst/>
          </a:prstGeom>
        </p:spPr>
      </p:pic>
    </p:spTree>
    <p:extLst>
      <p:ext uri="{BB962C8B-B14F-4D97-AF65-F5344CB8AC3E}">
        <p14:creationId xmlns:p14="http://schemas.microsoft.com/office/powerpoint/2010/main" val="33587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5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5"/>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37872A-E0D1-5179-5698-5505AA817E68}"/>
              </a:ext>
            </a:extLst>
          </p:cNvPr>
          <p:cNvSpPr>
            <a:spLocks noGrp="1"/>
          </p:cNvSpPr>
          <p:nvPr>
            <p:ph type="title"/>
          </p:nvPr>
        </p:nvSpPr>
        <p:spPr>
          <a:xfrm>
            <a:off x="685799" y="1150076"/>
            <a:ext cx="3659389" cy="4557849"/>
          </a:xfrm>
        </p:spPr>
        <p:txBody>
          <a:bodyPr>
            <a:normAutofit/>
          </a:bodyPr>
          <a:lstStyle/>
          <a:p>
            <a:pPr algn="r"/>
            <a:r>
              <a:rPr lang="en-US" dirty="0"/>
              <a:t>Platelets</a:t>
            </a:r>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DA9862D-3063-4554-B2C2-32FF6D497A52}"/>
              </a:ext>
            </a:extLst>
          </p:cNvPr>
          <p:cNvSpPr>
            <a:spLocks noGrp="1"/>
          </p:cNvSpPr>
          <p:nvPr>
            <p:ph idx="1"/>
          </p:nvPr>
        </p:nvSpPr>
        <p:spPr>
          <a:xfrm>
            <a:off x="4988658" y="1150076"/>
            <a:ext cx="6517543" cy="4557849"/>
          </a:xfrm>
        </p:spPr>
        <p:txBody>
          <a:bodyPr>
            <a:normAutofit/>
          </a:bodyPr>
          <a:lstStyle/>
          <a:p>
            <a:r>
              <a:rPr lang="en-US" dirty="0"/>
              <a:t>Made in the bone marrow</a:t>
            </a:r>
          </a:p>
          <a:p>
            <a:r>
              <a:rPr lang="en-US" dirty="0"/>
              <a:t>Form from a larger cell called a megakaryocyte</a:t>
            </a:r>
          </a:p>
          <a:p>
            <a:r>
              <a:rPr lang="en-US" dirty="0"/>
              <a:t>Normal platelet count is 150,000 to 400,000 per microliter of blood</a:t>
            </a:r>
          </a:p>
        </p:txBody>
      </p:sp>
      <p:pic>
        <p:nvPicPr>
          <p:cNvPr id="4" name="Audio Recording May 23, 2023 at 11:24:30 PM" descr="Audio Recording May 23, 2023 at 11:24:30 PM">
            <a:hlinkClick r:id="" action="ppaction://media"/>
            <a:extLst>
              <a:ext uri="{FF2B5EF4-FFF2-40B4-BE49-F238E27FC236}">
                <a16:creationId xmlns:a16="http://schemas.microsoft.com/office/drawing/2014/main" id="{EA634868-1C08-C2AA-4BFB-79A48195100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791557" y="168638"/>
            <a:ext cx="812800" cy="812800"/>
          </a:xfrm>
          <a:prstGeom prst="rect">
            <a:avLst/>
          </a:prstGeom>
        </p:spPr>
      </p:pic>
    </p:spTree>
    <p:extLst>
      <p:ext uri="{BB962C8B-B14F-4D97-AF65-F5344CB8AC3E}">
        <p14:creationId xmlns:p14="http://schemas.microsoft.com/office/powerpoint/2010/main" val="8191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17F0C1-BCBB-40C7-99D6-F703E7A4B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A5D8BC-B41A-4E96-91C4-D60F51622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D321D5F-FA18-4271-9EAA-0BEA14116B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E9E9766A-E7CF-FA0E-871E-2C4D911703D6}"/>
              </a:ext>
            </a:extLst>
          </p:cNvPr>
          <p:cNvSpPr>
            <a:spLocks noGrp="1"/>
          </p:cNvSpPr>
          <p:nvPr>
            <p:ph type="title"/>
          </p:nvPr>
        </p:nvSpPr>
        <p:spPr>
          <a:xfrm>
            <a:off x="718457" y="531278"/>
            <a:ext cx="3211517" cy="5292579"/>
          </a:xfrm>
        </p:spPr>
        <p:txBody>
          <a:bodyPr>
            <a:normAutofit/>
          </a:bodyPr>
          <a:lstStyle/>
          <a:p>
            <a:r>
              <a:rPr lang="en-US">
                <a:solidFill>
                  <a:srgbClr val="FFFFFF"/>
                </a:solidFill>
              </a:rPr>
              <a:t>Steps of clotting</a:t>
            </a:r>
          </a:p>
        </p:txBody>
      </p:sp>
      <p:sp useBgFill="1">
        <p:nvSpPr>
          <p:cNvPr id="15" name="Freeform: Shape 14">
            <a:extLst>
              <a:ext uri="{FF2B5EF4-FFF2-40B4-BE49-F238E27FC236}">
                <a16:creationId xmlns:a16="http://schemas.microsoft.com/office/drawing/2014/main" id="{51287385-D3EA-47A8-A127-6061791AD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Content Placeholder 2">
            <a:extLst>
              <a:ext uri="{FF2B5EF4-FFF2-40B4-BE49-F238E27FC236}">
                <a16:creationId xmlns:a16="http://schemas.microsoft.com/office/drawing/2014/main" id="{5ECA2E7A-B09A-2322-6FCA-A0B29B751027}"/>
              </a:ext>
            </a:extLst>
          </p:cNvPr>
          <p:cNvGraphicFramePr>
            <a:graphicFrameLocks noGrp="1"/>
          </p:cNvGraphicFramePr>
          <p:nvPr>
            <p:ph idx="1"/>
            <p:extLst>
              <p:ext uri="{D42A27DB-BD31-4B8C-83A1-F6EECF244321}">
                <p14:modId xmlns:p14="http://schemas.microsoft.com/office/powerpoint/2010/main" val="573412614"/>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Audio Recording May 23, 2023 at 11:25:08 PM" descr="Audio Recording May 23, 2023 at 11:25:08 PM">
            <a:hlinkClick r:id="" action="ppaction://media"/>
            <a:extLst>
              <a:ext uri="{FF2B5EF4-FFF2-40B4-BE49-F238E27FC236}">
                <a16:creationId xmlns:a16="http://schemas.microsoft.com/office/drawing/2014/main" id="{38C08FC4-C282-206A-6C55-119E6F1CDBA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279377" y="-18980"/>
            <a:ext cx="812800" cy="812800"/>
          </a:xfrm>
          <a:prstGeom prst="rect">
            <a:avLst/>
          </a:prstGeom>
        </p:spPr>
      </p:pic>
    </p:spTree>
    <p:extLst>
      <p:ext uri="{BB962C8B-B14F-4D97-AF65-F5344CB8AC3E}">
        <p14:creationId xmlns:p14="http://schemas.microsoft.com/office/powerpoint/2010/main" val="9826151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477C3-62FA-F39C-A3E5-6264BF0BD64A}"/>
              </a:ext>
            </a:extLst>
          </p:cNvPr>
          <p:cNvSpPr>
            <a:spLocks noGrp="1"/>
          </p:cNvSpPr>
          <p:nvPr>
            <p:ph type="title"/>
          </p:nvPr>
        </p:nvSpPr>
        <p:spPr/>
        <p:txBody>
          <a:bodyPr/>
          <a:lstStyle/>
          <a:p>
            <a:r>
              <a:rPr lang="en-US" dirty="0"/>
              <a:t>Vasoconstriction</a:t>
            </a:r>
          </a:p>
        </p:txBody>
      </p:sp>
      <p:sp>
        <p:nvSpPr>
          <p:cNvPr id="3" name="Content Placeholder 2">
            <a:extLst>
              <a:ext uri="{FF2B5EF4-FFF2-40B4-BE49-F238E27FC236}">
                <a16:creationId xmlns:a16="http://schemas.microsoft.com/office/drawing/2014/main" id="{ECFF7022-EA84-E806-C735-673B1A0E4A49}"/>
              </a:ext>
            </a:extLst>
          </p:cNvPr>
          <p:cNvSpPr>
            <a:spLocks noGrp="1"/>
          </p:cNvSpPr>
          <p:nvPr>
            <p:ph idx="1"/>
          </p:nvPr>
        </p:nvSpPr>
        <p:spPr/>
        <p:txBody>
          <a:bodyPr/>
          <a:lstStyle/>
          <a:p>
            <a:r>
              <a:rPr lang="en-US" dirty="0"/>
              <a:t>smooth muscle vascular spasm occurs, which constricts blood vessel</a:t>
            </a:r>
          </a:p>
          <a:p>
            <a:r>
              <a:rPr lang="en-US" dirty="0"/>
              <a:t>Caused by prostaglandins</a:t>
            </a:r>
          </a:p>
          <a:p>
            <a:r>
              <a:rPr lang="en-US" dirty="0"/>
              <a:t>Reduces blood flow to injured area </a:t>
            </a:r>
          </a:p>
          <a:p>
            <a:endParaRPr lang="en-US" dirty="0"/>
          </a:p>
        </p:txBody>
      </p:sp>
      <p:pic>
        <p:nvPicPr>
          <p:cNvPr id="4" name="Audio Recording May 23, 2023 at 11:28:48 PM" descr="Audio Recording May 23, 2023 at 11:28:48 PM">
            <a:hlinkClick r:id="" action="ppaction://media"/>
            <a:extLst>
              <a:ext uri="{FF2B5EF4-FFF2-40B4-BE49-F238E27FC236}">
                <a16:creationId xmlns:a16="http://schemas.microsoft.com/office/drawing/2014/main" id="{F72C01F3-D36B-2EE9-3AD4-3C7ED8951F3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17226" y="127000"/>
            <a:ext cx="812800" cy="812800"/>
          </a:xfrm>
          <a:prstGeom prst="rect">
            <a:avLst/>
          </a:prstGeom>
        </p:spPr>
      </p:pic>
    </p:spTree>
    <p:extLst>
      <p:ext uri="{BB962C8B-B14F-4D97-AF65-F5344CB8AC3E}">
        <p14:creationId xmlns:p14="http://schemas.microsoft.com/office/powerpoint/2010/main" val="301705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318E4-37F8-8B85-A044-A3F1DBE6D9B8}"/>
              </a:ext>
            </a:extLst>
          </p:cNvPr>
          <p:cNvSpPr>
            <a:spLocks noGrp="1"/>
          </p:cNvSpPr>
          <p:nvPr>
            <p:ph type="title"/>
          </p:nvPr>
        </p:nvSpPr>
        <p:spPr/>
        <p:txBody>
          <a:bodyPr/>
          <a:lstStyle/>
          <a:p>
            <a:r>
              <a:rPr lang="en-US" dirty="0"/>
              <a:t>Platelet plug Forms</a:t>
            </a:r>
          </a:p>
        </p:txBody>
      </p:sp>
      <p:sp>
        <p:nvSpPr>
          <p:cNvPr id="3" name="Content Placeholder 2">
            <a:extLst>
              <a:ext uri="{FF2B5EF4-FFF2-40B4-BE49-F238E27FC236}">
                <a16:creationId xmlns:a16="http://schemas.microsoft.com/office/drawing/2014/main" id="{916F019A-D5B1-4D79-2DE4-7CE11CEA8595}"/>
              </a:ext>
            </a:extLst>
          </p:cNvPr>
          <p:cNvSpPr>
            <a:spLocks noGrp="1"/>
          </p:cNvSpPr>
          <p:nvPr>
            <p:ph idx="1"/>
          </p:nvPr>
        </p:nvSpPr>
        <p:spPr/>
        <p:txBody>
          <a:bodyPr/>
          <a:lstStyle/>
          <a:p>
            <a:r>
              <a:rPr lang="en-US" dirty="0"/>
              <a:t>Platelets adhere to collagen exposed in damaged blood vessel</a:t>
            </a:r>
          </a:p>
          <a:p>
            <a:r>
              <a:rPr lang="en-US" dirty="0"/>
              <a:t>Platelets release chemicals that make adjacent platelets stick to the injured area and form a platelet plug</a:t>
            </a:r>
          </a:p>
          <a:p>
            <a:r>
              <a:rPr lang="en-US" dirty="0"/>
              <a:t>Procoagulant chemicals are secreted</a:t>
            </a:r>
          </a:p>
          <a:p>
            <a:r>
              <a:rPr lang="en-US" dirty="0"/>
              <a:t>Then platelets become activated and their shape changes from smooth disc to a round spikey sphere</a:t>
            </a:r>
          </a:p>
          <a:p>
            <a:r>
              <a:rPr lang="en-US" dirty="0"/>
              <a:t>Platelet plug is weak on its own, needs something else to give structure – fibrin!</a:t>
            </a:r>
          </a:p>
          <a:p>
            <a:endParaRPr lang="en-US" dirty="0"/>
          </a:p>
          <a:p>
            <a:endParaRPr lang="en-US" dirty="0"/>
          </a:p>
        </p:txBody>
      </p:sp>
      <p:pic>
        <p:nvPicPr>
          <p:cNvPr id="6" name="Audio Recording Jun 9, 2023 at 4:59:58 PM" descr="Audio Recording Jun 9, 2023 at 4:59:58 PM">
            <a:hlinkClick r:id="" action="ppaction://media"/>
            <a:extLst>
              <a:ext uri="{FF2B5EF4-FFF2-40B4-BE49-F238E27FC236}">
                <a16:creationId xmlns:a16="http://schemas.microsoft.com/office/drawing/2014/main" id="{926FA697-AFEA-3308-211A-43B44F00450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99799" y="203200"/>
            <a:ext cx="812800" cy="812800"/>
          </a:xfrm>
          <a:prstGeom prst="rect">
            <a:avLst/>
          </a:prstGeom>
        </p:spPr>
      </p:pic>
    </p:spTree>
    <p:extLst>
      <p:ext uri="{BB962C8B-B14F-4D97-AF65-F5344CB8AC3E}">
        <p14:creationId xmlns:p14="http://schemas.microsoft.com/office/powerpoint/2010/main" val="104028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16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2BCB0-C636-4726-3B86-A55440939465}"/>
              </a:ext>
            </a:extLst>
          </p:cNvPr>
          <p:cNvSpPr>
            <a:spLocks noGrp="1"/>
          </p:cNvSpPr>
          <p:nvPr>
            <p:ph type="title"/>
          </p:nvPr>
        </p:nvSpPr>
        <p:spPr/>
        <p:txBody>
          <a:bodyPr/>
          <a:lstStyle/>
          <a:p>
            <a:r>
              <a:rPr lang="en-US" dirty="0"/>
              <a:t>Coagulation</a:t>
            </a:r>
          </a:p>
        </p:txBody>
      </p:sp>
      <p:sp>
        <p:nvSpPr>
          <p:cNvPr id="3" name="Content Placeholder 2">
            <a:extLst>
              <a:ext uri="{FF2B5EF4-FFF2-40B4-BE49-F238E27FC236}">
                <a16:creationId xmlns:a16="http://schemas.microsoft.com/office/drawing/2014/main" id="{51E04925-9381-1A06-F305-181A448B7C0A}"/>
              </a:ext>
            </a:extLst>
          </p:cNvPr>
          <p:cNvSpPr>
            <a:spLocks noGrp="1"/>
          </p:cNvSpPr>
          <p:nvPr>
            <p:ph idx="1"/>
          </p:nvPr>
        </p:nvSpPr>
        <p:spPr/>
        <p:txBody>
          <a:bodyPr/>
          <a:lstStyle/>
          <a:p>
            <a:r>
              <a:rPr lang="en-US" dirty="0"/>
              <a:t>Fibrinogen is a plasma protein that converts to fibrin, which forms a mesh that traps intravascular components like RBCs and leukocytes (to help heal the injury) which forms a clot</a:t>
            </a:r>
          </a:p>
          <a:p>
            <a:r>
              <a:rPr lang="en-US" dirty="0"/>
              <a:t>Plasma becomes like a gel</a:t>
            </a:r>
          </a:p>
          <a:p>
            <a:endParaRPr lang="en-US" dirty="0"/>
          </a:p>
          <a:p>
            <a:endParaRPr lang="en-US" dirty="0"/>
          </a:p>
          <a:p>
            <a:endParaRPr lang="en-US" dirty="0"/>
          </a:p>
        </p:txBody>
      </p:sp>
      <p:pic>
        <p:nvPicPr>
          <p:cNvPr id="4" name="Audio Recording Jun 9, 2023 at 5:00:44 PM" descr="Audio Recording Jun 9, 2023 at 5:00:44 PM">
            <a:hlinkClick r:id="" action="ppaction://media"/>
            <a:extLst>
              <a:ext uri="{FF2B5EF4-FFF2-40B4-BE49-F238E27FC236}">
                <a16:creationId xmlns:a16="http://schemas.microsoft.com/office/drawing/2014/main" id="{B3AFB18B-E550-A0D3-DC21-AB151AF2C33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79200" y="203200"/>
            <a:ext cx="812800" cy="812800"/>
          </a:xfrm>
          <a:prstGeom prst="rect">
            <a:avLst/>
          </a:prstGeom>
        </p:spPr>
      </p:pic>
    </p:spTree>
    <p:extLst>
      <p:ext uri="{BB962C8B-B14F-4D97-AF65-F5344CB8AC3E}">
        <p14:creationId xmlns:p14="http://schemas.microsoft.com/office/powerpoint/2010/main" val="223603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7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{29BF7EFB-1322-A440-83C9-5A7384F87B23}tf10001058</Template>
  <TotalTime>13550</TotalTime>
  <Words>2131</Words>
  <Application>Microsoft Office PowerPoint</Application>
  <PresentationFormat>Widescreen</PresentationFormat>
  <Paragraphs>218</Paragraphs>
  <Slides>35</Slides>
  <Notes>26</Notes>
  <HiddenSlides>0</HiddenSlides>
  <MMClips>35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Celestial</vt:lpstr>
      <vt:lpstr>Coagulation</vt:lpstr>
      <vt:lpstr>Think about it</vt:lpstr>
      <vt:lpstr>Helpful open education (OE) video about blood clotting</vt:lpstr>
      <vt:lpstr>The Players</vt:lpstr>
      <vt:lpstr>Platelets</vt:lpstr>
      <vt:lpstr>Steps of clotting</vt:lpstr>
      <vt:lpstr>Vasoconstriction</vt:lpstr>
      <vt:lpstr>Platelet plug Forms</vt:lpstr>
      <vt:lpstr>Coagulation</vt:lpstr>
      <vt:lpstr>Cascade</vt:lpstr>
      <vt:lpstr>Intrinsic Clotting Pathway</vt:lpstr>
      <vt:lpstr>Extrinsic Clotting pathway</vt:lpstr>
      <vt:lpstr>Similarities</vt:lpstr>
      <vt:lpstr>PowerPoint Presentation</vt:lpstr>
      <vt:lpstr>Clot Retraction</vt:lpstr>
      <vt:lpstr>Clot lysis/dissolution</vt:lpstr>
      <vt:lpstr>Think about it…</vt:lpstr>
      <vt:lpstr>PowerPoint Presentation</vt:lpstr>
      <vt:lpstr>PowerPoint Presentation</vt:lpstr>
      <vt:lpstr>Venous Thromboembolism (VTE)</vt:lpstr>
      <vt:lpstr>VTE</vt:lpstr>
      <vt:lpstr>Who is at risk for bleeding?</vt:lpstr>
      <vt:lpstr>S/S of thrombocytopenia or a bleeding disorder</vt:lpstr>
      <vt:lpstr>petechiae</vt:lpstr>
      <vt:lpstr>Lab values of someone with a bleeding disorder</vt:lpstr>
      <vt:lpstr>Immune thrombocytopenic purpura (ITP)</vt:lpstr>
      <vt:lpstr>Thrombotic thrombocytopenia purpura (TTP)</vt:lpstr>
      <vt:lpstr>Heparin Induced thrombocytopenia (HIT)</vt:lpstr>
      <vt:lpstr>Hemophilia</vt:lpstr>
      <vt:lpstr>Disseminated Intravascular Coagulation (DIC)</vt:lpstr>
      <vt:lpstr>DIC continued</vt:lpstr>
      <vt:lpstr>Video explaining DIC</vt:lpstr>
      <vt:lpstr>Drugs</vt:lpstr>
      <vt:lpstr>nutrition corner</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Coagulation</dc:title>
  <dc:creator>Emily Schad</dc:creator>
  <cp:lastModifiedBy>Connolly, Teresa</cp:lastModifiedBy>
  <cp:revision>51</cp:revision>
  <dcterms:created xsi:type="dcterms:W3CDTF">2023-01-03T18:35:08Z</dcterms:created>
  <dcterms:modified xsi:type="dcterms:W3CDTF">2023-06-19T15:58:27Z</dcterms:modified>
</cp:coreProperties>
</file>