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8"/>
  </p:notesMasterIdLst>
  <p:handoutMasterIdLst>
    <p:handoutMasterId r:id="rId39"/>
  </p:handoutMasterIdLst>
  <p:sldIdLst>
    <p:sldId id="265" r:id="rId3"/>
    <p:sldId id="317" r:id="rId4"/>
    <p:sldId id="351" r:id="rId5"/>
    <p:sldId id="352" r:id="rId6"/>
    <p:sldId id="310" r:id="rId7"/>
    <p:sldId id="320" r:id="rId8"/>
    <p:sldId id="321" r:id="rId9"/>
    <p:sldId id="322" r:id="rId10"/>
    <p:sldId id="348" r:id="rId11"/>
    <p:sldId id="314" r:id="rId12"/>
    <p:sldId id="318" r:id="rId13"/>
    <p:sldId id="324" r:id="rId14"/>
    <p:sldId id="325" r:id="rId15"/>
    <p:sldId id="349" r:id="rId16"/>
    <p:sldId id="326" r:id="rId17"/>
    <p:sldId id="327" r:id="rId18"/>
    <p:sldId id="328" r:id="rId19"/>
    <p:sldId id="329" r:id="rId20"/>
    <p:sldId id="330" r:id="rId21"/>
    <p:sldId id="331" r:id="rId22"/>
    <p:sldId id="332" r:id="rId23"/>
    <p:sldId id="333" r:id="rId24"/>
    <p:sldId id="334" r:id="rId25"/>
    <p:sldId id="335" r:id="rId26"/>
    <p:sldId id="342" r:id="rId27"/>
    <p:sldId id="343" r:id="rId28"/>
    <p:sldId id="344" r:id="rId29"/>
    <p:sldId id="347" r:id="rId30"/>
    <p:sldId id="337" r:id="rId31"/>
    <p:sldId id="338" r:id="rId32"/>
    <p:sldId id="339" r:id="rId33"/>
    <p:sldId id="340" r:id="rId34"/>
    <p:sldId id="341" r:id="rId35"/>
    <p:sldId id="350" r:id="rId36"/>
    <p:sldId id="315" r:id="rId37"/>
  </p:sldIdLst>
  <p:sldSz cx="12188825"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80188D-3642-4EB9-A3BF-0CFCE7FCD000}">
          <p14:sldIdLst>
            <p14:sldId id="265"/>
            <p14:sldId id="317"/>
            <p14:sldId id="351"/>
            <p14:sldId id="352"/>
            <p14:sldId id="310"/>
            <p14:sldId id="320"/>
            <p14:sldId id="321"/>
            <p14:sldId id="322"/>
            <p14:sldId id="348"/>
            <p14:sldId id="314"/>
            <p14:sldId id="318"/>
            <p14:sldId id="324"/>
            <p14:sldId id="325"/>
            <p14:sldId id="349"/>
          </p14:sldIdLst>
        </p14:section>
        <p14:section name="Untitled Section" id="{BC395185-1AA9-4427-8A1C-786675E3D06E}">
          <p14:sldIdLst>
            <p14:sldId id="326"/>
            <p14:sldId id="327"/>
            <p14:sldId id="328"/>
            <p14:sldId id="329"/>
            <p14:sldId id="330"/>
            <p14:sldId id="331"/>
            <p14:sldId id="332"/>
            <p14:sldId id="333"/>
            <p14:sldId id="334"/>
            <p14:sldId id="335"/>
            <p14:sldId id="342"/>
            <p14:sldId id="343"/>
            <p14:sldId id="344"/>
            <p14:sldId id="347"/>
            <p14:sldId id="337"/>
            <p14:sldId id="338"/>
            <p14:sldId id="339"/>
            <p14:sldId id="340"/>
            <p14:sldId id="341"/>
            <p14:sldId id="350"/>
            <p14:sldId id="315"/>
          </p14:sldIdLst>
        </p14:section>
      </p14:sectionLst>
    </p:ex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29" autoAdjust="0"/>
  </p:normalViewPr>
  <p:slideViewPr>
    <p:cSldViewPr showGuides="1">
      <p:cViewPr varScale="1">
        <p:scale>
          <a:sx n="65" d="100"/>
          <a:sy n="65" d="100"/>
        </p:scale>
        <p:origin x="48" y="9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88EAF-6ECA-4616-85EF-35AA19C641F3}" type="datetimeFigureOut">
              <a:rPr lang="en-US"/>
              <a:t>12/7/2020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12/7/2020</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12/7/2020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12/7/2020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12/7/2020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12/7/2020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12/7/2020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12/7/2020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12/7/2020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12/7/2020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12/7/2020</a:t>
            </a:fld>
            <a:endParaRPr/>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www.dol.gov/odep/pubs/20100727.pdf"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pstcc.edu/upep/business.php#.Vk4BanarTRY"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dol.gov/odep/pdf/InclusiveInternshipPrograms.pdf" TargetMode="External"/><Relationship Id="rId2" Type="http://schemas.openxmlformats.org/officeDocument/2006/relationships/hyperlink" Target="http://www.dol.gov/odep/pdf/SmallBusinessFactSheet.pdf" TargetMode="External"/><Relationship Id="rId1" Type="http://schemas.openxmlformats.org/officeDocument/2006/relationships/slideLayout" Target="../slideLayouts/slideLayout2.xml"/><Relationship Id="rId6" Type="http://schemas.openxmlformats.org/officeDocument/2006/relationships/hyperlink" Target="http://www.dol.gov/odep/wrp/" TargetMode="External"/><Relationship Id="rId5" Type="http://schemas.openxmlformats.org/officeDocument/2006/relationships/hyperlink" Target="http://www.askearn.org/" TargetMode="External"/><Relationship Id="rId4" Type="http://schemas.openxmlformats.org/officeDocument/2006/relationships/hyperlink" Target="http://www.dol.gov/odep/pdf/CardRackBusiness.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whatcanyoudocampaign.org/index.php" TargetMode="Externa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solidFill>
                  <a:schemeClr val="accent3">
                    <a:lumMod val="60000"/>
                    <a:lumOff val="40000"/>
                  </a:schemeClr>
                </a:solidFill>
              </a:rPr>
              <a:t>Employer Toolkit</a:t>
            </a:r>
            <a:endParaRPr lang="en-US" dirty="0">
              <a:solidFill>
                <a:schemeClr val="accent3">
                  <a:lumMod val="60000"/>
                  <a:lumOff val="40000"/>
                </a:schemeClr>
              </a:solidFill>
            </a:endParaRPr>
          </a:p>
        </p:txBody>
      </p:sp>
      <p:sp>
        <p:nvSpPr>
          <p:cNvPr id="4" name="Subtitle 3"/>
          <p:cNvSpPr>
            <a:spLocks noGrp="1"/>
          </p:cNvSpPr>
          <p:nvPr>
            <p:ph type="subTitle" idx="1"/>
          </p:nvPr>
        </p:nvSpPr>
        <p:spPr/>
        <p:txBody>
          <a:bodyPr/>
          <a:lstStyle/>
          <a:p>
            <a:r>
              <a:rPr lang="it-IT" dirty="0" smtClean="0"/>
              <a:t>Overcoming Barriers to working with people with disabilities and fostering an inclusive culture</a:t>
            </a:r>
            <a:endParaRPr lang="it-IT" dirty="0"/>
          </a:p>
        </p:txBody>
      </p:sp>
      <p:pic>
        <p:nvPicPr>
          <p:cNvPr id="2" name="Picture 1" descr="Pellissippi State Community College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9612" y="5867400"/>
            <a:ext cx="2400300" cy="866775"/>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41612" y="304800"/>
            <a:ext cx="6172200" cy="838200"/>
          </a:xfrm>
          <a:solidFill>
            <a:schemeClr val="accent3">
              <a:lumMod val="40000"/>
              <a:lumOff val="60000"/>
            </a:schemeClr>
          </a:solidFill>
        </p:spPr>
        <p:txBody>
          <a:bodyPr/>
          <a:lstStyle/>
          <a:p>
            <a:pPr algn="ctr"/>
            <a:r>
              <a:rPr lang="en-US" b="1" dirty="0" smtClean="0">
                <a:solidFill>
                  <a:schemeClr val="bg2"/>
                </a:solidFill>
              </a:rPr>
              <a:t>Disability Etiquette</a:t>
            </a:r>
            <a:endParaRPr lang="en-US" b="1" dirty="0">
              <a:solidFill>
                <a:schemeClr val="bg2"/>
              </a:solidFill>
            </a:endParaRPr>
          </a:p>
        </p:txBody>
      </p:sp>
      <p:sp>
        <p:nvSpPr>
          <p:cNvPr id="5" name="Content Placeholder 4"/>
          <p:cNvSpPr>
            <a:spLocks noGrp="1"/>
          </p:cNvSpPr>
          <p:nvPr>
            <p:ph sz="half" idx="1"/>
          </p:nvPr>
        </p:nvSpPr>
        <p:spPr>
          <a:xfrm>
            <a:off x="836612" y="1524000"/>
            <a:ext cx="6172199" cy="4876800"/>
          </a:xfrm>
        </p:spPr>
        <p:txBody>
          <a:bodyPr>
            <a:normAutofit fontScale="92500"/>
          </a:bodyPr>
          <a:lstStyle/>
          <a:p>
            <a:pPr marL="0" indent="0" algn="ctr">
              <a:buNone/>
            </a:pPr>
            <a:r>
              <a:rPr lang="en-US" sz="2800" dirty="0" smtClean="0"/>
              <a:t>Greeting the Interviewee</a:t>
            </a:r>
          </a:p>
          <a:p>
            <a:r>
              <a:rPr lang="en-US" dirty="0" smtClean="0"/>
              <a:t>Be aware of the interview location’s accessible features including restrooms, drinking fountains, and telephones.</a:t>
            </a:r>
          </a:p>
          <a:p>
            <a:r>
              <a:rPr lang="en-US" dirty="0" smtClean="0"/>
              <a:t>Use a normal tone of voice when welcoming the interviewee.</a:t>
            </a:r>
          </a:p>
          <a:p>
            <a:r>
              <a:rPr lang="en-US" dirty="0" smtClean="0"/>
              <a:t>Call the person by their first name only when extending similar familiarity to other interviewees.</a:t>
            </a:r>
          </a:p>
          <a:p>
            <a:r>
              <a:rPr lang="en-US" dirty="0" smtClean="0"/>
              <a:t>Speak directly to the interviewee instead of any companion, personal attendant, or  interpreter.</a:t>
            </a:r>
          </a:p>
          <a:p>
            <a:pPr marL="0" indent="0">
              <a:buNone/>
            </a:pPr>
            <a:r>
              <a:rPr lang="en-US" sz="1200" dirty="0"/>
              <a:t>	</a:t>
            </a:r>
            <a:r>
              <a:rPr lang="en-US" sz="1200" dirty="0" smtClean="0"/>
              <a:t>				</a:t>
            </a:r>
            <a:r>
              <a:rPr lang="en-US" sz="1300" dirty="0" smtClean="0"/>
              <a:t>(JAN, 2011)</a:t>
            </a:r>
            <a:endParaRPr lang="en-US" sz="1300" dirty="0"/>
          </a:p>
        </p:txBody>
      </p:sp>
      <p:pic>
        <p:nvPicPr>
          <p:cNvPr id="7" name="Content Placeholder 6" descr="Businessman in wheelchair shaking hands with another businessman standing in an office setting." title="Business man greeting another businessman in wheelchai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37412" y="2362200"/>
            <a:ext cx="4191002" cy="28194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solidFill>
              <a:schemeClr val="tx1"/>
            </a:solidFill>
          </a:ln>
        </p:spPr>
        <p:txBody>
          <a:bodyPr/>
          <a:lstStyle/>
          <a:p>
            <a:r>
              <a:rPr lang="en-US" sz="4400" b="1" dirty="0" smtClean="0">
                <a:solidFill>
                  <a:schemeClr val="bg2">
                    <a:lumMod val="90000"/>
                    <a:lumOff val="10000"/>
                  </a:schemeClr>
                </a:solidFill>
              </a:rPr>
              <a:t/>
            </a:r>
            <a:br>
              <a:rPr lang="en-US" sz="4400" b="1" dirty="0" smtClean="0">
                <a:solidFill>
                  <a:schemeClr val="bg2">
                    <a:lumMod val="90000"/>
                    <a:lumOff val="10000"/>
                  </a:schemeClr>
                </a:solidFill>
              </a:rPr>
            </a:br>
            <a:r>
              <a:rPr lang="en-US" sz="4400" b="1" dirty="0">
                <a:solidFill>
                  <a:schemeClr val="bg2">
                    <a:lumMod val="90000"/>
                    <a:lumOff val="10000"/>
                  </a:schemeClr>
                </a:solidFill>
              </a:rPr>
              <a:t/>
            </a:r>
            <a:br>
              <a:rPr lang="en-US" sz="4400" b="1" dirty="0">
                <a:solidFill>
                  <a:schemeClr val="bg2">
                    <a:lumMod val="90000"/>
                    <a:lumOff val="10000"/>
                  </a:schemeClr>
                </a:solidFill>
              </a:rPr>
            </a:br>
            <a:r>
              <a:rPr lang="en-US" sz="4400" b="1" dirty="0" smtClean="0">
                <a:solidFill>
                  <a:schemeClr val="bg2">
                    <a:lumMod val="90000"/>
                    <a:lumOff val="10000"/>
                  </a:schemeClr>
                </a:solidFill>
              </a:rPr>
              <a:t/>
            </a:r>
            <a:br>
              <a:rPr lang="en-US" sz="4400" b="1" dirty="0" smtClean="0">
                <a:solidFill>
                  <a:schemeClr val="bg2">
                    <a:lumMod val="90000"/>
                    <a:lumOff val="10000"/>
                  </a:schemeClr>
                </a:solidFill>
              </a:rPr>
            </a:br>
            <a:r>
              <a:rPr lang="en-US" sz="4400" b="1" dirty="0">
                <a:solidFill>
                  <a:schemeClr val="bg2">
                    <a:lumMod val="90000"/>
                    <a:lumOff val="10000"/>
                  </a:schemeClr>
                </a:solidFill>
              </a:rPr>
              <a:t/>
            </a:r>
            <a:br>
              <a:rPr lang="en-US" sz="4400" b="1" dirty="0">
                <a:solidFill>
                  <a:schemeClr val="bg2">
                    <a:lumMod val="90000"/>
                    <a:lumOff val="10000"/>
                  </a:schemeClr>
                </a:solidFill>
              </a:rPr>
            </a:br>
            <a:r>
              <a:rPr lang="en-US" sz="4400" b="1" dirty="0" smtClean="0">
                <a:solidFill>
                  <a:schemeClr val="bg2">
                    <a:lumMod val="90000"/>
                    <a:lumOff val="10000"/>
                  </a:schemeClr>
                </a:solidFill>
              </a:rPr>
              <a:t/>
            </a:r>
            <a:br>
              <a:rPr lang="en-US" sz="4400" b="1" dirty="0" smtClean="0">
                <a:solidFill>
                  <a:schemeClr val="bg2">
                    <a:lumMod val="90000"/>
                    <a:lumOff val="10000"/>
                  </a:schemeClr>
                </a:solidFill>
              </a:rPr>
            </a:br>
            <a:r>
              <a:rPr lang="en-US" sz="4400" b="1" dirty="0">
                <a:solidFill>
                  <a:schemeClr val="bg2">
                    <a:lumMod val="90000"/>
                    <a:lumOff val="10000"/>
                  </a:schemeClr>
                </a:solidFill>
              </a:rPr>
              <a:t/>
            </a:r>
            <a:br>
              <a:rPr lang="en-US" sz="4400" b="1" dirty="0">
                <a:solidFill>
                  <a:schemeClr val="bg2">
                    <a:lumMod val="90000"/>
                    <a:lumOff val="10000"/>
                  </a:schemeClr>
                </a:solidFill>
              </a:rPr>
            </a:br>
            <a:r>
              <a:rPr lang="en-US" sz="4400" b="1" dirty="0" smtClean="0">
                <a:solidFill>
                  <a:schemeClr val="bg2">
                    <a:lumMod val="90000"/>
                    <a:lumOff val="10000"/>
                  </a:schemeClr>
                </a:solidFill>
              </a:rPr>
              <a:t/>
            </a:r>
            <a:br>
              <a:rPr lang="en-US" sz="4400" b="1" dirty="0" smtClean="0">
                <a:solidFill>
                  <a:schemeClr val="bg2">
                    <a:lumMod val="90000"/>
                    <a:lumOff val="10000"/>
                  </a:schemeClr>
                </a:solidFill>
              </a:rPr>
            </a:br>
            <a:r>
              <a:rPr lang="en-US" sz="4400" b="1" dirty="0" smtClean="0">
                <a:solidFill>
                  <a:schemeClr val="bg2">
                    <a:lumMod val="90000"/>
                    <a:lumOff val="10000"/>
                  </a:schemeClr>
                </a:solidFill>
              </a:rPr>
              <a:t>Disability Etiquette</a:t>
            </a: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p:txBody>
          <a:bodyPr/>
          <a:lstStyle/>
          <a:p>
            <a:r>
              <a:rPr lang="en-US" sz="2800" dirty="0" smtClean="0"/>
              <a:t>Always ask similar questions of all interviewees, regardless of disability. Conduct the interview emphasizing abilities, achievements, and interviewee qualities.</a:t>
            </a:r>
          </a:p>
          <a:p>
            <a:r>
              <a:rPr lang="en-US" sz="2800" dirty="0" smtClean="0"/>
              <a:t>Treat all interviewees with respect.</a:t>
            </a:r>
          </a:p>
          <a:p>
            <a:r>
              <a:rPr lang="en-US" sz="2800" dirty="0" smtClean="0"/>
              <a:t>Select an interview location with adequate lighting.</a:t>
            </a:r>
          </a:p>
          <a:p>
            <a:r>
              <a:rPr lang="en-US" sz="2800" dirty="0" smtClean="0"/>
              <a:t>Speak directly to the interviewee instead of any companion, personal attendant, or interpreter throughout the meeting. </a:t>
            </a:r>
          </a:p>
          <a:p>
            <a:pPr marL="682625" lvl="3" indent="0">
              <a:buNone/>
            </a:pPr>
            <a:r>
              <a:rPr lang="en-US" dirty="0"/>
              <a:t>	</a:t>
            </a:r>
            <a:r>
              <a:rPr lang="en-US" dirty="0" smtClean="0"/>
              <a:t>				(JAN, 2011)</a:t>
            </a:r>
          </a:p>
          <a:p>
            <a:endParaRPr lang="en-US" dirty="0"/>
          </a:p>
        </p:txBody>
      </p:sp>
      <p:sp>
        <p:nvSpPr>
          <p:cNvPr id="4" name="Text Placeholder 3"/>
          <p:cNvSpPr>
            <a:spLocks noGrp="1"/>
          </p:cNvSpPr>
          <p:nvPr>
            <p:ph type="body" sz="half" idx="2"/>
          </p:nvPr>
        </p:nvSpPr>
        <p:spPr>
          <a:xfrm>
            <a:off x="1065213" y="4572000"/>
            <a:ext cx="3581399" cy="1447800"/>
          </a:xfrm>
          <a:solidFill>
            <a:schemeClr val="bg2"/>
          </a:solidFill>
          <a:ln>
            <a:solidFill>
              <a:schemeClr val="tx1"/>
            </a:solidFill>
          </a:ln>
        </p:spPr>
        <p:txBody>
          <a:bodyPr>
            <a:normAutofit/>
          </a:bodyPr>
          <a:lstStyle/>
          <a:p>
            <a:r>
              <a:rPr lang="en-US" sz="4000" dirty="0" smtClean="0"/>
              <a:t>Interviewing</a:t>
            </a:r>
            <a:endParaRPr lang="en-US" sz="4000" dirty="0"/>
          </a:p>
        </p:txBody>
      </p:sp>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solidFill>
              <a:schemeClr val="tx1">
                <a:lumMod val="85000"/>
              </a:schemeClr>
            </a:solidFill>
          </a:ln>
        </p:spPr>
        <p:txBody>
          <a:bodyPr/>
          <a:lstStyle/>
          <a:p>
            <a:r>
              <a:rPr lang="en-US" sz="4400" dirty="0" smtClean="0">
                <a:solidFill>
                  <a:schemeClr val="bg2"/>
                </a:solidFill>
              </a:rPr>
              <a:t/>
            </a:r>
            <a:br>
              <a:rPr lang="en-US" sz="4400" dirty="0" smtClean="0">
                <a:solidFill>
                  <a:schemeClr val="bg2"/>
                </a:solidFill>
              </a:rPr>
            </a:br>
            <a:r>
              <a:rPr lang="en-US" sz="4400" dirty="0">
                <a:solidFill>
                  <a:schemeClr val="bg2"/>
                </a:solidFill>
              </a:rPr>
              <a:t/>
            </a:r>
            <a:br>
              <a:rPr lang="en-US" sz="4400" dirty="0">
                <a:solidFill>
                  <a:schemeClr val="bg2"/>
                </a:solidFill>
              </a:rPr>
            </a:br>
            <a:r>
              <a:rPr lang="en-US" sz="4400" dirty="0" smtClean="0">
                <a:solidFill>
                  <a:schemeClr val="bg2"/>
                </a:solidFill>
              </a:rPr>
              <a:t/>
            </a:r>
            <a:br>
              <a:rPr lang="en-US" sz="4400" dirty="0" smtClean="0">
                <a:solidFill>
                  <a:schemeClr val="bg2"/>
                </a:solidFill>
              </a:rPr>
            </a:br>
            <a:r>
              <a:rPr lang="en-US" sz="4400" dirty="0" smtClean="0"/>
              <a:t/>
            </a:r>
            <a:br>
              <a:rPr lang="en-US" sz="4400" dirty="0" smtClean="0"/>
            </a:br>
            <a:r>
              <a:rPr lang="en-US" sz="4400" dirty="0"/>
              <a:t/>
            </a:r>
            <a:br>
              <a:rPr lang="en-US" sz="4400" dirty="0"/>
            </a:br>
            <a:r>
              <a:rPr lang="en-US" sz="4400" b="1" dirty="0" smtClean="0">
                <a:solidFill>
                  <a:schemeClr val="bg2"/>
                </a:solidFill>
              </a:rPr>
              <a:t>Disability Etiquette 2</a:t>
            </a:r>
            <a:endParaRPr lang="en-US" sz="4400" b="1" dirty="0"/>
          </a:p>
        </p:txBody>
      </p:sp>
      <p:sp>
        <p:nvSpPr>
          <p:cNvPr id="3" name="Content Placeholder 2"/>
          <p:cNvSpPr>
            <a:spLocks noGrp="1"/>
          </p:cNvSpPr>
          <p:nvPr>
            <p:ph idx="1"/>
          </p:nvPr>
        </p:nvSpPr>
        <p:spPr>
          <a:xfrm>
            <a:off x="4951414" y="381000"/>
            <a:ext cx="6400800" cy="6172200"/>
          </a:xfrm>
        </p:spPr>
        <p:txBody>
          <a:bodyPr>
            <a:normAutofit fontScale="70000" lnSpcReduction="20000"/>
          </a:bodyPr>
          <a:lstStyle/>
          <a:p>
            <a:r>
              <a:rPr lang="en-US" sz="3400" dirty="0" smtClean="0"/>
              <a:t>Review physical features of the work environment. If any create potential barriers for new employees with disabilities, make adjustments as necessary.</a:t>
            </a:r>
          </a:p>
          <a:p>
            <a:r>
              <a:rPr lang="en-US" sz="3400" dirty="0" smtClean="0"/>
              <a:t>Identify assistive technologies that may be necessary to remove barriers for a new employee.</a:t>
            </a:r>
          </a:p>
          <a:p>
            <a:r>
              <a:rPr lang="en-US" sz="3400" dirty="0" smtClean="0"/>
              <a:t>As needed, provide alternate formats (e.g., large print, Braille, accessible documents) of all necessary work related documents.</a:t>
            </a:r>
          </a:p>
          <a:p>
            <a:r>
              <a:rPr lang="en-US" sz="3400" dirty="0" smtClean="0"/>
              <a:t>Prepare co-workers and supervisors with an overall disability awareness initiative that includes training and orientation to disability-specific issues. The training should not be used to single out a person with a disability.</a:t>
            </a:r>
          </a:p>
          <a:p>
            <a:r>
              <a:rPr lang="en-US" sz="3400" dirty="0" smtClean="0"/>
              <a:t> Include employees with disabilities in emergency evacuation planning and procedures.</a:t>
            </a:r>
            <a:r>
              <a:rPr lang="en-US" dirty="0" smtClean="0"/>
              <a:t>                                                                                     </a:t>
            </a:r>
            <a:r>
              <a:rPr lang="en-US" sz="1700" dirty="0" smtClean="0"/>
              <a:t>(JAN, 2011)</a:t>
            </a:r>
            <a:endParaRPr lang="en-US" sz="1700" dirty="0"/>
          </a:p>
        </p:txBody>
      </p:sp>
      <p:sp>
        <p:nvSpPr>
          <p:cNvPr id="4" name="Text Placeholder 3"/>
          <p:cNvSpPr>
            <a:spLocks noGrp="1"/>
          </p:cNvSpPr>
          <p:nvPr>
            <p:ph type="body" sz="half" idx="2"/>
          </p:nvPr>
        </p:nvSpPr>
        <p:spPr>
          <a:xfrm>
            <a:off x="1065213" y="4572000"/>
            <a:ext cx="3581399" cy="1447800"/>
          </a:xfrm>
          <a:ln>
            <a:solidFill>
              <a:schemeClr val="tx1">
                <a:lumMod val="85000"/>
              </a:schemeClr>
            </a:solidFill>
          </a:ln>
        </p:spPr>
        <p:txBody>
          <a:bodyPr>
            <a:normAutofit/>
          </a:bodyPr>
          <a:lstStyle/>
          <a:p>
            <a:r>
              <a:rPr lang="en-US" sz="3200" dirty="0" smtClean="0"/>
              <a:t>New Employee</a:t>
            </a:r>
            <a:endParaRPr lang="en-US" sz="3200" dirty="0"/>
          </a:p>
        </p:txBody>
      </p:sp>
    </p:spTree>
    <p:extLst>
      <p:ext uri="{BB962C8B-B14F-4D97-AF65-F5344CB8AC3E}">
        <p14:creationId xmlns:p14="http://schemas.microsoft.com/office/powerpoint/2010/main" val="276925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solidFill>
              <a:schemeClr val="tx1">
                <a:lumMod val="75000"/>
              </a:schemeClr>
            </a:solidFill>
          </a:ln>
        </p:spPr>
        <p:txBody>
          <a:bodyPr/>
          <a:lstStyle/>
          <a:p>
            <a:r>
              <a:rPr lang="en-US" sz="4800" b="1" dirty="0" smtClean="0">
                <a:solidFill>
                  <a:schemeClr val="bg2"/>
                </a:solidFill>
              </a:rPr>
              <a:t>Workplace</a:t>
            </a:r>
            <a:br>
              <a:rPr lang="en-US" sz="4800" b="1" dirty="0" smtClean="0">
                <a:solidFill>
                  <a:schemeClr val="bg2"/>
                </a:solidFill>
              </a:rPr>
            </a:br>
            <a:r>
              <a:rPr lang="en-US" sz="4800" b="1" dirty="0" smtClean="0">
                <a:solidFill>
                  <a:schemeClr val="bg2"/>
                </a:solidFill>
              </a:rPr>
              <a:t>Etiquette 3</a:t>
            </a:r>
            <a:endParaRPr lang="en-US" sz="4800" b="1" dirty="0">
              <a:solidFill>
                <a:schemeClr val="bg2"/>
              </a:solidFill>
            </a:endParaRPr>
          </a:p>
        </p:txBody>
      </p:sp>
      <p:sp>
        <p:nvSpPr>
          <p:cNvPr id="3" name="Content Placeholder 2"/>
          <p:cNvSpPr>
            <a:spLocks noGrp="1"/>
          </p:cNvSpPr>
          <p:nvPr>
            <p:ph idx="1"/>
          </p:nvPr>
        </p:nvSpPr>
        <p:spPr>
          <a:xfrm>
            <a:off x="4951414" y="685800"/>
            <a:ext cx="6400800" cy="5867400"/>
          </a:xfrm>
        </p:spPr>
        <p:txBody>
          <a:bodyPr>
            <a:normAutofit/>
          </a:bodyPr>
          <a:lstStyle/>
          <a:p>
            <a:r>
              <a:rPr lang="en-US" sz="2000" dirty="0" smtClean="0"/>
              <a:t>Do not make assumptions about limitations based on appearance or the use of assistive devices.  For example, individuals who use mobility aids such as canes, walkers, or wheelchairs have different limitations and may use a mobility aid regularly or only as required by their limitations on a daily basis. Also, people who appear to be mobile may require accommodations such as accessible parking because they are unable to walk long distances due to a medical impairment (e.g., a person with asthma or a heart condition).</a:t>
            </a:r>
          </a:p>
          <a:p>
            <a:r>
              <a:rPr lang="en-US" sz="2000" dirty="0" smtClean="0"/>
              <a:t>A wheelchair, mobility aid, or service animal is part of an individual’s personal space; an extension of that individual. Do not touch or lean on a wheel chair, move a person’s walker or cane without being asked, or pet or distract a service animal without first asking the individual  with the disability if it is okay.</a:t>
            </a:r>
          </a:p>
          <a:p>
            <a:pPr marL="0" indent="0">
              <a:buNone/>
            </a:pPr>
            <a:r>
              <a:rPr lang="en-US" dirty="0" smtClean="0"/>
              <a:t>                                                                                        </a:t>
            </a:r>
            <a:r>
              <a:rPr lang="en-US" sz="1200" dirty="0" smtClean="0"/>
              <a:t>(JAN, 2011)</a:t>
            </a:r>
            <a:endParaRPr lang="en-US" dirty="0"/>
          </a:p>
        </p:txBody>
      </p:sp>
      <p:sp>
        <p:nvSpPr>
          <p:cNvPr id="4" name="Text Placeholder 3"/>
          <p:cNvSpPr>
            <a:spLocks noGrp="1"/>
          </p:cNvSpPr>
          <p:nvPr>
            <p:ph type="body" sz="half" idx="2"/>
          </p:nvPr>
        </p:nvSpPr>
        <p:spPr>
          <a:xfrm>
            <a:off x="1065213" y="4572000"/>
            <a:ext cx="3581399" cy="1447800"/>
          </a:xfrm>
          <a:ln>
            <a:solidFill>
              <a:schemeClr val="tx1">
                <a:lumMod val="75000"/>
              </a:schemeClr>
            </a:solidFill>
          </a:ln>
        </p:spPr>
        <p:txBody>
          <a:bodyPr>
            <a:normAutofit/>
          </a:bodyPr>
          <a:lstStyle/>
          <a:p>
            <a:r>
              <a:rPr lang="en-US" sz="2400" dirty="0" smtClean="0"/>
              <a:t>Individuals with Mobility Impairments</a:t>
            </a:r>
            <a:endParaRPr lang="en-US" sz="2400" dirty="0"/>
          </a:p>
        </p:txBody>
      </p:sp>
    </p:spTree>
    <p:extLst>
      <p:ext uri="{BB962C8B-B14F-4D97-AF65-F5344CB8AC3E}">
        <p14:creationId xmlns:p14="http://schemas.microsoft.com/office/powerpoint/2010/main" val="277334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solidFill>
              <a:schemeClr val="tx1">
                <a:lumMod val="75000"/>
              </a:schemeClr>
            </a:solidFill>
          </a:ln>
        </p:spPr>
        <p:txBody>
          <a:bodyPr/>
          <a:lstStyle/>
          <a:p>
            <a:r>
              <a:rPr lang="en-US" sz="4800" b="1" dirty="0" smtClean="0">
                <a:solidFill>
                  <a:schemeClr val="bg2"/>
                </a:solidFill>
              </a:rPr>
              <a:t>Workplace</a:t>
            </a:r>
            <a:br>
              <a:rPr lang="en-US" sz="4800" b="1" dirty="0" smtClean="0">
                <a:solidFill>
                  <a:schemeClr val="bg2"/>
                </a:solidFill>
              </a:rPr>
            </a:br>
            <a:r>
              <a:rPr lang="en-US" sz="4800" b="1" dirty="0" smtClean="0">
                <a:solidFill>
                  <a:schemeClr val="bg2"/>
                </a:solidFill>
              </a:rPr>
              <a:t>Etiquette 3.5</a:t>
            </a:r>
            <a:endParaRPr lang="en-US" sz="4800" b="1" dirty="0">
              <a:solidFill>
                <a:schemeClr val="bg2"/>
              </a:solidFill>
            </a:endParaRPr>
          </a:p>
        </p:txBody>
      </p:sp>
      <p:sp>
        <p:nvSpPr>
          <p:cNvPr id="3" name="Content Placeholder 2"/>
          <p:cNvSpPr>
            <a:spLocks noGrp="1"/>
          </p:cNvSpPr>
          <p:nvPr>
            <p:ph idx="1"/>
          </p:nvPr>
        </p:nvSpPr>
        <p:spPr>
          <a:xfrm>
            <a:off x="4951414" y="685800"/>
            <a:ext cx="6400800" cy="5867400"/>
          </a:xfrm>
        </p:spPr>
        <p:txBody>
          <a:bodyPr>
            <a:normAutofit/>
          </a:bodyPr>
          <a:lstStyle/>
          <a:p>
            <a:r>
              <a:rPr lang="en-US" sz="2800" dirty="0" smtClean="0"/>
              <a:t>Be aware of the worksite and its accessible and inaccessible elements.  Upon hiring a person who has an </a:t>
            </a:r>
            <a:r>
              <a:rPr lang="en-US" sz="2800" b="1" u="sng" dirty="0" smtClean="0"/>
              <a:t>obvious</a:t>
            </a:r>
            <a:r>
              <a:rPr lang="en-US" sz="2800" dirty="0" smtClean="0"/>
              <a:t> mobility impairment, offer to provide a tour and evaluate the worksite for accessibility.</a:t>
            </a:r>
          </a:p>
          <a:p>
            <a:r>
              <a:rPr lang="en-US" sz="2800" dirty="0" smtClean="0"/>
              <a:t>Make workplace accessibility changes according to the specific work-related needs of the employee (e.g., making workspace modifications, keeping paths clear, and positioning items at appropriate reach heights, etc.)                                                                        </a:t>
            </a:r>
          </a:p>
          <a:p>
            <a:pPr marL="0" indent="0">
              <a:buNone/>
            </a:pPr>
            <a:r>
              <a:rPr lang="en-US" dirty="0" smtClean="0"/>
              <a:t>                                                                                        </a:t>
            </a:r>
            <a:r>
              <a:rPr lang="en-US" sz="1200" dirty="0" smtClean="0"/>
              <a:t>(JAN, 2011)</a:t>
            </a:r>
            <a:endParaRPr lang="en-US" dirty="0"/>
          </a:p>
        </p:txBody>
      </p:sp>
      <p:sp>
        <p:nvSpPr>
          <p:cNvPr id="4" name="Text Placeholder 3"/>
          <p:cNvSpPr>
            <a:spLocks noGrp="1"/>
          </p:cNvSpPr>
          <p:nvPr>
            <p:ph type="body" sz="half" idx="2"/>
          </p:nvPr>
        </p:nvSpPr>
        <p:spPr>
          <a:xfrm>
            <a:off x="1065213" y="4572000"/>
            <a:ext cx="3581399" cy="1447800"/>
          </a:xfrm>
          <a:ln>
            <a:solidFill>
              <a:schemeClr val="tx1">
                <a:lumMod val="75000"/>
              </a:schemeClr>
            </a:solidFill>
          </a:ln>
        </p:spPr>
        <p:txBody>
          <a:bodyPr>
            <a:normAutofit/>
          </a:bodyPr>
          <a:lstStyle/>
          <a:p>
            <a:r>
              <a:rPr lang="en-US" sz="2400" dirty="0" smtClean="0"/>
              <a:t>Individuals with Mobility Impairments</a:t>
            </a:r>
            <a:endParaRPr lang="en-US" sz="2400" dirty="0"/>
          </a:p>
        </p:txBody>
      </p:sp>
    </p:spTree>
    <p:extLst>
      <p:ext uri="{BB962C8B-B14F-4D97-AF65-F5344CB8AC3E}">
        <p14:creationId xmlns:p14="http://schemas.microsoft.com/office/powerpoint/2010/main" val="3173158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a:ln>
            <a:solidFill>
              <a:schemeClr val="tx1">
                <a:lumMod val="85000"/>
              </a:schemeClr>
            </a:solidFill>
          </a:ln>
        </p:spPr>
        <p:txBody>
          <a:bodyPr/>
          <a:lstStyle/>
          <a:p>
            <a:r>
              <a:rPr lang="en-US" sz="4800" b="1" dirty="0" smtClean="0">
                <a:solidFill>
                  <a:schemeClr val="bg2"/>
                </a:solidFill>
              </a:rPr>
              <a:t>Workplace Etiquette 4</a:t>
            </a:r>
            <a:endParaRPr lang="en-US" sz="4800" b="1" dirty="0">
              <a:solidFill>
                <a:schemeClr val="bg2"/>
              </a:solidFill>
            </a:endParaRPr>
          </a:p>
        </p:txBody>
      </p:sp>
      <p:sp>
        <p:nvSpPr>
          <p:cNvPr id="3" name="Content Placeholder 2"/>
          <p:cNvSpPr>
            <a:spLocks noGrp="1"/>
          </p:cNvSpPr>
          <p:nvPr>
            <p:ph idx="1"/>
          </p:nvPr>
        </p:nvSpPr>
        <p:spPr>
          <a:xfrm>
            <a:off x="4951414" y="685800"/>
            <a:ext cx="6400800" cy="5943600"/>
          </a:xfrm>
        </p:spPr>
        <p:txBody>
          <a:bodyPr/>
          <a:lstStyle/>
          <a:p>
            <a:r>
              <a:rPr lang="en-US" sz="2000" dirty="0"/>
              <a:t>Keep disability etiquette in mind when planning work-related social events or training opportunities. Host events at accessible locations and design activities that include all employees.</a:t>
            </a:r>
          </a:p>
          <a:p>
            <a:r>
              <a:rPr lang="en-US" sz="2000" dirty="0" smtClean="0"/>
              <a:t>Ask whether a person needs assistance before you help. Extend the same courtesies </a:t>
            </a:r>
            <a:r>
              <a:rPr lang="en-US" sz="2000" smtClean="0"/>
              <a:t>to individuals </a:t>
            </a:r>
            <a:r>
              <a:rPr lang="en-US" sz="2000" dirty="0" smtClean="0"/>
              <a:t>with disabilities as you would others. Do not be afraid to ask how  you can help.</a:t>
            </a:r>
          </a:p>
          <a:p>
            <a:r>
              <a:rPr lang="en-US" sz="2000" dirty="0" smtClean="0"/>
              <a:t>Sit down when speaking for more than a few minutes with a person who uses a wheelchair so you are at eye level.</a:t>
            </a:r>
          </a:p>
          <a:p>
            <a:r>
              <a:rPr lang="en-US" sz="2000" dirty="0" smtClean="0"/>
              <a:t>Be </a:t>
            </a:r>
            <a:r>
              <a:rPr lang="en-US" sz="2000" dirty="0"/>
              <a:t>careful about the language you use.  For example, people who use wheelchairs or scooters are not confined or bound to them.  The wheelchair enables the person to get where he/she needs to go.  It does not confine the person. </a:t>
            </a:r>
            <a:endParaRPr lang="en-US" sz="2000" dirty="0" smtClean="0"/>
          </a:p>
          <a:p>
            <a:pPr marL="0" indent="0">
              <a:buNone/>
            </a:pPr>
            <a:r>
              <a:rPr lang="en-US" sz="2000" dirty="0"/>
              <a:t> </a:t>
            </a:r>
            <a:r>
              <a:rPr lang="en-US" sz="2000" dirty="0" smtClean="0"/>
              <a:t>                                                                                    </a:t>
            </a:r>
            <a:r>
              <a:rPr lang="en-US" sz="1200" dirty="0" smtClean="0"/>
              <a:t>(JAN, 2011)</a:t>
            </a:r>
            <a:endParaRPr lang="en-US" sz="2000" dirty="0" smtClean="0"/>
          </a:p>
          <a:p>
            <a:endParaRPr lang="en-US" sz="1800" dirty="0" smtClean="0"/>
          </a:p>
          <a:p>
            <a:endParaRPr lang="en-US" dirty="0"/>
          </a:p>
        </p:txBody>
      </p:sp>
      <p:sp>
        <p:nvSpPr>
          <p:cNvPr id="4" name="Text Placeholder 3"/>
          <p:cNvSpPr>
            <a:spLocks noGrp="1"/>
          </p:cNvSpPr>
          <p:nvPr>
            <p:ph type="body" sz="half" idx="2"/>
          </p:nvPr>
        </p:nvSpPr>
        <p:spPr>
          <a:xfrm>
            <a:off x="1065213" y="4572000"/>
            <a:ext cx="3586998" cy="1447800"/>
          </a:xfrm>
          <a:ln>
            <a:solidFill>
              <a:schemeClr val="tx1">
                <a:lumMod val="85000"/>
              </a:schemeClr>
            </a:solidFill>
          </a:ln>
        </p:spPr>
        <p:txBody>
          <a:bodyPr>
            <a:normAutofit/>
          </a:bodyPr>
          <a:lstStyle/>
          <a:p>
            <a:r>
              <a:rPr lang="en-US" sz="2400" dirty="0" smtClean="0"/>
              <a:t>Individuals with Mobility Impairments</a:t>
            </a:r>
            <a:endParaRPr lang="en-US" sz="2400" dirty="0"/>
          </a:p>
        </p:txBody>
      </p:sp>
    </p:spTree>
    <p:extLst>
      <p:ext uri="{BB962C8B-B14F-4D97-AF65-F5344CB8AC3E}">
        <p14:creationId xmlns:p14="http://schemas.microsoft.com/office/powerpoint/2010/main" val="332637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sz="4800" b="1" dirty="0" smtClean="0">
                <a:solidFill>
                  <a:schemeClr val="bg2"/>
                </a:solidFill>
              </a:rPr>
              <a:t>Workplace Etiquette 5</a:t>
            </a:r>
            <a:endParaRPr lang="en-US" sz="4800" b="1" dirty="0">
              <a:solidFill>
                <a:schemeClr val="bg2"/>
              </a:solidFill>
            </a:endParaRPr>
          </a:p>
        </p:txBody>
      </p:sp>
      <p:sp>
        <p:nvSpPr>
          <p:cNvPr id="3" name="Content Placeholder 2"/>
          <p:cNvSpPr>
            <a:spLocks noGrp="1"/>
          </p:cNvSpPr>
          <p:nvPr>
            <p:ph idx="1"/>
          </p:nvPr>
        </p:nvSpPr>
        <p:spPr>
          <a:xfrm>
            <a:off x="4951414" y="457200"/>
            <a:ext cx="6400800" cy="6172200"/>
          </a:xfrm>
        </p:spPr>
        <p:txBody>
          <a:bodyPr>
            <a:normAutofit fontScale="92500" lnSpcReduction="20000"/>
          </a:bodyPr>
          <a:lstStyle/>
          <a:p>
            <a:r>
              <a:rPr lang="en-US" sz="2600" dirty="0" smtClean="0"/>
              <a:t>Be </a:t>
            </a:r>
            <a:r>
              <a:rPr lang="en-US" sz="2600" dirty="0"/>
              <a:t>familiar with the route of travel to the interview location.  Provide descriptive directions that do not require the person to rely on visual references.  When appropriate, note if Braille signage is posted on walls and doors.</a:t>
            </a:r>
          </a:p>
          <a:p>
            <a:r>
              <a:rPr lang="en-US" sz="2600" dirty="0" smtClean="0"/>
              <a:t>Verbally </a:t>
            </a:r>
            <a:r>
              <a:rPr lang="en-US" sz="2600" dirty="0"/>
              <a:t>greet and identify yourself before extending your hand to greet a person who is blind.  Use the same courtesy when entering or leaving a room, or saying good bye when ending a conversation.  Do not just walk away when talking with a person who is blind or visually impaired.</a:t>
            </a:r>
          </a:p>
          <a:p>
            <a:r>
              <a:rPr lang="en-US" sz="2600" dirty="0" smtClean="0"/>
              <a:t>Offer </a:t>
            </a:r>
            <a:r>
              <a:rPr lang="en-US" sz="2600" dirty="0"/>
              <a:t>your arm instead of taking the arm of a person who is blind or visually impaired when guiding the person.  As you walk, tell the person where you are going, make note of steps or slopes, and point-out opening doors or other obstacles.</a:t>
            </a:r>
          </a:p>
          <a:p>
            <a:r>
              <a:rPr lang="en-US" sz="2600" dirty="0" smtClean="0"/>
              <a:t>Offer </a:t>
            </a:r>
            <a:r>
              <a:rPr lang="en-US" sz="2600" dirty="0"/>
              <a:t>new employees a guided tour of the </a:t>
            </a:r>
            <a:r>
              <a:rPr lang="en-US" sz="2600" dirty="0" smtClean="0"/>
              <a:t>workplace.</a:t>
            </a:r>
            <a:r>
              <a:rPr lang="en-US" dirty="0" smtClean="0"/>
              <a:t>                                                                                               					</a:t>
            </a:r>
            <a:r>
              <a:rPr lang="en-US" sz="1200" dirty="0" smtClean="0"/>
              <a:t>(JAN, 2011)</a:t>
            </a:r>
            <a:endParaRPr lang="en-US" dirty="0" smtClean="0"/>
          </a:p>
          <a:p>
            <a:pPr marL="0" indent="0">
              <a:buNone/>
            </a:pPr>
            <a:endParaRPr lang="en-US" dirty="0"/>
          </a:p>
        </p:txBody>
      </p:sp>
      <p:sp>
        <p:nvSpPr>
          <p:cNvPr id="4" name="Text Placeholder 3"/>
          <p:cNvSpPr>
            <a:spLocks noGrp="1"/>
          </p:cNvSpPr>
          <p:nvPr>
            <p:ph type="body" sz="half" idx="2"/>
          </p:nvPr>
        </p:nvSpPr>
        <p:spPr/>
        <p:txBody>
          <a:bodyPr>
            <a:normAutofit/>
          </a:bodyPr>
          <a:lstStyle/>
          <a:p>
            <a:r>
              <a:rPr lang="en-US" sz="2400" dirty="0" smtClean="0"/>
              <a:t>Individuals with Vision Impairments</a:t>
            </a:r>
            <a:endParaRPr lang="en-US" sz="2400" dirty="0"/>
          </a:p>
        </p:txBody>
      </p:sp>
    </p:spTree>
    <p:extLst>
      <p:ext uri="{BB962C8B-B14F-4D97-AF65-F5344CB8AC3E}">
        <p14:creationId xmlns:p14="http://schemas.microsoft.com/office/powerpoint/2010/main" val="306343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sz="4800" b="1" dirty="0" smtClean="0">
                <a:solidFill>
                  <a:schemeClr val="bg2"/>
                </a:solidFill>
              </a:rPr>
              <a:t>Workplace Etiquette 6</a:t>
            </a:r>
            <a:endParaRPr lang="en-US" sz="4800" b="1" dirty="0">
              <a:solidFill>
                <a:schemeClr val="bg2"/>
              </a:solidFill>
            </a:endParaRPr>
          </a:p>
        </p:txBody>
      </p:sp>
      <p:sp>
        <p:nvSpPr>
          <p:cNvPr id="3" name="Content Placeholder 2"/>
          <p:cNvSpPr>
            <a:spLocks noGrp="1"/>
          </p:cNvSpPr>
          <p:nvPr>
            <p:ph idx="1"/>
          </p:nvPr>
        </p:nvSpPr>
        <p:spPr>
          <a:xfrm>
            <a:off x="4951414" y="685800"/>
            <a:ext cx="6400800" cy="5943600"/>
          </a:xfrm>
        </p:spPr>
        <p:txBody>
          <a:bodyPr>
            <a:normAutofit lnSpcReduction="10000"/>
          </a:bodyPr>
          <a:lstStyle/>
          <a:p>
            <a:r>
              <a:rPr lang="en-US" dirty="0" smtClean="0"/>
              <a:t>Do </a:t>
            </a:r>
            <a:r>
              <a:rPr lang="en-US" dirty="0"/>
              <a:t>not pet or distract a guide dog.  When </a:t>
            </a:r>
            <a:r>
              <a:rPr lang="en-US" dirty="0" smtClean="0"/>
              <a:t>            walking </a:t>
            </a:r>
            <a:r>
              <a:rPr lang="en-US" dirty="0"/>
              <a:t>along-side someone who is using a </a:t>
            </a:r>
            <a:r>
              <a:rPr lang="en-US" dirty="0" smtClean="0"/>
              <a:t>guide </a:t>
            </a:r>
            <a:r>
              <a:rPr lang="en-US" dirty="0"/>
              <a:t>dog, walk on the side opposite the animal.</a:t>
            </a:r>
          </a:p>
          <a:p>
            <a:r>
              <a:rPr lang="en-US" dirty="0" smtClean="0"/>
              <a:t>Offer </a:t>
            </a:r>
            <a:r>
              <a:rPr lang="en-US" dirty="0"/>
              <a:t>to read written information, when appropriate, during an interview or on the job.</a:t>
            </a:r>
          </a:p>
          <a:p>
            <a:r>
              <a:rPr lang="en-US" dirty="0" smtClean="0"/>
              <a:t>Inform </a:t>
            </a:r>
            <a:r>
              <a:rPr lang="en-US" dirty="0"/>
              <a:t>an employee who is blind or visually impaired of structural changes or hazards he may need to be aware of in the event of new construction or workplace modifications</a:t>
            </a:r>
            <a:r>
              <a:rPr lang="en-US" dirty="0" smtClean="0"/>
              <a:t>.</a:t>
            </a:r>
          </a:p>
          <a:p>
            <a:r>
              <a:rPr lang="en-US" dirty="0" smtClean="0"/>
              <a:t>Provide </a:t>
            </a:r>
            <a:r>
              <a:rPr lang="en-US" dirty="0"/>
              <a:t>work-related materials, such as </a:t>
            </a:r>
            <a:r>
              <a:rPr lang="en-US" dirty="0" smtClean="0"/>
              <a:t>  employee </a:t>
            </a:r>
            <a:r>
              <a:rPr lang="en-US" dirty="0"/>
              <a:t>handbooks or benefits information, in an accessible format (e.g., large print, Braille, or accessible web page accessed with a screen reader</a:t>
            </a:r>
            <a:r>
              <a:rPr lang="en-US" dirty="0" smtClean="0"/>
              <a:t>).</a:t>
            </a:r>
          </a:p>
          <a:p>
            <a:pPr marL="0" indent="0">
              <a:buNone/>
            </a:pPr>
            <a:r>
              <a:rPr lang="en-US" dirty="0"/>
              <a:t>	</a:t>
            </a:r>
            <a:r>
              <a:rPr lang="en-US" dirty="0" smtClean="0"/>
              <a:t>				</a:t>
            </a:r>
            <a:r>
              <a:rPr lang="en-US" sz="1200" dirty="0" smtClean="0"/>
              <a:t>(JAN, 2011)</a:t>
            </a:r>
            <a:endParaRPr lang="en-US" dirty="0"/>
          </a:p>
        </p:txBody>
      </p:sp>
      <p:sp>
        <p:nvSpPr>
          <p:cNvPr id="4" name="Text Placeholder 3"/>
          <p:cNvSpPr>
            <a:spLocks noGrp="1"/>
          </p:cNvSpPr>
          <p:nvPr>
            <p:ph type="body" sz="half" idx="2"/>
          </p:nvPr>
        </p:nvSpPr>
        <p:spPr/>
        <p:txBody>
          <a:bodyPr>
            <a:normAutofit/>
          </a:bodyPr>
          <a:lstStyle/>
          <a:p>
            <a:r>
              <a:rPr lang="en-US" sz="2400" dirty="0" smtClean="0"/>
              <a:t>Individuals with Vision Impairments</a:t>
            </a:r>
            <a:endParaRPr lang="en-US" sz="2400" dirty="0"/>
          </a:p>
        </p:txBody>
      </p:sp>
    </p:spTree>
    <p:extLst>
      <p:ext uri="{BB962C8B-B14F-4D97-AF65-F5344CB8AC3E}">
        <p14:creationId xmlns:p14="http://schemas.microsoft.com/office/powerpoint/2010/main" val="3596865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sz="4800" b="1" dirty="0" smtClean="0">
                <a:solidFill>
                  <a:schemeClr val="bg2"/>
                </a:solidFill>
              </a:rPr>
              <a:t>Workplace Etiquette 7</a:t>
            </a:r>
            <a:endParaRPr lang="en-US" sz="4800" b="1" dirty="0">
              <a:solidFill>
                <a:schemeClr val="bg2"/>
              </a:solidFill>
            </a:endParaRPr>
          </a:p>
        </p:txBody>
      </p:sp>
      <p:sp>
        <p:nvSpPr>
          <p:cNvPr id="3" name="Content Placeholder 2"/>
          <p:cNvSpPr>
            <a:spLocks noGrp="1"/>
          </p:cNvSpPr>
          <p:nvPr>
            <p:ph idx="1"/>
          </p:nvPr>
        </p:nvSpPr>
        <p:spPr>
          <a:xfrm>
            <a:off x="4951414" y="685800"/>
            <a:ext cx="6400800" cy="6019800"/>
          </a:xfrm>
        </p:spPr>
        <p:txBody>
          <a:bodyPr>
            <a:normAutofit fontScale="85000" lnSpcReduction="20000"/>
          </a:bodyPr>
          <a:lstStyle/>
          <a:p>
            <a:r>
              <a:rPr lang="en-US" sz="2500" dirty="0" smtClean="0"/>
              <a:t>Be </a:t>
            </a:r>
            <a:r>
              <a:rPr lang="en-US" sz="2500" dirty="0"/>
              <a:t>aware that individuals who are deaf or hard of hearing communicate in various ways.  Pay attention to cues such as whether the person uses sign language, is reading lips, writing, or gesturing.  Do not be afraid say that you do not understand if you have trouble understanding the person’s speech.  It is better to find another way to communicate, such as through writing notes, than to pretend to understand.</a:t>
            </a:r>
          </a:p>
          <a:p>
            <a:r>
              <a:rPr lang="en-US" sz="2500" dirty="0" smtClean="0"/>
              <a:t>Do </a:t>
            </a:r>
            <a:r>
              <a:rPr lang="en-US" sz="2500" dirty="0"/>
              <a:t>not put hands in front of your face, or food or other items in your mouth when communicating with someone who is reading lips.  Also, do not turn your head or walk away while talking.  When possible, speak in a well-lit room that is free from background noises.</a:t>
            </a:r>
          </a:p>
          <a:p>
            <a:r>
              <a:rPr lang="en-US" sz="2500" dirty="0" smtClean="0"/>
              <a:t>Maintain </a:t>
            </a:r>
            <a:r>
              <a:rPr lang="en-US" sz="2500" dirty="0"/>
              <a:t>eye contact and direct your communication to the person who is deaf when using a sign-language interpreter.</a:t>
            </a:r>
          </a:p>
          <a:p>
            <a:r>
              <a:rPr lang="en-US" sz="2500" dirty="0" smtClean="0"/>
              <a:t>Speak </a:t>
            </a:r>
            <a:r>
              <a:rPr lang="en-US" sz="2500" dirty="0"/>
              <a:t>using a normal tone of voice unless asked to raise your voice, and rephrase rather than repeat the same words if you are not understood</a:t>
            </a:r>
            <a:r>
              <a:rPr lang="en-US" dirty="0" smtClean="0"/>
              <a:t>.</a:t>
            </a:r>
          </a:p>
          <a:p>
            <a:pPr marL="682625" lvl="3" indent="0">
              <a:buNone/>
            </a:pPr>
            <a:r>
              <a:rPr lang="en-US" dirty="0"/>
              <a:t>	</a:t>
            </a:r>
            <a:r>
              <a:rPr lang="en-US" dirty="0" smtClean="0"/>
              <a:t>				</a:t>
            </a:r>
            <a:r>
              <a:rPr lang="en-US" sz="1200" dirty="0" smtClean="0"/>
              <a:t>(JAN, 2011)</a:t>
            </a:r>
            <a:endParaRPr lang="en-US" dirty="0"/>
          </a:p>
          <a:p>
            <a:pPr marL="0" indent="0">
              <a:buNone/>
            </a:pPr>
            <a:endParaRPr lang="en-US" dirty="0"/>
          </a:p>
        </p:txBody>
      </p:sp>
      <p:sp>
        <p:nvSpPr>
          <p:cNvPr id="4" name="Text Placeholder 3"/>
          <p:cNvSpPr>
            <a:spLocks noGrp="1"/>
          </p:cNvSpPr>
          <p:nvPr>
            <p:ph type="body" sz="half" idx="2"/>
          </p:nvPr>
        </p:nvSpPr>
        <p:spPr/>
        <p:txBody>
          <a:bodyPr>
            <a:normAutofit/>
          </a:bodyPr>
          <a:lstStyle/>
          <a:p>
            <a:r>
              <a:rPr lang="en-US" sz="2400" dirty="0" smtClean="0"/>
              <a:t>Individuals Who are Deaf or Hard of Hearing</a:t>
            </a:r>
            <a:endParaRPr lang="en-US" sz="2400" dirty="0"/>
          </a:p>
        </p:txBody>
      </p:sp>
    </p:spTree>
    <p:extLst>
      <p:ext uri="{BB962C8B-B14F-4D97-AF65-F5344CB8AC3E}">
        <p14:creationId xmlns:p14="http://schemas.microsoft.com/office/powerpoint/2010/main" val="3320899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sz="4800" b="1" dirty="0" smtClean="0">
                <a:solidFill>
                  <a:schemeClr val="bg2"/>
                </a:solidFill>
              </a:rPr>
              <a:t>Workplace Etiquette 8</a:t>
            </a:r>
            <a:endParaRPr lang="en-US" sz="4800" b="1" dirty="0">
              <a:solidFill>
                <a:schemeClr val="bg2"/>
              </a:solidFill>
            </a:endParaRPr>
          </a:p>
        </p:txBody>
      </p:sp>
      <p:sp>
        <p:nvSpPr>
          <p:cNvPr id="3" name="Content Placeholder 2"/>
          <p:cNvSpPr>
            <a:spLocks noGrp="1"/>
          </p:cNvSpPr>
          <p:nvPr>
            <p:ph idx="1"/>
          </p:nvPr>
        </p:nvSpPr>
        <p:spPr>
          <a:xfrm>
            <a:off x="4951414" y="304800"/>
            <a:ext cx="6400800" cy="5715000"/>
          </a:xfrm>
        </p:spPr>
        <p:txBody>
          <a:bodyPr>
            <a:noAutofit/>
          </a:bodyPr>
          <a:lstStyle/>
          <a:p>
            <a:r>
              <a:rPr lang="en-US" sz="2200" dirty="0" smtClean="0"/>
              <a:t>Take </a:t>
            </a:r>
            <a:r>
              <a:rPr lang="en-US" sz="2200" dirty="0"/>
              <a:t>turns when talking during a meeting so the person who is deaf or hard of hearing can read lips if they are able to. </a:t>
            </a:r>
          </a:p>
          <a:p>
            <a:r>
              <a:rPr lang="en-US" sz="2200" dirty="0" smtClean="0"/>
              <a:t>Get </a:t>
            </a:r>
            <a:r>
              <a:rPr lang="en-US" sz="2200" dirty="0"/>
              <a:t>the attention of a person who is deaf or hard of hearing before you start speaking by waiving your hand, tapping her on the shoulder, or through some other appropriate gesture.</a:t>
            </a:r>
          </a:p>
          <a:p>
            <a:r>
              <a:rPr lang="en-US" sz="2200" dirty="0" smtClean="0"/>
              <a:t>Talk </a:t>
            </a:r>
            <a:r>
              <a:rPr lang="en-US" sz="2200" dirty="0"/>
              <a:t>with the individual about his preferred method of communication for job training or complex work-related situations.  When appropriate, provide a qualified sign-language interpreter, CART service, or training videos that are captioned.</a:t>
            </a:r>
          </a:p>
          <a:p>
            <a:r>
              <a:rPr lang="en-US" sz="2200" dirty="0" smtClean="0"/>
              <a:t>Remember </a:t>
            </a:r>
            <a:r>
              <a:rPr lang="en-US" sz="2200" dirty="0"/>
              <a:t>to include employees who are deaf or hard of hearing in casual conversation and social events.  Provide a sign-language interpreter for employer-sponsored social events, when </a:t>
            </a:r>
            <a:r>
              <a:rPr lang="en-US" sz="2200" dirty="0" smtClean="0"/>
              <a:t>appropriate.</a:t>
            </a:r>
          </a:p>
          <a:p>
            <a:pPr marL="0" indent="0">
              <a:buNone/>
            </a:pPr>
            <a:r>
              <a:rPr lang="en-US" sz="2200" dirty="0"/>
              <a:t>	</a:t>
            </a:r>
            <a:r>
              <a:rPr lang="en-US" sz="2200" dirty="0" smtClean="0"/>
              <a:t>				</a:t>
            </a:r>
            <a:r>
              <a:rPr lang="en-US" sz="1200" dirty="0" smtClean="0"/>
              <a:t>(JAN, 2011)</a:t>
            </a:r>
            <a:endParaRPr lang="en-US" sz="2200" dirty="0" smtClean="0"/>
          </a:p>
          <a:p>
            <a:pPr marL="231775" lvl="1" indent="0">
              <a:buNone/>
            </a:pPr>
            <a:r>
              <a:rPr lang="en-US" sz="1800" dirty="0"/>
              <a:t>	</a:t>
            </a:r>
            <a:r>
              <a:rPr lang="en-US" sz="1800" dirty="0" smtClean="0"/>
              <a:t>				</a:t>
            </a:r>
            <a:endParaRPr lang="en-US" sz="1800" dirty="0"/>
          </a:p>
          <a:p>
            <a:endParaRPr lang="en-US" sz="2200" dirty="0"/>
          </a:p>
        </p:txBody>
      </p:sp>
      <p:sp>
        <p:nvSpPr>
          <p:cNvPr id="4" name="Text Placeholder 3"/>
          <p:cNvSpPr>
            <a:spLocks noGrp="1"/>
          </p:cNvSpPr>
          <p:nvPr>
            <p:ph type="body" sz="half" idx="2"/>
          </p:nvPr>
        </p:nvSpPr>
        <p:spPr/>
        <p:txBody>
          <a:bodyPr>
            <a:normAutofit/>
          </a:bodyPr>
          <a:lstStyle/>
          <a:p>
            <a:r>
              <a:rPr lang="en-US" sz="2400" dirty="0" smtClean="0"/>
              <a:t>Individuals Who are Deaf or Hard of Hearing</a:t>
            </a:r>
            <a:endParaRPr lang="en-US" sz="2400" dirty="0"/>
          </a:p>
        </p:txBody>
      </p:sp>
    </p:spTree>
    <p:extLst>
      <p:ext uri="{BB962C8B-B14F-4D97-AF65-F5344CB8AC3E}">
        <p14:creationId xmlns:p14="http://schemas.microsoft.com/office/powerpoint/2010/main" val="336125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990600"/>
          </a:xfrm>
          <a:solidFill>
            <a:schemeClr val="accent3">
              <a:lumMod val="60000"/>
              <a:lumOff val="40000"/>
            </a:schemeClr>
          </a:solidFill>
        </p:spPr>
        <p:txBody>
          <a:bodyPr>
            <a:noAutofit/>
          </a:bodyPr>
          <a:lstStyle/>
          <a:p>
            <a:pPr algn="ctr"/>
            <a:r>
              <a:rPr lang="en-US" b="1" dirty="0" smtClean="0">
                <a:solidFill>
                  <a:schemeClr val="bg2"/>
                </a:solidFill>
              </a:rPr>
              <a:t>America Works Best When</a:t>
            </a:r>
            <a:br>
              <a:rPr lang="en-US" b="1" dirty="0" smtClean="0">
                <a:solidFill>
                  <a:schemeClr val="bg2"/>
                </a:solidFill>
              </a:rPr>
            </a:br>
            <a:r>
              <a:rPr lang="en-US" b="1" dirty="0" smtClean="0">
                <a:solidFill>
                  <a:schemeClr val="bg2"/>
                </a:solidFill>
              </a:rPr>
              <a:t>Everybody Works</a:t>
            </a:r>
            <a:endParaRPr lang="en-US" b="1" dirty="0">
              <a:solidFill>
                <a:schemeClr val="bg2"/>
              </a:solidFill>
            </a:endParaRPr>
          </a:p>
        </p:txBody>
      </p:sp>
      <p:sp>
        <p:nvSpPr>
          <p:cNvPr id="3" name="Content Placeholder 2"/>
          <p:cNvSpPr>
            <a:spLocks noGrp="1"/>
          </p:cNvSpPr>
          <p:nvPr>
            <p:ph sz="half" idx="1"/>
          </p:nvPr>
        </p:nvSpPr>
        <p:spPr>
          <a:xfrm>
            <a:off x="5666499" y="2057402"/>
            <a:ext cx="5544968" cy="4114800"/>
          </a:xfrm>
        </p:spPr>
        <p:txBody>
          <a:bodyPr>
            <a:normAutofit lnSpcReduction="10000"/>
          </a:bodyPr>
          <a:lstStyle/>
          <a:p>
            <a:pPr marL="0" indent="0">
              <a:buNone/>
            </a:pPr>
            <a:r>
              <a:rPr lang="en-US" i="1" dirty="0" smtClean="0"/>
              <a:t>Inclusion </a:t>
            </a:r>
            <a:r>
              <a:rPr lang="en-US" i="1" dirty="0"/>
              <a:t>builds a better workforce.</a:t>
            </a:r>
          </a:p>
          <a:p>
            <a:pPr marL="0" indent="0">
              <a:buNone/>
            </a:pPr>
            <a:endParaRPr lang="en-US" dirty="0" smtClean="0"/>
          </a:p>
          <a:p>
            <a:pPr marL="0" indent="0">
              <a:buNone/>
            </a:pPr>
            <a:r>
              <a:rPr lang="en-US" dirty="0"/>
              <a:t>A recent study by Adecco USA found that, not only did the majority of workers think that a diverse </a:t>
            </a:r>
            <a:r>
              <a:rPr lang="en-US" dirty="0" smtClean="0"/>
              <a:t>workforce </a:t>
            </a:r>
            <a:r>
              <a:rPr lang="en-US" dirty="0"/>
              <a:t>makes their organization more successful, the majority also felt that the more diverse their company, the more productive a worker they would become</a:t>
            </a:r>
            <a:r>
              <a:rPr lang="en-US" dirty="0" smtClean="0"/>
              <a:t>.</a:t>
            </a:r>
          </a:p>
          <a:p>
            <a:pPr marL="0" indent="0">
              <a:buNone/>
            </a:pPr>
            <a:r>
              <a:rPr lang="en-US" dirty="0" smtClean="0"/>
              <a:t>For a Four-Step Reference Guide to Building an Inclusive Workforce </a:t>
            </a:r>
            <a:r>
              <a:rPr lang="en-US" dirty="0" smtClean="0">
                <a:hlinkClick r:id="rId2"/>
              </a:rPr>
              <a:t>click here</a:t>
            </a:r>
            <a:endParaRPr lang="en-US" dirty="0"/>
          </a:p>
          <a:p>
            <a:pPr marL="0" indent="0">
              <a:buNone/>
            </a:pPr>
            <a:endParaRPr lang="en-US" dirty="0"/>
          </a:p>
        </p:txBody>
      </p:sp>
      <p:pic>
        <p:nvPicPr>
          <p:cNvPr id="10" name="Content Placeholder 9" descr="Picture of a diverse workforc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6613" y="2645283"/>
            <a:ext cx="4419600" cy="29390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sz="4800" b="1" dirty="0" smtClean="0">
                <a:solidFill>
                  <a:schemeClr val="bg2"/>
                </a:solidFill>
              </a:rPr>
              <a:t>Workplace Etiquette 9</a:t>
            </a:r>
            <a:endParaRPr lang="en-US" sz="4800" b="1" dirty="0">
              <a:solidFill>
                <a:schemeClr val="bg2"/>
              </a:solidFill>
            </a:endParaRPr>
          </a:p>
        </p:txBody>
      </p:sp>
      <p:sp>
        <p:nvSpPr>
          <p:cNvPr id="3" name="Content Placeholder 2"/>
          <p:cNvSpPr>
            <a:spLocks noGrp="1"/>
          </p:cNvSpPr>
          <p:nvPr>
            <p:ph idx="1"/>
          </p:nvPr>
        </p:nvSpPr>
        <p:spPr>
          <a:xfrm>
            <a:off x="5027612" y="381000"/>
            <a:ext cx="6400798" cy="6172200"/>
          </a:xfrm>
        </p:spPr>
        <p:txBody>
          <a:bodyPr>
            <a:noAutofit/>
          </a:bodyPr>
          <a:lstStyle/>
          <a:p>
            <a:pPr>
              <a:lnSpc>
                <a:spcPct val="100000"/>
              </a:lnSpc>
            </a:pPr>
            <a:r>
              <a:rPr lang="en-US" sz="2200" dirty="0" smtClean="0"/>
              <a:t>Be </a:t>
            </a:r>
            <a:r>
              <a:rPr lang="en-US" sz="2200" dirty="0"/>
              <a:t>patient and listen.  Do not complete words or sentences for the individual.  Do not be afraid to say you do not understand.  Ask him to repeat and then listen carefully.  Repeat what you heard to verify.  Or, ask him to write it </a:t>
            </a:r>
            <a:r>
              <a:rPr lang="en-US" sz="2200" dirty="0" smtClean="0"/>
              <a:t>down.</a:t>
            </a:r>
          </a:p>
          <a:p>
            <a:pPr>
              <a:lnSpc>
                <a:spcPct val="100000"/>
              </a:lnSpc>
            </a:pPr>
            <a:r>
              <a:rPr lang="en-US" sz="2200" dirty="0" smtClean="0"/>
              <a:t>Be </a:t>
            </a:r>
            <a:r>
              <a:rPr lang="en-US" sz="2200" dirty="0"/>
              <a:t>attentive in your mannerisms by maintaining conversational eye contact and focusing on the content of communication rather than the delivery of the communication.</a:t>
            </a:r>
          </a:p>
          <a:p>
            <a:r>
              <a:rPr lang="en-US" sz="2200" dirty="0" smtClean="0"/>
              <a:t>Relax </a:t>
            </a:r>
            <a:r>
              <a:rPr lang="en-US" sz="2200" dirty="0"/>
              <a:t>and communicate as you would normally.</a:t>
            </a:r>
          </a:p>
          <a:p>
            <a:r>
              <a:rPr lang="en-US" sz="2200" dirty="0" smtClean="0"/>
              <a:t>Provide </a:t>
            </a:r>
            <a:r>
              <a:rPr lang="en-US" sz="2200" dirty="0"/>
              <a:t>interview questions in advance, if possible, to allow the individual time to prepare and deliver responses effectively.</a:t>
            </a:r>
          </a:p>
          <a:p>
            <a:r>
              <a:rPr lang="en-US" sz="2200" dirty="0" smtClean="0"/>
              <a:t>Consider </a:t>
            </a:r>
            <a:r>
              <a:rPr lang="en-US" sz="2200" dirty="0"/>
              <a:t>offering a personal interview as an alternative to a phone interview for people who stutter</a:t>
            </a:r>
            <a:r>
              <a:rPr lang="en-US" sz="2200" dirty="0" smtClean="0"/>
              <a:t>.</a:t>
            </a:r>
            <a:r>
              <a:rPr lang="en-US" sz="2200" dirty="0"/>
              <a:t>	</a:t>
            </a:r>
            <a:r>
              <a:rPr lang="en-US" sz="2200" dirty="0" smtClean="0"/>
              <a:t>				</a:t>
            </a:r>
            <a:r>
              <a:rPr lang="en-US" sz="1200" dirty="0" smtClean="0"/>
              <a:t>(JAN, 2011)</a:t>
            </a:r>
            <a:endParaRPr lang="en-US" sz="2200" dirty="0" smtClean="0"/>
          </a:p>
          <a:p>
            <a:pPr marL="0" indent="0">
              <a:buNone/>
            </a:pPr>
            <a:r>
              <a:rPr lang="en-US" sz="2200" dirty="0"/>
              <a:t>	</a:t>
            </a:r>
            <a:r>
              <a:rPr lang="en-US" sz="2200" dirty="0" smtClean="0"/>
              <a:t>				</a:t>
            </a:r>
            <a:endParaRPr lang="en-US" sz="2200" dirty="0"/>
          </a:p>
          <a:p>
            <a:pPr marL="0" indent="0">
              <a:buNone/>
            </a:pPr>
            <a:endParaRPr lang="en-US" sz="2200" dirty="0"/>
          </a:p>
        </p:txBody>
      </p:sp>
      <p:sp>
        <p:nvSpPr>
          <p:cNvPr id="4" name="Text Placeholder 3"/>
          <p:cNvSpPr>
            <a:spLocks noGrp="1"/>
          </p:cNvSpPr>
          <p:nvPr>
            <p:ph type="body" sz="half" idx="2"/>
          </p:nvPr>
        </p:nvSpPr>
        <p:spPr/>
        <p:txBody>
          <a:bodyPr>
            <a:normAutofit/>
          </a:bodyPr>
          <a:lstStyle/>
          <a:p>
            <a:r>
              <a:rPr lang="en-US" sz="2400" dirty="0" smtClean="0"/>
              <a:t>Individuals with Speech Impairments</a:t>
            </a:r>
            <a:endParaRPr lang="en-US" sz="2400" dirty="0"/>
          </a:p>
        </p:txBody>
      </p:sp>
    </p:spTree>
    <p:extLst>
      <p:ext uri="{BB962C8B-B14F-4D97-AF65-F5344CB8AC3E}">
        <p14:creationId xmlns:p14="http://schemas.microsoft.com/office/powerpoint/2010/main" val="222884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sz="4800" b="1" dirty="0" smtClean="0">
                <a:solidFill>
                  <a:schemeClr val="bg2"/>
                </a:solidFill>
              </a:rPr>
              <a:t>Workplace Etiquette 10</a:t>
            </a:r>
            <a:endParaRPr lang="en-US" sz="4800" b="1" dirty="0">
              <a:solidFill>
                <a:schemeClr val="bg2"/>
              </a:solidFill>
            </a:endParaRPr>
          </a:p>
        </p:txBody>
      </p:sp>
      <p:sp>
        <p:nvSpPr>
          <p:cNvPr id="3" name="Content Placeholder 2"/>
          <p:cNvSpPr>
            <a:spLocks noGrp="1"/>
          </p:cNvSpPr>
          <p:nvPr>
            <p:ph idx="1"/>
          </p:nvPr>
        </p:nvSpPr>
        <p:spPr>
          <a:xfrm>
            <a:off x="5027612" y="381000"/>
            <a:ext cx="6400798" cy="6172200"/>
          </a:xfrm>
        </p:spPr>
        <p:txBody>
          <a:bodyPr>
            <a:noAutofit/>
          </a:bodyPr>
          <a:lstStyle/>
          <a:p>
            <a:r>
              <a:rPr lang="en-US" sz="2000" dirty="0" smtClean="0"/>
              <a:t>Be </a:t>
            </a:r>
            <a:r>
              <a:rPr lang="en-US" sz="2000" dirty="0"/>
              <a:t>aware that products that are commonly used in the workplace (e.g., air fresheners, cleaning products, markers) can trigger a reaction for someone who has a respiratory or chemical sensitivity.  Use less toxic products when possible.</a:t>
            </a:r>
          </a:p>
          <a:p>
            <a:r>
              <a:rPr lang="en-US" sz="2000" dirty="0" smtClean="0"/>
              <a:t>Encourage </a:t>
            </a:r>
            <a:r>
              <a:rPr lang="en-US" sz="2000" dirty="0"/>
              <a:t>employees to use fragrance-free products, and discontinue wearing fragrances and colognes in the workplace.  Do not wear fragrances and colognes when interviewing new employees.  Fragrances, colognes, and fragranced personal products can make some people very ill.  </a:t>
            </a:r>
          </a:p>
          <a:p>
            <a:r>
              <a:rPr lang="en-US" sz="2000" dirty="0" smtClean="0"/>
              <a:t>Make </a:t>
            </a:r>
            <a:r>
              <a:rPr lang="en-US" sz="2000" dirty="0"/>
              <a:t>a commitment to maintaining good ventilation and indoor air quality.  This can benefit all employees.</a:t>
            </a:r>
          </a:p>
          <a:p>
            <a:r>
              <a:rPr lang="en-US" sz="2000" dirty="0" smtClean="0"/>
              <a:t>Do </a:t>
            </a:r>
            <a:r>
              <a:rPr lang="en-US" sz="2000" dirty="0"/>
              <a:t>not make assumptions based upon appearance.  For example, a person with asthma may not appear to be limited, but may need accessible parking because she is not able to walk long distances or be in the cold or humidity for long periods of time</a:t>
            </a:r>
            <a:r>
              <a:rPr lang="en-US" sz="2000" dirty="0" smtClean="0"/>
              <a:t>.</a:t>
            </a:r>
          </a:p>
          <a:p>
            <a:pPr marL="0" indent="0">
              <a:buNone/>
            </a:pPr>
            <a:r>
              <a:rPr lang="en-US" sz="2000" dirty="0"/>
              <a:t>	</a:t>
            </a:r>
            <a:r>
              <a:rPr lang="en-US" sz="2000" dirty="0" smtClean="0"/>
              <a:t>				</a:t>
            </a:r>
            <a:r>
              <a:rPr lang="en-US" sz="1200" dirty="0" smtClean="0"/>
              <a:t>(JAN, 2011)</a:t>
            </a:r>
            <a:endParaRPr lang="en-US" sz="2000" dirty="0"/>
          </a:p>
          <a:p>
            <a:pPr marL="0" indent="0">
              <a:buNone/>
            </a:pPr>
            <a:endParaRPr lang="en-US" sz="2200" dirty="0"/>
          </a:p>
        </p:txBody>
      </p:sp>
      <p:sp>
        <p:nvSpPr>
          <p:cNvPr id="4" name="Text Placeholder 3"/>
          <p:cNvSpPr>
            <a:spLocks noGrp="1"/>
          </p:cNvSpPr>
          <p:nvPr>
            <p:ph type="body" sz="half" idx="2"/>
          </p:nvPr>
        </p:nvSpPr>
        <p:spPr/>
        <p:txBody>
          <a:bodyPr>
            <a:normAutofit/>
          </a:bodyPr>
          <a:lstStyle/>
          <a:p>
            <a:r>
              <a:rPr lang="en-US" sz="2400" dirty="0" smtClean="0"/>
              <a:t>Individuals with Respiratory Impairments or Chemical Sensitivities</a:t>
            </a:r>
            <a:endParaRPr lang="en-US" sz="2400" dirty="0"/>
          </a:p>
        </p:txBody>
      </p:sp>
    </p:spTree>
    <p:extLst>
      <p:ext uri="{BB962C8B-B14F-4D97-AF65-F5344CB8AC3E}">
        <p14:creationId xmlns:p14="http://schemas.microsoft.com/office/powerpoint/2010/main" val="3066395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sz="4800" b="1" dirty="0" smtClean="0">
                <a:solidFill>
                  <a:schemeClr val="bg2"/>
                </a:solidFill>
              </a:rPr>
              <a:t>Workplace Etiquette 11</a:t>
            </a:r>
            <a:endParaRPr lang="en-US" sz="4800" b="1" dirty="0">
              <a:solidFill>
                <a:schemeClr val="bg2"/>
              </a:solidFill>
            </a:endParaRPr>
          </a:p>
        </p:txBody>
      </p:sp>
      <p:sp>
        <p:nvSpPr>
          <p:cNvPr id="3" name="Content Placeholder 2"/>
          <p:cNvSpPr>
            <a:spLocks noGrp="1"/>
          </p:cNvSpPr>
          <p:nvPr>
            <p:ph idx="1"/>
          </p:nvPr>
        </p:nvSpPr>
        <p:spPr>
          <a:xfrm>
            <a:off x="5027612" y="381000"/>
            <a:ext cx="6400798" cy="6172200"/>
          </a:xfrm>
        </p:spPr>
        <p:txBody>
          <a:bodyPr>
            <a:noAutofit/>
          </a:bodyPr>
          <a:lstStyle/>
          <a:p>
            <a:r>
              <a:rPr lang="en-US" dirty="0" smtClean="0"/>
              <a:t>Avoid </a:t>
            </a:r>
            <a:r>
              <a:rPr lang="en-US" dirty="0"/>
              <a:t>stereotypes and assumptions about the individual and how she may interact with others.  In most cases, it will not be obvious that someone has a psychiatric impairment. </a:t>
            </a:r>
          </a:p>
          <a:p>
            <a:r>
              <a:rPr lang="en-US" dirty="0" smtClean="0"/>
              <a:t>Recognize </a:t>
            </a:r>
            <a:r>
              <a:rPr lang="en-US" dirty="0"/>
              <a:t>and respect the differences in people.  People with psychiatric impairments may behave differently than other individuals, may have trouble interpreting social cues, or may have different ways of coping with their impairment.</a:t>
            </a:r>
          </a:p>
          <a:p>
            <a:r>
              <a:rPr lang="en-US" dirty="0" smtClean="0"/>
              <a:t>Respect </a:t>
            </a:r>
            <a:r>
              <a:rPr lang="en-US" dirty="0"/>
              <a:t>personal space and do not touch the individual or his personal belongings.</a:t>
            </a:r>
          </a:p>
          <a:p>
            <a:r>
              <a:rPr lang="en-US" dirty="0" smtClean="0"/>
              <a:t>Provide </a:t>
            </a:r>
            <a:r>
              <a:rPr lang="en-US" dirty="0"/>
              <a:t>support and assistance, as appropriate</a:t>
            </a:r>
            <a:r>
              <a:rPr lang="en-US" dirty="0" smtClean="0"/>
              <a:t>.</a:t>
            </a:r>
          </a:p>
          <a:p>
            <a:r>
              <a:rPr lang="en-US" dirty="0" smtClean="0"/>
              <a:t>Be </a:t>
            </a:r>
            <a:r>
              <a:rPr lang="en-US" dirty="0"/>
              <a:t>patient.  Allow the individual time to think and answer questions independently</a:t>
            </a:r>
            <a:r>
              <a:rPr lang="en-US" dirty="0" smtClean="0"/>
              <a:t>.</a:t>
            </a:r>
          </a:p>
          <a:p>
            <a:pPr marL="0" indent="0">
              <a:buNone/>
            </a:pPr>
            <a:r>
              <a:rPr lang="en-US" dirty="0"/>
              <a:t>	</a:t>
            </a:r>
            <a:r>
              <a:rPr lang="en-US" dirty="0" smtClean="0"/>
              <a:t>				</a:t>
            </a:r>
            <a:r>
              <a:rPr lang="en-US" sz="1200" dirty="0" smtClean="0"/>
              <a:t>(JAN, 2011)</a:t>
            </a:r>
            <a:endParaRPr lang="en-US" dirty="0"/>
          </a:p>
          <a:p>
            <a:endParaRPr lang="en-US" dirty="0"/>
          </a:p>
          <a:p>
            <a:endParaRPr lang="en-US" dirty="0"/>
          </a:p>
        </p:txBody>
      </p:sp>
      <p:sp>
        <p:nvSpPr>
          <p:cNvPr id="4" name="Text Placeholder 3"/>
          <p:cNvSpPr>
            <a:spLocks noGrp="1"/>
          </p:cNvSpPr>
          <p:nvPr>
            <p:ph type="body" sz="half" idx="2"/>
          </p:nvPr>
        </p:nvSpPr>
        <p:spPr/>
        <p:txBody>
          <a:bodyPr>
            <a:normAutofit/>
          </a:bodyPr>
          <a:lstStyle/>
          <a:p>
            <a:r>
              <a:rPr lang="en-US" sz="2400" dirty="0" smtClean="0"/>
              <a:t>Individuals with Psychiatric Impairments</a:t>
            </a:r>
            <a:endParaRPr lang="en-US" sz="2400" dirty="0"/>
          </a:p>
        </p:txBody>
      </p:sp>
    </p:spTree>
    <p:extLst>
      <p:ext uri="{BB962C8B-B14F-4D97-AF65-F5344CB8AC3E}">
        <p14:creationId xmlns:p14="http://schemas.microsoft.com/office/powerpoint/2010/main" val="3382878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sz="4800" b="1" dirty="0" smtClean="0">
                <a:solidFill>
                  <a:schemeClr val="bg2"/>
                </a:solidFill>
              </a:rPr>
              <a:t>Workplace Etiquette 12</a:t>
            </a:r>
            <a:endParaRPr lang="en-US" sz="4800" b="1" dirty="0">
              <a:solidFill>
                <a:schemeClr val="bg2"/>
              </a:solidFill>
            </a:endParaRPr>
          </a:p>
        </p:txBody>
      </p:sp>
      <p:sp>
        <p:nvSpPr>
          <p:cNvPr id="3" name="Content Placeholder 2"/>
          <p:cNvSpPr>
            <a:spLocks noGrp="1"/>
          </p:cNvSpPr>
          <p:nvPr>
            <p:ph idx="1"/>
          </p:nvPr>
        </p:nvSpPr>
        <p:spPr>
          <a:xfrm>
            <a:off x="5027612" y="762000"/>
            <a:ext cx="6400798" cy="5791200"/>
          </a:xfrm>
        </p:spPr>
        <p:txBody>
          <a:bodyPr>
            <a:noAutofit/>
          </a:bodyPr>
          <a:lstStyle/>
          <a:p>
            <a:r>
              <a:rPr lang="en-US" sz="2000" dirty="0" smtClean="0"/>
              <a:t>Do </a:t>
            </a:r>
            <a:r>
              <a:rPr lang="en-US" sz="2000" dirty="0"/>
              <a:t>not assume that because someone has a cognitive impairment, such as a learning disability, that she has below-average intelligence.  The individual may have above-average intelligence, but may have difficulty receiving, expressing, or processing information.</a:t>
            </a:r>
          </a:p>
          <a:p>
            <a:r>
              <a:rPr lang="en-US" sz="2000" dirty="0" smtClean="0"/>
              <a:t>Ask </a:t>
            </a:r>
            <a:r>
              <a:rPr lang="en-US" sz="2000" dirty="0"/>
              <a:t>the person if he prefers verbal, written, or hands-on instruction, or a combination of methods in training and work-related situations.  For example, if providing verbal instructions, it may be helpful to follow-up with an e-mail that clarifies your request.</a:t>
            </a:r>
          </a:p>
          <a:p>
            <a:r>
              <a:rPr lang="en-US" sz="2000" dirty="0" smtClean="0"/>
              <a:t>Treat </a:t>
            </a:r>
            <a:r>
              <a:rPr lang="en-US" sz="2000" dirty="0"/>
              <a:t>the individual as an adult.  Speak directly to the individual, rather than his/her companion, and use words and phrases according to his or her level of complexity.</a:t>
            </a:r>
          </a:p>
          <a:p>
            <a:r>
              <a:rPr lang="en-US" sz="2000" dirty="0" smtClean="0"/>
              <a:t>Be </a:t>
            </a:r>
            <a:r>
              <a:rPr lang="en-US" sz="2000" dirty="0"/>
              <a:t>patient.  Allow the individual time to think and answer questions independently.</a:t>
            </a:r>
          </a:p>
          <a:p>
            <a:pPr marL="0" indent="0">
              <a:buNone/>
            </a:pPr>
            <a:r>
              <a:rPr lang="en-US" sz="2000" dirty="0" smtClean="0"/>
              <a:t>					</a:t>
            </a:r>
            <a:r>
              <a:rPr lang="en-US" sz="1200" dirty="0" smtClean="0"/>
              <a:t>(JAN, 2011)</a:t>
            </a:r>
            <a:endParaRPr lang="en-US" sz="2000" dirty="0"/>
          </a:p>
        </p:txBody>
      </p:sp>
      <p:sp>
        <p:nvSpPr>
          <p:cNvPr id="4" name="Text Placeholder 3"/>
          <p:cNvSpPr>
            <a:spLocks noGrp="1"/>
          </p:cNvSpPr>
          <p:nvPr>
            <p:ph type="body" sz="half" idx="2"/>
          </p:nvPr>
        </p:nvSpPr>
        <p:spPr/>
        <p:txBody>
          <a:bodyPr>
            <a:normAutofit/>
          </a:bodyPr>
          <a:lstStyle/>
          <a:p>
            <a:r>
              <a:rPr lang="en-US" sz="2400" dirty="0" smtClean="0"/>
              <a:t>Individuals with Cognitive Impairments</a:t>
            </a:r>
            <a:endParaRPr lang="en-US" sz="2400" dirty="0"/>
          </a:p>
        </p:txBody>
      </p:sp>
    </p:spTree>
    <p:extLst>
      <p:ext uri="{BB962C8B-B14F-4D97-AF65-F5344CB8AC3E}">
        <p14:creationId xmlns:p14="http://schemas.microsoft.com/office/powerpoint/2010/main" val="750077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chemeClr val="accent3">
              <a:lumMod val="40000"/>
              <a:lumOff val="60000"/>
            </a:schemeClr>
          </a:solidFill>
        </p:spPr>
        <p:txBody>
          <a:bodyPr/>
          <a:lstStyle/>
          <a:p>
            <a:pPr algn="ctr"/>
            <a:r>
              <a:rPr lang="en-US" b="1" dirty="0">
                <a:solidFill>
                  <a:schemeClr val="bg2"/>
                </a:solidFill>
              </a:rPr>
              <a:t>Communicating With and About People with Disabilities in the Workplace</a:t>
            </a:r>
          </a:p>
        </p:txBody>
      </p:sp>
      <p:sp>
        <p:nvSpPr>
          <p:cNvPr id="6" name="Content Placeholder 5"/>
          <p:cNvSpPr>
            <a:spLocks noGrp="1"/>
          </p:cNvSpPr>
          <p:nvPr>
            <p:ph idx="1"/>
          </p:nvPr>
        </p:nvSpPr>
        <p:spPr>
          <a:xfrm>
            <a:off x="1522413" y="2057400"/>
            <a:ext cx="9134391" cy="4572000"/>
          </a:xfrm>
        </p:spPr>
        <p:txBody>
          <a:bodyPr>
            <a:normAutofit fontScale="92500" lnSpcReduction="10000"/>
          </a:bodyPr>
          <a:lstStyle/>
          <a:p>
            <a:pPr marL="0" indent="0">
              <a:buNone/>
            </a:pPr>
            <a:r>
              <a:rPr lang="en-US" dirty="0"/>
              <a:t>It is human nature and not unusual, therefore, to be concerned about interactions with people who use wheelchairs, who are blind, who are deaf, or whom we find difficult to understand. We may be concerned that we will say the wrong thing, ask an inappropriate question, or unintentionally offend. We do not want to appear uninformed or insensitive</a:t>
            </a:r>
            <a:r>
              <a:rPr lang="en-US" dirty="0" smtClean="0"/>
              <a:t>.</a:t>
            </a:r>
          </a:p>
          <a:p>
            <a:pPr marL="0" indent="0">
              <a:buNone/>
            </a:pPr>
            <a:r>
              <a:rPr lang="en-US" dirty="0"/>
              <a:t>A key to any effective communication is to focus on the communication itself — what information needs to be transmitted and how best to transmit it. Positive language empowers. When writing or speaking about people with disabilities, it is important to put the person first — to focus on the person, not the disability. Group designations, such as "the blind," "the deaf" or "the disabled" are not empowering. It is important to use words that reflect individuality, equality or dignity — the person who is blind</a:t>
            </a:r>
            <a:r>
              <a:rPr lang="en-US" dirty="0" smtClean="0"/>
              <a:t>, </a:t>
            </a:r>
            <a:r>
              <a:rPr lang="en-US" dirty="0"/>
              <a:t>the individual with a disability, for example</a:t>
            </a:r>
            <a:r>
              <a:rPr lang="en-US" dirty="0" smtClean="0"/>
              <a:t>.</a:t>
            </a:r>
          </a:p>
          <a:p>
            <a:pPr marL="0" indent="0">
              <a:buNone/>
            </a:pPr>
            <a:r>
              <a:rPr lang="en-US" dirty="0"/>
              <a:t>	</a:t>
            </a:r>
            <a:r>
              <a:rPr lang="en-US" dirty="0" smtClean="0"/>
              <a:t>						</a:t>
            </a:r>
            <a:r>
              <a:rPr lang="en-US" sz="1200" dirty="0" smtClean="0"/>
              <a:t>(Department of Labor, </a:t>
            </a:r>
            <a:r>
              <a:rPr lang="en-US" sz="1200" dirty="0" err="1" smtClean="0"/>
              <a:t>n.d.</a:t>
            </a:r>
            <a:r>
              <a:rPr lang="en-US" sz="1200" dirty="0" smtClean="0"/>
              <a:t>)</a:t>
            </a:r>
            <a:endParaRPr lang="en-US" dirty="0"/>
          </a:p>
        </p:txBody>
      </p:sp>
    </p:spTree>
    <p:extLst>
      <p:ext uri="{BB962C8B-B14F-4D97-AF65-F5344CB8AC3E}">
        <p14:creationId xmlns:p14="http://schemas.microsoft.com/office/powerpoint/2010/main" val="207816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76200"/>
            <a:ext cx="9144001" cy="1143000"/>
          </a:xfrm>
          <a:solidFill>
            <a:schemeClr val="accent3">
              <a:lumMod val="40000"/>
              <a:lumOff val="60000"/>
            </a:schemeClr>
          </a:solidFill>
        </p:spPr>
        <p:txBody>
          <a:bodyPr/>
          <a:lstStyle/>
          <a:p>
            <a:pPr algn="ctr"/>
            <a:r>
              <a:rPr lang="en-US" b="1" dirty="0" smtClean="0">
                <a:solidFill>
                  <a:schemeClr val="bg2"/>
                </a:solidFill>
              </a:rPr>
              <a:t>Positive and Negative Phrases to Describe People with Disabilities</a:t>
            </a:r>
            <a:endParaRPr lang="en-US" b="1" dirty="0">
              <a:solidFill>
                <a:schemeClr val="bg2"/>
              </a:solidFill>
            </a:endParaRPr>
          </a:p>
        </p:txBody>
      </p:sp>
      <p:sp>
        <p:nvSpPr>
          <p:cNvPr id="3" name="Content Placeholder 2"/>
          <p:cNvSpPr>
            <a:spLocks noGrp="1"/>
          </p:cNvSpPr>
          <p:nvPr>
            <p:ph idx="1"/>
          </p:nvPr>
        </p:nvSpPr>
        <p:spPr>
          <a:xfrm>
            <a:off x="1522413" y="1676400"/>
            <a:ext cx="9134391" cy="4800600"/>
          </a:xfrm>
        </p:spPr>
        <p:txBody>
          <a:bodyPr numCol="1">
            <a:noAutofit/>
          </a:bodyPr>
          <a:lstStyle/>
          <a:p>
            <a:pPr marL="0" indent="0">
              <a:lnSpc>
                <a:spcPct val="100000"/>
              </a:lnSpc>
              <a:buNone/>
            </a:pPr>
            <a:r>
              <a:rPr lang="en-US" sz="1900" b="1" dirty="0" smtClean="0"/>
              <a:t> </a:t>
            </a:r>
            <a:r>
              <a:rPr lang="en-US" b="1" i="1" dirty="0" smtClean="0"/>
              <a:t>Positive Phrases  </a:t>
            </a:r>
            <a:r>
              <a:rPr lang="en-US" dirty="0" smtClean="0"/>
              <a:t>Not </a:t>
            </a:r>
            <a:r>
              <a:rPr lang="en-US" dirty="0"/>
              <a:t>N</a:t>
            </a:r>
            <a:r>
              <a:rPr lang="en-US" dirty="0" smtClean="0"/>
              <a:t>egative Phrases</a:t>
            </a:r>
            <a:endParaRPr lang="en-US" b="1" i="1" dirty="0" smtClean="0"/>
          </a:p>
          <a:p>
            <a:pPr marL="0" indent="0">
              <a:lnSpc>
                <a:spcPct val="100000"/>
              </a:lnSpc>
              <a:buNone/>
            </a:pPr>
            <a:r>
              <a:rPr lang="en-US" sz="2000" b="1" i="1" dirty="0" smtClean="0"/>
              <a:t>Person with an intellectual, developmental disability </a:t>
            </a:r>
            <a:r>
              <a:rPr lang="en-US" sz="2000" dirty="0" smtClean="0"/>
              <a:t>not the retarded</a:t>
            </a:r>
          </a:p>
          <a:p>
            <a:pPr marL="0" indent="0">
              <a:lnSpc>
                <a:spcPct val="100000"/>
              </a:lnSpc>
              <a:buNone/>
            </a:pPr>
            <a:r>
              <a:rPr lang="en-US" sz="2000" b="1" i="1" dirty="0" smtClean="0"/>
              <a:t>Person who is blind or visually impaired </a:t>
            </a:r>
            <a:r>
              <a:rPr lang="en-US" sz="2000" dirty="0" smtClean="0"/>
              <a:t>not the blind</a:t>
            </a:r>
            <a:endParaRPr lang="en-US" sz="2000" b="1" i="1" dirty="0" smtClean="0"/>
          </a:p>
          <a:p>
            <a:pPr marL="0" indent="0">
              <a:lnSpc>
                <a:spcPct val="100000"/>
              </a:lnSpc>
              <a:buNone/>
            </a:pPr>
            <a:r>
              <a:rPr lang="en-US" sz="2000" b="1" i="1" dirty="0" smtClean="0"/>
              <a:t>Person with a disability</a:t>
            </a:r>
            <a:r>
              <a:rPr lang="en-US" sz="2000" dirty="0" smtClean="0"/>
              <a:t> not the disabled; handicapped</a:t>
            </a:r>
            <a:endParaRPr lang="en-US" sz="2000" b="1" i="1" dirty="0" smtClean="0"/>
          </a:p>
          <a:p>
            <a:pPr marL="0" indent="0">
              <a:lnSpc>
                <a:spcPct val="100000"/>
              </a:lnSpc>
              <a:buNone/>
            </a:pPr>
            <a:r>
              <a:rPr lang="en-US" sz="2000" b="1" i="1" dirty="0" smtClean="0"/>
              <a:t>The deaf or a person who is hard of hearing </a:t>
            </a:r>
            <a:r>
              <a:rPr lang="en-US" sz="2000" dirty="0" smtClean="0"/>
              <a:t>not deaf and dumb</a:t>
            </a:r>
            <a:endParaRPr lang="en-US" sz="2000" b="1" i="1" dirty="0" smtClean="0"/>
          </a:p>
          <a:p>
            <a:pPr marL="0" indent="0">
              <a:lnSpc>
                <a:spcPct val="100000"/>
              </a:lnSpc>
              <a:buNone/>
            </a:pPr>
            <a:r>
              <a:rPr lang="en-US" sz="2000" b="1" i="1" dirty="0" smtClean="0"/>
              <a:t>Person with multiple sclerosis </a:t>
            </a:r>
            <a:r>
              <a:rPr lang="en-US" sz="2000" dirty="0" smtClean="0"/>
              <a:t>not someone afflicted by MS</a:t>
            </a:r>
            <a:endParaRPr lang="en-US" sz="2000" b="1" i="1" dirty="0" smtClean="0"/>
          </a:p>
          <a:p>
            <a:pPr marL="0" indent="0">
              <a:lnSpc>
                <a:spcPct val="100000"/>
              </a:lnSpc>
              <a:buNone/>
            </a:pPr>
            <a:r>
              <a:rPr lang="en-US" sz="2000" b="1" i="1" dirty="0" smtClean="0"/>
              <a:t>Person with cerebral palsy </a:t>
            </a:r>
            <a:r>
              <a:rPr lang="en-US" sz="2000" dirty="0" smtClean="0"/>
              <a:t>not a CP victim</a:t>
            </a:r>
            <a:endParaRPr lang="en-US" sz="2000" b="1" i="1" dirty="0" smtClean="0"/>
          </a:p>
          <a:p>
            <a:pPr marL="0" indent="0">
              <a:lnSpc>
                <a:spcPct val="100000"/>
              </a:lnSpc>
              <a:buNone/>
            </a:pPr>
            <a:r>
              <a:rPr lang="en-US" sz="2000" b="1" i="1" dirty="0" smtClean="0"/>
              <a:t>Person with epilepsy or a seizure disorder </a:t>
            </a:r>
            <a:r>
              <a:rPr lang="en-US" sz="2000" dirty="0" smtClean="0"/>
              <a:t>not an epileptic; person with fits</a:t>
            </a:r>
          </a:p>
          <a:p>
            <a:pPr marL="0" indent="0">
              <a:lnSpc>
                <a:spcPct val="100000"/>
              </a:lnSpc>
              <a:buNone/>
            </a:pPr>
            <a:r>
              <a:rPr lang="en-US" sz="2000" b="1" i="1" dirty="0" smtClean="0"/>
              <a:t>							</a:t>
            </a:r>
            <a:r>
              <a:rPr lang="en-US" sz="1200" dirty="0" smtClean="0"/>
              <a:t>(JAN, 2011)</a:t>
            </a:r>
            <a:endParaRPr lang="en-US" sz="2000" b="1" i="1" dirty="0" smtClean="0"/>
          </a:p>
          <a:p>
            <a:pPr marL="0" indent="0">
              <a:lnSpc>
                <a:spcPct val="100000"/>
              </a:lnSpc>
              <a:buNone/>
            </a:pPr>
            <a:endParaRPr lang="en-US" sz="1600" dirty="0"/>
          </a:p>
          <a:p>
            <a:pPr marL="0" indent="0">
              <a:lnSpc>
                <a:spcPct val="100000"/>
              </a:lnSpc>
              <a:buNone/>
            </a:pPr>
            <a:r>
              <a:rPr lang="en-US" sz="1600" dirty="0" smtClean="0"/>
              <a:t>	</a:t>
            </a:r>
            <a:endParaRPr lang="en-US" sz="1600" b="1" dirty="0"/>
          </a:p>
        </p:txBody>
      </p:sp>
    </p:spTree>
    <p:extLst>
      <p:ext uri="{BB962C8B-B14F-4D97-AF65-F5344CB8AC3E}">
        <p14:creationId xmlns:p14="http://schemas.microsoft.com/office/powerpoint/2010/main" val="3984990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76200"/>
            <a:ext cx="9144001" cy="1143000"/>
          </a:xfrm>
          <a:solidFill>
            <a:schemeClr val="accent3">
              <a:lumMod val="40000"/>
              <a:lumOff val="60000"/>
            </a:schemeClr>
          </a:solidFill>
        </p:spPr>
        <p:txBody>
          <a:bodyPr/>
          <a:lstStyle/>
          <a:p>
            <a:pPr algn="ctr"/>
            <a:r>
              <a:rPr lang="en-US" b="1" dirty="0" smtClean="0">
                <a:solidFill>
                  <a:schemeClr val="bg2"/>
                </a:solidFill>
              </a:rPr>
              <a:t>Positive and Negative Phrases to Describe People with Disabilities continued</a:t>
            </a:r>
            <a:endParaRPr lang="en-US" b="1" dirty="0">
              <a:solidFill>
                <a:schemeClr val="bg2"/>
              </a:solidFill>
            </a:endParaRPr>
          </a:p>
        </p:txBody>
      </p:sp>
      <p:sp>
        <p:nvSpPr>
          <p:cNvPr id="3" name="Content Placeholder 2"/>
          <p:cNvSpPr>
            <a:spLocks noGrp="1"/>
          </p:cNvSpPr>
          <p:nvPr>
            <p:ph idx="1"/>
          </p:nvPr>
        </p:nvSpPr>
        <p:spPr>
          <a:xfrm>
            <a:off x="1522413" y="1676400"/>
            <a:ext cx="9677399" cy="5029200"/>
          </a:xfrm>
        </p:spPr>
        <p:txBody>
          <a:bodyPr numCol="1">
            <a:noAutofit/>
          </a:bodyPr>
          <a:lstStyle/>
          <a:p>
            <a:pPr marL="0" indent="0">
              <a:lnSpc>
                <a:spcPct val="100000"/>
              </a:lnSpc>
              <a:buNone/>
            </a:pPr>
            <a:r>
              <a:rPr lang="en-US" sz="1600" b="1" dirty="0" smtClean="0"/>
              <a:t> </a:t>
            </a:r>
            <a:r>
              <a:rPr lang="en-US" b="1" i="1" dirty="0" smtClean="0"/>
              <a:t>Positive Phrases  </a:t>
            </a:r>
            <a:r>
              <a:rPr lang="en-US" dirty="0" smtClean="0"/>
              <a:t>Not Negative Phrases</a:t>
            </a:r>
            <a:endParaRPr lang="en-US" b="1" i="1" dirty="0" smtClean="0"/>
          </a:p>
          <a:p>
            <a:pPr marL="0" indent="0">
              <a:lnSpc>
                <a:spcPct val="100000"/>
              </a:lnSpc>
              <a:buNone/>
            </a:pPr>
            <a:r>
              <a:rPr lang="en-US" sz="2000" b="1" i="1" dirty="0"/>
              <a:t>Person who has muscular </a:t>
            </a:r>
            <a:r>
              <a:rPr lang="en-US" sz="2000" b="1" i="1" dirty="0" smtClean="0"/>
              <a:t>dystrophy</a:t>
            </a:r>
            <a:r>
              <a:rPr lang="en-US" sz="2000" dirty="0" smtClean="0"/>
              <a:t> not someone stricken by MD</a:t>
            </a:r>
            <a:endParaRPr lang="en-US" sz="2000" b="1" i="1" dirty="0"/>
          </a:p>
          <a:p>
            <a:pPr marL="0" indent="0">
              <a:lnSpc>
                <a:spcPct val="100000"/>
              </a:lnSpc>
              <a:buNone/>
            </a:pPr>
            <a:r>
              <a:rPr lang="en-US" sz="2000" b="1" i="1" dirty="0"/>
              <a:t>Person who uses a </a:t>
            </a:r>
            <a:r>
              <a:rPr lang="en-US" sz="2000" b="1" i="1" dirty="0" smtClean="0"/>
              <a:t>wheelchair; </a:t>
            </a:r>
            <a:r>
              <a:rPr lang="en-US" sz="2000" b="1" i="1" dirty="0"/>
              <a:t>wheelchair </a:t>
            </a:r>
            <a:r>
              <a:rPr lang="en-US" sz="2000" b="1" i="1" dirty="0" smtClean="0"/>
              <a:t>user </a:t>
            </a:r>
            <a:r>
              <a:rPr lang="en-US" sz="2000" dirty="0" smtClean="0"/>
              <a:t> not person confined, bound or restricted to a wheelchair</a:t>
            </a:r>
            <a:endParaRPr lang="en-US" sz="2000" b="1" i="1" dirty="0"/>
          </a:p>
          <a:p>
            <a:pPr marL="0" indent="0">
              <a:lnSpc>
                <a:spcPct val="100000"/>
              </a:lnSpc>
              <a:buNone/>
            </a:pPr>
            <a:r>
              <a:rPr lang="en-US" sz="2000" b="1" i="1" dirty="0" smtClean="0"/>
              <a:t>A person with a psychiatric disability </a:t>
            </a:r>
            <a:r>
              <a:rPr lang="en-US" sz="2000" dirty="0" smtClean="0"/>
              <a:t>not a crazy person</a:t>
            </a:r>
            <a:endParaRPr lang="en-US" sz="2000" b="1" i="1" dirty="0" smtClean="0"/>
          </a:p>
          <a:p>
            <a:pPr marL="0" indent="0">
              <a:lnSpc>
                <a:spcPct val="100000"/>
              </a:lnSpc>
              <a:buNone/>
            </a:pPr>
            <a:r>
              <a:rPr lang="en-US" sz="2000" b="1" i="1" dirty="0" smtClean="0"/>
              <a:t>Person </a:t>
            </a:r>
            <a:r>
              <a:rPr lang="en-US" sz="2000" b="1" i="1" dirty="0"/>
              <a:t>who is unable to speak, person who uses synthetic </a:t>
            </a:r>
            <a:r>
              <a:rPr lang="en-US" sz="2000" b="1" i="1" dirty="0" smtClean="0"/>
              <a:t>speech  </a:t>
            </a:r>
            <a:r>
              <a:rPr lang="en-US" sz="2000" dirty="0" smtClean="0"/>
              <a:t>not a mute</a:t>
            </a:r>
            <a:endParaRPr lang="en-US" sz="2000" b="1" i="1" dirty="0"/>
          </a:p>
          <a:p>
            <a:pPr marL="0" indent="0">
              <a:lnSpc>
                <a:spcPct val="100000"/>
              </a:lnSpc>
              <a:buNone/>
            </a:pPr>
            <a:r>
              <a:rPr lang="en-US" sz="2000" b="1" i="1" dirty="0" smtClean="0"/>
              <a:t>Person with a physical disability, person who is physically disabled </a:t>
            </a:r>
            <a:r>
              <a:rPr lang="en-US" sz="2000" dirty="0" smtClean="0"/>
              <a:t>not a person who is crippled, lame or deformed</a:t>
            </a:r>
            <a:endParaRPr lang="en-US" sz="2000" b="1" i="1" dirty="0" smtClean="0"/>
          </a:p>
          <a:p>
            <a:pPr marL="0" indent="0">
              <a:lnSpc>
                <a:spcPct val="100000"/>
              </a:lnSpc>
              <a:buNone/>
            </a:pPr>
            <a:r>
              <a:rPr lang="en-US" sz="2000" b="1" i="1" dirty="0" smtClean="0"/>
              <a:t>Person who is successful, productive</a:t>
            </a:r>
            <a:r>
              <a:rPr lang="en-US" sz="2000" dirty="0" smtClean="0"/>
              <a:t> not a person who has overcome his/her disability; person who is courageous</a:t>
            </a:r>
            <a:endParaRPr lang="en-US" sz="2000" b="1" i="1" dirty="0" smtClean="0"/>
          </a:p>
          <a:p>
            <a:pPr marL="0" indent="0">
              <a:lnSpc>
                <a:spcPct val="100000"/>
              </a:lnSpc>
              <a:buNone/>
            </a:pPr>
            <a:r>
              <a:rPr lang="en-US" b="1" i="1" dirty="0" smtClean="0"/>
              <a:t>								</a:t>
            </a:r>
            <a:r>
              <a:rPr lang="en-US" sz="1200" dirty="0" smtClean="0"/>
              <a:t>(JAN, 2011)</a:t>
            </a:r>
            <a:endParaRPr lang="en-US" b="1" i="1" dirty="0"/>
          </a:p>
          <a:p>
            <a:pPr marL="0" indent="0">
              <a:lnSpc>
                <a:spcPct val="100000"/>
              </a:lnSpc>
              <a:buNone/>
            </a:pPr>
            <a:endParaRPr lang="en-US" sz="1600" dirty="0" smtClean="0"/>
          </a:p>
          <a:p>
            <a:pPr marL="0" indent="0">
              <a:lnSpc>
                <a:spcPct val="100000"/>
              </a:lnSpc>
              <a:buNone/>
            </a:pPr>
            <a:r>
              <a:rPr lang="en-US" sz="1600" dirty="0" smtClean="0"/>
              <a:t>	</a:t>
            </a:r>
            <a:endParaRPr lang="en-US" sz="1400" dirty="0"/>
          </a:p>
        </p:txBody>
      </p:sp>
    </p:spTree>
    <p:extLst>
      <p:ext uri="{BB962C8B-B14F-4D97-AF65-F5344CB8AC3E}">
        <p14:creationId xmlns:p14="http://schemas.microsoft.com/office/powerpoint/2010/main" val="2774832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4781" y="533400"/>
            <a:ext cx="9144001" cy="1066800"/>
          </a:xfrm>
          <a:solidFill>
            <a:schemeClr val="accent3">
              <a:lumMod val="40000"/>
              <a:lumOff val="60000"/>
            </a:schemeClr>
          </a:solidFill>
        </p:spPr>
        <p:txBody>
          <a:bodyPr>
            <a:normAutofit/>
          </a:bodyPr>
          <a:lstStyle/>
          <a:p>
            <a:pPr algn="ctr"/>
            <a:r>
              <a:rPr lang="en-US" sz="5400" b="1" dirty="0" smtClean="0">
                <a:solidFill>
                  <a:schemeClr val="bg2"/>
                </a:solidFill>
              </a:rPr>
              <a:t>Accommodations</a:t>
            </a:r>
            <a:endParaRPr lang="en-US" sz="5400" b="1" dirty="0">
              <a:solidFill>
                <a:schemeClr val="bg2"/>
              </a:solidFill>
            </a:endParaRPr>
          </a:p>
        </p:txBody>
      </p:sp>
      <p:sp>
        <p:nvSpPr>
          <p:cNvPr id="3" name="Content Placeholder 2"/>
          <p:cNvSpPr>
            <a:spLocks noGrp="1"/>
          </p:cNvSpPr>
          <p:nvPr>
            <p:ph sz="half" idx="1"/>
          </p:nvPr>
        </p:nvSpPr>
        <p:spPr>
          <a:xfrm>
            <a:off x="1504781" y="1905000"/>
            <a:ext cx="4419599" cy="4419599"/>
          </a:xfrm>
        </p:spPr>
        <p:txBody>
          <a:bodyPr>
            <a:noAutofit/>
          </a:bodyPr>
          <a:lstStyle/>
          <a:p>
            <a:pPr marL="0" indent="0">
              <a:buNone/>
            </a:pPr>
            <a:endParaRPr lang="en-US" sz="2800" dirty="0" smtClean="0"/>
          </a:p>
          <a:p>
            <a:pPr marL="0" indent="0">
              <a:buNone/>
            </a:pPr>
            <a:r>
              <a:rPr lang="en-US" sz="2800" dirty="0" smtClean="0"/>
              <a:t>All </a:t>
            </a:r>
            <a:r>
              <a:rPr lang="en-US" sz="2800" dirty="0"/>
              <a:t>employees need the right tools and work environment to effectively perform their jobs. Similarly, individuals with disabilities may need workplace adjustments — or accommodations — to maximize their productivity</a:t>
            </a:r>
            <a:r>
              <a:rPr lang="en-US" sz="2800" dirty="0" smtClean="0"/>
              <a:t>.</a:t>
            </a:r>
          </a:p>
          <a:p>
            <a:pPr marL="0" indent="0">
              <a:buNone/>
            </a:pPr>
            <a:r>
              <a:rPr lang="en-US" sz="1200" dirty="0"/>
              <a:t>	</a:t>
            </a:r>
            <a:r>
              <a:rPr lang="en-US" sz="1200" dirty="0" smtClean="0"/>
              <a:t>	(U.S. Department of Labor, </a:t>
            </a:r>
            <a:r>
              <a:rPr lang="en-US" sz="1200" dirty="0" err="1" smtClean="0"/>
              <a:t>n.d.b</a:t>
            </a:r>
            <a:r>
              <a:rPr lang="en-US" sz="1200" dirty="0" smtClean="0"/>
              <a:t>.)</a:t>
            </a:r>
          </a:p>
        </p:txBody>
      </p:sp>
      <p:pic>
        <p:nvPicPr>
          <p:cNvPr id="5" name="Content Placeholder 4" descr="Return key on a computer keyboard that says Acces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80212" y="2514600"/>
            <a:ext cx="4495800" cy="327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10735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7003" y="152400"/>
            <a:ext cx="9144001" cy="838200"/>
          </a:xfrm>
          <a:solidFill>
            <a:schemeClr val="accent3">
              <a:lumMod val="40000"/>
              <a:lumOff val="60000"/>
            </a:schemeClr>
          </a:solidFill>
        </p:spPr>
        <p:txBody>
          <a:bodyPr/>
          <a:lstStyle/>
          <a:p>
            <a:pPr algn="ctr"/>
            <a:r>
              <a:rPr lang="en-US" b="1" dirty="0" smtClean="0">
                <a:solidFill>
                  <a:schemeClr val="bg2"/>
                </a:solidFill>
              </a:rPr>
              <a:t>Aren’t Accommodations Expensive?</a:t>
            </a:r>
            <a:endParaRPr lang="en-US" b="1" dirty="0">
              <a:solidFill>
                <a:schemeClr val="bg2"/>
              </a:solidFill>
            </a:endParaRPr>
          </a:p>
        </p:txBody>
      </p:sp>
      <p:sp>
        <p:nvSpPr>
          <p:cNvPr id="4" name="Content Placeholder 3"/>
          <p:cNvSpPr>
            <a:spLocks noGrp="1"/>
          </p:cNvSpPr>
          <p:nvPr>
            <p:ph sz="half" idx="1"/>
          </p:nvPr>
        </p:nvSpPr>
        <p:spPr>
          <a:xfrm>
            <a:off x="1504781" y="1143000"/>
            <a:ext cx="4419599" cy="5334000"/>
          </a:xfrm>
        </p:spPr>
        <p:txBody>
          <a:bodyPr>
            <a:noAutofit/>
          </a:bodyPr>
          <a:lstStyle/>
          <a:p>
            <a:pPr marL="0" indent="0">
              <a:buNone/>
            </a:pPr>
            <a:r>
              <a:rPr lang="en-US" dirty="0"/>
              <a:t>Most accommodations are low cost yet yield considerable direct and indirect benefits. In fact, data collected by the Job Accommodation Network (JAN) over the years reveal that more than half of accommodations cost employers nothing, and of those that do cost, the typical one-time expenditure is $500 — an outlay that most employers report pays for itself multiple-fold in the form of reduced insurance and training costs and increased </a:t>
            </a:r>
            <a:r>
              <a:rPr lang="en-US" dirty="0" smtClean="0"/>
              <a:t>productivity.</a:t>
            </a:r>
          </a:p>
          <a:p>
            <a:pPr marL="0" indent="0">
              <a:buNone/>
            </a:pPr>
            <a:r>
              <a:rPr lang="en-US" dirty="0"/>
              <a:t>	</a:t>
            </a:r>
            <a:r>
              <a:rPr lang="en-US" dirty="0" smtClean="0"/>
              <a:t>		</a:t>
            </a:r>
            <a:r>
              <a:rPr lang="en-US" sz="1200" dirty="0" smtClean="0"/>
              <a:t>(DOL, </a:t>
            </a:r>
            <a:r>
              <a:rPr lang="en-US" sz="1200" dirty="0" err="1" smtClean="0"/>
              <a:t>n.d.b</a:t>
            </a:r>
            <a:r>
              <a:rPr lang="en-US" sz="1200" dirty="0" smtClean="0"/>
              <a:t>.)</a:t>
            </a:r>
            <a:endParaRPr lang="en-US" dirty="0" smtClean="0"/>
          </a:p>
          <a:p>
            <a:pPr marL="0" indent="0">
              <a:buNone/>
            </a:pPr>
            <a:endParaRPr lang="en-US" dirty="0" smtClean="0"/>
          </a:p>
          <a:p>
            <a:pPr marL="0" indent="0">
              <a:buNone/>
            </a:pPr>
            <a:r>
              <a:rPr lang="en-US" dirty="0"/>
              <a:t>	</a:t>
            </a:r>
          </a:p>
        </p:txBody>
      </p:sp>
      <p:pic>
        <p:nvPicPr>
          <p:cNvPr id="6" name="Content Placeholder 5" descr="Money floating down from the sky"/>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362909" y="1981200"/>
            <a:ext cx="4836903" cy="3638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594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228600"/>
            <a:ext cx="9144001" cy="914400"/>
          </a:xfrm>
          <a:solidFill>
            <a:schemeClr val="accent3">
              <a:lumMod val="40000"/>
              <a:lumOff val="60000"/>
            </a:schemeClr>
          </a:solidFill>
        </p:spPr>
        <p:txBody>
          <a:bodyPr>
            <a:normAutofit/>
          </a:bodyPr>
          <a:lstStyle/>
          <a:p>
            <a:pPr algn="ctr"/>
            <a:r>
              <a:rPr lang="en-US" sz="4000" b="1" dirty="0" smtClean="0">
                <a:solidFill>
                  <a:schemeClr val="bg2"/>
                </a:solidFill>
              </a:rPr>
              <a:t>Job Accommodation Network (JAN)</a:t>
            </a:r>
            <a:endParaRPr lang="en-US" sz="4000" b="1" dirty="0">
              <a:solidFill>
                <a:schemeClr val="bg2"/>
              </a:solidFill>
            </a:endParaRPr>
          </a:p>
        </p:txBody>
      </p:sp>
      <p:sp>
        <p:nvSpPr>
          <p:cNvPr id="3" name="Content Placeholder 2"/>
          <p:cNvSpPr>
            <a:spLocks noGrp="1"/>
          </p:cNvSpPr>
          <p:nvPr>
            <p:ph sz="half" idx="1"/>
          </p:nvPr>
        </p:nvSpPr>
        <p:spPr>
          <a:xfrm>
            <a:off x="2360612" y="2514600"/>
            <a:ext cx="8915400" cy="3886200"/>
          </a:xfrm>
        </p:spPr>
        <p:txBody>
          <a:bodyPr>
            <a:noAutofit/>
          </a:bodyPr>
          <a:lstStyle/>
          <a:p>
            <a:pPr marL="0" indent="0">
              <a:buNone/>
            </a:pPr>
            <a:r>
              <a:rPr lang="en-US" sz="2800" dirty="0" smtClean="0"/>
              <a:t>The </a:t>
            </a:r>
            <a:r>
              <a:rPr lang="en-US" sz="2800" dirty="0"/>
              <a:t>Job Accommodation Network (JAN) is a free and confidential consulting service for employers that expands employment opportunities for individuals with disabilities by providing:</a:t>
            </a:r>
          </a:p>
          <a:p>
            <a:r>
              <a:rPr lang="en-US" sz="2800" dirty="0"/>
              <a:t>Individualized worksite accommodation solutions</a:t>
            </a:r>
          </a:p>
          <a:p>
            <a:r>
              <a:rPr lang="en-US" sz="2800" dirty="0"/>
              <a:t>Technical assistance with the Americans with Disabilities Act (ADA) and other disability-related legislation</a:t>
            </a:r>
          </a:p>
          <a:p>
            <a:pPr marL="0" indent="0">
              <a:buNone/>
            </a:pPr>
            <a:r>
              <a:rPr lang="en-US" sz="2800" dirty="0" smtClean="0"/>
              <a:t>							</a:t>
            </a:r>
            <a:r>
              <a:rPr lang="en-US" sz="1200" dirty="0" smtClean="0"/>
              <a:t>(Department of Labor,</a:t>
            </a:r>
            <a:r>
              <a:rPr lang="en-US" sz="2800" dirty="0" smtClean="0"/>
              <a:t> </a:t>
            </a:r>
            <a:r>
              <a:rPr lang="en-US" sz="1200" dirty="0" err="1" smtClean="0"/>
              <a:t>n.d.a</a:t>
            </a:r>
            <a:r>
              <a:rPr lang="en-US" sz="1200" dirty="0" smtClean="0"/>
              <a:t>.)</a:t>
            </a:r>
            <a:endParaRPr lang="en-US" sz="1200" dirty="0"/>
          </a:p>
        </p:txBody>
      </p:sp>
      <p:pic>
        <p:nvPicPr>
          <p:cNvPr id="5" name="Content Placeholder 4" descr="Job Accommodation Network log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979612" y="1447800"/>
            <a:ext cx="2524125" cy="952500"/>
          </a:xfrm>
        </p:spPr>
      </p:pic>
    </p:spTree>
    <p:extLst>
      <p:ext uri="{BB962C8B-B14F-4D97-AF65-F5344CB8AC3E}">
        <p14:creationId xmlns:p14="http://schemas.microsoft.com/office/powerpoint/2010/main" val="150313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403412"/>
            <a:ext cx="9144001" cy="663388"/>
          </a:xfrm>
          <a:solidFill>
            <a:schemeClr val="accent3">
              <a:lumMod val="40000"/>
              <a:lumOff val="60000"/>
            </a:schemeClr>
          </a:solidFill>
        </p:spPr>
        <p:txBody>
          <a:bodyPr/>
          <a:lstStyle/>
          <a:p>
            <a:pPr algn="ctr"/>
            <a:r>
              <a:rPr lang="en-US" b="1" dirty="0" smtClean="0">
                <a:solidFill>
                  <a:schemeClr val="bg2">
                    <a:lumMod val="90000"/>
                    <a:lumOff val="10000"/>
                  </a:schemeClr>
                </a:solidFill>
              </a:rPr>
              <a:t>Diversify Your Workforce</a:t>
            </a:r>
            <a:endParaRPr lang="en-US" b="1" dirty="0">
              <a:solidFill>
                <a:schemeClr val="bg2">
                  <a:lumMod val="90000"/>
                  <a:lumOff val="10000"/>
                </a:schemeClr>
              </a:solidFill>
            </a:endParaRPr>
          </a:p>
        </p:txBody>
      </p:sp>
      <p:sp>
        <p:nvSpPr>
          <p:cNvPr id="3" name="Content Placeholder 2"/>
          <p:cNvSpPr>
            <a:spLocks noGrp="1"/>
          </p:cNvSpPr>
          <p:nvPr>
            <p:ph idx="1"/>
          </p:nvPr>
        </p:nvSpPr>
        <p:spPr>
          <a:xfrm>
            <a:off x="1522413" y="1219201"/>
            <a:ext cx="9134391" cy="4800600"/>
          </a:xfrm>
        </p:spPr>
        <p:txBody>
          <a:bodyPr>
            <a:normAutofit fontScale="92500"/>
          </a:bodyPr>
          <a:lstStyle/>
          <a:p>
            <a:pPr marL="0" indent="0">
              <a:buNone/>
            </a:pPr>
            <a:r>
              <a:rPr lang="en-US" dirty="0" smtClean="0"/>
              <a:t>According to a case study in Do Ask, Do Tell, Wells Fargo put in place practices to create a more disability-inclusive workplace by implementing the following:</a:t>
            </a:r>
          </a:p>
          <a:p>
            <a:r>
              <a:rPr lang="en-US" dirty="0" smtClean="0"/>
              <a:t>Articulate a clear business case for why employing individuals with disabilities is important</a:t>
            </a:r>
          </a:p>
          <a:p>
            <a:r>
              <a:rPr lang="en-US" dirty="0" smtClean="0"/>
              <a:t>Put a face on disability by sharing the stories of employees with disabilities</a:t>
            </a:r>
          </a:p>
          <a:p>
            <a:r>
              <a:rPr lang="en-US" dirty="0" smtClean="0"/>
              <a:t>Foster a strong resource group/business network on disabilities</a:t>
            </a:r>
          </a:p>
          <a:p>
            <a:r>
              <a:rPr lang="en-US" dirty="0" smtClean="0"/>
              <a:t>Capitalize on the convergence of aging workforce issues and disability issues</a:t>
            </a:r>
          </a:p>
          <a:p>
            <a:r>
              <a:rPr lang="en-US" dirty="0" smtClean="0"/>
              <a:t>Help managers and employees be “disability confident”</a:t>
            </a:r>
          </a:p>
          <a:p>
            <a:r>
              <a:rPr lang="en-US" dirty="0" smtClean="0"/>
              <a:t>Communicate the benefits of self-identification for the employee</a:t>
            </a:r>
          </a:p>
          <a:p>
            <a:endParaRPr lang="en-US" dirty="0" smtClean="0"/>
          </a:p>
          <a:p>
            <a:endParaRPr lang="en-US" dirty="0"/>
          </a:p>
        </p:txBody>
      </p:sp>
    </p:spTree>
    <p:extLst>
      <p:ext uri="{BB962C8B-B14F-4D97-AF65-F5344CB8AC3E}">
        <p14:creationId xmlns:p14="http://schemas.microsoft.com/office/powerpoint/2010/main" val="2987072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152400"/>
            <a:ext cx="9144001" cy="1219200"/>
          </a:xfrm>
          <a:solidFill>
            <a:schemeClr val="accent3">
              <a:lumMod val="40000"/>
              <a:lumOff val="60000"/>
            </a:schemeClr>
          </a:solidFill>
        </p:spPr>
        <p:txBody>
          <a:bodyPr>
            <a:normAutofit/>
          </a:bodyPr>
          <a:lstStyle/>
          <a:p>
            <a:pPr algn="ctr"/>
            <a:r>
              <a:rPr lang="en-US" sz="4000" b="1" dirty="0" smtClean="0">
                <a:solidFill>
                  <a:schemeClr val="bg2"/>
                </a:solidFill>
              </a:rPr>
              <a:t>Job Accommodation Network (JAN) </a:t>
            </a:r>
            <a:r>
              <a:rPr lang="en-US" sz="4000" b="1" dirty="0">
                <a:solidFill>
                  <a:schemeClr val="bg2"/>
                </a:solidFill>
              </a:rPr>
              <a:t>C</a:t>
            </a:r>
            <a:r>
              <a:rPr lang="en-US" sz="4000" b="1" dirty="0" smtClean="0">
                <a:solidFill>
                  <a:schemeClr val="bg2"/>
                </a:solidFill>
              </a:rPr>
              <a:t>ontinued</a:t>
            </a:r>
            <a:endParaRPr lang="en-US" sz="4000" b="1" dirty="0">
              <a:solidFill>
                <a:schemeClr val="bg2"/>
              </a:solidFill>
            </a:endParaRPr>
          </a:p>
        </p:txBody>
      </p:sp>
      <p:sp>
        <p:nvSpPr>
          <p:cNvPr id="3" name="Content Placeholder 2"/>
          <p:cNvSpPr>
            <a:spLocks noGrp="1"/>
          </p:cNvSpPr>
          <p:nvPr>
            <p:ph idx="1"/>
          </p:nvPr>
        </p:nvSpPr>
        <p:spPr>
          <a:xfrm>
            <a:off x="1522413" y="1524000"/>
            <a:ext cx="9134391" cy="5181599"/>
          </a:xfrm>
        </p:spPr>
        <p:txBody>
          <a:bodyPr>
            <a:normAutofit lnSpcReduction="10000"/>
          </a:bodyPr>
          <a:lstStyle/>
          <a:p>
            <a:r>
              <a:rPr lang="en-US" sz="2800" dirty="0" smtClean="0"/>
              <a:t>Providing </a:t>
            </a:r>
            <a:r>
              <a:rPr lang="en-US" sz="2800" dirty="0"/>
              <a:t>employers with customized worksite accommodation solutions is at the core of JAN's mission. An accommodation is a modification to the work environment that enables a qualified individual with a disability to participate in the job application process, or perform the essential functions of a job, or equally benefit from the same employment opportunities and rights afforded similarly situated individuals without disabilities</a:t>
            </a:r>
            <a:r>
              <a:rPr lang="en-US" sz="2800" dirty="0" smtClean="0"/>
              <a:t>.</a:t>
            </a:r>
          </a:p>
          <a:p>
            <a:r>
              <a:rPr lang="en-US" sz="2800" dirty="0"/>
              <a:t>By providing guidance on practical accommodation options, JAN helps employers hire, retain and advance qualified individuals with disabilities. It can also help them reduce workers' compensation and other insurance costs and understand their legislative responsibilities</a:t>
            </a:r>
            <a:r>
              <a:rPr lang="en-US" sz="2800" dirty="0" smtClean="0"/>
              <a:t>.</a:t>
            </a:r>
          </a:p>
          <a:p>
            <a:pPr lvl="8"/>
            <a:r>
              <a:rPr lang="en-US" sz="400" dirty="0"/>
              <a:t> </a:t>
            </a:r>
            <a:r>
              <a:rPr lang="en-US" sz="400" dirty="0" smtClean="0"/>
              <a:t>                                                                                                                                                           </a:t>
            </a:r>
            <a:r>
              <a:rPr lang="en-US" sz="1200" dirty="0" smtClean="0"/>
              <a:t>				(DOL, </a:t>
            </a:r>
            <a:r>
              <a:rPr lang="en-US" sz="1200" dirty="0" err="1" smtClean="0"/>
              <a:t>n.d.a</a:t>
            </a:r>
            <a:r>
              <a:rPr lang="en-US" sz="1200" dirty="0" smtClean="0"/>
              <a:t>)</a:t>
            </a:r>
            <a:endParaRPr lang="en-US" sz="400" dirty="0" smtClean="0"/>
          </a:p>
          <a:p>
            <a:endParaRPr lang="en-US" dirty="0"/>
          </a:p>
        </p:txBody>
      </p:sp>
    </p:spTree>
    <p:extLst>
      <p:ext uri="{BB962C8B-B14F-4D97-AF65-F5344CB8AC3E}">
        <p14:creationId xmlns:p14="http://schemas.microsoft.com/office/powerpoint/2010/main" val="425379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2803" y="152400"/>
            <a:ext cx="9144001" cy="1219200"/>
          </a:xfrm>
          <a:solidFill>
            <a:schemeClr val="accent3">
              <a:lumMod val="40000"/>
              <a:lumOff val="60000"/>
            </a:schemeClr>
          </a:solidFill>
        </p:spPr>
        <p:txBody>
          <a:bodyPr>
            <a:normAutofit/>
          </a:bodyPr>
          <a:lstStyle/>
          <a:p>
            <a:pPr algn="ctr"/>
            <a:r>
              <a:rPr lang="en-US" sz="4000" b="1" dirty="0" smtClean="0">
                <a:solidFill>
                  <a:schemeClr val="bg2"/>
                </a:solidFill>
              </a:rPr>
              <a:t>Job Accommodation Network (JAN)</a:t>
            </a:r>
            <a:br>
              <a:rPr lang="en-US" sz="4000" b="1" dirty="0" smtClean="0">
                <a:solidFill>
                  <a:schemeClr val="bg2"/>
                </a:solidFill>
              </a:rPr>
            </a:br>
            <a:r>
              <a:rPr lang="en-US" sz="4000" b="1" dirty="0" smtClean="0">
                <a:solidFill>
                  <a:schemeClr val="bg2"/>
                </a:solidFill>
              </a:rPr>
              <a:t>Telephone Assistance </a:t>
            </a:r>
            <a:endParaRPr lang="en-US" sz="4000" b="1" dirty="0">
              <a:solidFill>
                <a:schemeClr val="bg2"/>
              </a:solidFill>
            </a:endParaRPr>
          </a:p>
        </p:txBody>
      </p:sp>
      <p:sp>
        <p:nvSpPr>
          <p:cNvPr id="3" name="Content Placeholder 2"/>
          <p:cNvSpPr>
            <a:spLocks noGrp="1"/>
          </p:cNvSpPr>
          <p:nvPr>
            <p:ph idx="1"/>
          </p:nvPr>
        </p:nvSpPr>
        <p:spPr>
          <a:xfrm>
            <a:off x="1522413" y="1600201"/>
            <a:ext cx="9134391" cy="4953000"/>
          </a:xfrm>
        </p:spPr>
        <p:txBody>
          <a:bodyPr>
            <a:normAutofit fontScale="47500" lnSpcReduction="20000"/>
          </a:bodyPr>
          <a:lstStyle/>
          <a:p>
            <a:pPr marL="0" indent="0" algn="ctr">
              <a:buNone/>
            </a:pPr>
            <a:r>
              <a:rPr lang="en-US" sz="5900" dirty="0" smtClean="0"/>
              <a:t>800 </a:t>
            </a:r>
            <a:r>
              <a:rPr lang="en-US" sz="5900" dirty="0"/>
              <a:t>526-7234 (Voice), 877 781-9403 (TTY)</a:t>
            </a:r>
          </a:p>
          <a:p>
            <a:r>
              <a:rPr lang="en-US" sz="3800" dirty="0"/>
              <a:t>JAN provides these services over the telephone in both English and Spanish, Monday through Friday from 9:00 a.m. to 6:00 p.m., Eastern Standard Time (EST). When an individual calls JAN, an information assistant will first ask him or her to answer a few basic questions about the nature of the person's disability and job. This information helps determine which JAN consultant will handle the situation. JAN's consultants work in teams specializing in particular types of disabilities and accommodations. Each consultant has at least one advanced degree in a relevant field, such as vocational rehabilitation, psychology, special education, ergonomics, safety management or law.</a:t>
            </a:r>
          </a:p>
          <a:p>
            <a:r>
              <a:rPr lang="en-US" sz="3800" dirty="0"/>
              <a:t>The appropriate consultant will ask the caller for further information regarding the person's essential job functions and his or her functional limitations. JAN recommends accommodation solutions tailored to the person's needs and essential job functions. Consultants also can advise on implementation, such as how and where to obtain any necessary equipment, whether it be simple hardware or advanced technology that is needed. They may also provide follow-up printed materials via e-mail, fax and/or regular mail.</a:t>
            </a:r>
          </a:p>
          <a:p>
            <a:r>
              <a:rPr lang="en-US" sz="3800" dirty="0"/>
              <a:t>In addition to tailored worksite accommodations, JAN counsels on related issues such as interviewing and testing, policy modification, professional education and job-related travel</a:t>
            </a:r>
            <a:r>
              <a:rPr lang="en-US" sz="3800" dirty="0" smtClean="0"/>
              <a:t>.</a:t>
            </a:r>
          </a:p>
          <a:p>
            <a:pPr marL="0" indent="0">
              <a:buNone/>
            </a:pPr>
            <a:r>
              <a:rPr lang="en-US" sz="1200" dirty="0"/>
              <a:t>	</a:t>
            </a:r>
            <a:r>
              <a:rPr lang="en-US" sz="1200" dirty="0" smtClean="0"/>
              <a:t>							</a:t>
            </a:r>
            <a:r>
              <a:rPr lang="en-US" sz="2500" dirty="0" smtClean="0"/>
              <a:t>(DOL, </a:t>
            </a:r>
            <a:r>
              <a:rPr lang="en-US" sz="2500" dirty="0" err="1" smtClean="0"/>
              <a:t>n.d.a</a:t>
            </a:r>
            <a:r>
              <a:rPr lang="en-US" sz="2500" dirty="0" smtClean="0"/>
              <a:t>)</a:t>
            </a:r>
            <a:endParaRPr lang="en-US" sz="2500" dirty="0"/>
          </a:p>
        </p:txBody>
      </p:sp>
    </p:spTree>
    <p:extLst>
      <p:ext uri="{BB962C8B-B14F-4D97-AF65-F5344CB8AC3E}">
        <p14:creationId xmlns:p14="http://schemas.microsoft.com/office/powerpoint/2010/main" val="2217254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8413" y="533400"/>
            <a:ext cx="9144001" cy="1219200"/>
          </a:xfrm>
          <a:solidFill>
            <a:schemeClr val="accent3">
              <a:lumMod val="40000"/>
              <a:lumOff val="60000"/>
            </a:schemeClr>
          </a:solidFill>
        </p:spPr>
        <p:txBody>
          <a:bodyPr>
            <a:normAutofit/>
          </a:bodyPr>
          <a:lstStyle/>
          <a:p>
            <a:pPr algn="ctr"/>
            <a:r>
              <a:rPr lang="en-US" sz="4000" b="1" dirty="0" smtClean="0">
                <a:solidFill>
                  <a:schemeClr val="bg2"/>
                </a:solidFill>
              </a:rPr>
              <a:t>Job Accommodation Network (JAN)</a:t>
            </a:r>
            <a:br>
              <a:rPr lang="en-US" sz="4000" b="1" dirty="0" smtClean="0">
                <a:solidFill>
                  <a:schemeClr val="bg2"/>
                </a:solidFill>
              </a:rPr>
            </a:br>
            <a:r>
              <a:rPr lang="en-US" sz="4000" b="1" dirty="0" smtClean="0">
                <a:solidFill>
                  <a:schemeClr val="bg2"/>
                </a:solidFill>
              </a:rPr>
              <a:t>Electronic Assistance</a:t>
            </a:r>
            <a:endParaRPr lang="en-US" sz="4000" b="1" dirty="0">
              <a:solidFill>
                <a:schemeClr val="bg2"/>
              </a:solidFill>
            </a:endParaRPr>
          </a:p>
        </p:txBody>
      </p:sp>
      <p:sp>
        <p:nvSpPr>
          <p:cNvPr id="3" name="Content Placeholder 2"/>
          <p:cNvSpPr>
            <a:spLocks noGrp="1"/>
          </p:cNvSpPr>
          <p:nvPr>
            <p:ph idx="1"/>
          </p:nvPr>
        </p:nvSpPr>
        <p:spPr>
          <a:xfrm>
            <a:off x="1522413" y="1981199"/>
            <a:ext cx="9134391" cy="4572001"/>
          </a:xfrm>
        </p:spPr>
        <p:txBody>
          <a:bodyPr>
            <a:normAutofit fontScale="70000" lnSpcReduction="20000"/>
          </a:bodyPr>
          <a:lstStyle/>
          <a:p>
            <a:pPr marL="0" indent="0">
              <a:buNone/>
            </a:pPr>
            <a:r>
              <a:rPr lang="en-US" sz="3600" dirty="0" smtClean="0"/>
              <a:t>JAN </a:t>
            </a:r>
            <a:r>
              <a:rPr lang="en-US" sz="3600" dirty="0"/>
              <a:t>also provides accommodation assistance through the JAN Web site. Information is categorized by both topic and audience, and an Accommodation Toolbox </a:t>
            </a:r>
            <a:r>
              <a:rPr lang="en-US" sz="3600" dirty="0" smtClean="0"/>
              <a:t>(askjan.org) centralizes </a:t>
            </a:r>
            <a:r>
              <a:rPr lang="en-US" sz="3600" dirty="0"/>
              <a:t>all of JAN's accommodation resources, including downloadable fact sheets and other publications with accommodation ideas and expertise. A feature called JAN by Disability A-Z offers quick and easy access to all of JAN's information on a particular disability</a:t>
            </a:r>
            <a:r>
              <a:rPr lang="en-US" sz="3600" dirty="0" smtClean="0"/>
              <a:t>.</a:t>
            </a:r>
          </a:p>
          <a:p>
            <a:pPr marL="0" indent="0">
              <a:buNone/>
            </a:pPr>
            <a:r>
              <a:rPr lang="en-US" sz="3600" dirty="0"/>
              <a:t>JAN's Web site resources and phone consultation services help advance opportunities for not only qualified individuals with disabilities, but also the employers who benefit from their talents. As a result, JAN plays an important and unique role in contributing to the strength of the nation's workforce, economy and communities</a:t>
            </a:r>
            <a:r>
              <a:rPr lang="en-US" sz="3600" dirty="0" smtClean="0"/>
              <a:t>.</a:t>
            </a:r>
          </a:p>
          <a:p>
            <a:pPr marL="0" indent="0">
              <a:buNone/>
            </a:pPr>
            <a:r>
              <a:rPr lang="en-US" sz="1200" dirty="0"/>
              <a:t>	</a:t>
            </a:r>
            <a:r>
              <a:rPr lang="en-US" sz="1200" dirty="0" smtClean="0"/>
              <a:t>							</a:t>
            </a:r>
            <a:r>
              <a:rPr lang="en-US" sz="1700" dirty="0" smtClean="0"/>
              <a:t>(DOL, </a:t>
            </a:r>
            <a:r>
              <a:rPr lang="en-US" sz="1700" dirty="0" err="1" smtClean="0"/>
              <a:t>n.d.a</a:t>
            </a:r>
            <a:r>
              <a:rPr lang="en-US" sz="1700" dirty="0" smtClean="0"/>
              <a:t>)</a:t>
            </a:r>
            <a:endParaRPr lang="en-US" sz="1700" dirty="0"/>
          </a:p>
        </p:txBody>
      </p:sp>
    </p:spTree>
    <p:extLst>
      <p:ext uri="{BB962C8B-B14F-4D97-AF65-F5344CB8AC3E}">
        <p14:creationId xmlns:p14="http://schemas.microsoft.com/office/powerpoint/2010/main" val="271797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215" y="152400"/>
            <a:ext cx="9144001" cy="1219200"/>
          </a:xfrm>
          <a:solidFill>
            <a:schemeClr val="accent3">
              <a:lumMod val="40000"/>
              <a:lumOff val="60000"/>
            </a:schemeClr>
          </a:solidFill>
        </p:spPr>
        <p:txBody>
          <a:bodyPr>
            <a:normAutofit/>
          </a:bodyPr>
          <a:lstStyle/>
          <a:p>
            <a:pPr algn="ctr"/>
            <a:r>
              <a:rPr lang="en-US" sz="4000" b="1" dirty="0" smtClean="0">
                <a:solidFill>
                  <a:schemeClr val="bg2"/>
                </a:solidFill>
              </a:rPr>
              <a:t>Job Accommodation Network (JAN)</a:t>
            </a:r>
            <a:br>
              <a:rPr lang="en-US" sz="4000" b="1" dirty="0" smtClean="0">
                <a:solidFill>
                  <a:schemeClr val="bg2"/>
                </a:solidFill>
              </a:rPr>
            </a:br>
            <a:r>
              <a:rPr lang="en-US" sz="4000" b="1" dirty="0" smtClean="0">
                <a:solidFill>
                  <a:schemeClr val="bg2"/>
                </a:solidFill>
              </a:rPr>
              <a:t>SOAR</a:t>
            </a:r>
            <a:endParaRPr lang="en-US" sz="4000" b="1" dirty="0">
              <a:solidFill>
                <a:schemeClr val="bg2"/>
              </a:solidFill>
            </a:endParaRPr>
          </a:p>
        </p:txBody>
      </p:sp>
      <p:sp>
        <p:nvSpPr>
          <p:cNvPr id="3" name="Content Placeholder 2"/>
          <p:cNvSpPr>
            <a:spLocks noGrp="1"/>
          </p:cNvSpPr>
          <p:nvPr>
            <p:ph idx="1"/>
          </p:nvPr>
        </p:nvSpPr>
        <p:spPr>
          <a:xfrm>
            <a:off x="1522413" y="1524000"/>
            <a:ext cx="9134391" cy="5029201"/>
          </a:xfrm>
        </p:spPr>
        <p:txBody>
          <a:bodyPr>
            <a:normAutofit fontScale="70000" lnSpcReduction="20000"/>
          </a:bodyPr>
          <a:lstStyle/>
          <a:p>
            <a:pPr marL="0" indent="0">
              <a:buNone/>
            </a:pPr>
            <a:r>
              <a:rPr lang="en-US" sz="4000" dirty="0"/>
              <a:t>JAN's Searchable Online Accommodation Resource (SOAR) is an interactive Web tool that delivers customized job accommodation information by simulating the interaction users would have if they were speaking with a JAN consultant. The user is first asked to identify a particular impairment, limitation and job function from pre-set lists. Then, based on the user's responses, the system generates a list of potential accommodations, each one linked to a page with further information and resources, if appropriate. I f an accommodation requires special equipment or technology, SOAR also provides guidance on how such products can be obtained</a:t>
            </a:r>
            <a:r>
              <a:rPr lang="en-US" sz="4000" dirty="0" smtClean="0"/>
              <a:t>. A widget to connect to SOAR can be found on the </a:t>
            </a:r>
            <a:r>
              <a:rPr lang="en-US" sz="4000" dirty="0"/>
              <a:t>UPEP page at </a:t>
            </a:r>
            <a:r>
              <a:rPr lang="en-US" sz="4000" dirty="0" smtClean="0">
                <a:hlinkClick r:id="rId2"/>
              </a:rPr>
              <a:t>Link to SOAR widget</a:t>
            </a:r>
            <a:endParaRPr lang="en-US" sz="4000" dirty="0" smtClean="0"/>
          </a:p>
          <a:p>
            <a:pPr marL="0" indent="0">
              <a:buNone/>
            </a:pPr>
            <a:r>
              <a:rPr lang="en-US" sz="3200" dirty="0" smtClean="0"/>
              <a:t>							</a:t>
            </a:r>
            <a:r>
              <a:rPr lang="en-US" sz="1500" dirty="0" smtClean="0"/>
              <a:t>(DOL, </a:t>
            </a:r>
            <a:r>
              <a:rPr lang="en-US" sz="1500" dirty="0" err="1" smtClean="0"/>
              <a:t>n.d.a</a:t>
            </a:r>
            <a:r>
              <a:rPr lang="en-US" sz="1500" dirty="0" smtClean="0"/>
              <a:t>)</a:t>
            </a:r>
            <a:r>
              <a:rPr lang="en-US" sz="3200" dirty="0" smtClean="0"/>
              <a:t>						</a:t>
            </a:r>
            <a:endParaRPr lang="en-US" sz="3200" dirty="0"/>
          </a:p>
        </p:txBody>
      </p:sp>
    </p:spTree>
    <p:extLst>
      <p:ext uri="{BB962C8B-B14F-4D97-AF65-F5344CB8AC3E}">
        <p14:creationId xmlns:p14="http://schemas.microsoft.com/office/powerpoint/2010/main" val="221813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914400"/>
          </a:xfrm>
          <a:solidFill>
            <a:schemeClr val="accent3">
              <a:lumMod val="40000"/>
              <a:lumOff val="60000"/>
            </a:schemeClr>
          </a:solidFill>
        </p:spPr>
        <p:txBody>
          <a:bodyPr>
            <a:normAutofit/>
          </a:bodyPr>
          <a:lstStyle/>
          <a:p>
            <a:pPr algn="ctr"/>
            <a:r>
              <a:rPr lang="en-US" sz="4800" b="1" dirty="0" smtClean="0">
                <a:solidFill>
                  <a:schemeClr val="bg2"/>
                </a:solidFill>
              </a:rPr>
              <a:t>Additional Resources</a:t>
            </a:r>
            <a:endParaRPr lang="en-US" sz="4800" b="1" dirty="0">
              <a:solidFill>
                <a:schemeClr val="bg2"/>
              </a:solidFill>
            </a:endParaRPr>
          </a:p>
        </p:txBody>
      </p:sp>
      <p:sp>
        <p:nvSpPr>
          <p:cNvPr id="3" name="Content Placeholder 2"/>
          <p:cNvSpPr>
            <a:spLocks noGrp="1"/>
          </p:cNvSpPr>
          <p:nvPr>
            <p:ph idx="1"/>
          </p:nvPr>
        </p:nvSpPr>
        <p:spPr>
          <a:xfrm>
            <a:off x="1522413" y="1524001"/>
            <a:ext cx="9134391" cy="4495800"/>
          </a:xfrm>
        </p:spPr>
        <p:txBody>
          <a:bodyPr>
            <a:normAutofit fontScale="92500"/>
          </a:bodyPr>
          <a:lstStyle/>
          <a:p>
            <a:r>
              <a:rPr lang="en-US" dirty="0" smtClean="0"/>
              <a:t>Small Business Disability Inclusion Fact Sheet </a:t>
            </a:r>
            <a:r>
              <a:rPr lang="en-US" dirty="0" smtClean="0">
                <a:hlinkClick r:id="rId2"/>
              </a:rPr>
              <a:t>click here</a:t>
            </a:r>
            <a:endParaRPr lang="en-US" dirty="0" smtClean="0"/>
          </a:p>
          <a:p>
            <a:r>
              <a:rPr lang="en-US" dirty="0" smtClean="0"/>
              <a:t>Inclusive Internship Programs </a:t>
            </a:r>
            <a:r>
              <a:rPr lang="en-US" dirty="0" smtClean="0">
                <a:hlinkClick r:id="rId3"/>
              </a:rPr>
              <a:t>click here</a:t>
            </a:r>
            <a:endParaRPr lang="en-US" dirty="0" smtClean="0"/>
          </a:p>
          <a:p>
            <a:r>
              <a:rPr lang="en-US" dirty="0" smtClean="0"/>
              <a:t>Business Strategies that Work: A Framework for Disability Inclusion </a:t>
            </a:r>
            <a:r>
              <a:rPr lang="en-US" dirty="0" smtClean="0">
                <a:hlinkClick r:id="rId4"/>
              </a:rPr>
              <a:t>click here</a:t>
            </a:r>
            <a:endParaRPr lang="en-US" dirty="0" smtClean="0"/>
          </a:p>
          <a:p>
            <a:r>
              <a:rPr lang="en-US" dirty="0" smtClean="0"/>
              <a:t>Employer Assistance and Resource Network (EARN) – ODEP </a:t>
            </a:r>
            <a:r>
              <a:rPr lang="en-US" dirty="0"/>
              <a:t>f</a:t>
            </a:r>
            <a:r>
              <a:rPr lang="en-US" dirty="0" smtClean="0"/>
              <a:t>unded service that helps employers hire and retain workers with disabilities </a:t>
            </a:r>
            <a:r>
              <a:rPr lang="en-US" dirty="0" smtClean="0">
                <a:hlinkClick r:id="rId5"/>
              </a:rPr>
              <a:t>Click here</a:t>
            </a:r>
            <a:endParaRPr lang="en-US" dirty="0" smtClean="0"/>
          </a:p>
          <a:p>
            <a:r>
              <a:rPr lang="en-US" dirty="0" smtClean="0"/>
              <a:t>Workforce Recruitment Program – A recruitment and referral program that connects federal ad private sector employers nationwide with highly motivated college students and recent graduates with disabilities who are eager to prover their abilities in the workplace through summer and permanent jobs. </a:t>
            </a:r>
            <a:r>
              <a:rPr lang="en-US" dirty="0" smtClean="0">
                <a:hlinkClick r:id="rId6"/>
              </a:rPr>
              <a:t>Click here</a:t>
            </a:r>
            <a:endParaRPr lang="en-US" dirty="0" smtClean="0"/>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292636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2413" y="381000"/>
            <a:ext cx="9144001" cy="914400"/>
          </a:xfrm>
          <a:solidFill>
            <a:schemeClr val="accent3">
              <a:lumMod val="40000"/>
              <a:lumOff val="60000"/>
            </a:schemeClr>
          </a:solidFill>
        </p:spPr>
        <p:txBody>
          <a:bodyPr>
            <a:normAutofit/>
          </a:bodyPr>
          <a:lstStyle/>
          <a:p>
            <a:pPr algn="ctr"/>
            <a:r>
              <a:rPr lang="en-US" sz="4800" b="1" dirty="0" smtClean="0">
                <a:solidFill>
                  <a:schemeClr val="bg2"/>
                </a:solidFill>
              </a:rPr>
              <a:t>References</a:t>
            </a:r>
            <a:endParaRPr lang="en-US" sz="4800" b="1" dirty="0">
              <a:solidFill>
                <a:schemeClr val="bg2"/>
              </a:solidFill>
            </a:endParaRPr>
          </a:p>
        </p:txBody>
      </p:sp>
      <p:sp>
        <p:nvSpPr>
          <p:cNvPr id="8" name="Content Placeholder 7"/>
          <p:cNvSpPr>
            <a:spLocks noGrp="1"/>
          </p:cNvSpPr>
          <p:nvPr>
            <p:ph idx="1"/>
          </p:nvPr>
        </p:nvSpPr>
        <p:spPr>
          <a:xfrm>
            <a:off x="1516343" y="1600200"/>
            <a:ext cx="9134391" cy="5029200"/>
          </a:xfrm>
        </p:spPr>
        <p:txBody>
          <a:bodyPr>
            <a:normAutofit fontScale="47500" lnSpcReduction="20000"/>
          </a:bodyPr>
          <a:lstStyle/>
          <a:p>
            <a:pPr marL="0" indent="0">
              <a:buNone/>
            </a:pPr>
            <a:r>
              <a:rPr lang="en-US" sz="3800" dirty="0" smtClean="0"/>
              <a:t>Job Accommodation Network (JAN). (2015) Americans with Disabilities Act Basics. </a:t>
            </a:r>
            <a:r>
              <a:rPr lang="en-US" sz="3800" dirty="0"/>
              <a:t>Retrieved from http://askjan.org/Erguide/One.htm</a:t>
            </a:r>
          </a:p>
          <a:p>
            <a:pPr marL="0" indent="0">
              <a:buNone/>
            </a:pPr>
            <a:r>
              <a:rPr lang="en-US" sz="3800" dirty="0" smtClean="0"/>
              <a:t>Job Accommodation Network (JAN). (2011). Effective Accommodation Practices (EAP) Series. </a:t>
            </a:r>
            <a:r>
              <a:rPr lang="en-US" sz="3800" dirty="0"/>
              <a:t>Retrieved from https://</a:t>
            </a:r>
            <a:r>
              <a:rPr lang="en-US" sz="3800" dirty="0" smtClean="0"/>
              <a:t>askjan.org/topics/disetiq.htm</a:t>
            </a:r>
          </a:p>
          <a:p>
            <a:pPr marL="0" indent="0">
              <a:buNone/>
            </a:pPr>
            <a:r>
              <a:rPr lang="en-US" sz="3800" dirty="0"/>
              <a:t>United States Department of Labor, Office of Disability Employment Policy. (</a:t>
            </a:r>
            <a:r>
              <a:rPr lang="en-US" sz="3800" dirty="0" err="1"/>
              <a:t>n.d.b</a:t>
            </a:r>
            <a:r>
              <a:rPr lang="en-US" sz="3800" dirty="0"/>
              <a:t>.) Accommodations. Retrieved from http://www.dol.gov/odep/topics/Accommodations.htm</a:t>
            </a:r>
          </a:p>
          <a:p>
            <a:pPr marL="0" indent="0">
              <a:buNone/>
            </a:pPr>
            <a:r>
              <a:rPr lang="en-US" sz="3800" dirty="0"/>
              <a:t>United States Department of Labor, Office of Disability Employment Policy. (</a:t>
            </a:r>
            <a:r>
              <a:rPr lang="en-US" sz="3800" dirty="0" err="1"/>
              <a:t>n.d.a</a:t>
            </a:r>
            <a:r>
              <a:rPr lang="en-US" sz="3800" dirty="0"/>
              <a:t>) Customized Solutions for Today’s Workforce: The Job Accommodation Network. Retrieved from http://www.dol.gov/odep/pubs/fact/jan.htm</a:t>
            </a:r>
          </a:p>
          <a:p>
            <a:pPr marL="0" indent="0">
              <a:buNone/>
            </a:pPr>
            <a:r>
              <a:rPr lang="en-US" sz="3800" dirty="0" smtClean="0"/>
              <a:t>United States Department of Labor, Office of Disability Employment Policy. (</a:t>
            </a:r>
            <a:r>
              <a:rPr lang="en-US" sz="3800" dirty="0" err="1" smtClean="0"/>
              <a:t>n.d.</a:t>
            </a:r>
            <a:r>
              <a:rPr lang="en-US" sz="3800" dirty="0" smtClean="0"/>
              <a:t>) Effective Interaction: Communicating With and About People with Disabilities in the Workplace. </a:t>
            </a:r>
            <a:r>
              <a:rPr lang="en-US" sz="3800" dirty="0"/>
              <a:t>Retrieved from </a:t>
            </a:r>
            <a:r>
              <a:rPr lang="en-US" sz="3800" dirty="0" smtClean="0"/>
              <a:t> </a:t>
            </a:r>
            <a:r>
              <a:rPr lang="en-US" sz="3800" dirty="0"/>
              <a:t>http://www.dol.gov/odep/pubs/fact/effectiveinteraction.htm   </a:t>
            </a:r>
            <a:endParaRPr lang="en-US" sz="3800" dirty="0" smtClean="0"/>
          </a:p>
          <a:p>
            <a:pPr marL="0" indent="0">
              <a:buNone/>
            </a:pPr>
            <a:r>
              <a:rPr lang="en-US" sz="3800" dirty="0" smtClean="0"/>
              <a:t>United States Department of Labor, Office of Disability Employment Policy. (</a:t>
            </a:r>
            <a:r>
              <a:rPr lang="en-US" sz="3800" dirty="0" err="1" smtClean="0"/>
              <a:t>n.d.</a:t>
            </a:r>
            <a:r>
              <a:rPr lang="en-US" sz="3800" dirty="0" smtClean="0"/>
              <a:t>)  What Can You Do Campaign. </a:t>
            </a:r>
            <a:r>
              <a:rPr lang="en-US" sz="3800" dirty="0"/>
              <a:t>Retrieved from http://www.whatcanyoudocampaign.org/blog/index.php/what-can-you-do-toolkit/</a:t>
            </a:r>
          </a:p>
          <a:p>
            <a:pPr marL="0" indent="0">
              <a:buNone/>
            </a:pPr>
            <a:endParaRPr lang="en-US" sz="3800" dirty="0" smtClean="0"/>
          </a:p>
          <a:p>
            <a:pPr marL="0" indent="0">
              <a:buNone/>
            </a:pPr>
            <a:r>
              <a:rPr lang="en-US" dirty="0" smtClean="0"/>
              <a:t>                             </a:t>
            </a:r>
            <a:endParaRPr lang="en-US" dirty="0"/>
          </a:p>
          <a:p>
            <a:pPr marL="0" indent="0">
              <a:buNone/>
            </a:pPr>
            <a:endParaRPr lang="en-US" dirty="0"/>
          </a:p>
        </p:txBody>
      </p:sp>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4212" y="152400"/>
            <a:ext cx="10210800" cy="1371600"/>
          </a:xfrm>
          <a:solidFill>
            <a:schemeClr val="accent3">
              <a:lumMod val="40000"/>
              <a:lumOff val="60000"/>
            </a:schemeClr>
          </a:solidFill>
        </p:spPr>
        <p:txBody>
          <a:bodyPr/>
          <a:lstStyle/>
          <a:p>
            <a:pPr algn="ctr"/>
            <a:r>
              <a:rPr lang="en-US" b="1" dirty="0" smtClean="0">
                <a:solidFill>
                  <a:schemeClr val="bg2">
                    <a:lumMod val="90000"/>
                    <a:lumOff val="10000"/>
                  </a:schemeClr>
                </a:solidFill>
              </a:rPr>
              <a:t>Good Workplace Policies and Practices for People with Disabilities Benefit Everyone</a:t>
            </a:r>
            <a:endParaRPr lang="en-US" b="1" dirty="0">
              <a:solidFill>
                <a:schemeClr val="bg2">
                  <a:lumMod val="90000"/>
                  <a:lumOff val="10000"/>
                </a:schemeClr>
              </a:solidFill>
            </a:endParaRPr>
          </a:p>
        </p:txBody>
      </p:sp>
      <p:sp>
        <p:nvSpPr>
          <p:cNvPr id="5" name="Content Placeholder 4"/>
          <p:cNvSpPr>
            <a:spLocks noGrp="1"/>
          </p:cNvSpPr>
          <p:nvPr>
            <p:ph sz="half" idx="1"/>
          </p:nvPr>
        </p:nvSpPr>
        <p:spPr>
          <a:xfrm>
            <a:off x="684212" y="1638300"/>
            <a:ext cx="5316368" cy="4724399"/>
          </a:xfrm>
        </p:spPr>
        <p:txBody>
          <a:bodyPr>
            <a:noAutofit/>
          </a:bodyPr>
          <a:lstStyle/>
          <a:p>
            <a:r>
              <a:rPr lang="en-US" sz="1800" dirty="0"/>
              <a:t>The stimulus that drives innovation and growth is talent; organizations that identify and recognize talent are best positioned to succeed in both good times and bad.</a:t>
            </a:r>
          </a:p>
          <a:p>
            <a:r>
              <a:rPr lang="en-US" sz="1800" dirty="0" smtClean="0"/>
              <a:t>Employees with disabilities:</a:t>
            </a:r>
          </a:p>
          <a:p>
            <a:pPr lvl="1">
              <a:buFont typeface="Wingdings" panose="05000000000000000000" pitchFamily="2" charset="2"/>
              <a:buChar char="ü"/>
            </a:pPr>
            <a:r>
              <a:rPr lang="en-US" sz="1800" dirty="0" smtClean="0"/>
              <a:t>Have Talent</a:t>
            </a:r>
          </a:p>
          <a:p>
            <a:pPr lvl="1">
              <a:buFont typeface="Wingdings" panose="05000000000000000000" pitchFamily="2" charset="2"/>
              <a:buChar char="ü"/>
            </a:pPr>
            <a:r>
              <a:rPr lang="en-US" sz="1800" dirty="0" smtClean="0"/>
              <a:t>Help businesses gain a competitive edge through innovative thinking</a:t>
            </a:r>
          </a:p>
          <a:p>
            <a:pPr lvl="1">
              <a:buFont typeface="Wingdings" panose="05000000000000000000" pitchFamily="2" charset="2"/>
              <a:buChar char="ü"/>
            </a:pPr>
            <a:r>
              <a:rPr lang="en-US" sz="1800" dirty="0" smtClean="0"/>
              <a:t>Mirror an important and increasingly expanding customer base</a:t>
            </a:r>
          </a:p>
          <a:p>
            <a:pPr lvl="1">
              <a:buFont typeface="Wingdings" panose="05000000000000000000" pitchFamily="2" charset="2"/>
              <a:buChar char="ü"/>
            </a:pPr>
            <a:r>
              <a:rPr lang="en-US" sz="1800" dirty="0" smtClean="0"/>
              <a:t>Are experienced problem solvers with a proven ability to adapt</a:t>
            </a:r>
          </a:p>
          <a:p>
            <a:pPr lvl="1">
              <a:buFont typeface="Wingdings" panose="05000000000000000000" pitchFamily="2" charset="2"/>
              <a:buChar char="ü"/>
            </a:pPr>
            <a:r>
              <a:rPr lang="en-US" sz="1800" dirty="0" smtClean="0"/>
              <a:t>Value and want to work</a:t>
            </a:r>
          </a:p>
          <a:p>
            <a:pPr marL="231775" lvl="1" indent="0">
              <a:buNone/>
            </a:pPr>
            <a:r>
              <a:rPr lang="en-US" sz="1800" dirty="0" smtClean="0"/>
              <a:t>For more information go to </a:t>
            </a:r>
            <a:r>
              <a:rPr lang="en-US" sz="1800" dirty="0" smtClean="0">
                <a:hlinkClick r:id="rId3"/>
              </a:rPr>
              <a:t>What Can You Do?</a:t>
            </a:r>
            <a:endParaRPr lang="en-US" sz="1800" dirty="0" smtClean="0"/>
          </a:p>
          <a:p>
            <a:pPr marL="231775" lvl="1" indent="0">
              <a:buNone/>
            </a:pPr>
            <a:r>
              <a:rPr lang="en-US" sz="1800" dirty="0"/>
              <a:t>	</a:t>
            </a:r>
            <a:r>
              <a:rPr lang="en-US" sz="1800" dirty="0" smtClean="0"/>
              <a:t>			(</a:t>
            </a:r>
            <a:r>
              <a:rPr lang="en-US" sz="1050" dirty="0" smtClean="0"/>
              <a:t>What Can You Do?, </a:t>
            </a:r>
            <a:r>
              <a:rPr lang="en-US" sz="1050" dirty="0" err="1" smtClean="0"/>
              <a:t>n.d.</a:t>
            </a:r>
            <a:r>
              <a:rPr lang="en-US" sz="1050" dirty="0" smtClean="0"/>
              <a:t>) </a:t>
            </a:r>
          </a:p>
          <a:p>
            <a:pPr marL="231775" lvl="1" indent="0">
              <a:buNone/>
            </a:pPr>
            <a:r>
              <a:rPr lang="en-US" sz="1800" dirty="0"/>
              <a:t>	</a:t>
            </a:r>
            <a:r>
              <a:rPr lang="en-US" sz="1800" dirty="0" smtClean="0"/>
              <a:t>			</a:t>
            </a:r>
            <a:endParaRPr lang="en-US" sz="1800" dirty="0"/>
          </a:p>
        </p:txBody>
      </p:sp>
      <p:graphicFrame>
        <p:nvGraphicFramePr>
          <p:cNvPr id="10" name="Object 9" descr="America works best when everybody works. Learn more about the value and talent people with disabilities add to America's employers and economy.  What can you do? The Campaign for Disability Employment.  Also includes a picture of a man with a nonapparent disability."/>
          <p:cNvGraphicFramePr>
            <a:graphicFrameLocks noChangeAspect="1"/>
          </p:cNvGraphicFramePr>
          <p:nvPr>
            <p:extLst>
              <p:ext uri="{D42A27DB-BD31-4B8C-83A1-F6EECF244321}">
                <p14:modId xmlns:p14="http://schemas.microsoft.com/office/powerpoint/2010/main" val="2869746387"/>
              </p:ext>
            </p:extLst>
          </p:nvPr>
        </p:nvGraphicFramePr>
        <p:xfrm>
          <a:off x="6018212" y="2133600"/>
          <a:ext cx="5361354" cy="3733800"/>
        </p:xfrm>
        <a:graphic>
          <a:graphicData uri="http://schemas.openxmlformats.org/presentationml/2006/ole">
            <mc:AlternateContent xmlns:mc="http://schemas.openxmlformats.org/markup-compatibility/2006">
              <mc:Choice xmlns:v="urn:schemas-microsoft-com:vml" Requires="v">
                <p:oleObj spid="_x0000_s1035" name="Acrobat Document" r:id="rId4" imgW="4800600" imgH="3343121" progId="AcroExch.Document.11">
                  <p:embed/>
                </p:oleObj>
              </mc:Choice>
              <mc:Fallback>
                <p:oleObj name="Acrobat Document" r:id="rId4" imgW="4800600" imgH="3343121" progId="AcroExch.Document.11">
                  <p:embed/>
                  <p:pic>
                    <p:nvPicPr>
                      <p:cNvPr id="0" name=""/>
                      <p:cNvPicPr/>
                      <p:nvPr/>
                    </p:nvPicPr>
                    <p:blipFill>
                      <a:blip r:embed="rId5"/>
                      <a:stretch>
                        <a:fillRect/>
                      </a:stretch>
                    </p:blipFill>
                    <p:spPr>
                      <a:xfrm>
                        <a:off x="6018212" y="2133600"/>
                        <a:ext cx="5361354" cy="3733800"/>
                      </a:xfrm>
                      <a:prstGeom prst="rect">
                        <a:avLst/>
                      </a:prstGeom>
                    </p:spPr>
                  </p:pic>
                </p:oleObj>
              </mc:Fallback>
            </mc:AlternateContent>
          </a:graphicData>
        </a:graphic>
      </p:graphicFrame>
    </p:spTree>
    <p:extLst>
      <p:ext uri="{BB962C8B-B14F-4D97-AF65-F5344CB8AC3E}">
        <p14:creationId xmlns:p14="http://schemas.microsoft.com/office/powerpoint/2010/main" val="87329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12803" y="381000"/>
            <a:ext cx="9144001" cy="990600"/>
          </a:xfrm>
        </p:spPr>
        <p:txBody>
          <a:bodyPr>
            <a:normAutofit fontScale="90000"/>
          </a:bodyPr>
          <a:lstStyle/>
          <a:p>
            <a:pPr algn="ctr"/>
            <a:r>
              <a:rPr lang="en-US" sz="4400" b="1" dirty="0" smtClean="0">
                <a:solidFill>
                  <a:schemeClr val="accent3">
                    <a:lumMod val="40000"/>
                    <a:lumOff val="60000"/>
                  </a:schemeClr>
                </a:solidFill>
              </a:rPr>
              <a:t>Americans with Disabilities Act (ADA) Basics</a:t>
            </a:r>
            <a:endParaRPr lang="en-US" sz="4400" b="1" dirty="0">
              <a:solidFill>
                <a:schemeClr val="accent3">
                  <a:lumMod val="40000"/>
                  <a:lumOff val="60000"/>
                </a:schemeClr>
              </a:solidFill>
            </a:endParaRPr>
          </a:p>
        </p:txBody>
      </p:sp>
      <p:sp>
        <p:nvSpPr>
          <p:cNvPr id="14" name="Content Placeholder 13"/>
          <p:cNvSpPr>
            <a:spLocks noGrp="1"/>
          </p:cNvSpPr>
          <p:nvPr>
            <p:ph idx="1"/>
          </p:nvPr>
        </p:nvSpPr>
        <p:spPr>
          <a:xfrm>
            <a:off x="1522413" y="1752600"/>
            <a:ext cx="9134391" cy="4724399"/>
          </a:xfrm>
        </p:spPr>
        <p:txBody>
          <a:bodyPr>
            <a:normAutofit/>
          </a:bodyPr>
          <a:lstStyle/>
          <a:p>
            <a:pPr marL="0" indent="0">
              <a:buNone/>
            </a:pPr>
            <a:r>
              <a:rPr lang="en-US" sz="4000" dirty="0"/>
              <a:t>The ADA is a federal civil rights law that was passed in </a:t>
            </a:r>
            <a:r>
              <a:rPr lang="en-US" sz="4000" dirty="0" smtClean="0"/>
              <a:t>1990. </a:t>
            </a:r>
            <a:r>
              <a:rPr lang="en-US" sz="4000" dirty="0"/>
              <a:t>Its purpose is to protect people with disabilities from discrimination in </a:t>
            </a:r>
            <a:r>
              <a:rPr lang="en-US" sz="4000" dirty="0" smtClean="0"/>
              <a:t>employment. It also, requires </a:t>
            </a:r>
            <a:r>
              <a:rPr lang="en-US" sz="4000" dirty="0"/>
              <a:t>employers to provide reasonable accommodations for employees with disabilities</a:t>
            </a:r>
            <a:r>
              <a:rPr lang="en-US" sz="4000" dirty="0" smtClean="0"/>
              <a:t>. </a:t>
            </a:r>
          </a:p>
          <a:p>
            <a:pPr marL="0" indent="0">
              <a:buNone/>
            </a:pPr>
            <a:r>
              <a:rPr lang="en-US" sz="2800" dirty="0" smtClean="0"/>
              <a:t>   	                                                                         </a:t>
            </a:r>
            <a:r>
              <a:rPr lang="en-US" sz="1400" dirty="0" smtClean="0"/>
              <a:t>(Job Accommodation Network, 2015)                                                                                                          </a:t>
            </a:r>
            <a:endParaRPr lang="en-US" sz="1400"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144001" cy="838200"/>
          </a:xfrm>
        </p:spPr>
        <p:txBody>
          <a:bodyPr>
            <a:normAutofit/>
          </a:bodyPr>
          <a:lstStyle/>
          <a:p>
            <a:pPr algn="ctr"/>
            <a:r>
              <a:rPr lang="en-US" sz="4400" b="1" dirty="0" smtClean="0">
                <a:solidFill>
                  <a:schemeClr val="accent3">
                    <a:lumMod val="40000"/>
                    <a:lumOff val="60000"/>
                  </a:schemeClr>
                </a:solidFill>
              </a:rPr>
              <a:t>ADA Basics continued</a:t>
            </a:r>
            <a:endParaRPr lang="en-US" sz="4400" b="1" dirty="0">
              <a:solidFill>
                <a:schemeClr val="accent3">
                  <a:lumMod val="40000"/>
                  <a:lumOff val="60000"/>
                </a:schemeClr>
              </a:solidFill>
            </a:endParaRPr>
          </a:p>
        </p:txBody>
      </p:sp>
      <p:sp>
        <p:nvSpPr>
          <p:cNvPr id="3" name="Content Placeholder 2"/>
          <p:cNvSpPr>
            <a:spLocks noGrp="1"/>
          </p:cNvSpPr>
          <p:nvPr>
            <p:ph idx="1"/>
          </p:nvPr>
        </p:nvSpPr>
        <p:spPr>
          <a:xfrm>
            <a:off x="1522413" y="1676400"/>
            <a:ext cx="9134391" cy="4648199"/>
          </a:xfrm>
        </p:spPr>
        <p:txBody>
          <a:bodyPr>
            <a:normAutofit lnSpcReduction="10000"/>
          </a:bodyPr>
          <a:lstStyle/>
          <a:p>
            <a:pPr marL="0" indent="0">
              <a:buNone/>
            </a:pPr>
            <a:r>
              <a:rPr lang="en-US" sz="4000" dirty="0" smtClean="0"/>
              <a:t>The </a:t>
            </a:r>
            <a:r>
              <a:rPr lang="en-US" sz="4000" dirty="0"/>
              <a:t>term disability </a:t>
            </a:r>
            <a:r>
              <a:rPr lang="en-US" sz="4000" dirty="0" smtClean="0"/>
              <a:t>as it applies to the ADA means</a:t>
            </a:r>
            <a:r>
              <a:rPr lang="en-US" sz="4000" dirty="0"/>
              <a:t>: (1) a person who has a physical or mental impairment that substantially limits one or more major life </a:t>
            </a:r>
            <a:r>
              <a:rPr lang="en-US" sz="4000" dirty="0" smtClean="0"/>
              <a:t>activity, </a:t>
            </a:r>
            <a:r>
              <a:rPr lang="en-US" sz="4000" dirty="0"/>
              <a:t>(2) a person with a record of </a:t>
            </a:r>
            <a:r>
              <a:rPr lang="en-US" sz="4000" dirty="0" smtClean="0"/>
              <a:t>such impairment, or </a:t>
            </a:r>
            <a:r>
              <a:rPr lang="en-US" sz="4000" dirty="0"/>
              <a:t>(3) a person who is regarded as having </a:t>
            </a:r>
            <a:r>
              <a:rPr lang="en-US" sz="4000" dirty="0" smtClean="0"/>
              <a:t>such impairment.</a:t>
            </a:r>
          </a:p>
          <a:p>
            <a:pPr marL="0" indent="0">
              <a:buNone/>
            </a:pPr>
            <a:r>
              <a:rPr lang="en-US" sz="3600" dirty="0"/>
              <a:t>	</a:t>
            </a:r>
            <a:r>
              <a:rPr lang="en-US" sz="3600" dirty="0" smtClean="0"/>
              <a:t>						</a:t>
            </a:r>
            <a:r>
              <a:rPr lang="en-US" sz="1600" dirty="0" smtClean="0"/>
              <a:t>(JAN, 2015)</a:t>
            </a:r>
          </a:p>
          <a:p>
            <a:endParaRPr lang="en-US" dirty="0"/>
          </a:p>
        </p:txBody>
      </p:sp>
    </p:spTree>
    <p:extLst>
      <p:ext uri="{BB962C8B-B14F-4D97-AF65-F5344CB8AC3E}">
        <p14:creationId xmlns:p14="http://schemas.microsoft.com/office/powerpoint/2010/main" val="114717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noAutofit/>
          </a:bodyPr>
          <a:lstStyle/>
          <a:p>
            <a:pPr algn="ctr"/>
            <a:r>
              <a:rPr lang="en-US" sz="4000" b="1" dirty="0" smtClean="0">
                <a:solidFill>
                  <a:schemeClr val="bg2">
                    <a:lumMod val="90000"/>
                    <a:lumOff val="10000"/>
                  </a:schemeClr>
                </a:solidFill>
              </a:rPr>
              <a:t/>
            </a:r>
            <a:br>
              <a:rPr lang="en-US" sz="4000" b="1" dirty="0" smtClean="0">
                <a:solidFill>
                  <a:schemeClr val="bg2">
                    <a:lumMod val="90000"/>
                    <a:lumOff val="10000"/>
                  </a:schemeClr>
                </a:solidFill>
              </a:rPr>
            </a:br>
            <a:r>
              <a:rPr lang="en-US" sz="4000" b="1" dirty="0" smtClean="0">
                <a:solidFill>
                  <a:schemeClr val="bg2">
                    <a:lumMod val="90000"/>
                    <a:lumOff val="10000"/>
                  </a:schemeClr>
                </a:solidFill>
              </a:rPr>
              <a:t>What is a Reasonable Accommodation?</a:t>
            </a:r>
            <a:endParaRPr lang="en-US" sz="4000" b="1" dirty="0">
              <a:solidFill>
                <a:schemeClr val="bg2">
                  <a:lumMod val="90000"/>
                  <a:lumOff val="10000"/>
                </a:schemeClr>
              </a:solidFill>
            </a:endParaRPr>
          </a:p>
        </p:txBody>
      </p:sp>
      <p:sp>
        <p:nvSpPr>
          <p:cNvPr id="3" name="Content Placeholder 2"/>
          <p:cNvSpPr>
            <a:spLocks noGrp="1"/>
          </p:cNvSpPr>
          <p:nvPr>
            <p:ph idx="1"/>
          </p:nvPr>
        </p:nvSpPr>
        <p:spPr>
          <a:xfrm>
            <a:off x="1522413" y="2133600"/>
            <a:ext cx="9134391" cy="4343400"/>
          </a:xfrm>
        </p:spPr>
        <p:txBody>
          <a:bodyPr>
            <a:normAutofit fontScale="85000" lnSpcReduction="20000"/>
          </a:bodyPr>
          <a:lstStyle/>
          <a:p>
            <a:pPr marL="0" indent="0">
              <a:buNone/>
            </a:pPr>
            <a:r>
              <a:rPr lang="en-US" sz="2800" dirty="0"/>
              <a:t>A reasonable accommodation is a modification or adjustment to a job, the work environment, or the way things usually are done that enables a qualified individual with a disability to enjoy an equal employment opportunity. </a:t>
            </a:r>
            <a:endParaRPr lang="en-US" sz="2800" dirty="0" smtClean="0"/>
          </a:p>
          <a:p>
            <a:pPr marL="0" indent="0">
              <a:buNone/>
            </a:pPr>
            <a:r>
              <a:rPr lang="en-US" sz="2800" dirty="0" smtClean="0"/>
              <a:t>The </a:t>
            </a:r>
            <a:r>
              <a:rPr lang="en-US" sz="2800" dirty="0"/>
              <a:t>ADA requires reasonable </a:t>
            </a:r>
            <a:r>
              <a:rPr lang="en-US" sz="2800" dirty="0" smtClean="0"/>
              <a:t>accommodations </a:t>
            </a:r>
            <a:r>
              <a:rPr lang="en-US" sz="2800" dirty="0"/>
              <a:t>in three aspects of employment: </a:t>
            </a:r>
            <a:endParaRPr lang="en-US" sz="2800" dirty="0" smtClean="0"/>
          </a:p>
          <a:p>
            <a:pPr marL="514350" indent="-514350">
              <a:buAutoNum type="arabicParenR"/>
            </a:pPr>
            <a:r>
              <a:rPr lang="en-US" sz="2800" dirty="0"/>
              <a:t>T</a:t>
            </a:r>
            <a:r>
              <a:rPr lang="en-US" sz="2800" dirty="0" smtClean="0"/>
              <a:t>o </a:t>
            </a:r>
            <a:r>
              <a:rPr lang="en-US" sz="2800" dirty="0"/>
              <a:t>ensure equal opportunity in the application </a:t>
            </a:r>
            <a:r>
              <a:rPr lang="en-US" sz="2800" dirty="0" smtClean="0"/>
              <a:t>process </a:t>
            </a:r>
          </a:p>
          <a:p>
            <a:pPr marL="514350" indent="-514350">
              <a:buAutoNum type="arabicParenR"/>
            </a:pPr>
            <a:r>
              <a:rPr lang="en-US" sz="2800" dirty="0"/>
              <a:t>T</a:t>
            </a:r>
            <a:r>
              <a:rPr lang="en-US" sz="2800" dirty="0" smtClean="0"/>
              <a:t>o </a:t>
            </a:r>
            <a:r>
              <a:rPr lang="en-US" sz="2800" dirty="0"/>
              <a:t>enable a qualified individual with a disability to perform the essential functions of a </a:t>
            </a:r>
            <a:r>
              <a:rPr lang="en-US" sz="2800" dirty="0" smtClean="0"/>
              <a:t>job </a:t>
            </a:r>
          </a:p>
          <a:p>
            <a:pPr marL="514350" indent="-514350">
              <a:buAutoNum type="arabicParenR"/>
            </a:pPr>
            <a:r>
              <a:rPr lang="en-US" sz="2800" dirty="0"/>
              <a:t>T</a:t>
            </a:r>
            <a:r>
              <a:rPr lang="en-US" sz="2800" dirty="0" smtClean="0"/>
              <a:t>o </a:t>
            </a:r>
            <a:r>
              <a:rPr lang="en-US" sz="2800" dirty="0"/>
              <a:t>enable an employee with a disability to enjoy equal benefits and privileges of </a:t>
            </a:r>
            <a:r>
              <a:rPr lang="en-US" sz="2800" dirty="0" smtClean="0"/>
              <a:t>employment</a:t>
            </a:r>
          </a:p>
          <a:p>
            <a:pPr marL="0" indent="0">
              <a:buNone/>
            </a:pPr>
            <a:r>
              <a:rPr lang="en-US" dirty="0"/>
              <a:t>	</a:t>
            </a:r>
            <a:r>
              <a:rPr lang="en-US" dirty="0" smtClean="0"/>
              <a:t>						</a:t>
            </a:r>
            <a:r>
              <a:rPr lang="en-US" sz="1300" dirty="0" smtClean="0"/>
              <a:t>(JAN, 2015)	</a:t>
            </a:r>
          </a:p>
          <a:p>
            <a:pPr marL="0" indent="0">
              <a:buNone/>
            </a:pPr>
            <a:endParaRPr lang="en-US" dirty="0"/>
          </a:p>
        </p:txBody>
      </p:sp>
    </p:spTree>
    <p:extLst>
      <p:ext uri="{BB962C8B-B14F-4D97-AF65-F5344CB8AC3E}">
        <p14:creationId xmlns:p14="http://schemas.microsoft.com/office/powerpoint/2010/main" val="331743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8593" y="152400"/>
            <a:ext cx="9144001" cy="1219200"/>
          </a:xfrm>
        </p:spPr>
        <p:txBody>
          <a:bodyPr>
            <a:normAutofit fontScale="90000"/>
          </a:bodyPr>
          <a:lstStyle/>
          <a:p>
            <a:pPr algn="ctr"/>
            <a:r>
              <a:rPr lang="en-US" dirty="0" smtClean="0"/>
              <a:t/>
            </a:r>
            <a:br>
              <a:rPr lang="en-US" dirty="0" smtClean="0"/>
            </a:br>
            <a:r>
              <a:rPr lang="en-US" dirty="0"/>
              <a:t/>
            </a:r>
            <a:br>
              <a:rPr lang="en-US" dirty="0"/>
            </a:br>
            <a:r>
              <a:rPr lang="en-US" sz="4000" b="1" dirty="0" smtClean="0">
                <a:solidFill>
                  <a:schemeClr val="accent3">
                    <a:lumMod val="20000"/>
                    <a:lumOff val="80000"/>
                  </a:schemeClr>
                </a:solidFill>
              </a:rPr>
              <a:t>Appropriate Etiquette</a:t>
            </a:r>
            <a:br>
              <a:rPr lang="en-US" sz="4000" b="1" dirty="0" smtClean="0">
                <a:solidFill>
                  <a:schemeClr val="accent3">
                    <a:lumMod val="20000"/>
                    <a:lumOff val="80000"/>
                  </a:schemeClr>
                </a:solidFill>
              </a:rPr>
            </a:br>
            <a:r>
              <a:rPr lang="en-US" sz="4000" b="1" dirty="0" smtClean="0">
                <a:solidFill>
                  <a:schemeClr val="accent3">
                    <a:lumMod val="20000"/>
                    <a:lumOff val="80000"/>
                  </a:schemeClr>
                </a:solidFill>
              </a:rPr>
              <a:t>for Interviewing People with Disabilities </a:t>
            </a:r>
            <a:endParaRPr lang="en-US" sz="4000" b="1" dirty="0">
              <a:solidFill>
                <a:schemeClr val="accent3">
                  <a:lumMod val="20000"/>
                  <a:lumOff val="80000"/>
                </a:schemeClr>
              </a:solidFill>
            </a:endParaRPr>
          </a:p>
        </p:txBody>
      </p:sp>
      <p:sp>
        <p:nvSpPr>
          <p:cNvPr id="3" name="Content Placeholder 2"/>
          <p:cNvSpPr>
            <a:spLocks noGrp="1"/>
          </p:cNvSpPr>
          <p:nvPr>
            <p:ph sz="half" idx="1"/>
          </p:nvPr>
        </p:nvSpPr>
        <p:spPr>
          <a:xfrm>
            <a:off x="1504781" y="1600200"/>
            <a:ext cx="5427831" cy="4800599"/>
          </a:xfrm>
          <a:solidFill>
            <a:schemeClr val="accent3">
              <a:lumMod val="40000"/>
              <a:lumOff val="60000"/>
            </a:schemeClr>
          </a:solidFill>
        </p:spPr>
        <p:txBody>
          <a:bodyPr>
            <a:normAutofit lnSpcReduction="10000"/>
          </a:bodyPr>
          <a:lstStyle/>
          <a:p>
            <a:pPr marL="231775" lvl="1" indent="0" algn="ctr">
              <a:buNone/>
            </a:pPr>
            <a:r>
              <a:rPr lang="en-US" sz="2400" dirty="0" smtClean="0">
                <a:solidFill>
                  <a:schemeClr val="bg1"/>
                </a:solidFill>
              </a:rPr>
              <a:t>Interview Etiquette</a:t>
            </a:r>
          </a:p>
          <a:p>
            <a:pPr lvl="1"/>
            <a:r>
              <a:rPr lang="en-US" sz="2400" dirty="0" smtClean="0">
                <a:solidFill>
                  <a:schemeClr val="bg1"/>
                </a:solidFill>
              </a:rPr>
              <a:t>When referring to anyone with a disability  refer to the individual first, then to his or her disability. It is better to say “ a person with a disability” than “the disabled.”</a:t>
            </a:r>
          </a:p>
          <a:p>
            <a:pPr lvl="1"/>
            <a:r>
              <a:rPr lang="en-US" sz="2400" dirty="0" smtClean="0">
                <a:solidFill>
                  <a:schemeClr val="bg1"/>
                </a:solidFill>
              </a:rPr>
              <a:t>Schedule interviews at an accessible location. If the workplace is inaccessible, be prepared to conduct the interview at an alternate accessible location. Provide directions to an accessible path into the  building.</a:t>
            </a:r>
          </a:p>
          <a:p>
            <a:pPr marL="1554480" lvl="8" indent="0">
              <a:buNone/>
            </a:pPr>
            <a:r>
              <a:rPr lang="en-US" sz="1200" dirty="0">
                <a:solidFill>
                  <a:schemeClr val="bg1"/>
                </a:solidFill>
              </a:rPr>
              <a:t> </a:t>
            </a:r>
            <a:r>
              <a:rPr lang="en-US" sz="1200" dirty="0" smtClean="0">
                <a:solidFill>
                  <a:schemeClr val="bg1"/>
                </a:solidFill>
              </a:rPr>
              <a:t>      		(Job Accommodation Network, 2011)</a:t>
            </a:r>
          </a:p>
          <a:p>
            <a:pPr marL="231775" lvl="1" indent="0">
              <a:buNone/>
            </a:pPr>
            <a:endParaRPr lang="en-US" sz="1800" dirty="0" smtClean="0">
              <a:solidFill>
                <a:schemeClr val="bg1"/>
              </a:solidFill>
            </a:endParaRPr>
          </a:p>
          <a:p>
            <a:pPr lvl="1"/>
            <a:endParaRPr lang="en-US" dirty="0" smtClean="0">
              <a:solidFill>
                <a:schemeClr val="bg1"/>
              </a:solidFill>
            </a:endParaRPr>
          </a:p>
          <a:p>
            <a:pPr lvl="1"/>
            <a:endParaRPr lang="en-US" dirty="0" smtClean="0"/>
          </a:p>
          <a:p>
            <a:pPr lvl="1"/>
            <a:endParaRPr lang="en-US" dirty="0" smtClean="0"/>
          </a:p>
        </p:txBody>
      </p:sp>
      <p:pic>
        <p:nvPicPr>
          <p:cNvPr id="5" name="Content Placeholder 4" descr="A female employee in a wheelchair discussing paperwork that is in her hand with a male employee who is sitting at her eye level. " title="Employee in wheelchai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466012" y="1600200"/>
            <a:ext cx="3200402" cy="2209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descr="Two construction workers are on a job site wearing hard hats and  fluorescent vests. One worker is in a wheelchair holding paperwork while another is bent down pointing to the paperwork in discussion." title="Construction Worker in a Wheelchai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012" y="4000499"/>
            <a:ext cx="3200402" cy="21335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479460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2413" y="457200"/>
            <a:ext cx="9144001" cy="838200"/>
          </a:xfrm>
          <a:solidFill>
            <a:schemeClr val="accent3">
              <a:lumMod val="40000"/>
              <a:lumOff val="60000"/>
            </a:schemeClr>
          </a:solidFill>
        </p:spPr>
        <p:txBody>
          <a:bodyPr>
            <a:normAutofit/>
          </a:bodyPr>
          <a:lstStyle/>
          <a:p>
            <a:pPr algn="ctr"/>
            <a:r>
              <a:rPr lang="en-US" sz="4800" b="1" dirty="0" smtClean="0">
                <a:solidFill>
                  <a:schemeClr val="bg2"/>
                </a:solidFill>
              </a:rPr>
              <a:t>Interview Accommodations</a:t>
            </a:r>
            <a:endParaRPr lang="en-US" sz="4800" b="1" dirty="0">
              <a:solidFill>
                <a:schemeClr val="bg2"/>
              </a:solidFill>
            </a:endParaRPr>
          </a:p>
        </p:txBody>
      </p:sp>
      <p:sp>
        <p:nvSpPr>
          <p:cNvPr id="6" name="Content Placeholder 5"/>
          <p:cNvSpPr>
            <a:spLocks noGrp="1"/>
          </p:cNvSpPr>
          <p:nvPr>
            <p:ph idx="1"/>
          </p:nvPr>
        </p:nvSpPr>
        <p:spPr/>
        <p:txBody>
          <a:bodyPr>
            <a:noAutofit/>
          </a:bodyPr>
          <a:lstStyle/>
          <a:p>
            <a:pPr marL="223838" lvl="1" indent="-223838">
              <a:spcBef>
                <a:spcPts val="1800"/>
              </a:spcBef>
            </a:pPr>
            <a:r>
              <a:rPr lang="en-US" sz="2800" dirty="0"/>
              <a:t>Let applicants know accommodations can be provided upon request and who to contact for more </a:t>
            </a:r>
            <a:r>
              <a:rPr lang="en-US" sz="2800" dirty="0" smtClean="0"/>
              <a:t>information.</a:t>
            </a:r>
            <a:endParaRPr lang="en-US" sz="2800" dirty="0"/>
          </a:p>
          <a:p>
            <a:r>
              <a:rPr lang="en-US" sz="2800" dirty="0" smtClean="0"/>
              <a:t>Employers </a:t>
            </a:r>
            <a:r>
              <a:rPr lang="en-US" sz="2800" dirty="0"/>
              <a:t>have an obligation to make reasonable accommodations to enable applicants with disabilities to participate in the interview process</a:t>
            </a:r>
            <a:r>
              <a:rPr lang="en-US" sz="2800" dirty="0" smtClean="0"/>
              <a:t>.</a:t>
            </a:r>
          </a:p>
          <a:p>
            <a:r>
              <a:rPr lang="en-US" sz="2800" dirty="0" smtClean="0"/>
              <a:t> </a:t>
            </a:r>
            <a:r>
              <a:rPr lang="en-US" sz="2800" dirty="0"/>
              <a:t>Accommodations for interviews may include: an accessible interview location for people with mobility impairments, a sign language interpreter for a person who is deaf, a reader for a person who is blind, and modified testing for a person with a learning disability.</a:t>
            </a:r>
          </a:p>
        </p:txBody>
      </p:sp>
    </p:spTree>
    <p:extLst>
      <p:ext uri="{BB962C8B-B14F-4D97-AF65-F5344CB8AC3E}">
        <p14:creationId xmlns:p14="http://schemas.microsoft.com/office/powerpoint/2010/main" val="157753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0</TotalTime>
  <Words>4185</Words>
  <Application>Microsoft Office PowerPoint</Application>
  <PresentationFormat>Custom</PresentationFormat>
  <Paragraphs>220</Paragraphs>
  <Slides>35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0" baseType="lpstr">
      <vt:lpstr>Arial</vt:lpstr>
      <vt:lpstr>Corbel</vt:lpstr>
      <vt:lpstr>Wingdings</vt:lpstr>
      <vt:lpstr>Digital Blue Tunnel 16x9</vt:lpstr>
      <vt:lpstr>Acrobat Document</vt:lpstr>
      <vt:lpstr>Employer Toolkit</vt:lpstr>
      <vt:lpstr>America Works Best When Everybody Works</vt:lpstr>
      <vt:lpstr>Diversify Your Workforce</vt:lpstr>
      <vt:lpstr>Good Workplace Policies and Practices for People with Disabilities Benefit Everyone</vt:lpstr>
      <vt:lpstr>Americans with Disabilities Act (ADA) Basics</vt:lpstr>
      <vt:lpstr>ADA Basics continued</vt:lpstr>
      <vt:lpstr> What is a Reasonable Accommodation?</vt:lpstr>
      <vt:lpstr>  Appropriate Etiquette for Interviewing People with Disabilities </vt:lpstr>
      <vt:lpstr>Interview Accommodations</vt:lpstr>
      <vt:lpstr>Disability Etiquette</vt:lpstr>
      <vt:lpstr>       Disability Etiquette  </vt:lpstr>
      <vt:lpstr>     Disability Etiquette 2</vt:lpstr>
      <vt:lpstr>Workplace Etiquette 3</vt:lpstr>
      <vt:lpstr>Workplace Etiquette 3.5</vt:lpstr>
      <vt:lpstr>Workplace Etiquette 4</vt:lpstr>
      <vt:lpstr>Workplace Etiquette 5</vt:lpstr>
      <vt:lpstr>Workplace Etiquette 6</vt:lpstr>
      <vt:lpstr>Workplace Etiquette 7</vt:lpstr>
      <vt:lpstr>Workplace Etiquette 8</vt:lpstr>
      <vt:lpstr>Workplace Etiquette 9</vt:lpstr>
      <vt:lpstr>Workplace Etiquette 10</vt:lpstr>
      <vt:lpstr>Workplace Etiquette 11</vt:lpstr>
      <vt:lpstr>Workplace Etiquette 12</vt:lpstr>
      <vt:lpstr>Communicating With and About People with Disabilities in the Workplace</vt:lpstr>
      <vt:lpstr>Positive and Negative Phrases to Describe People with Disabilities</vt:lpstr>
      <vt:lpstr>Positive and Negative Phrases to Describe People with Disabilities continued</vt:lpstr>
      <vt:lpstr>Accommodations</vt:lpstr>
      <vt:lpstr>Aren’t Accommodations Expensive?</vt:lpstr>
      <vt:lpstr>Job Accommodation Network (JAN)</vt:lpstr>
      <vt:lpstr>Job Accommodation Network (JAN) Continued</vt:lpstr>
      <vt:lpstr>Job Accommodation Network (JAN) Telephone Assistance </vt:lpstr>
      <vt:lpstr>Job Accommodation Network (JAN) Electronic Assistance</vt:lpstr>
      <vt:lpstr>Job Accommodation Network (JAN) SOAR</vt:lpstr>
      <vt:lpstr>Additional Resources</vt:lpstr>
      <vt:lpstr>References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2015-07-30T14:02:55Z</dcterms:created>
  <dcterms:modified xsi:type="dcterms:W3CDTF">2020-12-07T12:17:40Z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TC028952619991</vt:lpwstr>
  </property>
</Properties>
</file>