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71" r:id="rId16"/>
    <p:sldId id="272" r:id="rId17"/>
    <p:sldId id="273" r:id="rId18"/>
    <p:sldId id="274" r:id="rId19"/>
    <p:sldId id="275" r:id="rId20"/>
    <p:sldId id="268" r:id="rId21"/>
    <p:sldId id="276" r:id="rId2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4F16-9BEF-407A-8DE6-70E18A388BE4}" type="datetimeFigureOut">
              <a:rPr lang="es-EC" smtClean="0"/>
              <a:t>2/9/2021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A4DBA4-761E-4506-B572-483D09A298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435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4F16-9BEF-407A-8DE6-70E18A388BE4}" type="datetimeFigureOut">
              <a:rPr lang="es-EC" smtClean="0"/>
              <a:t>2/9/2021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A4DBA4-761E-4506-B572-483D09A298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475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4F16-9BEF-407A-8DE6-70E18A388BE4}" type="datetimeFigureOut">
              <a:rPr lang="es-EC" smtClean="0"/>
              <a:t>2/9/2021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A4DBA4-761E-4506-B572-483D09A29896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79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4F16-9BEF-407A-8DE6-70E18A388BE4}" type="datetimeFigureOut">
              <a:rPr lang="es-EC" smtClean="0"/>
              <a:t>2/9/2021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A4DBA4-761E-4506-B572-483D09A298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167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4F16-9BEF-407A-8DE6-70E18A388BE4}" type="datetimeFigureOut">
              <a:rPr lang="es-EC" smtClean="0"/>
              <a:t>2/9/2021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A4DBA4-761E-4506-B572-483D09A29896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6309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4F16-9BEF-407A-8DE6-70E18A388BE4}" type="datetimeFigureOut">
              <a:rPr lang="es-EC" smtClean="0"/>
              <a:t>2/9/2021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A4DBA4-761E-4506-B572-483D09A298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4298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4F16-9BEF-407A-8DE6-70E18A388BE4}" type="datetimeFigureOut">
              <a:rPr lang="es-EC" smtClean="0"/>
              <a:t>2/9/2021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DBA4-761E-4506-B572-483D09A298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1988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4F16-9BEF-407A-8DE6-70E18A388BE4}" type="datetimeFigureOut">
              <a:rPr lang="es-EC" smtClean="0"/>
              <a:t>2/9/2021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DBA4-761E-4506-B572-483D09A298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583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4F16-9BEF-407A-8DE6-70E18A388BE4}" type="datetimeFigureOut">
              <a:rPr lang="es-EC" smtClean="0"/>
              <a:t>2/9/2021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DBA4-761E-4506-B572-483D09A298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194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4F16-9BEF-407A-8DE6-70E18A388BE4}" type="datetimeFigureOut">
              <a:rPr lang="es-EC" smtClean="0"/>
              <a:t>2/9/2021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A4DBA4-761E-4506-B572-483D09A298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668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4F16-9BEF-407A-8DE6-70E18A388BE4}" type="datetimeFigureOut">
              <a:rPr lang="es-EC" smtClean="0"/>
              <a:t>2/9/2021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A4DBA4-761E-4506-B572-483D09A298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144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4F16-9BEF-407A-8DE6-70E18A388BE4}" type="datetimeFigureOut">
              <a:rPr lang="es-EC" smtClean="0"/>
              <a:t>2/9/2021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A4DBA4-761E-4506-B572-483D09A298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192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4F16-9BEF-407A-8DE6-70E18A388BE4}" type="datetimeFigureOut">
              <a:rPr lang="es-EC" smtClean="0"/>
              <a:t>2/9/2021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DBA4-761E-4506-B572-483D09A298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196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4F16-9BEF-407A-8DE6-70E18A388BE4}" type="datetimeFigureOut">
              <a:rPr lang="es-EC" smtClean="0"/>
              <a:t>2/9/2021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DBA4-761E-4506-B572-483D09A298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164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4F16-9BEF-407A-8DE6-70E18A388BE4}" type="datetimeFigureOut">
              <a:rPr lang="es-EC" smtClean="0"/>
              <a:t>2/9/2021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4DBA4-761E-4506-B572-483D09A298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407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4F16-9BEF-407A-8DE6-70E18A388BE4}" type="datetimeFigureOut">
              <a:rPr lang="es-EC" smtClean="0"/>
              <a:t>2/9/2021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A4DBA4-761E-4506-B572-483D09A298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523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14F16-9BEF-407A-8DE6-70E18A388BE4}" type="datetimeFigureOut">
              <a:rPr lang="es-EC" smtClean="0"/>
              <a:t>2/9/2021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A4DBA4-761E-4506-B572-483D09A298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954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4" y="154546"/>
            <a:ext cx="7856113" cy="6542468"/>
          </a:xfrm>
          <a:prstGeom prst="rect">
            <a:avLst/>
          </a:prstGeom>
          <a:ln>
            <a:noFill/>
          </a:ln>
          <a:effectLst>
            <a:glow rad="393700">
              <a:srgbClr val="FFFF00">
                <a:alpha val="40000"/>
              </a:srgb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56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4000" dirty="0">
                <a:latin typeface="Algerian" panose="04020705040A02060702" pitchFamily="82" charset="0"/>
              </a:rPr>
              <a:t>6</a:t>
            </a:r>
            <a:r>
              <a:rPr lang="es-MX" sz="4000" dirty="0" smtClean="0">
                <a:latin typeface="Algerian" panose="04020705040A02060702" pitchFamily="82" charset="0"/>
              </a:rPr>
              <a:t>. SELECCIÓN DEL PERSONAL, ARMAMENTO Y EQUIPO</a:t>
            </a:r>
            <a:endParaRPr lang="es-EC" sz="4000" dirty="0">
              <a:latin typeface="Algerian" panose="04020705040A020607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63" y="2069206"/>
            <a:ext cx="5734058" cy="469220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838682" y="2665926"/>
            <a:ext cx="4056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MANTENER LA INTEGRIDAD DEL ECO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CAMBIAR HOMBRES QUE ESTEN IMPOSIBILITADOS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1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40624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latin typeface="Algerian" panose="04020705040A02060702" pitchFamily="82" charset="0"/>
              </a:rPr>
              <a:t>7</a:t>
            </a:r>
            <a:r>
              <a:rPr lang="es-MX" sz="4000" dirty="0" smtClean="0">
                <a:latin typeface="Algerian" panose="04020705040A02060702" pitchFamily="82" charset="0"/>
              </a:rPr>
              <a:t>. ORDEN PREPARATORIA</a:t>
            </a:r>
            <a:endParaRPr lang="es-EC" sz="4000" dirty="0">
              <a:latin typeface="Algerian" panose="04020705040A020607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241" y="1287887"/>
            <a:ext cx="5987043" cy="539624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606862" y="4365938"/>
            <a:ext cx="52545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ORDEN PREPARATORIA CONSTA: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-SITUACIÓN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-MISIÓN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-INSTRUCCIONES GENERALES</a:t>
            </a:r>
          </a:p>
          <a:p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6606862" y="1687132"/>
            <a:ext cx="54735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PONER ENFASIS :</a:t>
            </a:r>
          </a:p>
          <a:p>
            <a:pPr marL="285750" indent="-285750">
              <a:buFontTx/>
              <a:buChar char="-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SITUACIÓN PROPIA Y DEL ENEMIGO</a:t>
            </a:r>
          </a:p>
          <a:p>
            <a:pPr marL="285750" indent="-285750">
              <a:buFontTx/>
              <a:buChar char="-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EXPONER MISIÓN A CUMPLIR</a:t>
            </a:r>
          </a:p>
          <a:p>
            <a:pPr marL="285750" indent="-285750">
              <a:buFontTx/>
              <a:buChar char="-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ASIGNE RESPONSABILIDADES A LOS ELEMENTOS </a:t>
            </a:r>
          </a:p>
          <a:p>
            <a:pPr marL="285750" indent="-285750">
              <a:buFontTx/>
              <a:buChar char="-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COMUNICAR EL HORARIO</a:t>
            </a:r>
          </a:p>
          <a:p>
            <a:pPr marL="285750" indent="-285750">
              <a:buFontTx/>
              <a:buChar char="-"/>
            </a:pP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4587" y="33365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Algerian" panose="04020705040A02060702" pitchFamily="82" charset="0"/>
              </a:rPr>
              <a:t>8. RECONOCIMIENTO</a:t>
            </a:r>
            <a:endParaRPr lang="es-EC" sz="4000" dirty="0">
              <a:latin typeface="Algerian" panose="04020705040A0206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1238797"/>
            <a:ext cx="5486400" cy="553147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847009" y="1238797"/>
            <a:ext cx="64737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RUTA PRINCIPAL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-RUTA ALTERNA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-DISPOSITIVO DEL ENEMIGO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-AVENIDAS DE EVACUACIÓN 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-TERRENO CRITICO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-OBSERVACIÓN  Y CAMPOS DE TIRO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-COBERTURA Y ENCUBRIMIENTO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-OBSTÁCULOS QUE PUEDAN DETENER O RETARDAR EL AVANCE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-AVENIDAS DE APROXIMACIÓN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3375" y="12505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Algerian" panose="04020705040A02060702" pitchFamily="82" charset="0"/>
              </a:rPr>
              <a:t>9. COMPLETAMIENTO DEL PLAN</a:t>
            </a:r>
            <a:endParaRPr lang="es-EC" sz="4000" dirty="0">
              <a:latin typeface="Algerian" panose="04020705040A0206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1405944"/>
            <a:ext cx="6698221" cy="545205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78526" y="944451"/>
            <a:ext cx="531347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-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DEBERES ESPECIFICOS DE LOS ELEMENTOS E INDIVIDUOS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-RUTAS DE INGRESO 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-MISIONES EN EL ÁREA DEL OBJETIVO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-CONDUCTA DE LA PATRULLA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-ARMAS Y MUNICIONES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-UNIFORME Y EQUIPO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-HERIDOS Y PRISIONEROS 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-SEÑALES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-COMUNICACIÓN CON EL COMANDO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-UBICACIÓN DE LOS COMANDANTES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4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4890" y="22456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Algerian" panose="04020705040A02060702" pitchFamily="82" charset="0"/>
              </a:rPr>
              <a:t>10. ORDEN DE PATRULLA</a:t>
            </a:r>
            <a:endParaRPr lang="es-EC" sz="4000" dirty="0">
              <a:latin typeface="Algerian" panose="04020705040A0206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1264554"/>
            <a:ext cx="6709893" cy="55934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07978" y="1555062"/>
            <a:ext cx="2404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-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SITUACIÓN 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7507980" y="2719505"/>
            <a:ext cx="2404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-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7507979" y="3847108"/>
            <a:ext cx="2404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-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EJECUCIÓN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7306345" y="4974711"/>
            <a:ext cx="4686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-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ADMINISTRATIVAS Y LOGISTICAS 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7306345" y="6008612"/>
            <a:ext cx="4168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-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ENLACE Y MANDO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92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2430" y="40754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Algerian" panose="04020705040A02060702" pitchFamily="82" charset="0"/>
              </a:rPr>
              <a:t>SITUACIÓN</a:t>
            </a:r>
            <a:endParaRPr lang="es-EC" sz="4000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08174" y="1557272"/>
            <a:ext cx="5421447" cy="2885939"/>
          </a:xfrm>
          <a:solidFill>
            <a:srgbClr val="00B0F0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MX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)FUERZAS PROPIAS</a:t>
            </a:r>
          </a:p>
          <a:p>
            <a:r>
              <a:rPr lang="es-MX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 DE LA UNIDAD SUPERIOR</a:t>
            </a:r>
          </a:p>
          <a:p>
            <a:endParaRPr lang="es-MX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LOCALIZACIÓN Y ACCIONES PLANEADAS DE LAS UNIDADES ADYACENTES</a:t>
            </a:r>
          </a:p>
          <a:p>
            <a:endParaRPr lang="es-MX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MISIONES Y RUTAS DE OTRAS PATRULLAS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312057" y="1557272"/>
            <a:ext cx="3695678" cy="468898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MX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)FUERZAS ENEMIGAS</a:t>
            </a:r>
          </a:p>
          <a:p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IDENFIFICACIÓN</a:t>
            </a:r>
          </a:p>
          <a:p>
            <a:endParaRPr lang="es-MX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COMPOSICIÓN </a:t>
            </a:r>
          </a:p>
          <a:p>
            <a:endParaRPr lang="es-MX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</a:t>
            </a:r>
          </a:p>
          <a:p>
            <a:endParaRPr lang="es-MX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LOCALIZACIÓN</a:t>
            </a:r>
          </a:p>
          <a:p>
            <a:endParaRPr lang="es-MX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</a:p>
          <a:p>
            <a:endParaRPr lang="es-EC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504389" y="4674474"/>
            <a:ext cx="4545683" cy="140379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AGREGACIONES Y SEGREGACIONES</a:t>
            </a:r>
          </a:p>
          <a:p>
            <a:r>
              <a:rPr lang="es-MX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AGREGACIONES</a:t>
            </a:r>
          </a:p>
          <a:p>
            <a:endParaRPr lang="es-MX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SEGREGACIONES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84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404" y="63698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Algerian" panose="04020705040A02060702" pitchFamily="82" charset="0"/>
              </a:rPr>
              <a:t>MISIÓN </a:t>
            </a:r>
            <a:endParaRPr lang="es-EC" sz="4000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64209" y="1669960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QUIEN 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CUÁNDO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QUÉ</a:t>
            </a:r>
          </a:p>
        </p:txBody>
      </p:sp>
    </p:spTree>
    <p:extLst>
      <p:ext uri="{BB962C8B-B14F-4D97-AF65-F5344CB8AC3E}">
        <p14:creationId xmlns:p14="http://schemas.microsoft.com/office/powerpoint/2010/main" val="22859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7618" y="58547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Algerian" panose="04020705040A02060702" pitchFamily="82" charset="0"/>
              </a:rPr>
              <a:t>EJECUCIÓN </a:t>
            </a:r>
            <a:endParaRPr lang="es-EC" sz="4000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95917" y="1652336"/>
            <a:ext cx="8915400" cy="45198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INTENCIÓN DEL COMANDANTE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CONCEPTO DE LA OPERACIÓN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1.- MANIOBRA 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2.- FUEGOS</a:t>
            </a:r>
          </a:p>
          <a:p>
            <a:pPr marL="0" indent="0">
              <a:buNone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TAREAS A LOS REPARTOS SUBORDINADOS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C)INSTRUCCIONES DE COORDINACIÓN</a:t>
            </a:r>
          </a:p>
          <a:p>
            <a:pPr>
              <a:buFontTx/>
              <a:buChar char="-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SANTO Y SEÑA</a:t>
            </a:r>
          </a:p>
          <a:p>
            <a:pPr>
              <a:buFontTx/>
              <a:buChar char="-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SEÑALES DE IDENTIFICACIÓN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ADMINISTRATIVAS Y LOGISTICAS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1106" y="2049379"/>
            <a:ext cx="5387725" cy="2895600"/>
          </a:xfrm>
        </p:spPr>
        <p:txBody>
          <a:bodyPr>
            <a:normAutofit/>
          </a:bodyPr>
          <a:lstStyle/>
          <a:p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ADMINISTRATIVAS</a:t>
            </a:r>
          </a:p>
          <a:p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LOGISTICAS</a:t>
            </a:r>
          </a:p>
          <a:p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EVACUACIÓN</a:t>
            </a:r>
            <a:endParaRPr lang="es-EC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1661" y="60004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Algerian" panose="04020705040A02060702" pitchFamily="82" charset="0"/>
              </a:rPr>
              <a:t>ENLACE Y MANDO</a:t>
            </a:r>
            <a:endParaRPr lang="es-EC" sz="4000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6626" y="2223751"/>
            <a:ext cx="4816140" cy="27732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A) ENLACE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CLAVES LLAMADA DE RADIO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FRECUENCIAS PRINCIPALES Y ALTERNAS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HORAS DE COMUNICACIÓN 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CODIGOS ESPECIALES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688472" y="2046668"/>
            <a:ext cx="4816140" cy="2773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MX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 MANDO 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CADENA DE MANDO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LOCALIZACIÓN DE LOS COMANDANTES 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EL MOVIMIENTO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ÁREAS PELIGROSAS 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EL OBJETIVO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519" y="1429556"/>
            <a:ext cx="11333408" cy="3219718"/>
          </a:xfrm>
        </p:spPr>
        <p:txBody>
          <a:bodyPr>
            <a:noAutofit/>
          </a:bodyPr>
          <a:lstStyle/>
          <a:p>
            <a:pPr algn="ctr"/>
            <a:r>
              <a:rPr lang="es-MX" sz="8000" dirty="0" smtClean="0">
                <a:latin typeface="Algerian" panose="04020705040A02060702" pitchFamily="82" charset="0"/>
              </a:rPr>
              <a:t>PLANIFICACION EN LAS OPERACIONES MILITARES</a:t>
            </a:r>
            <a:endParaRPr lang="es-EC" sz="8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5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1995" y="34184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Algerian" panose="04020705040A02060702" pitchFamily="82" charset="0"/>
              </a:rPr>
              <a:t>INSPECCIÓN Y ENSAYOS</a:t>
            </a:r>
            <a:endParaRPr lang="es-EC" sz="4000" dirty="0">
              <a:latin typeface="Algerian" panose="04020705040A020607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21" y="1275009"/>
            <a:ext cx="5829876" cy="540912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593983" y="1622738"/>
            <a:ext cx="491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ESTADO Y FUNCIONAMIENTO DE LAS COMUNICACIONES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593982" y="2444839"/>
            <a:ext cx="491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VERIFICAR SABEN LA MISIÓN COMO SE HA PLANEADO PAPEL DE CADA UNO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593981" y="3307843"/>
            <a:ext cx="491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ACCIONES EN CASO DE CONTACTO CON EL ENEMIGO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593980" y="4494013"/>
            <a:ext cx="491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PERMITE AL COMANDANTE CHEQUEAR Y REALIZAR CUALQUIER CAMBIO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93980" y="5357017"/>
            <a:ext cx="491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MISIÓN NOCTURNA ( DIA Y NOCHE )</a:t>
            </a:r>
          </a:p>
        </p:txBody>
      </p:sp>
    </p:spTree>
    <p:extLst>
      <p:ext uri="{BB962C8B-B14F-4D97-AF65-F5344CB8AC3E}">
        <p14:creationId xmlns:p14="http://schemas.microsoft.com/office/powerpoint/2010/main" val="147514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6670" y="1506828"/>
            <a:ext cx="11436439" cy="4893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9600" dirty="0" smtClean="0">
                <a:latin typeface="Algerian" panose="04020705040A02060702" pitchFamily="82" charset="0"/>
              </a:rPr>
              <a:t>GRACIAS POR LA ATENCIÓN</a:t>
            </a:r>
            <a:endParaRPr lang="es-EC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3072" y="8527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6000" dirty="0" smtClean="0">
                <a:latin typeface="Algerian" panose="04020705040A02060702" pitchFamily="82" charset="0"/>
              </a:rPr>
              <a:t>OBJETIVO</a:t>
            </a:r>
            <a:endParaRPr lang="es-EC" sz="6000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CAPACITAR AL MIEMBRO DE LA PATRULLA PARA QUE PLANIFIQUE, ORGANICE Y DIRIJA UNA PATRULLA EN EL CUMPLIMIENTO DE MISIONES</a:t>
            </a:r>
            <a:r>
              <a:rPr lang="es-MX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8161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8226" y="17282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Algerian" panose="04020705040A02060702" pitchFamily="82" charset="0"/>
              </a:rPr>
              <a:t>PASOS PARA EL PLANEAMIENTO </a:t>
            </a:r>
            <a:endParaRPr lang="es-EC" sz="4000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00293" y="1407615"/>
            <a:ext cx="4979541" cy="50656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s-MX" b="1" dirty="0"/>
              <a:t>2</a:t>
            </a:r>
            <a:r>
              <a:rPr lang="es-MX" b="1" dirty="0" smtClean="0"/>
              <a:t>. ANÁLISIS Y ESTUDIO DE LA SITUACIÓN</a:t>
            </a:r>
            <a:endParaRPr lang="es-EC" b="1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700293" y="1972668"/>
            <a:ext cx="4404016" cy="50656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3</a:t>
            </a:r>
            <a:r>
              <a:rPr lang="es-MX" b="1" dirty="0" smtClean="0"/>
              <a:t>. PLAN DISTRIBUCIÓN DEL TIEMPO </a:t>
            </a:r>
            <a:endParaRPr lang="es-EC" b="1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644752" y="2557045"/>
            <a:ext cx="4404016" cy="50656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4</a:t>
            </a:r>
            <a:r>
              <a:rPr lang="es-MX" b="1" dirty="0" smtClean="0"/>
              <a:t>. </a:t>
            </a:r>
            <a:r>
              <a:rPr lang="es-MX" b="1" dirty="0" smtClean="0">
                <a:solidFill>
                  <a:schemeClr val="bg1"/>
                </a:solidFill>
              </a:rPr>
              <a:t>ESTUDIO DE LA CARTA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644752" y="3628667"/>
            <a:ext cx="5900111" cy="50656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6</a:t>
            </a:r>
            <a:r>
              <a:rPr lang="es-MX" b="1" dirty="0" smtClean="0"/>
              <a:t>. </a:t>
            </a:r>
            <a:r>
              <a:rPr lang="es-MX" b="1" dirty="0" smtClean="0">
                <a:solidFill>
                  <a:schemeClr val="bg1"/>
                </a:solidFill>
              </a:rPr>
              <a:t>SELECCIÓN  PERSONAL, ARMAMENTO Y EQUIPO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644752" y="3110299"/>
            <a:ext cx="5794935" cy="50656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5</a:t>
            </a:r>
            <a:r>
              <a:rPr lang="es-MX" b="1" dirty="0" smtClean="0"/>
              <a:t>. </a:t>
            </a:r>
            <a:r>
              <a:rPr lang="es-MX" b="1" dirty="0" smtClean="0">
                <a:solidFill>
                  <a:schemeClr val="bg1"/>
                </a:solidFill>
              </a:rPr>
              <a:t>COORDINACIONES LATERALES Y HORIZONTALES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2700293" y="895185"/>
            <a:ext cx="4404016" cy="50656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1. RECEPCION DE LA MISIÓN</a:t>
            </a:r>
            <a:endParaRPr lang="es-EC" b="1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644752" y="4186194"/>
            <a:ext cx="4404016" cy="50656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7</a:t>
            </a:r>
            <a:r>
              <a:rPr lang="es-MX" b="1" dirty="0" smtClean="0"/>
              <a:t>. </a:t>
            </a:r>
            <a:r>
              <a:rPr lang="es-MX" b="1" dirty="0" smtClean="0">
                <a:solidFill>
                  <a:schemeClr val="bg1"/>
                </a:solidFill>
              </a:rPr>
              <a:t>ORDEN PREPARATORIA 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2644752" y="4692763"/>
            <a:ext cx="4404016" cy="50656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8</a:t>
            </a:r>
            <a:r>
              <a:rPr lang="es-MX" b="1" dirty="0" smtClean="0"/>
              <a:t>. </a:t>
            </a:r>
            <a:r>
              <a:rPr lang="es-MX" b="1" dirty="0" smtClean="0">
                <a:solidFill>
                  <a:schemeClr val="bg1"/>
                </a:solidFill>
              </a:rPr>
              <a:t>RECONOCIMIENTO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2644752" y="5225721"/>
            <a:ext cx="4404016" cy="50656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9</a:t>
            </a:r>
            <a:r>
              <a:rPr lang="es-MX" b="1" dirty="0" smtClean="0"/>
              <a:t>. </a:t>
            </a:r>
            <a:r>
              <a:rPr lang="es-MX" b="1" dirty="0" smtClean="0">
                <a:solidFill>
                  <a:schemeClr val="bg1"/>
                </a:solidFill>
              </a:rPr>
              <a:t>COMPLETAMIENTO DEL PLAN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2644752" y="5767526"/>
            <a:ext cx="4404016" cy="506569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10. </a:t>
            </a:r>
            <a:r>
              <a:rPr lang="es-MX" b="1" dirty="0" smtClean="0">
                <a:solidFill>
                  <a:schemeClr val="bg1"/>
                </a:solidFill>
              </a:rPr>
              <a:t>ORDEN DE PATRULLA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2644752" y="6310191"/>
            <a:ext cx="4404016" cy="506569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11.</a:t>
            </a:r>
            <a:r>
              <a:rPr lang="es-MX" b="1" dirty="0" smtClean="0">
                <a:solidFill>
                  <a:schemeClr val="bg1"/>
                </a:solidFill>
              </a:rPr>
              <a:t>INSPECCIÓN Y ENSAYOS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4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7770" y="32145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Algerian" panose="04020705040A02060702" pitchFamily="82" charset="0"/>
              </a:rPr>
              <a:t>1. RECEPCION DE LA MISION</a:t>
            </a:r>
            <a:endParaRPr lang="es-EC" sz="4000" dirty="0">
              <a:latin typeface="Algerian" panose="04020705040A020607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22772"/>
          <a:stretch/>
        </p:blipFill>
        <p:spPr>
          <a:xfrm>
            <a:off x="1481071" y="1264555"/>
            <a:ext cx="9414457" cy="417033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62121" y="5705341"/>
            <a:ext cx="942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COMPRENDER LA MISIÓN, IDENTIFICAR TAREAS DEDUCIDAS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3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>
                <a:latin typeface="Algerian" panose="04020705040A02060702" pitchFamily="82" charset="0"/>
              </a:rPr>
              <a:t>2. ANALISIS Y ESTUDIO DE LA SITUACIÓN</a:t>
            </a:r>
            <a:endParaRPr lang="es-EC" sz="4000" dirty="0">
              <a:latin typeface="Algerian" panose="04020705040A0206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94" y="1481070"/>
            <a:ext cx="7072647" cy="510003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388181" y="2021983"/>
            <a:ext cx="48038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SITUACIÓN FUERZAS PROPIAS Y ENEMIGO</a:t>
            </a:r>
          </a:p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(DISPOSITIVO, COMPOSICIÓN , EFECTIVOS Y CAPACIDADES)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2951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>
                <a:latin typeface="Algerian" panose="04020705040A02060702" pitchFamily="82" charset="0"/>
              </a:rPr>
              <a:t>3. PLAN DISTRIBUCIÓN DEL TIEMPO</a:t>
            </a:r>
            <a:endParaRPr lang="es-EC" sz="4000" dirty="0">
              <a:latin typeface="Algerian" panose="04020705040A0206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23" y="1264554"/>
            <a:ext cx="6434614" cy="55934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353837" y="2318197"/>
            <a:ext cx="4808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TIEMPO RECEPCIÓN DE LA MISIÓN HASTA CUMPLIMIENTO DE LA MISMA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1708" y="86697"/>
            <a:ext cx="8911687" cy="1280890"/>
          </a:xfrm>
        </p:spPr>
        <p:txBody>
          <a:bodyPr/>
          <a:lstStyle/>
          <a:p>
            <a:pPr algn="ctr"/>
            <a:r>
              <a:rPr lang="es-MX" dirty="0" smtClean="0"/>
              <a:t>4. </a:t>
            </a:r>
            <a:r>
              <a:rPr lang="es-MX" sz="4000" dirty="0" smtClean="0">
                <a:latin typeface="Algerian" panose="04020705040A02060702" pitchFamily="82" charset="0"/>
              </a:rPr>
              <a:t>ESTUDIOS DE LA CARTA</a:t>
            </a:r>
            <a:endParaRPr lang="es-EC" sz="4000" dirty="0">
              <a:latin typeface="Algerian" panose="04020705040A0206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4" y="1367587"/>
            <a:ext cx="8355899" cy="5400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73544" y="2717442"/>
            <a:ext cx="3026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DETERMINAR SI ES NECESARIO COLOCAR  ARMAS DE APOYO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4000" dirty="0" smtClean="0">
                <a:latin typeface="Algerian" panose="04020705040A02060702" pitchFamily="82" charset="0"/>
                <a:cs typeface="Arial" panose="020B0604020202020204" pitchFamily="34" charset="0"/>
              </a:rPr>
              <a:t>5. COORDINACIONES LATERALES Y HORIZONTALES </a:t>
            </a:r>
            <a:endParaRPr lang="es-EC" sz="4000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22" y="1905000"/>
            <a:ext cx="6272011" cy="481777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80341" y="2434107"/>
            <a:ext cx="42242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COORDINACIONES PLANA MAYOR DE LA UNIDAD 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P1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P4</a:t>
            </a:r>
          </a:p>
        </p:txBody>
      </p:sp>
    </p:spTree>
    <p:extLst>
      <p:ext uri="{BB962C8B-B14F-4D97-AF65-F5344CB8AC3E}">
        <p14:creationId xmlns:p14="http://schemas.microsoft.com/office/powerpoint/2010/main" val="33070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324</TotalTime>
  <Words>510</Words>
  <Application>Microsoft Office PowerPoint</Application>
  <PresentationFormat>Panorámica</PresentationFormat>
  <Paragraphs>153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Algerian</vt:lpstr>
      <vt:lpstr>Arial</vt:lpstr>
      <vt:lpstr>Century Gothic</vt:lpstr>
      <vt:lpstr>Wingdings 3</vt:lpstr>
      <vt:lpstr>Espiral</vt:lpstr>
      <vt:lpstr>Presentación de PowerPoint</vt:lpstr>
      <vt:lpstr>PLANIFICACION EN LAS OPERACIONES MILITARES</vt:lpstr>
      <vt:lpstr>OBJETIVO</vt:lpstr>
      <vt:lpstr>PASOS PARA EL PLANEAMIENTO </vt:lpstr>
      <vt:lpstr>1. RECEPCION DE LA MISION</vt:lpstr>
      <vt:lpstr>2. ANALISIS Y ESTUDIO DE LA SITUACIÓN</vt:lpstr>
      <vt:lpstr>3. PLAN DISTRIBUCIÓN DEL TIEMPO</vt:lpstr>
      <vt:lpstr>4. ESTUDIOS DE LA CARTA</vt:lpstr>
      <vt:lpstr>5. COORDINACIONES LATERALES Y HORIZONTALES </vt:lpstr>
      <vt:lpstr>6. SELECCIÓN DEL PERSONAL, ARMAMENTO Y EQUIPO</vt:lpstr>
      <vt:lpstr>7. ORDEN PREPARATORIA</vt:lpstr>
      <vt:lpstr>8. RECONOCIMIENTO</vt:lpstr>
      <vt:lpstr>9. COMPLETAMIENTO DEL PLAN</vt:lpstr>
      <vt:lpstr>10. ORDEN DE PATRULLA</vt:lpstr>
      <vt:lpstr>SITUACIÓN</vt:lpstr>
      <vt:lpstr>MISIÓN </vt:lpstr>
      <vt:lpstr>EJECUCIÓN </vt:lpstr>
      <vt:lpstr>ADMINISTRATIVAS Y LOGISTICAS</vt:lpstr>
      <vt:lpstr>ENLACE Y MANDO</vt:lpstr>
      <vt:lpstr>INSPECCIÓN Y ENSAYOS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Jackeline Gualpa</dc:creator>
  <cp:lastModifiedBy>Jackeline Gualpa</cp:lastModifiedBy>
  <cp:revision>24</cp:revision>
  <dcterms:created xsi:type="dcterms:W3CDTF">2021-09-02T18:06:09Z</dcterms:created>
  <dcterms:modified xsi:type="dcterms:W3CDTF">2021-09-03T02:57:33Z</dcterms:modified>
</cp:coreProperties>
</file>