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70" r:id="rId14"/>
    <p:sldId id="267" r:id="rId15"/>
    <p:sldId id="271" r:id="rId16"/>
    <p:sldId id="272" r:id="rId17"/>
    <p:sldId id="273" r:id="rId18"/>
    <p:sldId id="274" r:id="rId19"/>
    <p:sldId id="275" r:id="rId20"/>
    <p:sldId id="268" r:id="rId21"/>
    <p:sldId id="276" r:id="rId22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14F16-9BEF-407A-8DE6-70E18A388BE4}" type="datetimeFigureOut">
              <a:rPr lang="es-EC" smtClean="0"/>
              <a:t>2/9/2021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5BA4DBA4-761E-4506-B572-483D09A29896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64357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14F16-9BEF-407A-8DE6-70E18A388BE4}" type="datetimeFigureOut">
              <a:rPr lang="es-EC" smtClean="0"/>
              <a:t>2/9/2021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4DBA4-761E-4506-B572-483D09A29896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551944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14F16-9BEF-407A-8DE6-70E18A388BE4}" type="datetimeFigureOut">
              <a:rPr lang="es-EC" smtClean="0"/>
              <a:t>2/9/2021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BA4DBA4-761E-4506-B572-483D09A29896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86686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14F16-9BEF-407A-8DE6-70E18A388BE4}" type="datetimeFigureOut">
              <a:rPr lang="es-EC" smtClean="0"/>
              <a:t>2/9/2021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BA4DBA4-761E-4506-B572-483D09A29896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81446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14F16-9BEF-407A-8DE6-70E18A388BE4}" type="datetimeFigureOut">
              <a:rPr lang="es-EC" smtClean="0"/>
              <a:t>2/9/2021</a:t>
            </a:fld>
            <a:endParaRPr lang="es-EC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BA4DBA4-761E-4506-B572-483D09A29896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261926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14F16-9BEF-407A-8DE6-70E18A388BE4}" type="datetimeFigureOut">
              <a:rPr lang="es-EC" smtClean="0"/>
              <a:t>2/9/2021</a:t>
            </a:fld>
            <a:endParaRPr lang="es-EC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4DBA4-761E-4506-B572-483D09A29896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61965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14F16-9BEF-407A-8DE6-70E18A388BE4}" type="datetimeFigureOut">
              <a:rPr lang="es-EC" smtClean="0"/>
              <a:t>2/9/2021</a:t>
            </a:fld>
            <a:endParaRPr lang="es-EC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4DBA4-761E-4506-B572-483D09A29896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01643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14F16-9BEF-407A-8DE6-70E18A388BE4}" type="datetimeFigureOut">
              <a:rPr lang="es-EC" smtClean="0"/>
              <a:t>2/9/2021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4DBA4-761E-4506-B572-483D09A29896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524078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14F16-9BEF-407A-8DE6-70E18A388BE4}" type="datetimeFigureOut">
              <a:rPr lang="es-EC" smtClean="0"/>
              <a:t>2/9/2021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BA4DBA4-761E-4506-B572-483D09A29896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275231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14F16-9BEF-407A-8DE6-70E18A388BE4}" type="datetimeFigureOut">
              <a:rPr lang="es-EC" smtClean="0"/>
              <a:t>2/9/2021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BA4DBA4-761E-4506-B572-483D09A29896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864751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14F16-9BEF-407A-8DE6-70E18A388BE4}" type="datetimeFigureOut">
              <a:rPr lang="es-EC" smtClean="0"/>
              <a:t>2/9/2021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BA4DBA4-761E-4506-B572-483D09A29896}" type="slidenum">
              <a:rPr lang="es-EC" smtClean="0"/>
              <a:t>‹Nº›</a:t>
            </a:fld>
            <a:endParaRPr lang="es-EC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427981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14F16-9BEF-407A-8DE6-70E18A388BE4}" type="datetimeFigureOut">
              <a:rPr lang="es-EC" smtClean="0"/>
              <a:t>2/9/2021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BA4DBA4-761E-4506-B572-483D09A29896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5216769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14F16-9BEF-407A-8DE6-70E18A388BE4}" type="datetimeFigureOut">
              <a:rPr lang="es-EC" smtClean="0"/>
              <a:t>2/9/2021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BA4DBA4-761E-4506-B572-483D09A29896}" type="slidenum">
              <a:rPr lang="es-EC" smtClean="0"/>
              <a:t>‹Nº›</a:t>
            </a:fld>
            <a:endParaRPr lang="es-EC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663092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14F16-9BEF-407A-8DE6-70E18A388BE4}" type="datetimeFigureOut">
              <a:rPr lang="es-EC" smtClean="0"/>
              <a:t>2/9/2021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BA4DBA4-761E-4506-B572-483D09A29896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2242986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14F16-9BEF-407A-8DE6-70E18A388BE4}" type="datetimeFigureOut">
              <a:rPr lang="es-EC" smtClean="0"/>
              <a:t>2/9/2021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4DBA4-761E-4506-B572-483D09A29896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219881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14F16-9BEF-407A-8DE6-70E18A388BE4}" type="datetimeFigureOut">
              <a:rPr lang="es-EC" smtClean="0"/>
              <a:t>2/9/2021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4DBA4-761E-4506-B572-483D09A29896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85830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014F16-9BEF-407A-8DE6-70E18A388BE4}" type="datetimeFigureOut">
              <a:rPr lang="es-EC" smtClean="0"/>
              <a:t>2/9/2021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5BA4DBA4-761E-4506-B572-483D09A29896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869548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5014" y="154546"/>
            <a:ext cx="7856113" cy="6542468"/>
          </a:xfrm>
          <a:prstGeom prst="rect">
            <a:avLst/>
          </a:prstGeom>
          <a:ln>
            <a:noFill/>
          </a:ln>
          <a:effectLst>
            <a:glow rad="393700">
              <a:srgbClr val="FFFF00">
                <a:alpha val="40000"/>
              </a:srgbClr>
            </a:glow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25686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76519" y="1429556"/>
            <a:ext cx="11333408" cy="3219718"/>
          </a:xfrm>
        </p:spPr>
        <p:txBody>
          <a:bodyPr>
            <a:noAutofit/>
          </a:bodyPr>
          <a:lstStyle/>
          <a:p>
            <a:pPr algn="ctr"/>
            <a:r>
              <a:rPr lang="es-MX" sz="8000" dirty="0" smtClean="0">
                <a:latin typeface="Algerian" panose="04020705040A02060702" pitchFamily="82" charset="0"/>
              </a:rPr>
              <a:t>PLANIFICACION EN LAS OPERACIONES MILITARES</a:t>
            </a:r>
            <a:endParaRPr lang="es-EC" sz="80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1050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33072" y="852710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es-MX" sz="6000" dirty="0" smtClean="0">
                <a:latin typeface="Algerian" panose="04020705040A02060702" pitchFamily="82" charset="0"/>
              </a:rPr>
              <a:t>OBJETIVO</a:t>
            </a:r>
            <a:endParaRPr lang="es-EC" sz="6000" dirty="0">
              <a:latin typeface="Algerian" panose="04020705040A02060702" pitchFamily="82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MX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CAPACITAR AL MIEMBRO DE LA PATRULLA PARA QUE PLANIFIQUE, ORGANICE Y DIRIJA UNA PATRULLA EN EL CUMPLIMIENTO DE MISIONES</a:t>
            </a:r>
            <a:r>
              <a:rPr lang="es-MX" dirty="0" smtClean="0"/>
              <a:t>.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581612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48226" y="172822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es-MX" sz="4000" dirty="0" smtClean="0">
                <a:latin typeface="Algerian" panose="04020705040A02060702" pitchFamily="82" charset="0"/>
              </a:rPr>
              <a:t>PASOS PARA EL PLANEAMIENTO </a:t>
            </a:r>
            <a:endParaRPr lang="es-EC" sz="4000" dirty="0">
              <a:latin typeface="Algerian" panose="04020705040A02060702" pitchFamily="82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700293" y="1407615"/>
            <a:ext cx="4979541" cy="506569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es-MX" b="1" dirty="0"/>
              <a:t>2</a:t>
            </a:r>
            <a:r>
              <a:rPr lang="es-MX" b="1" dirty="0" smtClean="0"/>
              <a:t>. ANÁLISIS Y ESTUDIO DE LA SITUACIÓN</a:t>
            </a:r>
            <a:endParaRPr lang="es-EC" b="1" dirty="0"/>
          </a:p>
        </p:txBody>
      </p:sp>
      <p:sp>
        <p:nvSpPr>
          <p:cNvPr id="4" name="Marcador de contenido 2"/>
          <p:cNvSpPr txBox="1">
            <a:spLocks/>
          </p:cNvSpPr>
          <p:nvPr/>
        </p:nvSpPr>
        <p:spPr>
          <a:xfrm>
            <a:off x="2700293" y="1972668"/>
            <a:ext cx="4404016" cy="506569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b="1" dirty="0"/>
              <a:t>3</a:t>
            </a:r>
            <a:r>
              <a:rPr lang="es-MX" b="1" dirty="0" smtClean="0"/>
              <a:t>. PLAN DISTRIBUCIÓN DEL TIEMPO </a:t>
            </a:r>
            <a:endParaRPr lang="es-EC" b="1" dirty="0"/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2644752" y="2557045"/>
            <a:ext cx="4404016" cy="506569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b="1" dirty="0"/>
              <a:t>4</a:t>
            </a:r>
            <a:r>
              <a:rPr lang="es-MX" b="1" dirty="0" smtClean="0"/>
              <a:t>. </a:t>
            </a:r>
            <a:r>
              <a:rPr lang="es-MX" b="1" dirty="0" smtClean="0">
                <a:solidFill>
                  <a:schemeClr val="bg1"/>
                </a:solidFill>
              </a:rPr>
              <a:t>ESTUDIO DE LA CARTA</a:t>
            </a:r>
            <a:endParaRPr lang="es-EC" b="1" dirty="0">
              <a:solidFill>
                <a:schemeClr val="bg1"/>
              </a:solidFill>
            </a:endParaRP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2644752" y="3628667"/>
            <a:ext cx="5900111" cy="506569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b="1" dirty="0"/>
              <a:t>6</a:t>
            </a:r>
            <a:r>
              <a:rPr lang="es-MX" b="1" dirty="0" smtClean="0"/>
              <a:t>. </a:t>
            </a:r>
            <a:r>
              <a:rPr lang="es-MX" b="1" dirty="0" smtClean="0">
                <a:solidFill>
                  <a:schemeClr val="bg1"/>
                </a:solidFill>
              </a:rPr>
              <a:t>SELECCIÓN  PERSONAL, ARMAMENTO Y EQUIPO</a:t>
            </a:r>
            <a:endParaRPr lang="es-EC" b="1" dirty="0">
              <a:solidFill>
                <a:schemeClr val="bg1"/>
              </a:solidFill>
            </a:endParaRPr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2644752" y="3110299"/>
            <a:ext cx="5794935" cy="506569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b="1" dirty="0"/>
              <a:t>5</a:t>
            </a:r>
            <a:r>
              <a:rPr lang="es-MX" b="1" dirty="0" smtClean="0"/>
              <a:t>. </a:t>
            </a:r>
            <a:r>
              <a:rPr lang="es-MX" b="1" dirty="0" smtClean="0">
                <a:solidFill>
                  <a:schemeClr val="bg1"/>
                </a:solidFill>
              </a:rPr>
              <a:t>COORDINACIONES LATERALES Y HORIZONTALES</a:t>
            </a:r>
            <a:endParaRPr lang="es-EC" b="1" dirty="0">
              <a:solidFill>
                <a:schemeClr val="bg1"/>
              </a:solidFill>
            </a:endParaRPr>
          </a:p>
        </p:txBody>
      </p:sp>
      <p:sp>
        <p:nvSpPr>
          <p:cNvPr id="8" name="Marcador de contenido 2"/>
          <p:cNvSpPr txBox="1">
            <a:spLocks/>
          </p:cNvSpPr>
          <p:nvPr/>
        </p:nvSpPr>
        <p:spPr>
          <a:xfrm>
            <a:off x="2700293" y="895185"/>
            <a:ext cx="4404016" cy="506569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b="1" dirty="0" smtClean="0"/>
              <a:t>1. RECEPCION DE LA MISIÓN</a:t>
            </a:r>
            <a:endParaRPr lang="es-EC" b="1" dirty="0"/>
          </a:p>
        </p:txBody>
      </p:sp>
      <p:sp>
        <p:nvSpPr>
          <p:cNvPr id="9" name="Marcador de contenido 2"/>
          <p:cNvSpPr txBox="1">
            <a:spLocks/>
          </p:cNvSpPr>
          <p:nvPr/>
        </p:nvSpPr>
        <p:spPr>
          <a:xfrm>
            <a:off x="2644752" y="4186194"/>
            <a:ext cx="4404016" cy="506569"/>
          </a:xfrm>
          <a:prstGeom prst="rect">
            <a:avLst/>
          </a:prstGeom>
          <a:solidFill>
            <a:srgbClr val="FF0000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b="1" dirty="0"/>
              <a:t>7</a:t>
            </a:r>
            <a:r>
              <a:rPr lang="es-MX" b="1" dirty="0" smtClean="0"/>
              <a:t>. </a:t>
            </a:r>
            <a:r>
              <a:rPr lang="es-MX" b="1" dirty="0" smtClean="0">
                <a:solidFill>
                  <a:schemeClr val="bg1"/>
                </a:solidFill>
              </a:rPr>
              <a:t>ORDEN PREPARATORIA </a:t>
            </a:r>
            <a:endParaRPr lang="es-EC" b="1" dirty="0">
              <a:solidFill>
                <a:schemeClr val="bg1"/>
              </a:solidFill>
            </a:endParaRPr>
          </a:p>
        </p:txBody>
      </p:sp>
      <p:sp>
        <p:nvSpPr>
          <p:cNvPr id="10" name="Marcador de contenido 2"/>
          <p:cNvSpPr txBox="1">
            <a:spLocks/>
          </p:cNvSpPr>
          <p:nvPr/>
        </p:nvSpPr>
        <p:spPr>
          <a:xfrm>
            <a:off x="2644752" y="4692763"/>
            <a:ext cx="4404016" cy="506569"/>
          </a:xfrm>
          <a:prstGeom prst="rect">
            <a:avLst/>
          </a:prstGeom>
          <a:solidFill>
            <a:srgbClr val="FF0000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b="1" dirty="0"/>
              <a:t>8</a:t>
            </a:r>
            <a:r>
              <a:rPr lang="es-MX" b="1" dirty="0" smtClean="0"/>
              <a:t>. </a:t>
            </a:r>
            <a:r>
              <a:rPr lang="es-MX" b="1" dirty="0" smtClean="0">
                <a:solidFill>
                  <a:schemeClr val="bg1"/>
                </a:solidFill>
              </a:rPr>
              <a:t>RECONOCIMIENTO</a:t>
            </a:r>
            <a:endParaRPr lang="es-EC" b="1" dirty="0">
              <a:solidFill>
                <a:schemeClr val="bg1"/>
              </a:solidFill>
            </a:endParaRPr>
          </a:p>
        </p:txBody>
      </p:sp>
      <p:sp>
        <p:nvSpPr>
          <p:cNvPr id="11" name="Marcador de contenido 2"/>
          <p:cNvSpPr txBox="1">
            <a:spLocks/>
          </p:cNvSpPr>
          <p:nvPr/>
        </p:nvSpPr>
        <p:spPr>
          <a:xfrm>
            <a:off x="2644752" y="5225721"/>
            <a:ext cx="4404016" cy="506569"/>
          </a:xfrm>
          <a:prstGeom prst="rect">
            <a:avLst/>
          </a:prstGeom>
          <a:solidFill>
            <a:srgbClr val="FF0000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b="1" dirty="0"/>
              <a:t>9</a:t>
            </a:r>
            <a:r>
              <a:rPr lang="es-MX" b="1" dirty="0" smtClean="0"/>
              <a:t>. </a:t>
            </a:r>
            <a:r>
              <a:rPr lang="es-MX" b="1" dirty="0" smtClean="0">
                <a:solidFill>
                  <a:schemeClr val="bg1"/>
                </a:solidFill>
              </a:rPr>
              <a:t>COMPLETAMIENTO DEL PLAN</a:t>
            </a:r>
            <a:endParaRPr lang="es-EC" b="1" dirty="0">
              <a:solidFill>
                <a:schemeClr val="bg1"/>
              </a:solidFill>
            </a:endParaRPr>
          </a:p>
        </p:txBody>
      </p:sp>
      <p:sp>
        <p:nvSpPr>
          <p:cNvPr id="12" name="Marcador de contenido 2"/>
          <p:cNvSpPr txBox="1">
            <a:spLocks/>
          </p:cNvSpPr>
          <p:nvPr/>
        </p:nvSpPr>
        <p:spPr>
          <a:xfrm>
            <a:off x="2644752" y="5767526"/>
            <a:ext cx="4404016" cy="506569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b="1" dirty="0" smtClean="0"/>
              <a:t>10. </a:t>
            </a:r>
            <a:r>
              <a:rPr lang="es-MX" b="1" dirty="0" smtClean="0">
                <a:solidFill>
                  <a:schemeClr val="bg1"/>
                </a:solidFill>
              </a:rPr>
              <a:t>ORDEN DE PATRULLA</a:t>
            </a:r>
            <a:endParaRPr lang="es-EC" b="1" dirty="0">
              <a:solidFill>
                <a:schemeClr val="bg1"/>
              </a:solidFill>
            </a:endParaRPr>
          </a:p>
        </p:txBody>
      </p:sp>
      <p:sp>
        <p:nvSpPr>
          <p:cNvPr id="13" name="Marcador de contenido 2"/>
          <p:cNvSpPr txBox="1">
            <a:spLocks/>
          </p:cNvSpPr>
          <p:nvPr/>
        </p:nvSpPr>
        <p:spPr>
          <a:xfrm>
            <a:off x="2644752" y="6310191"/>
            <a:ext cx="4404016" cy="506569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b="1" dirty="0" smtClean="0"/>
              <a:t>11.</a:t>
            </a:r>
            <a:r>
              <a:rPr lang="es-MX" b="1" dirty="0" smtClean="0">
                <a:solidFill>
                  <a:schemeClr val="bg1"/>
                </a:solidFill>
              </a:rPr>
              <a:t>INSPECCIÓN Y ENSAYOS</a:t>
            </a:r>
            <a:endParaRPr lang="es-EC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7442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77770" y="321457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es-MX" sz="4000" dirty="0" smtClean="0">
                <a:latin typeface="Algerian" panose="04020705040A02060702" pitchFamily="82" charset="0"/>
              </a:rPr>
              <a:t>1. RECEPCION DE LA MISION</a:t>
            </a:r>
            <a:endParaRPr lang="es-EC" sz="4000" dirty="0">
              <a:latin typeface="Algerian" panose="04020705040A02060702" pitchFamily="82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b="22772"/>
          <a:stretch/>
        </p:blipFill>
        <p:spPr>
          <a:xfrm>
            <a:off x="1481071" y="1264555"/>
            <a:ext cx="9414457" cy="417033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1562121" y="5705341"/>
            <a:ext cx="9427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COMPRENDER LA MISIÓN, IDENTIFICAR TAREAS DEDUCIDAS</a:t>
            </a:r>
            <a:endParaRPr lang="es-EC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3039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09859" y="624110"/>
            <a:ext cx="9894753" cy="1280890"/>
          </a:xfrm>
        </p:spPr>
        <p:txBody>
          <a:bodyPr>
            <a:noAutofit/>
          </a:bodyPr>
          <a:lstStyle/>
          <a:p>
            <a:pPr algn="ctr"/>
            <a:r>
              <a:rPr lang="es-MX" sz="4000" dirty="0" smtClean="0">
                <a:latin typeface="Algerian" panose="04020705040A02060702" pitchFamily="82" charset="0"/>
              </a:rPr>
              <a:t>2. ANALISIS Y ESTUDIO DE LA SITUACIÓN</a:t>
            </a:r>
            <a:endParaRPr lang="es-EC" sz="4000" dirty="0">
              <a:latin typeface="Algerian" panose="04020705040A02060702" pitchFamily="82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794" y="1481070"/>
            <a:ext cx="7072647" cy="5100033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7388181" y="2021983"/>
            <a:ext cx="480381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SITUACIÓN FUERZAS PROPIAS Y ENEMIGO</a:t>
            </a:r>
          </a:p>
          <a:p>
            <a:pPr algn="ctr"/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(DISPOSITIVO, COMPOSICIÓN , EFECTIVOS Y CAPACIDADES)</a:t>
            </a:r>
            <a:endParaRPr lang="es-MX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229517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000" dirty="0" smtClean="0">
                <a:latin typeface="Algerian" panose="04020705040A02060702" pitchFamily="82" charset="0"/>
              </a:rPr>
              <a:t>3. PLAN DISTRIBUCIÓN DEL TIEMPO</a:t>
            </a:r>
            <a:endParaRPr lang="es-EC" sz="4000" dirty="0">
              <a:latin typeface="Algerian" panose="04020705040A02060702" pitchFamily="82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223" y="1264554"/>
            <a:ext cx="6434614" cy="5593445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7353837" y="2318197"/>
            <a:ext cx="48086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TIEMPO RECEPCIÓN DE LA MISIÓN HASTA CUMPLIMIENTO DE LA MISMA</a:t>
            </a:r>
            <a:endParaRPr lang="es-EC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8709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71708" y="86697"/>
            <a:ext cx="8911687" cy="1280890"/>
          </a:xfrm>
        </p:spPr>
        <p:txBody>
          <a:bodyPr/>
          <a:lstStyle/>
          <a:p>
            <a:pPr algn="ctr"/>
            <a:r>
              <a:rPr lang="es-MX" dirty="0" smtClean="0"/>
              <a:t>4. </a:t>
            </a:r>
            <a:r>
              <a:rPr lang="es-MX" sz="4000" dirty="0" smtClean="0">
                <a:latin typeface="Algerian" panose="04020705040A02060702" pitchFamily="82" charset="0"/>
              </a:rPr>
              <a:t>ESTUDIOS DE LA CARTA</a:t>
            </a:r>
            <a:endParaRPr lang="es-EC" sz="4000" dirty="0">
              <a:latin typeface="Algerian" panose="04020705040A02060702" pitchFamily="82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864" y="1367587"/>
            <a:ext cx="8355899" cy="5400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8873544" y="2717442"/>
            <a:ext cx="30265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DETERMINAR SI ES NECESARIO COLOCAR  ARMAS DE APOYO</a:t>
            </a:r>
            <a:endParaRPr lang="es-EC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6091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MX" sz="4000" dirty="0" smtClean="0">
                <a:latin typeface="Algerian" panose="04020705040A02060702" pitchFamily="82" charset="0"/>
                <a:cs typeface="Arial" panose="020B0604020202020204" pitchFamily="34" charset="0"/>
              </a:rPr>
              <a:t>5. COORDINACIONES LATERALES Y HORIZONTALES </a:t>
            </a:r>
            <a:endParaRPr lang="es-EC" sz="4000" dirty="0">
              <a:latin typeface="Algerian" panose="04020705040A02060702" pitchFamily="82" charset="0"/>
              <a:cs typeface="Arial" panose="020B0604020202020204" pitchFamily="34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6822" y="1905000"/>
            <a:ext cx="6272011" cy="4817772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7280341" y="2434107"/>
            <a:ext cx="422427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COORDINACIONES PLANA MAYOR DE LA UNIDAD </a:t>
            </a:r>
          </a:p>
          <a:p>
            <a:endParaRPr lang="es-MX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P1</a:t>
            </a:r>
          </a:p>
          <a:p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P2</a:t>
            </a:r>
          </a:p>
          <a:p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P3</a:t>
            </a:r>
          </a:p>
          <a:p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P4</a:t>
            </a:r>
          </a:p>
        </p:txBody>
      </p:sp>
    </p:spTree>
    <p:extLst>
      <p:ext uri="{BB962C8B-B14F-4D97-AF65-F5344CB8AC3E}">
        <p14:creationId xmlns:p14="http://schemas.microsoft.com/office/powerpoint/2010/main" val="3307064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MX" sz="4000" dirty="0">
                <a:latin typeface="Algerian" panose="04020705040A02060702" pitchFamily="82" charset="0"/>
              </a:rPr>
              <a:t>6</a:t>
            </a:r>
            <a:r>
              <a:rPr lang="es-MX" sz="4000" dirty="0" smtClean="0">
                <a:latin typeface="Algerian" panose="04020705040A02060702" pitchFamily="82" charset="0"/>
              </a:rPr>
              <a:t>. SELECCIÓN DEL PERSONAL, ARMAMENTO Y EQUIPO</a:t>
            </a:r>
            <a:endParaRPr lang="es-EC" sz="4000" dirty="0">
              <a:latin typeface="Algerian" panose="04020705040A02060702" pitchFamily="82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6063" y="2069206"/>
            <a:ext cx="5734058" cy="4692202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6838682" y="2665926"/>
            <a:ext cx="405684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MANTENER LA INTEGRIDAD DEL ECO</a:t>
            </a:r>
          </a:p>
          <a:p>
            <a:endParaRPr lang="es-MX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CAMBIAR HOMBRES QUE ESTEN IMPOSIBILITADOS</a:t>
            </a:r>
            <a:endParaRPr lang="es-EC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0017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92925" y="406242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es-MX" sz="4000" dirty="0">
                <a:latin typeface="Algerian" panose="04020705040A02060702" pitchFamily="82" charset="0"/>
              </a:rPr>
              <a:t>7</a:t>
            </a:r>
            <a:r>
              <a:rPr lang="es-MX" sz="4000" dirty="0" smtClean="0">
                <a:latin typeface="Algerian" panose="04020705040A02060702" pitchFamily="82" charset="0"/>
              </a:rPr>
              <a:t>. ORDEN PREPARATORIA</a:t>
            </a:r>
            <a:endParaRPr lang="es-EC" sz="4000" dirty="0">
              <a:latin typeface="Algerian" panose="04020705040A02060702" pitchFamily="82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2241" y="1287887"/>
            <a:ext cx="5987043" cy="5396248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6606862" y="4365938"/>
            <a:ext cx="525458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ORDEN PREPARATORIA CONSTA:</a:t>
            </a:r>
          </a:p>
          <a:p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-SITUACIÓN</a:t>
            </a:r>
          </a:p>
          <a:p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-MISIÓN</a:t>
            </a:r>
          </a:p>
          <a:p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-INSTRUCCIONES GENERALES</a:t>
            </a:r>
          </a:p>
          <a:p>
            <a:endParaRPr lang="es-EC" dirty="0"/>
          </a:p>
        </p:txBody>
      </p:sp>
      <p:sp>
        <p:nvSpPr>
          <p:cNvPr id="5" name="CuadroTexto 4"/>
          <p:cNvSpPr txBox="1"/>
          <p:nvPr/>
        </p:nvSpPr>
        <p:spPr>
          <a:xfrm>
            <a:off x="6606862" y="1687132"/>
            <a:ext cx="547352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PONER ENFASIS :</a:t>
            </a:r>
          </a:p>
          <a:p>
            <a:pPr marL="285750" indent="-285750">
              <a:buFontTx/>
              <a:buChar char="-"/>
            </a:pPr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SITUACIÓN PROPIA Y DEL ENEMIGO</a:t>
            </a:r>
          </a:p>
          <a:p>
            <a:pPr marL="285750" indent="-285750">
              <a:buFontTx/>
              <a:buChar char="-"/>
            </a:pPr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EXPONER MISIÓN A CUMPLIR</a:t>
            </a:r>
          </a:p>
          <a:p>
            <a:pPr marL="285750" indent="-285750">
              <a:buFontTx/>
              <a:buChar char="-"/>
            </a:pPr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ASIGNE RESPONSABILIDADES A LOS ELEMENTOS </a:t>
            </a:r>
          </a:p>
          <a:p>
            <a:pPr marL="285750" indent="-285750">
              <a:buFontTx/>
              <a:buChar char="-"/>
            </a:pPr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COMUNICAR EL HORARIO</a:t>
            </a:r>
          </a:p>
          <a:p>
            <a:pPr marL="285750" indent="-285750">
              <a:buFontTx/>
              <a:buChar char="-"/>
            </a:pPr>
            <a:endParaRPr lang="es-EC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839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84587" y="333657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es-MX" sz="4000" dirty="0" smtClean="0">
                <a:latin typeface="Algerian" panose="04020705040A02060702" pitchFamily="82" charset="0"/>
              </a:rPr>
              <a:t>8. RECONOCIMIENTO</a:t>
            </a:r>
            <a:endParaRPr lang="es-EC" sz="4000" dirty="0">
              <a:latin typeface="Algerian" panose="04020705040A02060702" pitchFamily="82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820" y="1238797"/>
            <a:ext cx="5486400" cy="5531476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5847009" y="1238797"/>
            <a:ext cx="647378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RUTA PRINCIPAL</a:t>
            </a:r>
          </a:p>
          <a:p>
            <a:endParaRPr lang="es-MX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-RUTA ALTERNA</a:t>
            </a:r>
          </a:p>
          <a:p>
            <a:endParaRPr lang="es-MX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-DISPOSITIVO DEL ENEMIGO</a:t>
            </a:r>
          </a:p>
          <a:p>
            <a:endParaRPr lang="es-MX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-AVENIDAS DE EVACUACIÓN </a:t>
            </a:r>
          </a:p>
          <a:p>
            <a:endParaRPr lang="es-MX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-TERRENO CRITICO</a:t>
            </a:r>
          </a:p>
          <a:p>
            <a:endParaRPr lang="es-MX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-OBSERVACIÓN  Y CAMPOS DE TIRO</a:t>
            </a:r>
          </a:p>
          <a:p>
            <a:endParaRPr lang="es-MX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-COBERTURA Y ENCUBRIMIENTO</a:t>
            </a:r>
          </a:p>
          <a:p>
            <a:endParaRPr lang="es-MX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-OBSTÁCULOS QUE PUEDAN DETENER O RETARDAR EL AVANCE</a:t>
            </a:r>
          </a:p>
          <a:p>
            <a:endParaRPr lang="es-MX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-AVENIDAS DE APROXIMACIÓN</a:t>
            </a:r>
            <a:endParaRPr lang="es-EC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6050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13375" y="125054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es-MX" sz="4000" dirty="0" smtClean="0">
                <a:latin typeface="Algerian" panose="04020705040A02060702" pitchFamily="82" charset="0"/>
              </a:rPr>
              <a:t>9. COMPLETAMIENTO DEL PLAN</a:t>
            </a:r>
            <a:endParaRPr lang="es-EC" sz="4000" dirty="0">
              <a:latin typeface="Algerian" panose="04020705040A02060702" pitchFamily="82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304" y="1405944"/>
            <a:ext cx="6698221" cy="5452056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6878526" y="944451"/>
            <a:ext cx="5313474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-</a:t>
            </a:r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DEBERES ESPECIFICOS DE LOS ELEMENTOS E INDIVIDUOS</a:t>
            </a:r>
          </a:p>
          <a:p>
            <a:endParaRPr lang="es-MX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-RUTAS DE INGRESO </a:t>
            </a:r>
          </a:p>
          <a:p>
            <a:endParaRPr lang="es-MX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-MISIONES EN EL ÁREA DEL OBJETIVO</a:t>
            </a:r>
          </a:p>
          <a:p>
            <a:endParaRPr lang="es-MX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-CONDUCTA DE LA PATRULLA</a:t>
            </a:r>
          </a:p>
          <a:p>
            <a:endParaRPr lang="es-MX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-ARMAS Y MUNICIONES</a:t>
            </a:r>
          </a:p>
          <a:p>
            <a:endParaRPr lang="es-MX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-UNIFORME Y EQUIPO</a:t>
            </a:r>
          </a:p>
          <a:p>
            <a:endParaRPr lang="es-MX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-HERIDOS Y PRISIONEROS </a:t>
            </a:r>
          </a:p>
          <a:p>
            <a:endParaRPr lang="es-MX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-SEÑALES</a:t>
            </a:r>
          </a:p>
          <a:p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-COMUNICACIÓN CON EL COMANDO</a:t>
            </a:r>
          </a:p>
          <a:p>
            <a:endParaRPr lang="es-MX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-UBICACIÓN DE LOS COMANDANTES</a:t>
            </a:r>
            <a:endParaRPr lang="es-EC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447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64890" y="224565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es-MX" sz="4000" dirty="0" smtClean="0">
                <a:latin typeface="Algerian" panose="04020705040A02060702" pitchFamily="82" charset="0"/>
              </a:rPr>
              <a:t>10. ORDEN DE PATRULLA</a:t>
            </a:r>
            <a:endParaRPr lang="es-EC" sz="4000" dirty="0">
              <a:latin typeface="Algerian" panose="04020705040A02060702" pitchFamily="82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425" y="1264554"/>
            <a:ext cx="6709893" cy="5593445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7507978" y="1555062"/>
            <a:ext cx="24043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-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SITUACIÓN </a:t>
            </a:r>
          </a:p>
          <a:p>
            <a:endParaRPr lang="es-MX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C" dirty="0"/>
          </a:p>
        </p:txBody>
      </p:sp>
      <p:sp>
        <p:nvSpPr>
          <p:cNvPr id="6" name="CuadroTexto 5"/>
          <p:cNvSpPr txBox="1"/>
          <p:nvPr/>
        </p:nvSpPr>
        <p:spPr>
          <a:xfrm>
            <a:off x="7507980" y="2719505"/>
            <a:ext cx="24043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-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MISIÓN</a:t>
            </a:r>
          </a:p>
          <a:p>
            <a:endParaRPr lang="es-MX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C" dirty="0"/>
          </a:p>
        </p:txBody>
      </p:sp>
      <p:sp>
        <p:nvSpPr>
          <p:cNvPr id="7" name="CuadroTexto 6"/>
          <p:cNvSpPr txBox="1"/>
          <p:nvPr/>
        </p:nvSpPr>
        <p:spPr>
          <a:xfrm>
            <a:off x="7507979" y="3847108"/>
            <a:ext cx="24043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-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EJECUCIÓN</a:t>
            </a:r>
          </a:p>
          <a:p>
            <a:endParaRPr lang="es-MX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C" dirty="0"/>
          </a:p>
        </p:txBody>
      </p:sp>
      <p:sp>
        <p:nvSpPr>
          <p:cNvPr id="8" name="CuadroTexto 7"/>
          <p:cNvSpPr txBox="1"/>
          <p:nvPr/>
        </p:nvSpPr>
        <p:spPr>
          <a:xfrm>
            <a:off x="7306345" y="4974711"/>
            <a:ext cx="468603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-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ADMINISTRATIVAS Y LOGISTICAS </a:t>
            </a:r>
          </a:p>
          <a:p>
            <a:endParaRPr lang="es-MX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C" dirty="0"/>
          </a:p>
        </p:txBody>
      </p:sp>
      <p:sp>
        <p:nvSpPr>
          <p:cNvPr id="9" name="CuadroTexto 8"/>
          <p:cNvSpPr txBox="1"/>
          <p:nvPr/>
        </p:nvSpPr>
        <p:spPr>
          <a:xfrm>
            <a:off x="7306345" y="6008612"/>
            <a:ext cx="416873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-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ENLACE Y MANDO</a:t>
            </a:r>
          </a:p>
          <a:p>
            <a:endParaRPr lang="es-MX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49254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42430" y="407542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es-MX" sz="4000" dirty="0" smtClean="0">
                <a:latin typeface="Algerian" panose="04020705040A02060702" pitchFamily="82" charset="0"/>
              </a:rPr>
              <a:t>SITUACIÓN</a:t>
            </a:r>
            <a:endParaRPr lang="es-EC" sz="4000" dirty="0">
              <a:latin typeface="Algerian" panose="04020705040A02060702" pitchFamily="82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208174" y="1557272"/>
            <a:ext cx="5421447" cy="2885939"/>
          </a:xfrm>
          <a:solidFill>
            <a:srgbClr val="00B0F0"/>
          </a:solidFill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s-MX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s-MX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)FUERZAS PROPIAS</a:t>
            </a:r>
          </a:p>
          <a:p>
            <a:r>
              <a:rPr lang="es-MX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MISIÓN DE LA UNIDAD SUPERIOR</a:t>
            </a:r>
          </a:p>
          <a:p>
            <a:endParaRPr lang="es-MX" sz="2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LOCALIZACIÓN Y ACCIONES PLANEADAS DE LAS UNIDADES ADYACENTES</a:t>
            </a:r>
          </a:p>
          <a:p>
            <a:endParaRPr lang="es-MX" sz="2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MISIONES Y RUTAS DE OTRAS PATRULLAS</a:t>
            </a:r>
          </a:p>
          <a:p>
            <a:endParaRPr lang="es-MX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C" dirty="0"/>
          </a:p>
        </p:txBody>
      </p:sp>
      <p:sp>
        <p:nvSpPr>
          <p:cNvPr id="4" name="Marcador de contenido 2"/>
          <p:cNvSpPr txBox="1">
            <a:spLocks/>
          </p:cNvSpPr>
          <p:nvPr/>
        </p:nvSpPr>
        <p:spPr>
          <a:xfrm>
            <a:off x="1312057" y="1557272"/>
            <a:ext cx="3695678" cy="4688983"/>
          </a:xfrm>
          <a:prstGeom prst="rect">
            <a:avLst/>
          </a:prstGeom>
          <a:solidFill>
            <a:srgbClr val="FF0000"/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s-MX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MX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)FUERZAS ENEMIGAS</a:t>
            </a:r>
          </a:p>
          <a:p>
            <a:r>
              <a:rPr lang="es-MX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IDENFIFICACIÓN</a:t>
            </a:r>
          </a:p>
          <a:p>
            <a:endParaRPr lang="es-MX" sz="24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COMPOSICIÓN </a:t>
            </a:r>
          </a:p>
          <a:p>
            <a:endParaRPr lang="es-MX" sz="24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DISPOSITIVO</a:t>
            </a:r>
          </a:p>
          <a:p>
            <a:endParaRPr lang="es-MX" sz="24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LOCALIZACIÓN</a:t>
            </a:r>
          </a:p>
          <a:p>
            <a:endParaRPr lang="es-MX" sz="24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ACTIVIDAD</a:t>
            </a:r>
          </a:p>
          <a:p>
            <a:endParaRPr lang="es-EC" dirty="0"/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6504389" y="4674474"/>
            <a:ext cx="4545683" cy="1403797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s-MX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s-MX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AGREGACIONES Y SEGREGACIONES</a:t>
            </a:r>
          </a:p>
          <a:p>
            <a:r>
              <a:rPr lang="es-MX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AGREGACIONES</a:t>
            </a:r>
          </a:p>
          <a:p>
            <a:endParaRPr lang="es-MX" sz="2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SEGREGACIONES</a:t>
            </a:r>
          </a:p>
          <a:p>
            <a:endParaRPr lang="es-MX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s-MX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848413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  <p:bldP spid="4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91404" y="636989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es-MX" sz="4000" dirty="0" smtClean="0">
                <a:latin typeface="Algerian" panose="04020705040A02060702" pitchFamily="82" charset="0"/>
              </a:rPr>
              <a:t>MISIÓN </a:t>
            </a:r>
            <a:endParaRPr lang="es-EC" sz="4000" dirty="0">
              <a:latin typeface="Algerian" panose="04020705040A02060702" pitchFamily="82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164209" y="1669960"/>
            <a:ext cx="8915400" cy="3777622"/>
          </a:xfrm>
        </p:spPr>
        <p:txBody>
          <a:bodyPr>
            <a:normAutofit fontScale="92500" lnSpcReduction="20000"/>
          </a:bodyPr>
          <a:lstStyle/>
          <a:p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QUIEN </a:t>
            </a:r>
          </a:p>
          <a:p>
            <a:endParaRPr lang="es-MX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</a:p>
          <a:p>
            <a:pPr marL="0" indent="0">
              <a:buNone/>
            </a:pP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CUÁNDO</a:t>
            </a:r>
          </a:p>
          <a:p>
            <a:endParaRPr lang="es-MX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DÓNDE</a:t>
            </a:r>
          </a:p>
          <a:p>
            <a:endParaRPr lang="es-MX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PARA QUÉ</a:t>
            </a:r>
          </a:p>
        </p:txBody>
      </p:sp>
    </p:spTree>
    <p:extLst>
      <p:ext uri="{BB962C8B-B14F-4D97-AF65-F5344CB8AC3E}">
        <p14:creationId xmlns:p14="http://schemas.microsoft.com/office/powerpoint/2010/main" val="2285904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87618" y="585473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es-MX" sz="4000" dirty="0" smtClean="0">
                <a:latin typeface="Algerian" panose="04020705040A02060702" pitchFamily="82" charset="0"/>
              </a:rPr>
              <a:t>EJECUCIÓN </a:t>
            </a:r>
            <a:endParaRPr lang="es-EC" sz="4000" dirty="0">
              <a:latin typeface="Algerian" panose="04020705040A02060702" pitchFamily="82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095917" y="1652336"/>
            <a:ext cx="8915400" cy="45198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INTENCIÓN DEL COMANDANTE</a:t>
            </a:r>
          </a:p>
          <a:p>
            <a:pPr marL="0" indent="0">
              <a:buNone/>
            </a:pP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A) CONCEPTO DE LA OPERACIÓN</a:t>
            </a:r>
          </a:p>
          <a:p>
            <a:pPr marL="0" indent="0">
              <a:buNone/>
            </a:pP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1.- MANIOBRA </a:t>
            </a:r>
          </a:p>
          <a:p>
            <a:pPr marL="0" indent="0">
              <a:buNone/>
            </a:pP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2.- FUEGOS</a:t>
            </a:r>
          </a:p>
          <a:p>
            <a:pPr marL="0" indent="0">
              <a:buNone/>
            </a:pPr>
            <a:endParaRPr lang="es-EC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 TAREAS A LOS REPARTOS SUBORDINADOS</a:t>
            </a:r>
          </a:p>
          <a:p>
            <a:pPr marL="0" indent="0">
              <a:buNone/>
            </a:pP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C)INSTRUCCIONES DE COORDINACIÓN</a:t>
            </a:r>
          </a:p>
          <a:p>
            <a:pPr>
              <a:buFontTx/>
              <a:buChar char="-"/>
            </a:pP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SANTO Y SEÑA</a:t>
            </a:r>
          </a:p>
          <a:p>
            <a:pPr>
              <a:buFontTx/>
              <a:buChar char="-"/>
            </a:pP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SEÑALES DE IDENTIFICACIÓN </a:t>
            </a:r>
            <a:endParaRPr lang="es-EC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9084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ADMINISTRATIVAS Y LOGISTICAS</a:t>
            </a:r>
            <a:endParaRPr lang="es-EC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311106" y="2049379"/>
            <a:ext cx="5387725" cy="2895600"/>
          </a:xfrm>
        </p:spPr>
        <p:txBody>
          <a:bodyPr>
            <a:normAutofit/>
          </a:bodyPr>
          <a:lstStyle/>
          <a:p>
            <a:r>
              <a:rPr lang="es-MX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ADMINISTRATIVAS</a:t>
            </a:r>
          </a:p>
          <a:p>
            <a:r>
              <a:rPr lang="es-MX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LOGISTICAS</a:t>
            </a:r>
          </a:p>
          <a:p>
            <a:r>
              <a:rPr lang="es-MX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EVACUACIÓN</a:t>
            </a:r>
            <a:endParaRPr lang="es-EC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4236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11661" y="600047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es-MX" sz="4000" dirty="0" smtClean="0">
                <a:latin typeface="Algerian" panose="04020705040A02060702" pitchFamily="82" charset="0"/>
              </a:rPr>
              <a:t>ENLACE Y MANDO</a:t>
            </a:r>
            <a:endParaRPr lang="es-EC" sz="4000" dirty="0">
              <a:latin typeface="Algerian" panose="04020705040A02060702" pitchFamily="82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56626" y="2223751"/>
            <a:ext cx="4816140" cy="277325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MX" sz="20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A) ENLACE</a:t>
            </a:r>
          </a:p>
          <a:p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CLAVES LLAMADA DE RADIO</a:t>
            </a:r>
          </a:p>
          <a:p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FRECUENCIAS PRINCIPALES Y ALTERNAS</a:t>
            </a:r>
          </a:p>
          <a:p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HORAS DE COMUNICACIÓN </a:t>
            </a:r>
          </a:p>
          <a:p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CODIGOS ESPECIALES</a:t>
            </a:r>
            <a:endParaRPr lang="es-EC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Marcador de contenido 2"/>
          <p:cNvSpPr txBox="1">
            <a:spLocks/>
          </p:cNvSpPr>
          <p:nvPr/>
        </p:nvSpPr>
        <p:spPr>
          <a:xfrm>
            <a:off x="6688472" y="2046668"/>
            <a:ext cx="4816140" cy="27732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MX" sz="2000" u="sng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s-MX" sz="20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) MANDO </a:t>
            </a:r>
          </a:p>
          <a:p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CADENA DE MANDO</a:t>
            </a:r>
          </a:p>
          <a:p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LOCALIZACIÓN DE LOS COMANDANTES </a:t>
            </a:r>
          </a:p>
          <a:p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DURANTE EL MOVIMIENTO</a:t>
            </a:r>
          </a:p>
          <a:p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EN ÁREAS PELIGROSAS </a:t>
            </a:r>
          </a:p>
          <a:p>
            <a:r>
              <a:rPr lang="es-MX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EN EL OBJETIVO</a:t>
            </a:r>
            <a:endParaRPr lang="es-EC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0619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71995" y="341848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es-MX" sz="4000" dirty="0" smtClean="0">
                <a:latin typeface="Algerian" panose="04020705040A02060702" pitchFamily="82" charset="0"/>
              </a:rPr>
              <a:t>INSPECCIÓN Y ENSAYOS</a:t>
            </a:r>
            <a:endParaRPr lang="es-EC" sz="4000" dirty="0">
              <a:latin typeface="Algerian" panose="04020705040A02060702" pitchFamily="82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1821" y="1275009"/>
            <a:ext cx="5829876" cy="5409126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6593983" y="1622738"/>
            <a:ext cx="49106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ESTADO Y FUNCIONAMIENTO DE LAS COMUNICACIONES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6593982" y="2444839"/>
            <a:ext cx="49106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VERIFICAR SABEN LA MISIÓN COMO SE HA PLANEADO PAPEL DE CADA UNO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6593981" y="3307843"/>
            <a:ext cx="49106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ACCIONES EN CASO DE CONTACTO CON EL ENEMIGO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6593980" y="4494013"/>
            <a:ext cx="49106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PERMITE AL COMANDANTE CHEQUEAR Y REALIZAR CUALQUIER CAMBIO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6593980" y="5357017"/>
            <a:ext cx="49106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EN MISIÓN NOCTURNA ( DIA Y NOCHE )</a:t>
            </a:r>
          </a:p>
        </p:txBody>
      </p:sp>
    </p:spTree>
    <p:extLst>
      <p:ext uri="{BB962C8B-B14F-4D97-AF65-F5344CB8AC3E}">
        <p14:creationId xmlns:p14="http://schemas.microsoft.com/office/powerpoint/2010/main" val="1475144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66670" y="1506828"/>
            <a:ext cx="11436439" cy="48937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MX" sz="9600" dirty="0" smtClean="0">
                <a:latin typeface="Algerian" panose="04020705040A02060702" pitchFamily="82" charset="0"/>
              </a:rPr>
              <a:t>GRACIAS POR LA ATENCIÓN</a:t>
            </a:r>
            <a:endParaRPr lang="es-EC" sz="96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0269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spiral">
  <a:themeElements>
    <a:clrScheme name="Espiral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324</TotalTime>
  <Words>510</Words>
  <Application>Microsoft Office PowerPoint</Application>
  <PresentationFormat>Panorámica</PresentationFormat>
  <Paragraphs>153</Paragraphs>
  <Slides>21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6" baseType="lpstr">
      <vt:lpstr>Algerian</vt:lpstr>
      <vt:lpstr>Arial</vt:lpstr>
      <vt:lpstr>Century Gothic</vt:lpstr>
      <vt:lpstr>Wingdings 3</vt:lpstr>
      <vt:lpstr>Espiral</vt:lpstr>
      <vt:lpstr>Presentación de PowerPoint</vt:lpstr>
      <vt:lpstr>PLANIFICACION EN LAS OPERACIONES MILITARES</vt:lpstr>
      <vt:lpstr>OBJETIVO</vt:lpstr>
      <vt:lpstr>PASOS PARA EL PLANEAMIENTO </vt:lpstr>
      <vt:lpstr>1. RECEPCION DE LA MISION</vt:lpstr>
      <vt:lpstr>2. ANALISIS Y ESTUDIO DE LA SITUACIÓN</vt:lpstr>
      <vt:lpstr>3. PLAN DISTRIBUCIÓN DEL TIEMPO</vt:lpstr>
      <vt:lpstr>4. ESTUDIOS DE LA CARTA</vt:lpstr>
      <vt:lpstr>5. COORDINACIONES LATERALES Y HORIZONTALES </vt:lpstr>
      <vt:lpstr>6. SELECCIÓN DEL PERSONAL, ARMAMENTO Y EQUIPO</vt:lpstr>
      <vt:lpstr>7. ORDEN PREPARATORIA</vt:lpstr>
      <vt:lpstr>8. RECONOCIMIENTO</vt:lpstr>
      <vt:lpstr>9. COMPLETAMIENTO DEL PLAN</vt:lpstr>
      <vt:lpstr>10. ORDEN DE PATRULLA</vt:lpstr>
      <vt:lpstr>SITUACIÓN</vt:lpstr>
      <vt:lpstr>MISIÓN </vt:lpstr>
      <vt:lpstr>EJECUCIÓN </vt:lpstr>
      <vt:lpstr>ADMINISTRATIVAS Y LOGISTICAS</vt:lpstr>
      <vt:lpstr>ENLACE Y MANDO</vt:lpstr>
      <vt:lpstr>INSPECCIÓN Y ENSAYOS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Jackeline Gualpa</dc:creator>
  <cp:lastModifiedBy>Jackeline Gualpa</cp:lastModifiedBy>
  <cp:revision>24</cp:revision>
  <dcterms:created xsi:type="dcterms:W3CDTF">2021-09-02T18:06:09Z</dcterms:created>
  <dcterms:modified xsi:type="dcterms:W3CDTF">2021-09-03T02:57:33Z</dcterms:modified>
</cp:coreProperties>
</file>