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handoutMasterIdLst>
    <p:handoutMasterId r:id="rId33"/>
  </p:handoutMasterIdLst>
  <p:sldIdLst>
    <p:sldId id="256" r:id="rId2"/>
    <p:sldId id="372" r:id="rId3"/>
    <p:sldId id="373" r:id="rId4"/>
    <p:sldId id="374" r:id="rId5"/>
    <p:sldId id="257" r:id="rId6"/>
    <p:sldId id="258" r:id="rId7"/>
    <p:sldId id="259" r:id="rId8"/>
    <p:sldId id="260" r:id="rId9"/>
    <p:sldId id="261" r:id="rId10"/>
    <p:sldId id="262" r:id="rId11"/>
    <p:sldId id="263" r:id="rId12"/>
    <p:sldId id="264" r:id="rId13"/>
    <p:sldId id="267" r:id="rId14"/>
    <p:sldId id="289" r:id="rId15"/>
    <p:sldId id="293" r:id="rId16"/>
    <p:sldId id="294" r:id="rId17"/>
    <p:sldId id="295" r:id="rId18"/>
    <p:sldId id="296" r:id="rId19"/>
    <p:sldId id="361" r:id="rId20"/>
    <p:sldId id="362" r:id="rId21"/>
    <p:sldId id="363" r:id="rId22"/>
    <p:sldId id="364" r:id="rId23"/>
    <p:sldId id="365" r:id="rId24"/>
    <p:sldId id="366" r:id="rId25"/>
    <p:sldId id="367" r:id="rId26"/>
    <p:sldId id="368" r:id="rId27"/>
    <p:sldId id="369" r:id="rId28"/>
    <p:sldId id="370" r:id="rId29"/>
    <p:sldId id="371" r:id="rId30"/>
    <p:sldId id="37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p:restoredTop sz="74922"/>
  </p:normalViewPr>
  <p:slideViewPr>
    <p:cSldViewPr snapToGrid="0">
      <p:cViewPr varScale="1">
        <p:scale>
          <a:sx n="50" d="100"/>
          <a:sy n="50" d="100"/>
        </p:scale>
        <p:origin x="104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361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AFBEF3-06C1-3130-3F5A-8A07FD38EA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084401-E5FA-98B5-5C8D-32D6DF93FA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D7D56B-E311-8145-A0CB-A3682B915EDC}" type="datetimeFigureOut">
              <a:rPr lang="en-US" smtClean="0"/>
              <a:t>6/30/2023</a:t>
            </a:fld>
            <a:endParaRPr lang="en-US"/>
          </a:p>
        </p:txBody>
      </p:sp>
      <p:sp>
        <p:nvSpPr>
          <p:cNvPr id="4" name="Footer Placeholder 3">
            <a:extLst>
              <a:ext uri="{FF2B5EF4-FFF2-40B4-BE49-F238E27FC236}">
                <a16:creationId xmlns:a16="http://schemas.microsoft.com/office/drawing/2014/main" id="{2BF252F0-2AF7-CCE0-73DC-77EB2E8A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23E461-5306-ED14-F659-E0AD2B6F3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457B71-6A66-CA41-846A-35A290C7F04B}" type="slidenum">
              <a:rPr lang="en-US" smtClean="0"/>
              <a:t>‹#›</a:t>
            </a:fld>
            <a:endParaRPr lang="en-US"/>
          </a:p>
        </p:txBody>
      </p:sp>
    </p:spTree>
    <p:extLst>
      <p:ext uri="{BB962C8B-B14F-4D97-AF65-F5344CB8AC3E}">
        <p14:creationId xmlns:p14="http://schemas.microsoft.com/office/powerpoint/2010/main" val="12306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FAAE0-EF0E-8641-9BEF-4833DB925BA1}"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303C8-2AAE-6F4F-9715-3E84D3936658}" type="slidenum">
              <a:rPr lang="en-US" smtClean="0"/>
              <a:t>‹#›</a:t>
            </a:fld>
            <a:endParaRPr lang="en-US"/>
          </a:p>
        </p:txBody>
      </p:sp>
    </p:spTree>
    <p:extLst>
      <p:ext uri="{BB962C8B-B14F-4D97-AF65-F5344CB8AC3E}">
        <p14:creationId xmlns:p14="http://schemas.microsoft.com/office/powerpoint/2010/main" val="2390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Dr. Kimberly Ndahayo, I am a Family practitioner with 15 years experience in adult and pediatric neurology. Today we begin our discussion on common conditions of pediatric neurology. Part one will focus on differences in pediatric neurologic assessments, neural tube defects, including spina bifida and anencephaly, hydrocephalus and infectious causes oof brain injury including encephalitis and meningitis. This overview of Pediatric neurologic conditions will focus on pathophysiology of the disease, diagnosis, treatment, and nursing considerations when caring for a child with complex neurologic condition.</a:t>
            </a:r>
          </a:p>
        </p:txBody>
      </p:sp>
      <p:sp>
        <p:nvSpPr>
          <p:cNvPr id="4" name="Slide Number Placeholder 3"/>
          <p:cNvSpPr>
            <a:spLocks noGrp="1"/>
          </p:cNvSpPr>
          <p:nvPr>
            <p:ph type="sldNum" sz="quarter" idx="5"/>
          </p:nvPr>
        </p:nvSpPr>
        <p:spPr/>
        <p:txBody>
          <a:bodyPr/>
          <a:lstStyle/>
          <a:p>
            <a:fld id="{14B303C8-2AAE-6F4F-9715-3E84D3936658}" type="slidenum">
              <a:rPr lang="en-US" smtClean="0"/>
              <a:t>1</a:t>
            </a:fld>
            <a:endParaRPr lang="en-US"/>
          </a:p>
        </p:txBody>
      </p:sp>
    </p:spTree>
    <p:extLst>
      <p:ext uri="{BB962C8B-B14F-4D97-AF65-F5344CB8AC3E}">
        <p14:creationId xmlns:p14="http://schemas.microsoft.com/office/powerpoint/2010/main" val="401847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Nursing Considerations/ Patient Education for this population are vast and very critical. Care prior to surgery includes maintaining skin integrity, keep sac moist with sterile, saline soaked, dressings, avoid contamination from bladder/bowels, expect antibiotics. Post operatively monitor for leakage of spinal fluid, maintain skin integrity, continue antibiotics, frequent neuro assessments, provide family support and teaching.</a:t>
            </a:r>
          </a:p>
          <a:p>
            <a:pPr marL="0" indent="0">
              <a:buNone/>
            </a:pPr>
            <a:endParaRPr lang="en-US" dirty="0"/>
          </a:p>
          <a:p>
            <a:pPr marL="0" indent="0">
              <a:buNone/>
            </a:pPr>
            <a:r>
              <a:rPr lang="en-US" dirty="0"/>
              <a:t>Common </a:t>
            </a:r>
            <a:r>
              <a:rPr lang="en-US" dirty="0" err="1"/>
              <a:t>longterm</a:t>
            </a:r>
            <a:r>
              <a:rPr lang="en-US" dirty="0"/>
              <a:t> considerations that will require management include neurogenetic bladder, neurogenic bowl, require PT/OT, families require long term support and education, latex allergies are very common. </a:t>
            </a:r>
          </a:p>
          <a:p>
            <a:pPr marL="0" indent="0">
              <a:buNone/>
            </a:pPr>
            <a:endParaRPr lang="en-US" dirty="0"/>
          </a:p>
          <a:p>
            <a:pPr marL="0" indent="0">
              <a:buNone/>
            </a:pPr>
            <a:r>
              <a:rPr lang="en-US" dirty="0"/>
              <a:t>Nursing education for these families is critical. Education may range from skin care post surgery, how to catheterize their child, feeding issues, understanding their possible latex allergy. One part of education that often gets missed can be long term skin care if or when impaired sensation is concern. In these patients with impaired skin sensation caution with hot surfaces or water is so important as they can easily be injured and not feel it. This ranges from a hot metal seat belt in a car, hot mug in the kitchen or hot water when showering. Also, sunscreen is really important as well as reposition frequently if immobile, or teaching the child to frequently reposition to minimize pressure sores.</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10</a:t>
            </a:fld>
            <a:endParaRPr lang="en-US"/>
          </a:p>
        </p:txBody>
      </p:sp>
    </p:spTree>
    <p:extLst>
      <p:ext uri="{BB962C8B-B14F-4D97-AF65-F5344CB8AC3E}">
        <p14:creationId xmlns:p14="http://schemas.microsoft.com/office/powerpoint/2010/main" val="90237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Now we will look at the second most common neural tube defect, Anencephaly.</a:t>
            </a:r>
          </a:p>
          <a:p>
            <a:pPr marL="0" indent="0">
              <a:buNone/>
            </a:pPr>
            <a:r>
              <a:rPr lang="en-US" dirty="0"/>
              <a:t>Anencephaly is a rare neural tube defect that results in defects in the skull and brain. Anencephaly occurs when the upper part of the neural tube fails to close and therefore the infant is born without the frontal lobes as well as the cerebrum of the brain.</a:t>
            </a:r>
          </a:p>
          <a:p>
            <a:pPr marL="0" indent="0">
              <a:buNone/>
            </a:pPr>
            <a:endParaRPr lang="en-US" dirty="0"/>
          </a:p>
          <a:p>
            <a:pPr marL="0" indent="0">
              <a:buNone/>
            </a:pPr>
            <a:r>
              <a:rPr lang="en-US" dirty="0"/>
              <a:t>The Center for Disease Control estimates that approximately 1 in 4,600 babies in the United States are born with anencephaly. </a:t>
            </a:r>
          </a:p>
          <a:p>
            <a:pPr marL="0" indent="0">
              <a:buNone/>
            </a:pPr>
            <a:endParaRPr lang="en-US" dirty="0"/>
          </a:p>
          <a:p>
            <a:pPr marL="0" indent="0">
              <a:buNone/>
            </a:pPr>
            <a:r>
              <a:rPr lang="en-US" dirty="0"/>
              <a:t>The cause of anencephaly is not fully understood and includes genetic causes such as genetic and/or chromosomal changes as well as environmental factures including maternal diet (again folic acid deficiencies) and medications taken by the mother during pregnancy.</a:t>
            </a:r>
          </a:p>
          <a:p>
            <a:pPr marL="0" indent="0">
              <a:buNone/>
            </a:pPr>
            <a:endParaRPr lang="en-US" dirty="0"/>
          </a:p>
          <a:p>
            <a:r>
              <a:rPr lang="en-US" dirty="0"/>
              <a:t>https://</a:t>
            </a:r>
            <a:r>
              <a:rPr lang="en-US" dirty="0" err="1"/>
              <a:t>www.cdc.gov</a:t>
            </a:r>
            <a:r>
              <a:rPr lang="en-US" dirty="0"/>
              <a:t>/</a:t>
            </a:r>
            <a:r>
              <a:rPr lang="en-US" dirty="0" err="1"/>
              <a:t>ncbddd</a:t>
            </a:r>
            <a:r>
              <a:rPr lang="en-US" dirty="0"/>
              <a:t>/</a:t>
            </a:r>
            <a:r>
              <a:rPr lang="en-US" dirty="0" err="1"/>
              <a:t>birthdefects</a:t>
            </a:r>
            <a:r>
              <a:rPr lang="en-US" dirty="0"/>
              <a:t>/</a:t>
            </a:r>
            <a:r>
              <a:rPr lang="en-US" dirty="0" err="1"/>
              <a:t>anencephaly.html</a:t>
            </a:r>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11</a:t>
            </a:fld>
            <a:endParaRPr lang="en-US"/>
          </a:p>
        </p:txBody>
      </p:sp>
    </p:spTree>
    <p:extLst>
      <p:ext uri="{BB962C8B-B14F-4D97-AF65-F5344CB8AC3E}">
        <p14:creationId xmlns:p14="http://schemas.microsoft.com/office/powerpoint/2010/main" val="19375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diagnosis of anencephaly is often diagnosed on first on ultrasound where these malformations can be seen while in utero. Certain serum studies and </a:t>
            </a:r>
            <a:r>
              <a:rPr lang="en-US" sz="1200" dirty="0" err="1"/>
              <a:t>amniocentisis</a:t>
            </a:r>
            <a:r>
              <a:rPr lang="en-US" sz="1200" dirty="0"/>
              <a:t> can also reveal changes indicative of anencephaly. If missed during pregnancy, anencephaly will be quickly diagnosed after birth based on visual malformations.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sadly no cure or treatment for anencephaly and is almost always fatal shortly after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https://garystockbridge617.getarchive.net/amp/media/anencephalic-baby-a6a02d</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12</a:t>
            </a:fld>
            <a:endParaRPr lang="en-US"/>
          </a:p>
        </p:txBody>
      </p:sp>
    </p:spTree>
    <p:extLst>
      <p:ext uri="{BB962C8B-B14F-4D97-AF65-F5344CB8AC3E}">
        <p14:creationId xmlns:p14="http://schemas.microsoft.com/office/powerpoint/2010/main" val="1713641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Nursing Considerations and Patient Education for anencephaly are quite different than for most of the conditions we will discuss due to the fact that this is a fatal condition. Because there is no treatment, nursing care should focus on parent and maternal support and palliative care for the infant.  It is estimated by the CDC that about 75% of babies with anencephaly are stillborn.</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13</a:t>
            </a:fld>
            <a:endParaRPr lang="en-US"/>
          </a:p>
        </p:txBody>
      </p:sp>
    </p:spTree>
    <p:extLst>
      <p:ext uri="{BB962C8B-B14F-4D97-AF65-F5344CB8AC3E}">
        <p14:creationId xmlns:p14="http://schemas.microsoft.com/office/powerpoint/2010/main" val="13974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Hydrocephalus is a condition in which there is a buildup of cerebral spinal fluid in the ventricles of the brain. In a normal body, cerebrospinal fluid flows normally through the ventricles to the brain and spinal column. For a variety of reasons when hydrocephalus occurs, there’s either an obstruction of flow of cerebrospinal fluid, or excess amount of spinal fluid. Regardless of the cause this increase in cerebrospinal fluid places, additional pressure on the brain, causing damage to the tissue of the brain and can leads to numerous neurologic complications. </a:t>
            </a:r>
          </a:p>
          <a:p>
            <a:endParaRPr lang="en-US" dirty="0"/>
          </a:p>
          <a:p>
            <a:r>
              <a:rPr lang="en-US" dirty="0"/>
              <a:t>Hydrocephalus is typically not a condition but rather a side effect or symptom of that can accompany a variety of conditions, although congenital hydrocephalus can occur. Other causes include </a:t>
            </a:r>
            <a:r>
              <a:rPr lang="en-US" dirty="0" err="1"/>
              <a:t>chiari</a:t>
            </a:r>
            <a:r>
              <a:rPr lang="en-US" dirty="0"/>
              <a:t> malformation, neural tube defects such as spina bifida which was have already discussed, congenital brain malformations, tumors or cysts such as </a:t>
            </a:r>
            <a:r>
              <a:rPr lang="en-US" dirty="0" err="1"/>
              <a:t>arachoid</a:t>
            </a:r>
            <a:r>
              <a:rPr lang="en-US" dirty="0"/>
              <a:t> cysts, infections including meningitis which we will discuss more in a few minutes, traumatic brain injuries</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14</a:t>
            </a:fld>
            <a:endParaRPr lang="en-US"/>
          </a:p>
        </p:txBody>
      </p:sp>
    </p:spTree>
    <p:extLst>
      <p:ext uri="{BB962C8B-B14F-4D97-AF65-F5344CB8AC3E}">
        <p14:creationId xmlns:p14="http://schemas.microsoft.com/office/powerpoint/2010/main" val="416938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Symptoms </a:t>
            </a:r>
            <a:r>
              <a:rPr lang="en-US" sz="2600" dirty="0"/>
              <a:t>commonly seen in infants include Increase head circumference, bulging fontanels, vomiting or poor feeding, lethargy, irritability, and seizures. In children and adults these symptoms are very similar but just are expressed by the individual differently. These symptoms include headache, blurred vision which the older child can now report themselves, delayed pupil response on exam, lethargy or extreme fatigue, reported nausea/ Vomiting, irritability or change in mood and personality, decreased coordination or balance issues </a:t>
            </a:r>
          </a:p>
          <a:p>
            <a:pPr marL="0" indent="0">
              <a:buNone/>
            </a:pPr>
            <a:endParaRPr lang="en-US" sz="2600" dirty="0"/>
          </a:p>
          <a:p>
            <a:pPr marL="0" indent="0">
              <a:buNone/>
            </a:pPr>
            <a:r>
              <a:rPr lang="en-US" sz="2600" dirty="0"/>
              <a:t>https://</a:t>
            </a:r>
            <a:r>
              <a:rPr lang="en-US" sz="2600" dirty="0" err="1"/>
              <a:t>www.pexels.com</a:t>
            </a:r>
            <a:r>
              <a:rPr lang="en-US" sz="2600" dirty="0"/>
              <a:t>/photo/crying-newborn-baby-15128069/</a:t>
            </a:r>
          </a:p>
          <a:p>
            <a:pPr marL="0" indent="0">
              <a:buNone/>
            </a:pPr>
            <a:endParaRPr lang="en-US" sz="2600" dirty="0"/>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15</a:t>
            </a:fld>
            <a:endParaRPr lang="en-US"/>
          </a:p>
        </p:txBody>
      </p:sp>
    </p:spTree>
    <p:extLst>
      <p:ext uri="{BB962C8B-B14F-4D97-AF65-F5344CB8AC3E}">
        <p14:creationId xmlns:p14="http://schemas.microsoft.com/office/powerpoint/2010/main" val="119331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Hydrocephalus can be diagnosed several ways. Imaging such as CT or MRI will help to determine if there are enlarged ventricles. In infants, ultrasound of the head is often used since it is cheaper, quicker and more tolerable to the infant. Never underestimate the importance of physical exam. While a physical exam cannot definitively diagnose hydrocephalus, it can be very instrumental in leading to the ordering of proper tests and lead to the right diagnosis. And lastly, lumbar puncture can be done and will often demonstrate increased opening pressures. </a:t>
            </a:r>
          </a:p>
          <a:p>
            <a:pPr marL="0" indent="0">
              <a:buFontTx/>
              <a:buNone/>
            </a:pPr>
            <a:endParaRPr lang="en-US" sz="1200" dirty="0"/>
          </a:p>
          <a:p>
            <a:pPr>
              <a:buFontTx/>
              <a:buNone/>
            </a:pPr>
            <a:r>
              <a:rPr lang="en-US" sz="1200" dirty="0"/>
              <a:t>Patients with hydrocephalus can really range in terms of comorbidities or complications. Some infants and children tolerate treatment well and go one to live a relatively normal life with minimal impact. However other patients can have significant comorbidities including seizures or Epilepsy, long term bladder or bowel issues, developmental and/or cognitive disabilities, vision changes or loss, and if left untreated, death. While some of these outcomes are inevitable, it is critical to identify symptoms of hydrocephalus quickly to expedite interventions and improve outcomes. </a:t>
            </a:r>
          </a:p>
          <a:p>
            <a:pPr marL="342900" indent="-342900">
              <a:buFontTx/>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16</a:t>
            </a:fld>
            <a:endParaRPr lang="en-US"/>
          </a:p>
        </p:txBody>
      </p:sp>
    </p:spTree>
    <p:extLst>
      <p:ext uri="{BB962C8B-B14F-4D97-AF65-F5344CB8AC3E}">
        <p14:creationId xmlns:p14="http://schemas.microsoft.com/office/powerpoint/2010/main" val="204457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80808"/>
                </a:solidFill>
                <a:effectLst/>
                <a:latin typeface="mayo-sans"/>
              </a:rPr>
              <a:t>The most common treatment for hydrocephalus is the surgical insertion of a drainage system, called a shunt. It consists of a long, flexible tube with a valve that keeps fluid from the brain flowing in the right direction and at the proper rate.</a:t>
            </a:r>
          </a:p>
          <a:p>
            <a:pPr algn="l"/>
            <a:r>
              <a:rPr lang="en-US" b="0" i="0" dirty="0">
                <a:solidFill>
                  <a:srgbClr val="080808"/>
                </a:solidFill>
                <a:effectLst/>
                <a:latin typeface="mayo-sans"/>
              </a:rPr>
              <a:t>One end of the tubing is usually placed in one of the brain's ventricles. The tubing is then tunneled under the skin to another part of the body — such as the abdomen or a heart chamber — where the excess fluid can be more easily absorbed.</a:t>
            </a:r>
          </a:p>
          <a:p>
            <a:pPr algn="l"/>
            <a:r>
              <a:rPr lang="en-US" b="0" i="0" dirty="0">
                <a:solidFill>
                  <a:srgbClr val="080808"/>
                </a:solidFill>
                <a:effectLst/>
                <a:latin typeface="mayo-sans"/>
              </a:rPr>
              <a:t>People who have hydrocephalus usually need a shunt system for the rest of their lives. They require regular monitoring.</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17</a:t>
            </a:fld>
            <a:endParaRPr lang="en-US"/>
          </a:p>
        </p:txBody>
      </p:sp>
    </p:spTree>
    <p:extLst>
      <p:ext uri="{BB962C8B-B14F-4D97-AF65-F5344CB8AC3E}">
        <p14:creationId xmlns:p14="http://schemas.microsoft.com/office/powerpoint/2010/main" val="3012498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Nursing interventions for these patients includes early recognition of symptoms of increased intracranial pressure which includes knowing which symptoms to watch for as well as being well versed in neurologic exams. For patients diagnosed with hydrocephalus, these families need to be educated on signs and symptoms to watch for increased intracranial pressure throughout the lifespan as blockage, infection or growth can impair the shunt at any time</a:t>
            </a:r>
          </a:p>
          <a:p>
            <a:r>
              <a:rPr lang="en-US" sz="1200" dirty="0"/>
              <a:t>Some children will go on to have long term complications such as developmental delays, mobility impairments and seizures. </a:t>
            </a:r>
          </a:p>
          <a:p>
            <a:r>
              <a:rPr lang="en-US" sz="1200" dirty="0"/>
              <a:t>Care team may involve neurosurgery, neurology, OT, PT, social work and developmental providers.</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18</a:t>
            </a:fld>
            <a:endParaRPr lang="en-US"/>
          </a:p>
        </p:txBody>
      </p:sp>
    </p:spTree>
    <p:extLst>
      <p:ext uri="{BB962C8B-B14F-4D97-AF65-F5344CB8AC3E}">
        <p14:creationId xmlns:p14="http://schemas.microsoft.com/office/powerpoint/2010/main" val="409621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shift our focus to infectious causes of neurologic conditions in the pediatric patient. You will not that some of these overlap closely with some of the conditions we have already talked about such as hydrocephalus </a:t>
            </a:r>
          </a:p>
        </p:txBody>
      </p:sp>
      <p:sp>
        <p:nvSpPr>
          <p:cNvPr id="4" name="Slide Number Placeholder 3"/>
          <p:cNvSpPr>
            <a:spLocks noGrp="1"/>
          </p:cNvSpPr>
          <p:nvPr>
            <p:ph type="sldNum" sz="quarter" idx="5"/>
          </p:nvPr>
        </p:nvSpPr>
        <p:spPr/>
        <p:txBody>
          <a:bodyPr/>
          <a:lstStyle/>
          <a:p>
            <a:fld id="{14B303C8-2AAE-6F4F-9715-3E84D3936658}" type="slidenum">
              <a:rPr lang="en-US" smtClean="0"/>
              <a:t>19</a:t>
            </a:fld>
            <a:endParaRPr lang="en-US"/>
          </a:p>
        </p:txBody>
      </p:sp>
    </p:spTree>
    <p:extLst>
      <p:ext uri="{BB962C8B-B14F-4D97-AF65-F5344CB8AC3E}">
        <p14:creationId xmlns:p14="http://schemas.microsoft.com/office/powerpoint/2010/main" val="216109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itchFamily="2" charset="2"/>
              <a:buNone/>
            </a:pPr>
            <a:endParaRPr lang="en-US" sz="1200" dirty="0"/>
          </a:p>
          <a:p>
            <a:pPr marL="0" indent="0" algn="l">
              <a:buFont typeface="Wingdings" pitchFamily="2" charset="2"/>
              <a:buNone/>
            </a:pPr>
            <a:r>
              <a:rPr lang="en-US" sz="1200" dirty="0"/>
              <a:t>The learning objectives for todays presentation are to identify differences in pediatric neurologic assessment, pathophysiology and neurologic assessment of the pediatric patient. </a:t>
            </a:r>
          </a:p>
          <a:p>
            <a:pPr marL="0" indent="0" algn="l">
              <a:buFont typeface="Wingdings" pitchFamily="2" charset="2"/>
              <a:buNone/>
            </a:pPr>
            <a:r>
              <a:rPr lang="en-US" sz="1200" dirty="0"/>
              <a:t>Identify underlying pathophysiology of neural tube defects in addition to common pediatric conditions resulting from neural tube defects.</a:t>
            </a:r>
          </a:p>
          <a:p>
            <a:pPr marL="0" indent="0" algn="l">
              <a:buFont typeface="Wingdings" pitchFamily="2" charset="2"/>
              <a:buNone/>
            </a:pPr>
            <a:r>
              <a:rPr lang="en-US" sz="1200" dirty="0"/>
              <a:t>We will discuss hydrocephalus as well as the underlying causes of this condition, the nursing exam and anticipated diagnostic workup of this condition and nursing role in quick identification and intervention to reduce comorbidities.</a:t>
            </a:r>
          </a:p>
          <a:p>
            <a:pPr marL="0" indent="0" algn="l">
              <a:buFont typeface="Wingdings" pitchFamily="2" charset="2"/>
              <a:buNone/>
            </a:pPr>
            <a:r>
              <a:rPr lang="en-US" sz="1200" dirty="0"/>
              <a:t>And lastly, We will discuss meningitis and encephalitis, looking at the common underlying causes of infectious injury to the brain as well as workup, treatment and nursing considerations. </a:t>
            </a:r>
          </a:p>
          <a:p>
            <a:pPr marL="0" indent="0"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a:t>
            </a:fld>
            <a:endParaRPr lang="en-US"/>
          </a:p>
        </p:txBody>
      </p:sp>
    </p:spTree>
    <p:extLst>
      <p:ext uri="{BB962C8B-B14F-4D97-AF65-F5344CB8AC3E}">
        <p14:creationId xmlns:p14="http://schemas.microsoft.com/office/powerpoint/2010/main" val="2450839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Encephalitis is a condition that occurs when there is inflammation to the brain tissue. This can happen for a variety of reasons, but common causes include viral or bacterial infection such as West Nile Virus, herpes simplex virus, enteroviruses, measles, mumps, rubella. Other causes can include autoimmune disease and injury to the brain. </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20</a:t>
            </a:fld>
            <a:endParaRPr lang="en-US"/>
          </a:p>
        </p:txBody>
      </p:sp>
    </p:spTree>
    <p:extLst>
      <p:ext uri="{BB962C8B-B14F-4D97-AF65-F5344CB8AC3E}">
        <p14:creationId xmlns:p14="http://schemas.microsoft.com/office/powerpoint/2010/main" val="296432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can vary greatly based on the severity as well as the areas of the brain that are affected. Common symptoms include </a:t>
            </a:r>
          </a:p>
          <a:p>
            <a:r>
              <a:rPr lang="en-US" dirty="0"/>
              <a:t>Fever</a:t>
            </a:r>
          </a:p>
          <a:p>
            <a:r>
              <a:rPr lang="en-US" dirty="0"/>
              <a:t>Headache</a:t>
            </a:r>
          </a:p>
          <a:p>
            <a:r>
              <a:rPr lang="en-US" dirty="0"/>
              <a:t>Neck stiffness</a:t>
            </a:r>
          </a:p>
          <a:p>
            <a:r>
              <a:rPr lang="en-US" dirty="0"/>
              <a:t>Photophobia</a:t>
            </a:r>
          </a:p>
          <a:p>
            <a:r>
              <a:rPr lang="en-US" dirty="0"/>
              <a:t>Lethargy</a:t>
            </a:r>
          </a:p>
          <a:p>
            <a:r>
              <a:rPr lang="en-US" dirty="0"/>
              <a:t>Gait instability</a:t>
            </a:r>
          </a:p>
          <a:p>
            <a:r>
              <a:rPr lang="en-US" dirty="0"/>
              <a:t>Seizures</a:t>
            </a:r>
          </a:p>
          <a:p>
            <a:r>
              <a:rPr lang="en-US" dirty="0"/>
              <a:t>Confusion or change in behavior.</a:t>
            </a:r>
          </a:p>
          <a:p>
            <a:endParaRPr lang="en-US" dirty="0"/>
          </a:p>
          <a:p>
            <a:r>
              <a:rPr lang="en-US" dirty="0"/>
              <a:t>When diagnosing encephalitis, a thorough history is key! Ask the patient/family about travel, vaccination history, tick  bites, and other red flags for encephalitis.  Lumbar punctures can be done to check CSF, and can reveal infections, increased protein or low glucose and increased opening pressures which will be helpful in treating the underlying cause. A CT scan or MRI may be obtained and would likely reveal the inflammation of the brain. An EEG may be done to rule out seizures (or understand burden of seizures) if there is concern for clinical seizure activity or altered mental status. And lastly a full infection work up should be done, working to find that underlying cause. this includes CBC, CMP, UA, blood cultures</a:t>
            </a:r>
          </a:p>
          <a:p>
            <a:endParaRPr lang="en-US" dirty="0"/>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21</a:t>
            </a:fld>
            <a:endParaRPr lang="en-US"/>
          </a:p>
        </p:txBody>
      </p:sp>
    </p:spTree>
    <p:extLst>
      <p:ext uri="{BB962C8B-B14F-4D97-AF65-F5344CB8AC3E}">
        <p14:creationId xmlns:p14="http://schemas.microsoft.com/office/powerpoint/2010/main" val="261150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hydrocephalus, long term comorbidities for encephalitis can vary greatly by child. Some children do quite well with quick intervention and can have minimal long term impacts. However, many children can go one to develop epilepsy (sometimes even years later) as well as learning and cognitive disabilities. </a:t>
            </a:r>
          </a:p>
        </p:txBody>
      </p:sp>
      <p:sp>
        <p:nvSpPr>
          <p:cNvPr id="4" name="Slide Number Placeholder 3"/>
          <p:cNvSpPr>
            <a:spLocks noGrp="1"/>
          </p:cNvSpPr>
          <p:nvPr>
            <p:ph type="sldNum" sz="quarter" idx="5"/>
          </p:nvPr>
        </p:nvSpPr>
        <p:spPr/>
        <p:txBody>
          <a:bodyPr/>
          <a:lstStyle/>
          <a:p>
            <a:fld id="{14B303C8-2AAE-6F4F-9715-3E84D3936658}" type="slidenum">
              <a:rPr lang="en-US" smtClean="0"/>
              <a:t>22</a:t>
            </a:fld>
            <a:endParaRPr lang="en-US"/>
          </a:p>
        </p:txBody>
      </p:sp>
    </p:spTree>
    <p:extLst>
      <p:ext uri="{BB962C8B-B14F-4D97-AF65-F5344CB8AC3E}">
        <p14:creationId xmlns:p14="http://schemas.microsoft.com/office/powerpoint/2010/main" val="3235418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Treatment for encephalitis will depend on the underlying cause. The </a:t>
            </a:r>
            <a:r>
              <a:rPr lang="en-US" sz="1200" dirty="0"/>
              <a:t>key here, as with many of the conditions we are discussing today, is to identify the cause and treating early. Many patients will require close monitoring in the hospital and some even in the PICU. IV antibiotics, steroids, IVIG, are all potential options to treat depending on severity and cause </a:t>
            </a:r>
          </a:p>
          <a:p>
            <a:pPr>
              <a:buFontTx/>
              <a:buChar char="-"/>
            </a:pPr>
            <a:r>
              <a:rPr lang="en-US" sz="1200" dirty="0"/>
              <a:t>For autoimmune cause, immunosuppressants are sometimes used</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23</a:t>
            </a:fld>
            <a:endParaRPr lang="en-US"/>
          </a:p>
        </p:txBody>
      </p:sp>
    </p:spTree>
    <p:extLst>
      <p:ext uri="{BB962C8B-B14F-4D97-AF65-F5344CB8AC3E}">
        <p14:creationId xmlns:p14="http://schemas.microsoft.com/office/powerpoint/2010/main" val="3485296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These patients will very often require hospitalization and even PICU admission depending on level of severity. </a:t>
            </a:r>
            <a:r>
              <a:rPr lang="en-US" sz="1200" dirty="0"/>
              <a:t>Patient team will typically include nursing, neuro-immunology, infectious disease, neurology and PT, OT and rehab post inflammation. Again, Nursing role should focus on great intake and detailed history.</a:t>
            </a:r>
          </a:p>
          <a:p>
            <a:pPr>
              <a:buFontTx/>
              <a:buChar char="-"/>
            </a:pPr>
            <a:r>
              <a:rPr lang="en-US" sz="1200" dirty="0"/>
              <a:t>During the acute phase diagnosis, critical care management and skills such as IV antibiotics administration.</a:t>
            </a:r>
          </a:p>
          <a:p>
            <a:pPr>
              <a:buFontTx/>
              <a:buChar char="-"/>
            </a:pPr>
            <a:r>
              <a:rPr lang="en-US" sz="1200" dirty="0"/>
              <a:t>Parent and caregiver support are important</a:t>
            </a:r>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24</a:t>
            </a:fld>
            <a:endParaRPr lang="en-US"/>
          </a:p>
        </p:txBody>
      </p:sp>
    </p:spTree>
    <p:extLst>
      <p:ext uri="{BB962C8B-B14F-4D97-AF65-F5344CB8AC3E}">
        <p14:creationId xmlns:p14="http://schemas.microsoft.com/office/powerpoint/2010/main" val="2361793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Meningitis occurs when there is an infection in the cerebrospinal fluid (CSF) leading to inflammation of the brain and spinal cord. Not all cases of encephalitis will </a:t>
            </a:r>
            <a:r>
              <a:rPr lang="en-US"/>
              <a:t>have meningitis, but </a:t>
            </a:r>
            <a:endParaRPr lang="en-US" dirty="0"/>
          </a:p>
          <a:p>
            <a:r>
              <a:rPr lang="en-US" dirty="0"/>
              <a:t>Typical causes include bacterial, viral or fungal infections as well as more rarely parasites.</a:t>
            </a:r>
          </a:p>
          <a:p>
            <a:r>
              <a:rPr lang="en-US" dirty="0" err="1"/>
              <a:t>Menengitis</a:t>
            </a:r>
            <a:r>
              <a:rPr lang="en-US" dirty="0"/>
              <a:t> can cause encephalitis when it leads to inflammation of the brain, so the two diagnosis can go hand in hand.</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25</a:t>
            </a:fld>
            <a:endParaRPr lang="en-US"/>
          </a:p>
        </p:txBody>
      </p:sp>
    </p:spTree>
    <p:extLst>
      <p:ext uri="{BB962C8B-B14F-4D97-AF65-F5344CB8AC3E}">
        <p14:creationId xmlns:p14="http://schemas.microsoft.com/office/powerpoint/2010/main" val="3393075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Inflammation of the brain and spinal cord </a:t>
            </a:r>
            <a:r>
              <a:rPr lang="en-US" dirty="0" err="1"/>
              <a:t>membraines</a:t>
            </a:r>
            <a:r>
              <a:rPr lang="en-US" dirty="0"/>
              <a:t> cause pain due to inflamed meninges </a:t>
            </a:r>
            <a:r>
              <a:rPr lang="en-US" dirty="0" err="1"/>
              <a:t>cuause</a:t>
            </a:r>
            <a:r>
              <a:rPr lang="en-US" dirty="0"/>
              <a:t> pain. </a:t>
            </a:r>
          </a:p>
          <a:p>
            <a:endParaRPr lang="en-US" dirty="0"/>
          </a:p>
          <a:p>
            <a:r>
              <a:rPr lang="en-US" dirty="0" err="1"/>
              <a:t>mintchipdesigns</a:t>
            </a:r>
            <a:r>
              <a:rPr lang="en-US" dirty="0"/>
              <a:t>, CC0, via Wikimedia Commons</a:t>
            </a:r>
          </a:p>
          <a:p>
            <a:endParaRPr lang="en-US" dirty="0"/>
          </a:p>
          <a:p>
            <a:r>
              <a:rPr lang="en-US" dirty="0"/>
              <a:t>https://</a:t>
            </a:r>
            <a:r>
              <a:rPr lang="en-US" dirty="0" err="1"/>
              <a:t>commons.wikimedia.org</a:t>
            </a:r>
            <a:r>
              <a:rPr lang="en-US" dirty="0"/>
              <a:t>/wiki/File:ChildwithHeadAche_2010.jpg</a:t>
            </a:r>
          </a:p>
        </p:txBody>
      </p:sp>
      <p:sp>
        <p:nvSpPr>
          <p:cNvPr id="4" name="Slide Number Placeholder 3"/>
          <p:cNvSpPr>
            <a:spLocks noGrp="1"/>
          </p:cNvSpPr>
          <p:nvPr>
            <p:ph type="sldNum" sz="quarter" idx="5"/>
          </p:nvPr>
        </p:nvSpPr>
        <p:spPr/>
        <p:txBody>
          <a:bodyPr/>
          <a:lstStyle/>
          <a:p>
            <a:fld id="{14B303C8-2AAE-6F4F-9715-3E84D3936658}" type="slidenum">
              <a:rPr lang="en-US" smtClean="0"/>
              <a:t>26</a:t>
            </a:fld>
            <a:endParaRPr lang="en-US"/>
          </a:p>
        </p:txBody>
      </p:sp>
    </p:spTree>
    <p:extLst>
      <p:ext uri="{BB962C8B-B14F-4D97-AF65-F5344CB8AC3E}">
        <p14:creationId xmlns:p14="http://schemas.microsoft.com/office/powerpoint/2010/main" val="200204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www.ncbi.nlm.nih.gov</a:t>
            </a:r>
            <a:r>
              <a:rPr lang="en-US" dirty="0"/>
              <a:t>/</a:t>
            </a:r>
            <a:r>
              <a:rPr lang="en-US" dirty="0" err="1"/>
              <a:t>pmc</a:t>
            </a:r>
            <a:r>
              <a:rPr lang="en-US" dirty="0"/>
              <a:t>/articles/PMC8001510/</a:t>
            </a:r>
          </a:p>
        </p:txBody>
      </p:sp>
      <p:sp>
        <p:nvSpPr>
          <p:cNvPr id="4" name="Slide Number Placeholder 3"/>
          <p:cNvSpPr>
            <a:spLocks noGrp="1"/>
          </p:cNvSpPr>
          <p:nvPr>
            <p:ph type="sldNum" sz="quarter" idx="5"/>
          </p:nvPr>
        </p:nvSpPr>
        <p:spPr/>
        <p:txBody>
          <a:bodyPr/>
          <a:lstStyle/>
          <a:p>
            <a:fld id="{14B303C8-2AAE-6F4F-9715-3E84D3936658}" type="slidenum">
              <a:rPr lang="en-US" smtClean="0"/>
              <a:t>27</a:t>
            </a:fld>
            <a:endParaRPr lang="en-US"/>
          </a:p>
        </p:txBody>
      </p:sp>
    </p:spTree>
    <p:extLst>
      <p:ext uri="{BB962C8B-B14F-4D97-AF65-F5344CB8AC3E}">
        <p14:creationId xmlns:p14="http://schemas.microsoft.com/office/powerpoint/2010/main" val="1576354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considerations  for the patient with meningitis are quite similar to those we have discussed for encephalitis. Close monitoring and hospitalization will likely be required, as well as administration of treatments including antibiotics, fluids and/or steroids. </a:t>
            </a:r>
          </a:p>
          <a:p>
            <a:r>
              <a:rPr lang="en-US" dirty="0"/>
              <a:t>Parent education about the disease and treatment will help alleviate fears and foster collaboration between the parents and treatment team. </a:t>
            </a:r>
          </a:p>
          <a:p>
            <a:endParaRPr lang="en-US" dirty="0"/>
          </a:p>
          <a:p>
            <a:r>
              <a:rPr lang="en-US" dirty="0"/>
              <a:t>However a real key nursing role is to help prevent meningitis when possible. Vaccinations are a hot topic today, however they remain the number one way to reduce incidence and comorbidities of meningitis. Vaccinations can include H </a:t>
            </a:r>
            <a:r>
              <a:rPr lang="en-US" dirty="0" err="1"/>
              <a:t>InfluenzAe</a:t>
            </a:r>
            <a:r>
              <a:rPr lang="en-US" dirty="0"/>
              <a:t> or Hib, S new-</a:t>
            </a:r>
            <a:r>
              <a:rPr lang="en-US" dirty="0" err="1"/>
              <a:t>mon</a:t>
            </a:r>
            <a:r>
              <a:rPr lang="en-US" dirty="0"/>
              <a:t>-yay, Nee-</a:t>
            </a:r>
            <a:r>
              <a:rPr lang="en-US" dirty="0" err="1"/>
              <a:t>seria</a:t>
            </a:r>
            <a:r>
              <a:rPr lang="en-US" dirty="0"/>
              <a:t> </a:t>
            </a:r>
            <a:r>
              <a:rPr lang="en-US" dirty="0" err="1"/>
              <a:t>meningi</a:t>
            </a:r>
            <a:r>
              <a:rPr lang="en-US" dirty="0"/>
              <a:t>-das, as well as the </a:t>
            </a:r>
            <a:r>
              <a:rPr lang="en-US" dirty="0" err="1"/>
              <a:t>Meningicoccal</a:t>
            </a:r>
            <a:r>
              <a:rPr lang="en-US" dirty="0"/>
              <a:t> vaccine.</a:t>
            </a:r>
          </a:p>
          <a:p>
            <a:endParaRPr lang="en-US" dirty="0"/>
          </a:p>
          <a:p>
            <a:r>
              <a:rPr lang="en-US" dirty="0"/>
              <a:t>Education during travel can help prevent other causes of </a:t>
            </a:r>
            <a:r>
              <a:rPr lang="en-US" dirty="0" err="1"/>
              <a:t>meningites</a:t>
            </a:r>
            <a:r>
              <a:rPr lang="en-US" dirty="0"/>
              <a:t> for example caution with water sources when traveling internationally to avoid malaria. </a:t>
            </a:r>
          </a:p>
          <a:p>
            <a:endParaRPr lang="en-US" dirty="0"/>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29</a:t>
            </a:fld>
            <a:endParaRPr lang="en-US"/>
          </a:p>
        </p:txBody>
      </p:sp>
    </p:spTree>
    <p:extLst>
      <p:ext uri="{BB962C8B-B14F-4D97-AF65-F5344CB8AC3E}">
        <p14:creationId xmlns:p14="http://schemas.microsoft.com/office/powerpoint/2010/main" val="162803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sz="1200" dirty="0"/>
              <a:t>Looking at differences in the pediatric brain and central nervous system helps to guide our understanding of how the conditions we will discuss present in pediatrics. In infancy the brain constitutes approximately 10-12% of the newborn’s body weight, as compared to 2% in the adult body.</a:t>
            </a:r>
          </a:p>
          <a:p>
            <a:pPr marL="0" indent="0">
              <a:buFont typeface="Wingdings" pitchFamily="2" charset="2"/>
              <a:buNone/>
            </a:pPr>
            <a:r>
              <a:rPr lang="en-US" sz="1200" dirty="0"/>
              <a:t>In the first year of life the brain actually doubles in size and continues to grow rapidly to approximately 80% of the adult brain by 3 years of age. By 5 years of age the brain will have grown to nearly 90% of the final adult size. </a:t>
            </a:r>
          </a:p>
          <a:p>
            <a:pPr marL="0" indent="0">
              <a:buFont typeface="Arial" panose="020B0604020202020204" pitchFamily="34" charset="0"/>
              <a:buNone/>
            </a:pPr>
            <a:endParaRPr lang="en-US" sz="1200" dirty="0"/>
          </a:p>
          <a:p>
            <a:pPr marL="0" indent="0">
              <a:buFont typeface="Wingdings" pitchFamily="2" charset="2"/>
              <a:buNone/>
            </a:pPr>
            <a:r>
              <a:rPr lang="en-US" sz="1200" dirty="0"/>
              <a:t>Another thing to note is that in infancy the brain is highly vascular to support this rapid growth.</a:t>
            </a:r>
          </a:p>
          <a:p>
            <a:pPr marL="0" indent="0">
              <a:buFont typeface="Arial" panose="020B0604020202020204" pitchFamily="34" charset="0"/>
              <a:buNone/>
            </a:pPr>
            <a:endParaRPr lang="en-US" sz="1200" dirty="0"/>
          </a:p>
          <a:p>
            <a:pPr marL="0" indent="0">
              <a:buFont typeface="Wingdings" pitchFamily="2" charset="2"/>
              <a:buNone/>
            </a:pPr>
            <a:r>
              <a:rPr lang="en-US" sz="1200" dirty="0"/>
              <a:t>In infancy the fontanels are open and will not fully fuse until age around age 18 months. The posterior fontanelle is typically the first to close around age 2 months, and the anterior fontanelle closes between 7-18 months. </a:t>
            </a:r>
          </a:p>
          <a:p>
            <a:pPr marL="0" indent="0">
              <a:buFont typeface="Arial" panose="020B0604020202020204" pitchFamily="34" charset="0"/>
              <a:buNone/>
            </a:pPr>
            <a:endParaRPr lang="en-US" sz="1200" dirty="0"/>
          </a:p>
          <a:p>
            <a:pPr marL="0" indent="0">
              <a:buFont typeface="Wingdings" pitchFamily="2" charset="2"/>
              <a:buNone/>
            </a:pPr>
            <a:r>
              <a:rPr lang="en-US" sz="1200" dirty="0"/>
              <a:t>And lastly, infants have around 50ml of cerebrospinal fluid compared to adults who have around 150ml. </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3</a:t>
            </a:fld>
            <a:endParaRPr lang="en-US"/>
          </a:p>
        </p:txBody>
      </p:sp>
    </p:spTree>
    <p:extLst>
      <p:ext uri="{BB962C8B-B14F-4D97-AF65-F5344CB8AC3E}">
        <p14:creationId xmlns:p14="http://schemas.microsoft.com/office/powerpoint/2010/main" val="224192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red flags you will need to be aware of in the infant and pediatric population, many of which will be discussed as we navigate our way through the different conditions. However lets talk about a few key red flags to watch for in this population. When a pediatric patient starts falling off or failing to progress in their developmental milestones this is cause for concern and closer monitoring. When pediatric reflexes, such as the Babinski reflex which should disappear by age 2, suddenly re-emerge or fail to go away this can indicate a disorder of the central nerves system. Head circumference is something that will be monitored frequently in pediatrics due to the expected rapid grown in brain during the first five years of life. However, when there is a sudden unexpected or significant change in head circumference or bulging fontanelles this can indicant increased intracranial pressure. </a:t>
            </a:r>
          </a:p>
          <a:p>
            <a:endParaRPr lang="en-US" dirty="0"/>
          </a:p>
          <a:p>
            <a:r>
              <a:rPr lang="en-US" dirty="0"/>
              <a:t>Obtaining a good neuro exam in the pediatric patient can be difficult and findings can often appear abnormal if the child is non compliant, fussy or shy. Making the exam into an interactive game can go a long ways to not only obtaining a proper exam, but also building rapport with the patient and decreasing fears. Examples of this include asking more age relevant questions to assess mental status, for example asking about a favorite stuffed animal, pets, favorite toys. Using a light up ball in your hand can make the patient more interested in following it with their eyes to assess for extraocular eye movements. Using that same ball you can play a game where the child touches the ball with their finger and then touches their nose to assess for coordination. Playing </a:t>
            </a:r>
            <a:r>
              <a:rPr lang="en-US" dirty="0" err="1"/>
              <a:t>simon</a:t>
            </a:r>
            <a:r>
              <a:rPr lang="en-US" dirty="0"/>
              <a:t> says can be a great game to elicit just about any cranial nerve test, for example raising your eyebrows, smiling, frowning, puffing up your cheeks and so on. </a:t>
            </a:r>
          </a:p>
          <a:p>
            <a:endParaRPr lang="en-US" dirty="0"/>
          </a:p>
          <a:p>
            <a:r>
              <a:rPr lang="en-US" dirty="0"/>
              <a:t>And lastly, try to assess gait while they are doing a task such as following you to get a sticker, play “walk the line” or jumping from tile to tile. All of these simple things allow for you to get a great assessment while engaging the child. </a:t>
            </a:r>
          </a:p>
        </p:txBody>
      </p:sp>
      <p:sp>
        <p:nvSpPr>
          <p:cNvPr id="4" name="Slide Number Placeholder 3"/>
          <p:cNvSpPr>
            <a:spLocks noGrp="1"/>
          </p:cNvSpPr>
          <p:nvPr>
            <p:ph type="sldNum" sz="quarter" idx="5"/>
          </p:nvPr>
        </p:nvSpPr>
        <p:spPr/>
        <p:txBody>
          <a:bodyPr/>
          <a:lstStyle/>
          <a:p>
            <a:fld id="{14B303C8-2AAE-6F4F-9715-3E84D3936658}" type="slidenum">
              <a:rPr lang="en-US" smtClean="0"/>
              <a:t>4</a:t>
            </a:fld>
            <a:endParaRPr lang="en-US"/>
          </a:p>
        </p:txBody>
      </p:sp>
    </p:spTree>
    <p:extLst>
      <p:ext uri="{BB962C8B-B14F-4D97-AF65-F5344CB8AC3E}">
        <p14:creationId xmlns:p14="http://schemas.microsoft.com/office/powerpoint/2010/main" val="260390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tube defects occur when there’s an improper closing or no closure of the neural tube developing the brain and spine. Neural tubes develop very early in pregnancy, in the first trimester, and more specifically in the first 6-8 weeks. While the exact causes of neural tube defects is not fully understood, we do know that factors including genetic causes, nutrition (such as folic acid deficiency) and environmental factors play roles in these defects. The most common conditions resulting from a neural tube defect are spina bifida and anencephaly. </a:t>
            </a:r>
          </a:p>
        </p:txBody>
      </p:sp>
      <p:sp>
        <p:nvSpPr>
          <p:cNvPr id="4" name="Slide Number Placeholder 3"/>
          <p:cNvSpPr>
            <a:spLocks noGrp="1"/>
          </p:cNvSpPr>
          <p:nvPr>
            <p:ph type="sldNum" sz="quarter" idx="5"/>
          </p:nvPr>
        </p:nvSpPr>
        <p:spPr/>
        <p:txBody>
          <a:bodyPr/>
          <a:lstStyle/>
          <a:p>
            <a:fld id="{14B303C8-2AAE-6F4F-9715-3E84D3936658}" type="slidenum">
              <a:rPr lang="en-US" smtClean="0"/>
              <a:t>5</a:t>
            </a:fld>
            <a:endParaRPr lang="en-US"/>
          </a:p>
        </p:txBody>
      </p:sp>
    </p:spTree>
    <p:extLst>
      <p:ext uri="{BB962C8B-B14F-4D97-AF65-F5344CB8AC3E}">
        <p14:creationId xmlns:p14="http://schemas.microsoft.com/office/powerpoint/2010/main" val="276388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main categories of spina bifida which range in terms of severity of the condition. The first is spina bifida occulta, which is the most mild form of spina bifida. As you can see on the image on the right each category is diagnose based off protrusion of the spinal cord. In Spina bifida occulta there is a small space or gap in the spine however, with no herniation of the spinal cord or meninges. This condition occurs to do an incomplete formation of the dorsal midline structures. Because there is no protrusion there’s also no visible exposure of the neural tissue and therefore I may be an appearance as minimal as a dimple. Several different characteristics can exist ranging from a dimple, a hairy patch which is known as hypertrichosis (hyper-tri-co-sis), </a:t>
            </a:r>
            <a:r>
              <a:rPr lang="en-US" dirty="0" err="1"/>
              <a:t>lympoma</a:t>
            </a:r>
            <a:r>
              <a:rPr lang="en-US" dirty="0"/>
              <a:t> also know as </a:t>
            </a:r>
            <a:r>
              <a:rPr lang="en-US" dirty="0" err="1"/>
              <a:t>lipomyelomeningocele</a:t>
            </a:r>
            <a:r>
              <a:rPr lang="en-US" dirty="0"/>
              <a:t> (lipo-</a:t>
            </a:r>
            <a:r>
              <a:rPr lang="en-US" dirty="0" err="1"/>
              <a:t>myelo</a:t>
            </a:r>
            <a:r>
              <a:rPr lang="en-US" dirty="0"/>
              <a:t>-</a:t>
            </a:r>
            <a:r>
              <a:rPr lang="en-US" dirty="0" err="1"/>
              <a:t>menin</a:t>
            </a:r>
            <a:r>
              <a:rPr lang="en-US" dirty="0"/>
              <a:t>-go-</a:t>
            </a:r>
            <a:r>
              <a:rPr lang="en-US" dirty="0" err="1"/>
              <a:t>cele</a:t>
            </a:r>
            <a:r>
              <a:rPr lang="en-US" dirty="0"/>
              <a:t>), or hemangioma, all of which occur around level L5 S1 of the spine. Depending on severity there can also be a condition referred to as tethered cord which occurs when there is traction on the spinal cord. Symptoms of this condition typically include bowel and bladder issues. Because the visible defect is less severe, diagnosis can be delayed particularly if symptoms are also mild, sometimes going undiagnosed into childhood and even adulthood. </a:t>
            </a:r>
          </a:p>
        </p:txBody>
      </p:sp>
      <p:sp>
        <p:nvSpPr>
          <p:cNvPr id="4" name="Slide Number Placeholder 3"/>
          <p:cNvSpPr>
            <a:spLocks noGrp="1"/>
          </p:cNvSpPr>
          <p:nvPr>
            <p:ph type="sldNum" sz="quarter" idx="5"/>
          </p:nvPr>
        </p:nvSpPr>
        <p:spPr/>
        <p:txBody>
          <a:bodyPr/>
          <a:lstStyle/>
          <a:p>
            <a:fld id="{14B303C8-2AAE-6F4F-9715-3E84D3936658}" type="slidenum">
              <a:rPr lang="en-US" smtClean="0"/>
              <a:t>6</a:t>
            </a:fld>
            <a:endParaRPr lang="en-US"/>
          </a:p>
        </p:txBody>
      </p:sp>
    </p:spTree>
    <p:extLst>
      <p:ext uri="{BB962C8B-B14F-4D97-AF65-F5344CB8AC3E}">
        <p14:creationId xmlns:p14="http://schemas.microsoft.com/office/powerpoint/2010/main" val="106515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second form of spina bifida is called a meningocele. Meningocele occurs when there is a sack of fluid that protrudes through the spine. However, the spinal cord is not in the sack. Because of this, there’s typically little to no nerve damage and impact of disability is less significant then with a Myelomeningocele.</a:t>
            </a:r>
          </a:p>
          <a:p>
            <a:r>
              <a:rPr lang="en-US" sz="2000" dirty="0"/>
              <a:t>The third form of spina bifida is Myelomeningocele, this is the most severe form of spina bifida, and occurs when a sack of fluid protrudes through an opening in the spine. In this fluid filled sack is the spinal cord and nerves which then protrude from the spine, often causing damage to the nerves. Because of this, the impact to the infant is much more significant, and can cause severe urinary bladder issues as well as loss of sensation or paralysis in the lower extremities.</a:t>
            </a:r>
          </a:p>
          <a:p>
            <a:endParaRPr lang="en-US" dirty="0"/>
          </a:p>
          <a:p>
            <a:r>
              <a:rPr lang="en-US" dirty="0"/>
              <a:t>https://</a:t>
            </a:r>
            <a:r>
              <a:rPr lang="en-US" dirty="0" err="1"/>
              <a:t>commons.wikimedia.org</a:t>
            </a:r>
            <a:r>
              <a:rPr lang="en-US" dirty="0"/>
              <a:t>/wiki/File:3D_Medical_Animation_Spina_Bifida.jpg</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7</a:t>
            </a:fld>
            <a:endParaRPr lang="en-US"/>
          </a:p>
        </p:txBody>
      </p:sp>
    </p:spTree>
    <p:extLst>
      <p:ext uri="{BB962C8B-B14F-4D97-AF65-F5344CB8AC3E}">
        <p14:creationId xmlns:p14="http://schemas.microsoft.com/office/powerpoint/2010/main" val="189018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comorbidities that accompany spina </a:t>
            </a:r>
            <a:r>
              <a:rPr lang="en-US" dirty="0" err="1"/>
              <a:t>bifia</a:t>
            </a:r>
            <a:r>
              <a:rPr lang="en-US" dirty="0"/>
              <a:t> and very significantly based on the severity of their condition. Common comorbidities include bowel or bladder dysfunction such as neurogenic bladder sometimes requiring catheterization. Hydrocephalus is a common finding that accompanies spina bifida and often requires intervention including shunts as well as long term management. We will discuss this more on its own in a few minutes.</a:t>
            </a:r>
          </a:p>
          <a:p>
            <a:endParaRPr lang="en-US" dirty="0"/>
          </a:p>
          <a:p>
            <a:r>
              <a:rPr lang="en-US" dirty="0"/>
              <a:t>Many patients with spina bifida can go one to develop seizures or epilepsy. </a:t>
            </a:r>
          </a:p>
          <a:p>
            <a:endParaRPr lang="en-US" dirty="0"/>
          </a:p>
          <a:p>
            <a:r>
              <a:rPr lang="en-US" dirty="0"/>
              <a:t>Depending on the severity of of spina bifida and impact to the spinal cord, motor impairments are common and can range from decreased motility and sensation to paralysis.</a:t>
            </a:r>
          </a:p>
          <a:p>
            <a:r>
              <a:rPr lang="en-US" dirty="0"/>
              <a:t>Also, because of nerve damage and decreased sensations, complications such as burns and pressures sores can occur.  </a:t>
            </a:r>
          </a:p>
          <a:p>
            <a:r>
              <a:rPr lang="en-US" dirty="0"/>
              <a:t>One key feature in this patient population is that they very frequently develop a true latex allergy which will be important to be aware of in their medical care. </a:t>
            </a:r>
          </a:p>
        </p:txBody>
      </p:sp>
      <p:sp>
        <p:nvSpPr>
          <p:cNvPr id="4" name="Slide Number Placeholder 3"/>
          <p:cNvSpPr>
            <a:spLocks noGrp="1"/>
          </p:cNvSpPr>
          <p:nvPr>
            <p:ph type="sldNum" sz="quarter" idx="5"/>
          </p:nvPr>
        </p:nvSpPr>
        <p:spPr/>
        <p:txBody>
          <a:bodyPr/>
          <a:lstStyle/>
          <a:p>
            <a:fld id="{14B303C8-2AAE-6F4F-9715-3E84D3936658}" type="slidenum">
              <a:rPr lang="en-US" smtClean="0"/>
              <a:t>8</a:t>
            </a:fld>
            <a:endParaRPr lang="en-US"/>
          </a:p>
        </p:txBody>
      </p:sp>
    </p:spTree>
    <p:extLst>
      <p:ext uri="{BB962C8B-B14F-4D97-AF65-F5344CB8AC3E}">
        <p14:creationId xmlns:p14="http://schemas.microsoft.com/office/powerpoint/2010/main" val="172943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wide range of severity of spina bifida, treatment can range profoundly. It is important to note that the treatment team for these patients is often complex and can include neurology, neurosurgery, urology, orthopedics, rehabilitation medicine as well as services such as physical and occupational therapy, social work and case management. Treatment for </a:t>
            </a:r>
            <a:r>
              <a:rPr lang="en-US" dirty="0" err="1"/>
              <a:t>hydrocephalis</a:t>
            </a:r>
            <a:r>
              <a:rPr lang="en-US" dirty="0"/>
              <a:t> typically requires shunt which will be managed by neurosurgery. Other surgical treatments will be needed for any level of protrusion and will typically be done in the first 24 hours of life. A key nursing intervention is the care of the meningocele including keeping this moist and sterile with sterile gauze and sterile normal saline. This will improve outcomes.  Many times, if this </a:t>
            </a:r>
            <a:r>
              <a:rPr lang="en-US" dirty="0" err="1"/>
              <a:t>mylomeningocele</a:t>
            </a:r>
            <a:r>
              <a:rPr lang="en-US" dirty="0"/>
              <a:t> is detected during pregnancy, intrauterine surgery can be done. </a:t>
            </a:r>
          </a:p>
          <a:p>
            <a:r>
              <a:rPr lang="en-US" dirty="0"/>
              <a:t>Treatment for each comorbidity is needed and can range from catheter care for neurogenic bladder to orthopedics treating contractures or paralysis. Other concerns needing interventions can include learning disorders, vision concerns, weight management, depression/mental health.</a:t>
            </a:r>
          </a:p>
          <a:p>
            <a:r>
              <a:rPr lang="en-US" dirty="0"/>
              <a:t>And lastly, check for Latex Allergies! Individuals with spina bifida have a significant incident of natural latex allergies which is critical to identify and take precautions from time of birth to insure complications are reduced. This will include education to families about bottle fed/nipple use. </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9</a:t>
            </a:fld>
            <a:endParaRPr lang="en-US"/>
          </a:p>
        </p:txBody>
      </p:sp>
    </p:spTree>
    <p:extLst>
      <p:ext uri="{BB962C8B-B14F-4D97-AF65-F5344CB8AC3E}">
        <p14:creationId xmlns:p14="http://schemas.microsoft.com/office/powerpoint/2010/main" val="1615705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6/30/2023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6/30/2023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6/30/2023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6/30/2023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6/30/2023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6/30/2023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6/30/2023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542/pir.36-12-514" TargetMode="External"/><Relationship Id="rId2" Type="http://schemas.openxmlformats.org/officeDocument/2006/relationships/hyperlink" Target="https://www.cdc.gov/ncbddd/birthdefects/anencephaly.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E9CE-41F8-080A-3BD1-F36D03F398F4}"/>
              </a:ext>
            </a:extLst>
          </p:cNvPr>
          <p:cNvSpPr>
            <a:spLocks noGrp="1"/>
          </p:cNvSpPr>
          <p:nvPr>
            <p:ph type="ctrTitle"/>
          </p:nvPr>
        </p:nvSpPr>
        <p:spPr>
          <a:xfrm>
            <a:off x="1371600" y="1803405"/>
            <a:ext cx="9652000" cy="1825096"/>
          </a:xfrm>
        </p:spPr>
        <p:txBody>
          <a:bodyPr>
            <a:normAutofit fontScale="90000"/>
          </a:bodyPr>
          <a:lstStyle/>
          <a:p>
            <a:r>
              <a:rPr lang="en-US" dirty="0"/>
              <a:t>Nursing care for pediatric neurology~ Part 1</a:t>
            </a:r>
          </a:p>
        </p:txBody>
      </p:sp>
      <p:sp>
        <p:nvSpPr>
          <p:cNvPr id="3" name="Subtitle 2">
            <a:extLst>
              <a:ext uri="{FF2B5EF4-FFF2-40B4-BE49-F238E27FC236}">
                <a16:creationId xmlns:a16="http://schemas.microsoft.com/office/drawing/2014/main" id="{8D5ECA44-8186-D9BB-29AD-4E5668EBBDA9}"/>
              </a:ext>
            </a:extLst>
          </p:cNvPr>
          <p:cNvSpPr>
            <a:spLocks noGrp="1"/>
          </p:cNvSpPr>
          <p:nvPr>
            <p:ph type="subTitle" idx="1"/>
          </p:nvPr>
        </p:nvSpPr>
        <p:spPr/>
        <p:txBody>
          <a:bodyPr/>
          <a:lstStyle/>
          <a:p>
            <a:r>
              <a:rPr lang="en-US" dirty="0"/>
              <a:t>Dr. Kimberly Ndahayo, DNP, FNP-C, RN, CNRN</a:t>
            </a:r>
          </a:p>
        </p:txBody>
      </p:sp>
    </p:spTree>
    <p:extLst>
      <p:ext uri="{BB962C8B-B14F-4D97-AF65-F5344CB8AC3E}">
        <p14:creationId xmlns:p14="http://schemas.microsoft.com/office/powerpoint/2010/main" val="3255860571"/>
      </p:ext>
    </p:extLst>
  </p:cSld>
  <p:clrMapOvr>
    <a:masterClrMapping/>
  </p:clrMapOvr>
  <mc:AlternateContent xmlns:mc="http://schemas.openxmlformats.org/markup-compatibility/2006" xmlns:p14="http://schemas.microsoft.com/office/powerpoint/2010/main">
    <mc:Choice Requires="p14">
      <p:transition spd="slow" p14:dur="2000" advTm="43098"/>
    </mc:Choice>
    <mc:Fallback xmlns="">
      <p:transition spd="slow" advTm="430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Neural tube defects: spina bifida</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lnSpcReduction="10000"/>
          </a:bodyPr>
          <a:lstStyle/>
          <a:p>
            <a:pPr marL="0" indent="0">
              <a:buNone/>
            </a:pPr>
            <a:r>
              <a:rPr lang="en-US" dirty="0"/>
              <a:t>Nursing Considerations/ Patient Education</a:t>
            </a:r>
          </a:p>
          <a:p>
            <a:pPr>
              <a:buFontTx/>
              <a:buChar char="-"/>
            </a:pPr>
            <a:r>
              <a:rPr lang="en-US" dirty="0"/>
              <a:t>Prior to surgery: maintain skin integrity, keep sac moist with sterile, saline soaked, dressings, avoid contamination from bladder/bowels, expect antibiotics.</a:t>
            </a:r>
          </a:p>
          <a:p>
            <a:pPr>
              <a:buFontTx/>
              <a:buChar char="-"/>
            </a:pPr>
            <a:r>
              <a:rPr lang="en-US" dirty="0"/>
              <a:t>Post operatively: monitor for leakage of spinal fluid, maintain skin integrity, continue antibiotics, frequent neuro assessments, provide family support and teaching.</a:t>
            </a:r>
          </a:p>
          <a:p>
            <a:pPr>
              <a:buFontTx/>
              <a:buChar char="-"/>
            </a:pPr>
            <a:r>
              <a:rPr lang="en-US" dirty="0"/>
              <a:t>Common long term considerations: frequently can have </a:t>
            </a:r>
            <a:r>
              <a:rPr lang="en-US" dirty="0" err="1"/>
              <a:t>neurogentic</a:t>
            </a:r>
            <a:r>
              <a:rPr lang="en-US" dirty="0"/>
              <a:t> bladder, neurogenic bowl, require PT/OT, families require long term support and education, latex allergies are very common. </a:t>
            </a:r>
          </a:p>
          <a:p>
            <a:pPr>
              <a:buFontTx/>
              <a:buChar char="-"/>
            </a:pPr>
            <a:r>
              <a:rPr lang="en-US" dirty="0"/>
              <a:t>Other education: caution with hot surfaces/water, sunscreen, reposition frequently.</a:t>
            </a:r>
          </a:p>
        </p:txBody>
      </p:sp>
    </p:spTree>
    <p:extLst>
      <p:ext uri="{BB962C8B-B14F-4D97-AF65-F5344CB8AC3E}">
        <p14:creationId xmlns:p14="http://schemas.microsoft.com/office/powerpoint/2010/main" val="413763236"/>
      </p:ext>
    </p:extLst>
  </p:cSld>
  <p:clrMapOvr>
    <a:masterClrMapping/>
  </p:clrMapOvr>
  <mc:AlternateContent xmlns:mc="http://schemas.openxmlformats.org/markup-compatibility/2006" xmlns:p14="http://schemas.microsoft.com/office/powerpoint/2010/main">
    <mc:Choice Requires="p14">
      <p:transition spd="slow" p14:dur="2000" advTm="106811"/>
    </mc:Choice>
    <mc:Fallback xmlns="">
      <p:transition spd="slow" advTm="1068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Neural tube defects: Anencephaly</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dirty="0"/>
              <a:t>Anencephaly is a rare neural tube defect that results in defects in the skull and brain. Anencephaly occurs when the upper part of the neural tube fails to close and therefore the infant is born without the frontal lobes as well as the cerebrum of the brain.</a:t>
            </a:r>
          </a:p>
          <a:p>
            <a:pPr marL="0" indent="0">
              <a:buNone/>
            </a:pPr>
            <a:endParaRPr lang="en-US" dirty="0"/>
          </a:p>
          <a:p>
            <a:pPr marL="0" indent="0">
              <a:buNone/>
            </a:pPr>
            <a:r>
              <a:rPr lang="en-US" dirty="0"/>
              <a:t>CDC estimates that approximately 1 in 4,600 babies in the United States are born with anencephaly. </a:t>
            </a:r>
          </a:p>
          <a:p>
            <a:pPr marL="0" indent="0">
              <a:buNone/>
            </a:pPr>
            <a:endParaRPr lang="en-US" dirty="0"/>
          </a:p>
          <a:p>
            <a:pPr marL="0" indent="0">
              <a:buNone/>
            </a:pPr>
            <a:r>
              <a:rPr lang="en-US" dirty="0"/>
              <a:t>Cause is not fully understood but ranges genetic changes and environmental factures including maternal diet and medications used during pregnancy. </a:t>
            </a:r>
          </a:p>
        </p:txBody>
      </p:sp>
    </p:spTree>
    <p:extLst>
      <p:ext uri="{BB962C8B-B14F-4D97-AF65-F5344CB8AC3E}">
        <p14:creationId xmlns:p14="http://schemas.microsoft.com/office/powerpoint/2010/main" val="1559066717"/>
      </p:ext>
    </p:extLst>
  </p:cSld>
  <p:clrMapOvr>
    <a:masterClrMapping/>
  </p:clrMapOvr>
  <mc:AlternateContent xmlns:mc="http://schemas.openxmlformats.org/markup-compatibility/2006" xmlns:p14="http://schemas.microsoft.com/office/powerpoint/2010/main">
    <mc:Choice Requires="p14">
      <p:transition spd="slow" p14:dur="2000" advTm="48992"/>
    </mc:Choice>
    <mc:Fallback xmlns="">
      <p:transition spd="slow" advTm="489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394460" y="762000"/>
            <a:ext cx="10111740" cy="1295400"/>
          </a:xfrm>
        </p:spPr>
        <p:txBody>
          <a:bodyPr/>
          <a:lstStyle/>
          <a:p>
            <a:r>
              <a:rPr lang="en-US" dirty="0"/>
              <a:t>Neural tube defects: Anencephaly</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a:xfrm>
            <a:off x="6450330" y="1621307"/>
            <a:ext cx="5079991" cy="823912"/>
          </a:xfrm>
        </p:spPr>
        <p:txBody>
          <a:bodyPr/>
          <a:lstStyle/>
          <a:p>
            <a:r>
              <a:rPr lang="en-US" dirty="0"/>
              <a:t>Diagnosis</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a:xfrm>
            <a:off x="6450330" y="2719249"/>
            <a:ext cx="5311775" cy="1667935"/>
          </a:xfrm>
        </p:spPr>
        <p:txBody>
          <a:bodyPr>
            <a:normAutofit/>
          </a:bodyPr>
          <a:lstStyle/>
          <a:p>
            <a:pPr marL="0" indent="0">
              <a:buNone/>
            </a:pPr>
            <a:r>
              <a:rPr lang="en-US" sz="2400" dirty="0"/>
              <a:t>Anencephaly is often diagnosed on ultrasound while in utero but can also be diagnosed after birth. </a:t>
            </a:r>
          </a:p>
          <a:p>
            <a:endParaRPr lang="en-US" sz="2400" dirty="0"/>
          </a:p>
        </p:txBody>
      </p:sp>
      <p:sp>
        <p:nvSpPr>
          <p:cNvPr id="5" name="Text Placeholder 4">
            <a:extLst>
              <a:ext uri="{FF2B5EF4-FFF2-40B4-BE49-F238E27FC236}">
                <a16:creationId xmlns:a16="http://schemas.microsoft.com/office/drawing/2014/main" id="{43EF8BA8-6E51-881B-1749-B8726E81A710}"/>
              </a:ext>
            </a:extLst>
          </p:cNvPr>
          <p:cNvSpPr>
            <a:spLocks noGrp="1"/>
          </p:cNvSpPr>
          <p:nvPr>
            <p:ph type="body" sz="quarter" idx="3"/>
          </p:nvPr>
        </p:nvSpPr>
        <p:spPr>
          <a:xfrm>
            <a:off x="6400800" y="4524410"/>
            <a:ext cx="5105400" cy="552381"/>
          </a:xfrm>
        </p:spPr>
        <p:txBody>
          <a:bodyPr/>
          <a:lstStyle/>
          <a:p>
            <a:r>
              <a:rPr lang="en-US" dirty="0"/>
              <a:t>Treatments</a:t>
            </a:r>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a:xfrm>
            <a:off x="6400800" y="5249333"/>
            <a:ext cx="5334000" cy="1295401"/>
          </a:xfrm>
        </p:spPr>
        <p:txBody>
          <a:bodyPr>
            <a:normAutofit/>
          </a:bodyPr>
          <a:lstStyle/>
          <a:p>
            <a:pPr marL="0" indent="0">
              <a:buNone/>
            </a:pPr>
            <a:r>
              <a:rPr lang="en-US" sz="2400" dirty="0"/>
              <a:t>There is no cure or treatment for anencephaly and is almost always fatal shortly after birth. </a:t>
            </a:r>
          </a:p>
        </p:txBody>
      </p:sp>
      <p:pic>
        <p:nvPicPr>
          <p:cNvPr id="8" name="Picture 7" descr="A picture containing skin, cheek, neck, person&#10;&#10;Description automatically generated">
            <a:extLst>
              <a:ext uri="{FF2B5EF4-FFF2-40B4-BE49-F238E27FC236}">
                <a16:creationId xmlns:a16="http://schemas.microsoft.com/office/drawing/2014/main" id="{3B0724D7-889D-8819-D373-65A8FE831847}"/>
              </a:ext>
            </a:extLst>
          </p:cNvPr>
          <p:cNvPicPr>
            <a:picLocks noChangeAspect="1"/>
          </p:cNvPicPr>
          <p:nvPr/>
        </p:nvPicPr>
        <p:blipFill>
          <a:blip r:embed="rId3"/>
          <a:stretch>
            <a:fillRect/>
          </a:stretch>
        </p:blipFill>
        <p:spPr>
          <a:xfrm>
            <a:off x="747363" y="2208157"/>
            <a:ext cx="4649471" cy="3897691"/>
          </a:xfrm>
          <a:prstGeom prst="rect">
            <a:avLst/>
          </a:prstGeom>
        </p:spPr>
      </p:pic>
    </p:spTree>
    <p:extLst>
      <p:ext uri="{BB962C8B-B14F-4D97-AF65-F5344CB8AC3E}">
        <p14:creationId xmlns:p14="http://schemas.microsoft.com/office/powerpoint/2010/main" val="3331044066"/>
      </p:ext>
    </p:extLst>
  </p:cSld>
  <p:clrMapOvr>
    <a:masterClrMapping/>
  </p:clrMapOvr>
  <mc:AlternateContent xmlns:mc="http://schemas.openxmlformats.org/markup-compatibility/2006" xmlns:p14="http://schemas.microsoft.com/office/powerpoint/2010/main">
    <mc:Choice Requires="p14">
      <p:transition spd="slow" p14:dur="2000" advTm="32840"/>
    </mc:Choice>
    <mc:Fallback xmlns="">
      <p:transition spd="slow" advTm="328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Neural tube defects: Anencephaly</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sz="2800" dirty="0"/>
              <a:t>Nursing Considerations/ Patient Education</a:t>
            </a:r>
          </a:p>
          <a:p>
            <a:pPr marL="0" indent="0">
              <a:buNone/>
            </a:pPr>
            <a:endParaRPr lang="en-US" dirty="0"/>
          </a:p>
          <a:p>
            <a:pPr>
              <a:buFontTx/>
              <a:buChar char="-"/>
            </a:pPr>
            <a:r>
              <a:rPr lang="en-US" sz="2400" dirty="0"/>
              <a:t>Because there is no treatment, care should focus on parent and maternal support and palliative care. </a:t>
            </a:r>
          </a:p>
          <a:p>
            <a:pPr>
              <a:buFontTx/>
              <a:buChar char="-"/>
            </a:pPr>
            <a:r>
              <a:rPr lang="en-US" sz="2400" dirty="0"/>
              <a:t>It is estimated by the CDC that about 75% of babies with anencephaly are stillborn.</a:t>
            </a:r>
          </a:p>
          <a:p>
            <a:pPr>
              <a:buFontTx/>
              <a:buChar char="-"/>
            </a:pPr>
            <a:endParaRPr lang="en-US" dirty="0"/>
          </a:p>
        </p:txBody>
      </p:sp>
    </p:spTree>
    <p:extLst>
      <p:ext uri="{BB962C8B-B14F-4D97-AF65-F5344CB8AC3E}">
        <p14:creationId xmlns:p14="http://schemas.microsoft.com/office/powerpoint/2010/main" val="3908632296"/>
      </p:ext>
    </p:extLst>
  </p:cSld>
  <p:clrMapOvr>
    <a:masterClrMapping/>
  </p:clrMapOvr>
  <mc:AlternateContent xmlns:mc="http://schemas.openxmlformats.org/markup-compatibility/2006" xmlns:p14="http://schemas.microsoft.com/office/powerpoint/2010/main">
    <mc:Choice Requires="p14">
      <p:transition spd="slow" p14:dur="2000" advTm="22816"/>
    </mc:Choice>
    <mc:Fallback xmlns="">
      <p:transition spd="slow" advTm="2281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185E-1CDA-E915-3EF9-8E2C393234F1}"/>
              </a:ext>
            </a:extLst>
          </p:cNvPr>
          <p:cNvSpPr>
            <a:spLocks noGrp="1"/>
          </p:cNvSpPr>
          <p:nvPr>
            <p:ph type="title"/>
          </p:nvPr>
        </p:nvSpPr>
        <p:spPr/>
        <p:txBody>
          <a:bodyPr/>
          <a:lstStyle/>
          <a:p>
            <a:r>
              <a:rPr lang="en-US" dirty="0"/>
              <a:t>Hydrocephalus</a:t>
            </a:r>
          </a:p>
        </p:txBody>
      </p:sp>
      <p:sp>
        <p:nvSpPr>
          <p:cNvPr id="3" name="Text Placeholder 2">
            <a:extLst>
              <a:ext uri="{FF2B5EF4-FFF2-40B4-BE49-F238E27FC236}">
                <a16:creationId xmlns:a16="http://schemas.microsoft.com/office/drawing/2014/main" id="{78903706-39BA-A2C3-A625-6B78FFA08839}"/>
              </a:ext>
            </a:extLst>
          </p:cNvPr>
          <p:cNvSpPr>
            <a:spLocks noGrp="1"/>
          </p:cNvSpPr>
          <p:nvPr>
            <p:ph type="body" idx="1"/>
          </p:nvPr>
        </p:nvSpPr>
        <p:spPr>
          <a:xfrm>
            <a:off x="1024467" y="3641725"/>
            <a:ext cx="10490200" cy="2047875"/>
          </a:xfrm>
        </p:spPr>
        <p:txBody>
          <a:bodyPr>
            <a:normAutofit/>
          </a:bodyPr>
          <a:lstStyle/>
          <a:p>
            <a:pPr algn="l"/>
            <a:r>
              <a:rPr lang="en-US" sz="2400" dirty="0"/>
              <a:t>Hydrocephalus occurs when there is a build up of cerebrospinal fluid in the ventricles of the brain. This build up of fluid increases pressure on the brain leading to numerous neurological complications. </a:t>
            </a:r>
          </a:p>
        </p:txBody>
      </p:sp>
    </p:spTree>
    <p:extLst>
      <p:ext uri="{BB962C8B-B14F-4D97-AF65-F5344CB8AC3E}">
        <p14:creationId xmlns:p14="http://schemas.microsoft.com/office/powerpoint/2010/main" val="1085637085"/>
      </p:ext>
    </p:extLst>
  </p:cSld>
  <p:clrMapOvr>
    <a:masterClrMapping/>
  </p:clrMapOvr>
  <mc:AlternateContent xmlns:mc="http://schemas.openxmlformats.org/markup-compatibility/2006" xmlns:p14="http://schemas.microsoft.com/office/powerpoint/2010/main">
    <mc:Choice Requires="p14">
      <p:transition spd="slow" p14:dur="2000" advTm="61720"/>
    </mc:Choice>
    <mc:Fallback xmlns="">
      <p:transition spd="slow" advTm="617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143318" y="78777"/>
            <a:ext cx="10111740" cy="1295400"/>
          </a:xfrm>
        </p:spPr>
        <p:txBody>
          <a:bodyPr/>
          <a:lstStyle/>
          <a:p>
            <a:r>
              <a:rPr lang="en-US" dirty="0"/>
              <a:t>Hydrocephalus</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a:xfrm>
            <a:off x="0" y="1751159"/>
            <a:ext cx="5079991" cy="823912"/>
          </a:xfrm>
        </p:spPr>
        <p:txBody>
          <a:bodyPr/>
          <a:lstStyle/>
          <a:p>
            <a:r>
              <a:rPr lang="en-US" sz="2800" dirty="0"/>
              <a:t>Symptoms:</a:t>
            </a:r>
          </a:p>
          <a:p>
            <a:endParaRPr lang="en-US" dirty="0"/>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a:xfrm>
            <a:off x="0" y="2095383"/>
            <a:ext cx="5723467" cy="3602173"/>
          </a:xfrm>
        </p:spPr>
        <p:txBody>
          <a:bodyPr>
            <a:normAutofit fontScale="92500" lnSpcReduction="10000"/>
          </a:bodyPr>
          <a:lstStyle/>
          <a:p>
            <a:pPr marL="0" indent="0">
              <a:buNone/>
            </a:pPr>
            <a:endParaRPr lang="en-US" sz="900" dirty="0"/>
          </a:p>
          <a:p>
            <a:pPr marL="0" indent="0">
              <a:buNone/>
            </a:pPr>
            <a:r>
              <a:rPr lang="en-US" sz="2600" dirty="0"/>
              <a:t>Infants:</a:t>
            </a:r>
          </a:p>
          <a:p>
            <a:pPr lvl="1"/>
            <a:r>
              <a:rPr lang="en-US" sz="2600" dirty="0"/>
              <a:t>Increase head circumference</a:t>
            </a:r>
          </a:p>
          <a:p>
            <a:pPr lvl="1"/>
            <a:r>
              <a:rPr lang="en-US" sz="2600" dirty="0"/>
              <a:t>Bulging fontanels</a:t>
            </a:r>
          </a:p>
          <a:p>
            <a:pPr lvl="1"/>
            <a:r>
              <a:rPr lang="en-US" sz="2600" dirty="0"/>
              <a:t>Vomiting or poor feeding</a:t>
            </a:r>
          </a:p>
          <a:p>
            <a:pPr lvl="1"/>
            <a:r>
              <a:rPr lang="en-US" sz="2600" dirty="0"/>
              <a:t>Lethargy</a:t>
            </a:r>
          </a:p>
          <a:p>
            <a:pPr lvl="1"/>
            <a:r>
              <a:rPr lang="en-US" sz="2600" dirty="0"/>
              <a:t>Irritability</a:t>
            </a:r>
          </a:p>
          <a:p>
            <a:pPr lvl="1"/>
            <a:r>
              <a:rPr lang="en-US" sz="2600" dirty="0"/>
              <a:t>Seizures</a:t>
            </a:r>
          </a:p>
          <a:p>
            <a:pPr lvl="1"/>
            <a:endParaRPr lang="en-US" dirty="0"/>
          </a:p>
          <a:p>
            <a:pPr lvl="1"/>
            <a:endParaRPr lang="en-US" dirty="0"/>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a:xfrm>
            <a:off x="5875866" y="2000439"/>
            <a:ext cx="5537200" cy="3602173"/>
          </a:xfrm>
        </p:spPr>
        <p:txBody>
          <a:bodyPr>
            <a:normAutofit fontScale="92500" lnSpcReduction="10000"/>
          </a:bodyPr>
          <a:lstStyle/>
          <a:p>
            <a:pPr marL="0" indent="0">
              <a:buNone/>
            </a:pPr>
            <a:endParaRPr lang="en-US" sz="2600" dirty="0"/>
          </a:p>
          <a:p>
            <a:pPr marL="0" indent="0">
              <a:buNone/>
            </a:pPr>
            <a:r>
              <a:rPr lang="en-US" sz="2600" dirty="0"/>
              <a:t>Children &amp; Adults:</a:t>
            </a:r>
          </a:p>
          <a:p>
            <a:pPr lvl="1"/>
            <a:r>
              <a:rPr lang="en-US" sz="2600" dirty="0"/>
              <a:t>Headache</a:t>
            </a:r>
          </a:p>
          <a:p>
            <a:pPr lvl="1"/>
            <a:r>
              <a:rPr lang="en-US" sz="2600" dirty="0"/>
              <a:t>Blurred vision</a:t>
            </a:r>
          </a:p>
          <a:p>
            <a:pPr lvl="1"/>
            <a:r>
              <a:rPr lang="en-US" sz="2600" dirty="0"/>
              <a:t>Delayed pupil response</a:t>
            </a:r>
          </a:p>
          <a:p>
            <a:pPr lvl="1"/>
            <a:r>
              <a:rPr lang="en-US" sz="2600" dirty="0"/>
              <a:t>Lethargy</a:t>
            </a:r>
          </a:p>
          <a:p>
            <a:pPr lvl="1"/>
            <a:r>
              <a:rPr lang="en-US" sz="2600" dirty="0"/>
              <a:t>Nausea/ Vomiting</a:t>
            </a:r>
          </a:p>
          <a:p>
            <a:pPr lvl="1"/>
            <a:r>
              <a:rPr lang="en-US" sz="2600" dirty="0"/>
              <a:t>Irritability or change in mood</a:t>
            </a:r>
          </a:p>
          <a:p>
            <a:pPr lvl="1"/>
            <a:r>
              <a:rPr lang="en-US" sz="2600" dirty="0"/>
              <a:t>Decreased coordination or balance</a:t>
            </a:r>
          </a:p>
          <a:p>
            <a:endParaRPr lang="en-US" dirty="0"/>
          </a:p>
        </p:txBody>
      </p:sp>
      <p:pic>
        <p:nvPicPr>
          <p:cNvPr id="8" name="Picture 7" descr="A baby crying on a blue blanket&#10;&#10;Description automatically generated with medium confidence">
            <a:extLst>
              <a:ext uri="{FF2B5EF4-FFF2-40B4-BE49-F238E27FC236}">
                <a16:creationId xmlns:a16="http://schemas.microsoft.com/office/drawing/2014/main" id="{63BC9EDA-9F07-E313-2F6A-9C0F0427F2FD}"/>
              </a:ext>
            </a:extLst>
          </p:cNvPr>
          <p:cNvPicPr>
            <a:picLocks noChangeAspect="1"/>
          </p:cNvPicPr>
          <p:nvPr/>
        </p:nvPicPr>
        <p:blipFill>
          <a:blip r:embed="rId3"/>
          <a:stretch>
            <a:fillRect/>
          </a:stretch>
        </p:blipFill>
        <p:spPr>
          <a:xfrm>
            <a:off x="2335194" y="4282930"/>
            <a:ext cx="3540672" cy="2360448"/>
          </a:xfrm>
          <a:prstGeom prst="rect">
            <a:avLst/>
          </a:prstGeom>
        </p:spPr>
      </p:pic>
      <p:sp>
        <p:nvSpPr>
          <p:cNvPr id="9" name="TextBox 8">
            <a:extLst>
              <a:ext uri="{FF2B5EF4-FFF2-40B4-BE49-F238E27FC236}">
                <a16:creationId xmlns:a16="http://schemas.microsoft.com/office/drawing/2014/main" id="{5A8223AF-60CB-64B3-F66D-32BE783A30BD}"/>
              </a:ext>
            </a:extLst>
          </p:cNvPr>
          <p:cNvSpPr txBox="1"/>
          <p:nvPr/>
        </p:nvSpPr>
        <p:spPr>
          <a:xfrm>
            <a:off x="4105530" y="6422654"/>
            <a:ext cx="1770336" cy="215444"/>
          </a:xfrm>
          <a:prstGeom prst="rect">
            <a:avLst/>
          </a:prstGeom>
          <a:noFill/>
        </p:spPr>
        <p:txBody>
          <a:bodyPr wrap="square" rtlCol="0">
            <a:spAutoFit/>
          </a:bodyPr>
          <a:lstStyle/>
          <a:p>
            <a:r>
              <a:rPr lang="en-US" sz="800" dirty="0" err="1">
                <a:solidFill>
                  <a:schemeClr val="bg1"/>
                </a:solidFill>
              </a:rPr>
              <a:t>Pexels.com</a:t>
            </a:r>
            <a:endParaRPr lang="en-US" sz="800" dirty="0">
              <a:solidFill>
                <a:schemeClr val="bg1"/>
              </a:solidFill>
            </a:endParaRPr>
          </a:p>
        </p:txBody>
      </p:sp>
    </p:spTree>
    <p:extLst>
      <p:ext uri="{BB962C8B-B14F-4D97-AF65-F5344CB8AC3E}">
        <p14:creationId xmlns:p14="http://schemas.microsoft.com/office/powerpoint/2010/main" val="2817958608"/>
      </p:ext>
    </p:extLst>
  </p:cSld>
  <p:clrMapOvr>
    <a:masterClrMapping/>
  </p:clrMapOvr>
  <mc:AlternateContent xmlns:mc="http://schemas.openxmlformats.org/markup-compatibility/2006" xmlns:p14="http://schemas.microsoft.com/office/powerpoint/2010/main">
    <mc:Choice Requires="p14">
      <p:transition spd="slow" p14:dur="2000" advTm="45002"/>
    </mc:Choice>
    <mc:Fallback xmlns="">
      <p:transition spd="slow" advTm="450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Hydrocephalus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5842000" y="2090331"/>
            <a:ext cx="5664200" cy="4003296"/>
          </a:xfrm>
        </p:spPr>
        <p:txBody>
          <a:bodyPr>
            <a:normAutofit/>
          </a:bodyPr>
          <a:lstStyle/>
          <a:p>
            <a:pPr marL="0" indent="0">
              <a:buNone/>
            </a:pPr>
            <a:r>
              <a:rPr lang="en-US" sz="2800" dirty="0"/>
              <a:t>Comorbidities/ Complications:</a:t>
            </a:r>
          </a:p>
          <a:p>
            <a:pPr marL="0" indent="0">
              <a:buNone/>
            </a:pPr>
            <a:endParaRPr lang="en-US" sz="2400" dirty="0"/>
          </a:p>
          <a:p>
            <a:pPr>
              <a:buFontTx/>
              <a:buChar char="-"/>
            </a:pPr>
            <a:r>
              <a:rPr lang="en-US" sz="2400" dirty="0"/>
              <a:t>Seizures or Epilepsy</a:t>
            </a:r>
          </a:p>
          <a:p>
            <a:pPr>
              <a:buFontTx/>
              <a:buChar char="-"/>
            </a:pPr>
            <a:r>
              <a:rPr lang="en-US" sz="2400" dirty="0"/>
              <a:t>Bladder or bowel issues</a:t>
            </a:r>
          </a:p>
          <a:p>
            <a:pPr>
              <a:buFontTx/>
              <a:buChar char="-"/>
            </a:pPr>
            <a:r>
              <a:rPr lang="en-US" sz="2400" dirty="0"/>
              <a:t>Developmental and/or cognitive disabilities</a:t>
            </a:r>
          </a:p>
          <a:p>
            <a:pPr>
              <a:buFontTx/>
              <a:buChar char="-"/>
            </a:pPr>
            <a:r>
              <a:rPr lang="en-US" sz="2400" dirty="0"/>
              <a:t>Vision changes or loss</a:t>
            </a:r>
          </a:p>
          <a:p>
            <a:pPr>
              <a:buFontTx/>
              <a:buChar char="-"/>
            </a:pPr>
            <a:r>
              <a:rPr lang="en-US" sz="2400" dirty="0"/>
              <a:t>If left untreated, death</a:t>
            </a:r>
          </a:p>
        </p:txBody>
      </p:sp>
      <p:sp>
        <p:nvSpPr>
          <p:cNvPr id="4" name="TextBox 3">
            <a:extLst>
              <a:ext uri="{FF2B5EF4-FFF2-40B4-BE49-F238E27FC236}">
                <a16:creationId xmlns:a16="http://schemas.microsoft.com/office/drawing/2014/main" id="{4BB64FF5-9802-2C39-9885-129D341BCF64}"/>
              </a:ext>
            </a:extLst>
          </p:cNvPr>
          <p:cNvSpPr txBox="1"/>
          <p:nvPr/>
        </p:nvSpPr>
        <p:spPr>
          <a:xfrm>
            <a:off x="431800" y="2277534"/>
            <a:ext cx="5410200" cy="3077766"/>
          </a:xfrm>
          <a:prstGeom prst="rect">
            <a:avLst/>
          </a:prstGeom>
          <a:noFill/>
        </p:spPr>
        <p:txBody>
          <a:bodyPr wrap="square" rtlCol="0">
            <a:spAutoFit/>
          </a:bodyPr>
          <a:lstStyle/>
          <a:p>
            <a:r>
              <a:rPr lang="en-US" sz="2800" dirty="0"/>
              <a:t>Diagnosis:</a:t>
            </a:r>
          </a:p>
          <a:p>
            <a:endParaRPr lang="en-US" sz="2800" dirty="0"/>
          </a:p>
          <a:p>
            <a:pPr marL="342900" indent="-342900">
              <a:buFontTx/>
              <a:buChar char="-"/>
            </a:pPr>
            <a:r>
              <a:rPr lang="en-US" sz="2400" dirty="0"/>
              <a:t>CT or MRI with enlarged ventricles</a:t>
            </a:r>
          </a:p>
          <a:p>
            <a:pPr marL="342900" indent="-342900">
              <a:buFontTx/>
              <a:buChar char="-"/>
            </a:pPr>
            <a:r>
              <a:rPr lang="en-US" sz="2400" dirty="0"/>
              <a:t>Ultrasound in infants</a:t>
            </a:r>
          </a:p>
          <a:p>
            <a:pPr marL="342900" indent="-342900">
              <a:buFontTx/>
              <a:buChar char="-"/>
            </a:pPr>
            <a:r>
              <a:rPr lang="en-US" sz="2400" dirty="0"/>
              <a:t>Physical exam</a:t>
            </a:r>
          </a:p>
          <a:p>
            <a:pPr marL="342900" indent="-342900">
              <a:buFontTx/>
              <a:buChar char="-"/>
            </a:pPr>
            <a:r>
              <a:rPr lang="en-US" sz="2400" dirty="0"/>
              <a:t>Lumbar puncture</a:t>
            </a:r>
          </a:p>
          <a:p>
            <a:endParaRPr lang="en-US" dirty="0"/>
          </a:p>
        </p:txBody>
      </p:sp>
    </p:spTree>
    <p:extLst>
      <p:ext uri="{BB962C8B-B14F-4D97-AF65-F5344CB8AC3E}">
        <p14:creationId xmlns:p14="http://schemas.microsoft.com/office/powerpoint/2010/main" val="3986948648"/>
      </p:ext>
    </p:extLst>
  </p:cSld>
  <p:clrMapOvr>
    <a:masterClrMapping/>
  </p:clrMapOvr>
  <mc:AlternateContent xmlns:mc="http://schemas.openxmlformats.org/markup-compatibility/2006" xmlns:p14="http://schemas.microsoft.com/office/powerpoint/2010/main">
    <mc:Choice Requires="p14">
      <p:transition spd="slow" p14:dur="2000" advTm="71826"/>
    </mc:Choice>
    <mc:Fallback xmlns="">
      <p:transition spd="slow" advTm="718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Hydrocephalus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685800" y="1778000"/>
            <a:ext cx="10820400" cy="4440685"/>
          </a:xfrm>
        </p:spPr>
        <p:txBody>
          <a:bodyPr>
            <a:normAutofit lnSpcReduction="10000"/>
          </a:bodyPr>
          <a:lstStyle/>
          <a:p>
            <a:pPr marL="0" indent="0">
              <a:buNone/>
            </a:pPr>
            <a:r>
              <a:rPr lang="en-US" sz="2800" dirty="0"/>
              <a:t>Treatments</a:t>
            </a:r>
          </a:p>
          <a:p>
            <a:pPr lvl="1"/>
            <a:r>
              <a:rPr lang="en-US" sz="2400" dirty="0"/>
              <a:t>Shunt</a:t>
            </a:r>
          </a:p>
          <a:p>
            <a:pPr lvl="2"/>
            <a:r>
              <a:rPr lang="en-US" sz="2400" dirty="0"/>
              <a:t>Most common treatment is shunt that allows the excess CSF to drain typically to the abdomen.</a:t>
            </a:r>
          </a:p>
          <a:p>
            <a:pPr lvl="2"/>
            <a:r>
              <a:rPr lang="en-US" sz="2400" dirty="0"/>
              <a:t>Risks include surgical complications, risk of infection and may need to be replaced as the infant/child grown in length or if a block occurs.  </a:t>
            </a:r>
          </a:p>
          <a:p>
            <a:pPr marL="914400" lvl="2" indent="0">
              <a:buNone/>
            </a:pPr>
            <a:endParaRPr lang="en-US" sz="2400" dirty="0"/>
          </a:p>
          <a:p>
            <a:pPr lvl="1"/>
            <a:r>
              <a:rPr lang="en-US" sz="2400" dirty="0"/>
              <a:t>Endoscopic third ventriculostomy</a:t>
            </a:r>
          </a:p>
          <a:p>
            <a:pPr lvl="2"/>
            <a:r>
              <a:rPr lang="en-US" sz="2400" dirty="0"/>
              <a:t>A surgical intervention in which a small hole is made either at the bottom of the ventricles or in between the ventricles to allow CSF to drain that way. This is less common and can be considered more invasive. </a:t>
            </a:r>
          </a:p>
        </p:txBody>
      </p:sp>
    </p:spTree>
    <p:extLst>
      <p:ext uri="{BB962C8B-B14F-4D97-AF65-F5344CB8AC3E}">
        <p14:creationId xmlns:p14="http://schemas.microsoft.com/office/powerpoint/2010/main" val="1735010299"/>
      </p:ext>
    </p:extLst>
  </p:cSld>
  <p:clrMapOvr>
    <a:masterClrMapping/>
  </p:clrMapOvr>
  <mc:AlternateContent xmlns:mc="http://schemas.openxmlformats.org/markup-compatibility/2006" xmlns:p14="http://schemas.microsoft.com/office/powerpoint/2010/main">
    <mc:Choice Requires="p14">
      <p:transition spd="slow" p14:dur="2000" advTm="70614"/>
    </mc:Choice>
    <mc:Fallback xmlns="">
      <p:transition spd="slow" advTm="7061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Hydrocephalus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sz="2800" dirty="0"/>
              <a:t>Nursing Considerations/ Patient Education:</a:t>
            </a:r>
          </a:p>
          <a:p>
            <a:pPr marL="0" indent="0">
              <a:buNone/>
            </a:pPr>
            <a:endParaRPr lang="en-US" dirty="0"/>
          </a:p>
          <a:p>
            <a:r>
              <a:rPr lang="en-US" sz="2400" dirty="0"/>
              <a:t>Families need to be educated on signs and symptoms to watch for increased intracranial pressure throughout the lifespan as blockage, infection or growth can impair the shunt at any time</a:t>
            </a:r>
          </a:p>
          <a:p>
            <a:r>
              <a:rPr lang="en-US" sz="2400" dirty="0"/>
              <a:t>Some children will go on to have long term complications such as developmental delays, mobility impairments and seizures. </a:t>
            </a:r>
          </a:p>
          <a:p>
            <a:r>
              <a:rPr lang="en-US" sz="2400" dirty="0"/>
              <a:t>Care team may involve neurosurgery, neurology, OT, PT, social work and developmental providers.</a:t>
            </a:r>
          </a:p>
        </p:txBody>
      </p:sp>
    </p:spTree>
    <p:extLst>
      <p:ext uri="{BB962C8B-B14F-4D97-AF65-F5344CB8AC3E}">
        <p14:creationId xmlns:p14="http://schemas.microsoft.com/office/powerpoint/2010/main" val="2610146603"/>
      </p:ext>
    </p:extLst>
  </p:cSld>
  <p:clrMapOvr>
    <a:masterClrMapping/>
  </p:clrMapOvr>
  <mc:AlternateContent xmlns:mc="http://schemas.openxmlformats.org/markup-compatibility/2006" xmlns:p14="http://schemas.microsoft.com/office/powerpoint/2010/main">
    <mc:Choice Requires="p14">
      <p:transition spd="slow" p14:dur="2000" advTm="52800"/>
    </mc:Choice>
    <mc:Fallback xmlns="">
      <p:transition spd="slow" advTm="528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185E-1CDA-E915-3EF9-8E2C393234F1}"/>
              </a:ext>
            </a:extLst>
          </p:cNvPr>
          <p:cNvSpPr>
            <a:spLocks noGrp="1"/>
          </p:cNvSpPr>
          <p:nvPr>
            <p:ph type="title"/>
          </p:nvPr>
        </p:nvSpPr>
        <p:spPr/>
        <p:txBody>
          <a:bodyPr/>
          <a:lstStyle/>
          <a:p>
            <a:r>
              <a:rPr lang="en-US" dirty="0"/>
              <a:t>Infectious causes</a:t>
            </a:r>
          </a:p>
        </p:txBody>
      </p:sp>
      <p:sp>
        <p:nvSpPr>
          <p:cNvPr id="3" name="Text Placeholder 2">
            <a:extLst>
              <a:ext uri="{FF2B5EF4-FFF2-40B4-BE49-F238E27FC236}">
                <a16:creationId xmlns:a16="http://schemas.microsoft.com/office/drawing/2014/main" id="{78903706-39BA-A2C3-A625-6B78FFA08839}"/>
              </a:ext>
            </a:extLst>
          </p:cNvPr>
          <p:cNvSpPr>
            <a:spLocks noGrp="1"/>
          </p:cNvSpPr>
          <p:nvPr>
            <p:ph type="body" idx="1"/>
          </p:nvPr>
        </p:nvSpPr>
        <p:spPr/>
        <p:txBody>
          <a:bodyPr/>
          <a:lstStyle/>
          <a:p>
            <a:endParaRPr lang="en-US"/>
          </a:p>
        </p:txBody>
      </p:sp>
      <p:pic>
        <p:nvPicPr>
          <p:cNvPr id="16" name="Picture 15" descr="A picture containing reef&#10;&#10;Description automatically generated">
            <a:extLst>
              <a:ext uri="{FF2B5EF4-FFF2-40B4-BE49-F238E27FC236}">
                <a16:creationId xmlns:a16="http://schemas.microsoft.com/office/drawing/2014/main" id="{D18359C0-FD87-BF37-5702-E101102CEA29}"/>
              </a:ext>
            </a:extLst>
          </p:cNvPr>
          <p:cNvPicPr>
            <a:picLocks noChangeAspect="1"/>
          </p:cNvPicPr>
          <p:nvPr/>
        </p:nvPicPr>
        <p:blipFill>
          <a:blip r:embed="rId3"/>
          <a:stretch>
            <a:fillRect/>
          </a:stretch>
        </p:blipFill>
        <p:spPr>
          <a:xfrm>
            <a:off x="368110" y="333637"/>
            <a:ext cx="5564182" cy="3641725"/>
          </a:xfrm>
          <a:prstGeom prst="rect">
            <a:avLst/>
          </a:prstGeom>
        </p:spPr>
      </p:pic>
    </p:spTree>
    <p:extLst>
      <p:ext uri="{BB962C8B-B14F-4D97-AF65-F5344CB8AC3E}">
        <p14:creationId xmlns:p14="http://schemas.microsoft.com/office/powerpoint/2010/main" val="926871351"/>
      </p:ext>
    </p:extLst>
  </p:cSld>
  <p:clrMapOvr>
    <a:masterClrMapping/>
  </p:clrMapOvr>
  <mc:AlternateContent xmlns:mc="http://schemas.openxmlformats.org/markup-compatibility/2006" xmlns:p14="http://schemas.microsoft.com/office/powerpoint/2010/main">
    <mc:Choice Requires="p14">
      <p:transition spd="slow" p14:dur="2000" advTm="11962"/>
    </mc:Choice>
    <mc:Fallback xmlns="">
      <p:transition spd="slow" advTm="119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D101-67D4-342F-CA06-9154372760F4}"/>
              </a:ext>
            </a:extLst>
          </p:cNvPr>
          <p:cNvSpPr>
            <a:spLocks noGrp="1"/>
          </p:cNvSpPr>
          <p:nvPr>
            <p:ph type="title"/>
          </p:nvPr>
        </p:nvSpPr>
        <p:spPr>
          <a:xfrm>
            <a:off x="2243695" y="-277379"/>
            <a:ext cx="10146186" cy="1298459"/>
          </a:xfrm>
        </p:spPr>
        <p:txBody>
          <a:bodyPr>
            <a:normAutofit/>
          </a:bodyPr>
          <a:lstStyle/>
          <a:p>
            <a:r>
              <a:rPr lang="en-US" sz="4800" dirty="0"/>
              <a:t>Learning Objectives</a:t>
            </a:r>
          </a:p>
        </p:txBody>
      </p:sp>
      <p:sp>
        <p:nvSpPr>
          <p:cNvPr id="3" name="Text Placeholder 2">
            <a:extLst>
              <a:ext uri="{FF2B5EF4-FFF2-40B4-BE49-F238E27FC236}">
                <a16:creationId xmlns:a16="http://schemas.microsoft.com/office/drawing/2014/main" id="{4072D7A8-3DD5-A4C9-0340-785C8CB5EB79}"/>
              </a:ext>
            </a:extLst>
          </p:cNvPr>
          <p:cNvSpPr>
            <a:spLocks noGrp="1"/>
          </p:cNvSpPr>
          <p:nvPr>
            <p:ph type="body" sz="half" idx="2"/>
          </p:nvPr>
        </p:nvSpPr>
        <p:spPr>
          <a:xfrm>
            <a:off x="1023673" y="1021080"/>
            <a:ext cx="10144654" cy="4907280"/>
          </a:xfrm>
        </p:spPr>
        <p:txBody>
          <a:bodyPr>
            <a:noAutofit/>
          </a:bodyPr>
          <a:lstStyle/>
          <a:p>
            <a:pPr marL="285750" indent="-285750">
              <a:buFont typeface="Wingdings" pitchFamily="2" charset="2"/>
              <a:buChar char="ü"/>
            </a:pPr>
            <a:r>
              <a:rPr lang="en-US" sz="2400" dirty="0"/>
              <a:t>Identify differences in pediatric neurologic assessment, pathophysiology and neurologic assessment of the pediatric patient. </a:t>
            </a:r>
          </a:p>
          <a:p>
            <a:pPr marL="285750" indent="-285750">
              <a:buFont typeface="Wingdings" pitchFamily="2" charset="2"/>
              <a:buChar char="ü"/>
            </a:pPr>
            <a:r>
              <a:rPr lang="en-US" sz="2400" dirty="0"/>
              <a:t>Identify underlying pathophysiology of neural tube defects in addition to common pediatric conditions resulting from neural tube defects.</a:t>
            </a:r>
          </a:p>
          <a:p>
            <a:pPr marL="285750" indent="-285750">
              <a:buFont typeface="Wingdings" pitchFamily="2" charset="2"/>
              <a:buChar char="ü"/>
            </a:pPr>
            <a:r>
              <a:rPr lang="en-US" sz="2400" dirty="0"/>
              <a:t>Discuss underlying causes of hydrocephalus as well as exam and diagnosis of this condition and nursing role in quick identification and intervention to reduce comorbidities.</a:t>
            </a:r>
          </a:p>
          <a:p>
            <a:pPr marL="285750" indent="-285750">
              <a:buFont typeface="Wingdings" pitchFamily="2" charset="2"/>
              <a:buChar char="ü"/>
            </a:pPr>
            <a:r>
              <a:rPr lang="en-US" sz="2400" dirty="0"/>
              <a:t>Identify common underlying causes of infectious injury to the brain including encephalitis and meningitis as well as workup, treatment and nursing considerations. </a:t>
            </a:r>
          </a:p>
        </p:txBody>
      </p:sp>
    </p:spTree>
    <p:extLst>
      <p:ext uri="{BB962C8B-B14F-4D97-AF65-F5344CB8AC3E}">
        <p14:creationId xmlns:p14="http://schemas.microsoft.com/office/powerpoint/2010/main" val="1656715553"/>
      </p:ext>
    </p:extLst>
  </p:cSld>
  <p:clrMapOvr>
    <a:masterClrMapping/>
  </p:clrMapOvr>
  <mc:AlternateContent xmlns:mc="http://schemas.openxmlformats.org/markup-compatibility/2006" xmlns:p14="http://schemas.microsoft.com/office/powerpoint/2010/main">
    <mc:Choice Requires="p14">
      <p:transition spd="slow" p14:dur="2000" advTm="48933"/>
    </mc:Choice>
    <mc:Fallback xmlns="">
      <p:transition spd="slow" advTm="4893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normAutofit/>
          </a:bodyPr>
          <a:lstStyle/>
          <a:p>
            <a:pPr algn="ctr"/>
            <a:r>
              <a:rPr lang="en-US" dirty="0"/>
              <a:t>Infectious causes: encephalitis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a:bodyPr>
          <a:lstStyle/>
          <a:p>
            <a:r>
              <a:rPr lang="en-US" sz="2400" dirty="0"/>
              <a:t>Encephalitis occurs when there is inflammation to the brain tissue.</a:t>
            </a:r>
          </a:p>
          <a:p>
            <a:r>
              <a:rPr lang="en-US" sz="2400" dirty="0"/>
              <a:t>Common causes include viral or bacterial infection such as West Nile Virus, herpes simplex virus, enteroviruses, measles, mumps, rubella</a:t>
            </a:r>
          </a:p>
          <a:p>
            <a:r>
              <a:rPr lang="en-US" sz="2400" dirty="0"/>
              <a:t>Other causes can include autoimmune disease</a:t>
            </a:r>
          </a:p>
          <a:p>
            <a:endParaRPr lang="en-US" sz="2400" dirty="0"/>
          </a:p>
          <a:p>
            <a:endParaRPr lang="en-US" sz="2400" dirty="0"/>
          </a:p>
        </p:txBody>
      </p:sp>
    </p:spTree>
    <p:extLst>
      <p:ext uri="{BB962C8B-B14F-4D97-AF65-F5344CB8AC3E}">
        <p14:creationId xmlns:p14="http://schemas.microsoft.com/office/powerpoint/2010/main" val="1271703590"/>
      </p:ext>
    </p:extLst>
  </p:cSld>
  <p:clrMapOvr>
    <a:masterClrMapping/>
  </p:clrMapOvr>
  <mc:AlternateContent xmlns:mc="http://schemas.openxmlformats.org/markup-compatibility/2006" xmlns:p14="http://schemas.microsoft.com/office/powerpoint/2010/main">
    <mc:Choice Requires="p14">
      <p:transition spd="slow" p14:dur="2000" advTm="27950"/>
    </mc:Choice>
    <mc:Fallback xmlns="">
      <p:transition spd="slow" advTm="2795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394460" y="762000"/>
            <a:ext cx="10111740" cy="1295400"/>
          </a:xfrm>
        </p:spPr>
        <p:txBody>
          <a:bodyPr/>
          <a:lstStyle/>
          <a:p>
            <a:r>
              <a:rPr lang="en-US" dirty="0"/>
              <a:t>Infectious causes: encephalitis</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p:txBody>
          <a:bodyPr/>
          <a:lstStyle/>
          <a:p>
            <a:r>
              <a:rPr lang="en-US" dirty="0"/>
              <a:t>Symptoms</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p:txBody>
          <a:bodyPr>
            <a:normAutofit fontScale="92500" lnSpcReduction="10000"/>
          </a:bodyPr>
          <a:lstStyle/>
          <a:p>
            <a:r>
              <a:rPr lang="en-US" dirty="0"/>
              <a:t>Fever</a:t>
            </a:r>
          </a:p>
          <a:p>
            <a:r>
              <a:rPr lang="en-US" dirty="0"/>
              <a:t>Headache</a:t>
            </a:r>
          </a:p>
          <a:p>
            <a:r>
              <a:rPr lang="en-US" dirty="0"/>
              <a:t>Neck stiffness</a:t>
            </a:r>
          </a:p>
          <a:p>
            <a:r>
              <a:rPr lang="en-US" dirty="0"/>
              <a:t>Photophobia</a:t>
            </a:r>
          </a:p>
          <a:p>
            <a:r>
              <a:rPr lang="en-US" dirty="0"/>
              <a:t>Lethargy</a:t>
            </a:r>
          </a:p>
          <a:p>
            <a:r>
              <a:rPr lang="en-US" dirty="0"/>
              <a:t>Gait instability</a:t>
            </a:r>
          </a:p>
          <a:p>
            <a:r>
              <a:rPr lang="en-US" dirty="0"/>
              <a:t>Seizures</a:t>
            </a:r>
          </a:p>
          <a:p>
            <a:r>
              <a:rPr lang="en-US" dirty="0"/>
              <a:t>Confusion or change in behavior</a:t>
            </a:r>
          </a:p>
        </p:txBody>
      </p:sp>
      <p:sp>
        <p:nvSpPr>
          <p:cNvPr id="5" name="Text Placeholder 4">
            <a:extLst>
              <a:ext uri="{FF2B5EF4-FFF2-40B4-BE49-F238E27FC236}">
                <a16:creationId xmlns:a16="http://schemas.microsoft.com/office/drawing/2014/main" id="{43EF8BA8-6E51-881B-1749-B8726E81A710}"/>
              </a:ext>
            </a:extLst>
          </p:cNvPr>
          <p:cNvSpPr>
            <a:spLocks noGrp="1"/>
          </p:cNvSpPr>
          <p:nvPr>
            <p:ph type="body" sz="quarter" idx="3"/>
          </p:nvPr>
        </p:nvSpPr>
        <p:spPr/>
        <p:txBody>
          <a:bodyPr/>
          <a:lstStyle/>
          <a:p>
            <a:r>
              <a:rPr lang="en-US" dirty="0"/>
              <a:t>Diagnosis</a:t>
            </a:r>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p:txBody>
          <a:bodyPr>
            <a:normAutofit fontScale="92500" lnSpcReduction="10000"/>
          </a:bodyPr>
          <a:lstStyle/>
          <a:p>
            <a:r>
              <a:rPr lang="en-US" dirty="0"/>
              <a:t>Thorough history is key!!</a:t>
            </a:r>
          </a:p>
          <a:p>
            <a:pPr lvl="1"/>
            <a:r>
              <a:rPr lang="en-US" dirty="0"/>
              <a:t>Ask about travel, vaccination history, tick  bites, </a:t>
            </a:r>
          </a:p>
          <a:p>
            <a:r>
              <a:rPr lang="en-US" dirty="0"/>
              <a:t>Lumbar puncture to check CSF</a:t>
            </a:r>
          </a:p>
          <a:p>
            <a:r>
              <a:rPr lang="en-US" dirty="0"/>
              <a:t>CT scan</a:t>
            </a:r>
          </a:p>
          <a:p>
            <a:r>
              <a:rPr lang="en-US" dirty="0"/>
              <a:t>EEG if there is concern for seizures or altered mental status</a:t>
            </a:r>
          </a:p>
          <a:p>
            <a:r>
              <a:rPr lang="en-US" dirty="0"/>
              <a:t>Infection work up- CBC, CMP, UA, blood cultures</a:t>
            </a:r>
          </a:p>
        </p:txBody>
      </p:sp>
    </p:spTree>
    <p:extLst>
      <p:ext uri="{BB962C8B-B14F-4D97-AF65-F5344CB8AC3E}">
        <p14:creationId xmlns:p14="http://schemas.microsoft.com/office/powerpoint/2010/main" val="3257378357"/>
      </p:ext>
    </p:extLst>
  </p:cSld>
  <p:clrMapOvr>
    <a:masterClrMapping/>
  </p:clrMapOvr>
  <mc:AlternateContent xmlns:mc="http://schemas.openxmlformats.org/markup-compatibility/2006" xmlns:p14="http://schemas.microsoft.com/office/powerpoint/2010/main">
    <mc:Choice Requires="p14">
      <p:transition spd="slow" p14:dur="2000" advTm="67425"/>
    </mc:Choice>
    <mc:Fallback xmlns="">
      <p:transition spd="slow" advTm="6742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Infectious causes: encephalitis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sz="2800" dirty="0"/>
              <a:t>Comorbidities/ Complications</a:t>
            </a:r>
          </a:p>
          <a:p>
            <a:r>
              <a:rPr lang="en-US" sz="2400" dirty="0"/>
              <a:t>Seizures or epilepsy</a:t>
            </a:r>
          </a:p>
          <a:p>
            <a:r>
              <a:rPr lang="en-US" sz="2400" dirty="0"/>
              <a:t>Learning or cognitive delay</a:t>
            </a:r>
          </a:p>
          <a:p>
            <a:r>
              <a:rPr lang="en-US" sz="2400" dirty="0"/>
              <a:t>Hearing loss</a:t>
            </a:r>
          </a:p>
          <a:p>
            <a:r>
              <a:rPr lang="en-US" sz="2400" dirty="0"/>
              <a:t>Hydrocephalus</a:t>
            </a:r>
          </a:p>
          <a:p>
            <a:endParaRPr lang="en-US" dirty="0"/>
          </a:p>
          <a:p>
            <a:endParaRPr lang="en-US" dirty="0"/>
          </a:p>
        </p:txBody>
      </p:sp>
    </p:spTree>
    <p:extLst>
      <p:ext uri="{BB962C8B-B14F-4D97-AF65-F5344CB8AC3E}">
        <p14:creationId xmlns:p14="http://schemas.microsoft.com/office/powerpoint/2010/main" val="2398578783"/>
      </p:ext>
    </p:extLst>
  </p:cSld>
  <p:clrMapOvr>
    <a:masterClrMapping/>
  </p:clrMapOvr>
  <mc:AlternateContent xmlns:mc="http://schemas.openxmlformats.org/markup-compatibility/2006" xmlns:p14="http://schemas.microsoft.com/office/powerpoint/2010/main">
    <mc:Choice Requires="p14">
      <p:transition spd="slow" p14:dur="2000" advTm="23226"/>
    </mc:Choice>
    <mc:Fallback xmlns="">
      <p:transition spd="slow" advTm="2322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Infectious causes: encephalitis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a:bodyPr>
          <a:lstStyle/>
          <a:p>
            <a:pPr marL="0" indent="0">
              <a:buNone/>
            </a:pPr>
            <a:r>
              <a:rPr lang="en-US" sz="2800" dirty="0"/>
              <a:t>Treatments:</a:t>
            </a:r>
          </a:p>
          <a:p>
            <a:pPr>
              <a:buFontTx/>
              <a:buChar char="-"/>
            </a:pPr>
            <a:r>
              <a:rPr lang="en-US" sz="2400" dirty="0"/>
              <a:t>Key to treatment is identifying the cause and treating early</a:t>
            </a:r>
          </a:p>
          <a:p>
            <a:pPr>
              <a:buFontTx/>
              <a:buChar char="-"/>
            </a:pPr>
            <a:r>
              <a:rPr lang="en-US" sz="2400" dirty="0"/>
              <a:t>IV antibiotics, steroids, IVIG,</a:t>
            </a:r>
          </a:p>
          <a:p>
            <a:pPr>
              <a:buFontTx/>
              <a:buChar char="-"/>
            </a:pPr>
            <a:r>
              <a:rPr lang="en-US" sz="2400" dirty="0"/>
              <a:t>For autoimmune cause, immunosuppressants are sometimes used</a:t>
            </a:r>
          </a:p>
          <a:p>
            <a:pPr>
              <a:buFontTx/>
              <a:buChar char="-"/>
            </a:pPr>
            <a:endParaRPr lang="en-US" sz="2400" dirty="0"/>
          </a:p>
        </p:txBody>
      </p:sp>
    </p:spTree>
    <p:extLst>
      <p:ext uri="{BB962C8B-B14F-4D97-AF65-F5344CB8AC3E}">
        <p14:creationId xmlns:p14="http://schemas.microsoft.com/office/powerpoint/2010/main" val="2937333554"/>
      </p:ext>
    </p:extLst>
  </p:cSld>
  <p:clrMapOvr>
    <a:masterClrMapping/>
  </p:clrMapOvr>
  <mc:AlternateContent xmlns:mc="http://schemas.openxmlformats.org/markup-compatibility/2006" xmlns:p14="http://schemas.microsoft.com/office/powerpoint/2010/main">
    <mc:Choice Requires="p14">
      <p:transition spd="slow" p14:dur="2000" advTm="29034"/>
    </mc:Choice>
    <mc:Fallback xmlns="">
      <p:transition spd="slow" advTm="2903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Infectious causes: encephalitis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a:bodyPr>
          <a:lstStyle/>
          <a:p>
            <a:pPr marL="0" indent="0">
              <a:buNone/>
            </a:pPr>
            <a:r>
              <a:rPr lang="en-US" sz="2800" dirty="0"/>
              <a:t>Nursing Considerations/ Patient Education</a:t>
            </a:r>
          </a:p>
          <a:p>
            <a:pPr>
              <a:buFontTx/>
              <a:buChar char="-"/>
            </a:pPr>
            <a:r>
              <a:rPr lang="en-US" sz="2400" dirty="0"/>
              <a:t>Patient typical requires acute care and hospitalization, sometimes PICU care</a:t>
            </a:r>
          </a:p>
          <a:p>
            <a:pPr>
              <a:buFontTx/>
              <a:buChar char="-"/>
            </a:pPr>
            <a:r>
              <a:rPr lang="en-US" sz="2400" dirty="0"/>
              <a:t>Patient team will typically include nursing, neuro-immunology, infectious disease, neurology and PT, OT and rehab post inflammation. </a:t>
            </a:r>
          </a:p>
          <a:p>
            <a:pPr>
              <a:buFontTx/>
              <a:buChar char="-"/>
            </a:pPr>
            <a:r>
              <a:rPr lang="en-US" sz="2400" dirty="0"/>
              <a:t>Nursing role should focus on great intake and detailed history.</a:t>
            </a:r>
          </a:p>
          <a:p>
            <a:pPr>
              <a:buFontTx/>
              <a:buChar char="-"/>
            </a:pPr>
            <a:r>
              <a:rPr lang="en-US" sz="2400" dirty="0"/>
              <a:t>During the acute phase diagnosis, critical care management and skills such as IV antibiotics administration.</a:t>
            </a:r>
          </a:p>
          <a:p>
            <a:pPr>
              <a:buFontTx/>
              <a:buChar char="-"/>
            </a:pPr>
            <a:r>
              <a:rPr lang="en-US" sz="2400" dirty="0"/>
              <a:t>Parent and caregiver support are important. </a:t>
            </a:r>
          </a:p>
        </p:txBody>
      </p:sp>
    </p:spTree>
    <p:extLst>
      <p:ext uri="{BB962C8B-B14F-4D97-AF65-F5344CB8AC3E}">
        <p14:creationId xmlns:p14="http://schemas.microsoft.com/office/powerpoint/2010/main" val="2766678955"/>
      </p:ext>
    </p:extLst>
  </p:cSld>
  <p:clrMapOvr>
    <a:masterClrMapping/>
  </p:clrMapOvr>
  <mc:AlternateContent xmlns:mc="http://schemas.openxmlformats.org/markup-compatibility/2006" xmlns:p14="http://schemas.microsoft.com/office/powerpoint/2010/main">
    <mc:Choice Requires="p14">
      <p:transition spd="slow" p14:dur="2000" advTm="42012"/>
    </mc:Choice>
    <mc:Fallback xmlns="">
      <p:transition spd="slow" advTm="4201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normAutofit/>
          </a:bodyPr>
          <a:lstStyle/>
          <a:p>
            <a:pPr algn="ctr"/>
            <a:r>
              <a:rPr lang="en-US" dirty="0"/>
              <a:t>Infectious causes: meningitis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5297214" y="2194560"/>
            <a:ext cx="6208986" cy="4024125"/>
          </a:xfrm>
        </p:spPr>
        <p:txBody>
          <a:bodyPr/>
          <a:lstStyle/>
          <a:p>
            <a:r>
              <a:rPr lang="en-US" dirty="0"/>
              <a:t>Meningitis occurs when there is an infection in the cerebrospinal fluid (CSF) leading to inflammation of the brain and spinal cord. </a:t>
            </a:r>
          </a:p>
          <a:p>
            <a:r>
              <a:rPr lang="en-US" dirty="0"/>
              <a:t>Typical causes include bacterial, viral or fungal infections as well as more rarely parasites.</a:t>
            </a:r>
          </a:p>
          <a:p>
            <a:r>
              <a:rPr lang="en-US" dirty="0"/>
              <a:t>Meningitis can cause encephalitis when it leads to inflammation of the brain, so the two diagnosis can go hand in hand.</a:t>
            </a:r>
          </a:p>
          <a:p>
            <a:endParaRPr lang="en-US" dirty="0"/>
          </a:p>
        </p:txBody>
      </p:sp>
      <p:pic>
        <p:nvPicPr>
          <p:cNvPr id="15" name="Picture 14" descr="A picture containing light&#10;&#10;Description automatically generated with low confidence">
            <a:extLst>
              <a:ext uri="{FF2B5EF4-FFF2-40B4-BE49-F238E27FC236}">
                <a16:creationId xmlns:a16="http://schemas.microsoft.com/office/drawing/2014/main" id="{F2441ACF-E446-5589-A7E4-CC6365F56BFA}"/>
              </a:ext>
            </a:extLst>
          </p:cNvPr>
          <p:cNvPicPr>
            <a:picLocks noChangeAspect="1"/>
          </p:cNvPicPr>
          <p:nvPr/>
        </p:nvPicPr>
        <p:blipFill>
          <a:blip r:embed="rId3"/>
          <a:stretch>
            <a:fillRect/>
          </a:stretch>
        </p:blipFill>
        <p:spPr>
          <a:xfrm>
            <a:off x="268014" y="2718820"/>
            <a:ext cx="4791300" cy="3499865"/>
          </a:xfrm>
          <a:prstGeom prst="rect">
            <a:avLst/>
          </a:prstGeom>
        </p:spPr>
      </p:pic>
    </p:spTree>
    <p:extLst>
      <p:ext uri="{BB962C8B-B14F-4D97-AF65-F5344CB8AC3E}">
        <p14:creationId xmlns:p14="http://schemas.microsoft.com/office/powerpoint/2010/main" val="3067793024"/>
      </p:ext>
    </p:extLst>
  </p:cSld>
  <p:clrMapOvr>
    <a:masterClrMapping/>
  </p:clrMapOvr>
  <mc:AlternateContent xmlns:mc="http://schemas.openxmlformats.org/markup-compatibility/2006" xmlns:p14="http://schemas.microsoft.com/office/powerpoint/2010/main">
    <mc:Choice Requires="p14">
      <p:transition spd="slow" p14:dur="2000" advTm="30804"/>
    </mc:Choice>
    <mc:Fallback xmlns="">
      <p:transition spd="slow" advTm="3080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394460" y="762000"/>
            <a:ext cx="10111740" cy="1295400"/>
          </a:xfrm>
        </p:spPr>
        <p:txBody>
          <a:bodyPr/>
          <a:lstStyle/>
          <a:p>
            <a:r>
              <a:rPr lang="en-US" dirty="0"/>
              <a:t>Infectious causes: meningitis</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a:xfrm>
            <a:off x="685800" y="1864714"/>
            <a:ext cx="10820400" cy="1538886"/>
          </a:xfrm>
        </p:spPr>
        <p:txBody>
          <a:bodyPr>
            <a:noAutofit/>
          </a:bodyPr>
          <a:lstStyle/>
          <a:p>
            <a:pPr marL="0" indent="0">
              <a:buNone/>
            </a:pPr>
            <a:r>
              <a:rPr lang="en-US" sz="2800" dirty="0"/>
              <a:t>Symptoms:</a:t>
            </a:r>
          </a:p>
          <a:p>
            <a:r>
              <a:rPr lang="en-US" sz="2400" dirty="0"/>
              <a:t>Stiff neck is a classic symptom!</a:t>
            </a:r>
          </a:p>
          <a:p>
            <a:r>
              <a:rPr lang="en-US" sz="2400" dirty="0"/>
              <a:t>Confusion, agitation or altered mental status.</a:t>
            </a:r>
          </a:p>
          <a:p>
            <a:r>
              <a:rPr lang="en-US" sz="2400" dirty="0"/>
              <a:t>Headache</a:t>
            </a:r>
          </a:p>
          <a:p>
            <a:r>
              <a:rPr lang="en-US" sz="2400" dirty="0"/>
              <a:t>High fever</a:t>
            </a:r>
          </a:p>
          <a:p>
            <a:r>
              <a:rPr lang="en-US" sz="2400" dirty="0"/>
              <a:t>Nausea or Vomiting</a:t>
            </a:r>
          </a:p>
          <a:p>
            <a:r>
              <a:rPr lang="en-US" sz="2400" dirty="0"/>
              <a:t>Gait instability</a:t>
            </a:r>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a:xfrm>
            <a:off x="5147733" y="4555068"/>
            <a:ext cx="6918537" cy="2151696"/>
          </a:xfrm>
        </p:spPr>
        <p:txBody>
          <a:bodyPr>
            <a:normAutofit/>
          </a:bodyPr>
          <a:lstStyle/>
          <a:p>
            <a:pPr marL="0" indent="0">
              <a:buNone/>
            </a:pPr>
            <a:r>
              <a:rPr lang="en-US" sz="2800" dirty="0"/>
              <a:t>Diagnosis</a:t>
            </a:r>
          </a:p>
          <a:p>
            <a:pPr marL="0" indent="0">
              <a:buNone/>
            </a:pPr>
            <a:r>
              <a:rPr lang="en-US" sz="2400" dirty="0"/>
              <a:t>- Lumbar puncture is key to help find underlying cause and target treatment.</a:t>
            </a:r>
          </a:p>
          <a:p>
            <a:endParaRPr lang="en-US" dirty="0"/>
          </a:p>
        </p:txBody>
      </p:sp>
      <p:pic>
        <p:nvPicPr>
          <p:cNvPr id="19" name="Picture 18" descr="A young child with her hand to her face&#10;&#10;Description automatically generated with medium confidence">
            <a:extLst>
              <a:ext uri="{FF2B5EF4-FFF2-40B4-BE49-F238E27FC236}">
                <a16:creationId xmlns:a16="http://schemas.microsoft.com/office/drawing/2014/main" id="{D2C1FD63-F04A-5BA2-56A4-E63C431CE5A3}"/>
              </a:ext>
            </a:extLst>
          </p:cNvPr>
          <p:cNvPicPr>
            <a:picLocks noChangeAspect="1"/>
          </p:cNvPicPr>
          <p:nvPr/>
        </p:nvPicPr>
        <p:blipFill>
          <a:blip r:embed="rId3"/>
          <a:stretch>
            <a:fillRect/>
          </a:stretch>
        </p:blipFill>
        <p:spPr>
          <a:xfrm>
            <a:off x="7785123" y="1903539"/>
            <a:ext cx="4254477" cy="2837793"/>
          </a:xfrm>
          <a:prstGeom prst="rect">
            <a:avLst/>
          </a:prstGeom>
        </p:spPr>
      </p:pic>
      <p:sp>
        <p:nvSpPr>
          <p:cNvPr id="23" name="TextBox 22">
            <a:extLst>
              <a:ext uri="{FF2B5EF4-FFF2-40B4-BE49-F238E27FC236}">
                <a16:creationId xmlns:a16="http://schemas.microsoft.com/office/drawing/2014/main" id="{626C8A51-6FAA-84EF-50D4-A267E262CAC9}"/>
              </a:ext>
            </a:extLst>
          </p:cNvPr>
          <p:cNvSpPr txBox="1"/>
          <p:nvPr/>
        </p:nvSpPr>
        <p:spPr>
          <a:xfrm>
            <a:off x="10152993" y="4741332"/>
            <a:ext cx="1608083" cy="215444"/>
          </a:xfrm>
          <a:prstGeom prst="rect">
            <a:avLst/>
          </a:prstGeom>
          <a:noFill/>
        </p:spPr>
        <p:txBody>
          <a:bodyPr wrap="square" rtlCol="0">
            <a:spAutoFit/>
          </a:bodyPr>
          <a:lstStyle/>
          <a:p>
            <a:r>
              <a:rPr lang="en-US" sz="800" dirty="0"/>
              <a:t>Wikimedia Commons</a:t>
            </a:r>
          </a:p>
        </p:txBody>
      </p:sp>
    </p:spTree>
    <p:extLst>
      <p:ext uri="{BB962C8B-B14F-4D97-AF65-F5344CB8AC3E}">
        <p14:creationId xmlns:p14="http://schemas.microsoft.com/office/powerpoint/2010/main" val="4203779494"/>
      </p:ext>
    </p:extLst>
  </p:cSld>
  <p:clrMapOvr>
    <a:masterClrMapping/>
  </p:clrMapOvr>
  <mc:AlternateContent xmlns:mc="http://schemas.openxmlformats.org/markup-compatibility/2006" xmlns:p14="http://schemas.microsoft.com/office/powerpoint/2010/main">
    <mc:Choice Requires="p14">
      <p:transition spd="slow" p14:dur="2000" advTm="42648"/>
    </mc:Choice>
    <mc:Fallback xmlns="">
      <p:transition spd="slow" advTm="4264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Infectious causes: meningitis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sz="2800" dirty="0"/>
              <a:t>Comorbidities/ Complications</a:t>
            </a:r>
          </a:p>
          <a:p>
            <a:r>
              <a:rPr lang="en-US" sz="2400" dirty="0"/>
              <a:t>There is an estimated fatality rate of 30% and as high as a 50% incidence of developing long term neurological complications</a:t>
            </a:r>
          </a:p>
          <a:p>
            <a:r>
              <a:rPr lang="en-US" sz="2400" dirty="0"/>
              <a:t>Long term complications include</a:t>
            </a:r>
          </a:p>
          <a:p>
            <a:pPr lvl="1"/>
            <a:r>
              <a:rPr lang="en-US" sz="2200" dirty="0"/>
              <a:t>Hearing loss</a:t>
            </a:r>
          </a:p>
          <a:p>
            <a:pPr lvl="1"/>
            <a:r>
              <a:rPr lang="en-US" sz="2200" dirty="0"/>
              <a:t>Cognitive and learning impairments</a:t>
            </a:r>
          </a:p>
          <a:p>
            <a:pPr lvl="1"/>
            <a:r>
              <a:rPr lang="en-US" sz="2200" dirty="0"/>
              <a:t>Epilepsy </a:t>
            </a:r>
          </a:p>
          <a:p>
            <a:pPr lvl="1"/>
            <a:r>
              <a:rPr lang="en-US" sz="2200" dirty="0"/>
              <a:t>Hydrocephalus</a:t>
            </a:r>
          </a:p>
        </p:txBody>
      </p:sp>
    </p:spTree>
    <p:extLst>
      <p:ext uri="{BB962C8B-B14F-4D97-AF65-F5344CB8AC3E}">
        <p14:creationId xmlns:p14="http://schemas.microsoft.com/office/powerpoint/2010/main" val="1935430501"/>
      </p:ext>
    </p:extLst>
  </p:cSld>
  <p:clrMapOvr>
    <a:masterClrMapping/>
  </p:clrMapOvr>
  <mc:AlternateContent xmlns:mc="http://schemas.openxmlformats.org/markup-compatibility/2006" xmlns:p14="http://schemas.microsoft.com/office/powerpoint/2010/main">
    <mc:Choice Requires="p14">
      <p:transition spd="slow" p14:dur="2000" advTm="26363"/>
    </mc:Choice>
    <mc:Fallback xmlns="">
      <p:transition spd="slow" advTm="2636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Infectious causes: meningitis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a:bodyPr>
          <a:lstStyle/>
          <a:p>
            <a:pPr marL="0" indent="0">
              <a:buNone/>
            </a:pPr>
            <a:r>
              <a:rPr lang="en-US" sz="2800" dirty="0"/>
              <a:t>Treatments</a:t>
            </a:r>
          </a:p>
          <a:p>
            <a:r>
              <a:rPr lang="en-US" sz="2800" dirty="0"/>
              <a:t>Treatment will be based on underlying cause.</a:t>
            </a:r>
          </a:p>
          <a:p>
            <a:pPr lvl="1"/>
            <a:r>
              <a:rPr lang="en-US" sz="2600" dirty="0"/>
              <a:t>Bacterial~ IV antibiotics (typically broad spectrum)</a:t>
            </a:r>
          </a:p>
          <a:p>
            <a:pPr lvl="1"/>
            <a:r>
              <a:rPr lang="en-US" sz="2600" dirty="0"/>
              <a:t>Viral~ other than Herpes simplex virus, there are not great direct treatment options.</a:t>
            </a:r>
          </a:p>
          <a:p>
            <a:r>
              <a:rPr lang="en-US" sz="2800" dirty="0"/>
              <a:t>Corticosteroids</a:t>
            </a:r>
          </a:p>
          <a:p>
            <a:r>
              <a:rPr lang="en-US" sz="2800" dirty="0"/>
              <a:t>Hospitalization for treatment and monitoring</a:t>
            </a:r>
          </a:p>
        </p:txBody>
      </p:sp>
    </p:spTree>
    <p:extLst>
      <p:ext uri="{BB962C8B-B14F-4D97-AF65-F5344CB8AC3E}">
        <p14:creationId xmlns:p14="http://schemas.microsoft.com/office/powerpoint/2010/main" val="2976343862"/>
      </p:ext>
    </p:extLst>
  </p:cSld>
  <p:clrMapOvr>
    <a:masterClrMapping/>
  </p:clrMapOvr>
  <mc:AlternateContent xmlns:mc="http://schemas.openxmlformats.org/markup-compatibility/2006" xmlns:p14="http://schemas.microsoft.com/office/powerpoint/2010/main">
    <mc:Choice Requires="p14">
      <p:transition spd="slow" p14:dur="2000" advTm="30592"/>
    </mc:Choice>
    <mc:Fallback xmlns="">
      <p:transition spd="slow" advTm="3059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Infectious causes: meningitis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dirty="0"/>
              <a:t>Nursing Considerations/ Patient Education</a:t>
            </a:r>
          </a:p>
          <a:p>
            <a:pPr>
              <a:buFontTx/>
              <a:buChar char="-"/>
            </a:pPr>
            <a:r>
              <a:rPr lang="en-US" dirty="0"/>
              <a:t>Acute phase: close monitoring, hospitalization, administration of IV antibiotics and IV fluids. </a:t>
            </a:r>
          </a:p>
          <a:p>
            <a:pPr>
              <a:buFontTx/>
              <a:buChar char="-"/>
            </a:pPr>
            <a:r>
              <a:rPr lang="en-US" dirty="0"/>
              <a:t>Education related to hospitalization, treatments being used including IV medications should take place to help the caregiver understand the treatment plan.</a:t>
            </a:r>
          </a:p>
          <a:p>
            <a:pPr>
              <a:buFontTx/>
              <a:buChar char="-"/>
            </a:pPr>
            <a:r>
              <a:rPr lang="en-US" dirty="0"/>
              <a:t>Vaccinations (specifically </a:t>
            </a:r>
            <a:r>
              <a:rPr lang="en-US" dirty="0" err="1"/>
              <a:t>haemophilus</a:t>
            </a:r>
            <a:r>
              <a:rPr lang="en-US" dirty="0"/>
              <a:t> influenzae b (Hib) S pneumoniae, Neisseria meningitidis as well as some of the newer developed meningococcal vaccines. Education parents about importance of vaccinations is a critical step for nurses to help reduce incidence of meningitis. </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4212522030"/>
      </p:ext>
    </p:extLst>
  </p:cSld>
  <p:clrMapOvr>
    <a:masterClrMapping/>
  </p:clrMapOvr>
  <mc:AlternateContent xmlns:mc="http://schemas.openxmlformats.org/markup-compatibility/2006" xmlns:p14="http://schemas.microsoft.com/office/powerpoint/2010/main">
    <mc:Choice Requires="p14">
      <p:transition spd="slow" p14:dur="2000" advTm="57217"/>
    </mc:Choice>
    <mc:Fallback xmlns="">
      <p:transition spd="slow" advTm="572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59C42D-6B5B-B65D-E639-0308DC28E88A}"/>
              </a:ext>
            </a:extLst>
          </p:cNvPr>
          <p:cNvSpPr txBox="1"/>
          <p:nvPr/>
        </p:nvSpPr>
        <p:spPr>
          <a:xfrm>
            <a:off x="0" y="198120"/>
            <a:ext cx="12192000" cy="5601533"/>
          </a:xfrm>
          <a:prstGeom prst="rect">
            <a:avLst/>
          </a:prstGeom>
          <a:noFill/>
        </p:spPr>
        <p:txBody>
          <a:bodyPr wrap="square" rtlCol="0">
            <a:spAutoFit/>
          </a:bodyPr>
          <a:lstStyle/>
          <a:p>
            <a:r>
              <a:rPr lang="en-US" sz="3800" dirty="0"/>
              <a:t>Pediatric Differences of the Central Nervous System</a:t>
            </a:r>
          </a:p>
          <a:p>
            <a:endParaRPr lang="en-US" sz="4000" dirty="0"/>
          </a:p>
          <a:p>
            <a:endParaRPr lang="en-US" sz="4000" dirty="0"/>
          </a:p>
          <a:p>
            <a:endParaRPr lang="en-US" sz="4000" dirty="0"/>
          </a:p>
          <a:p>
            <a:endParaRPr lang="en-US" sz="4000" dirty="0"/>
          </a:p>
          <a:p>
            <a:br>
              <a:rPr lang="en-US" sz="4000" dirty="0"/>
            </a:br>
            <a:br>
              <a:rPr lang="en-US" sz="4000" dirty="0"/>
            </a:br>
            <a:endParaRPr lang="en-US" sz="4000" dirty="0"/>
          </a:p>
          <a:p>
            <a:endParaRPr lang="en-US" sz="4000" dirty="0"/>
          </a:p>
        </p:txBody>
      </p:sp>
      <p:sp>
        <p:nvSpPr>
          <p:cNvPr id="9" name="TextBox 8">
            <a:extLst>
              <a:ext uri="{FF2B5EF4-FFF2-40B4-BE49-F238E27FC236}">
                <a16:creationId xmlns:a16="http://schemas.microsoft.com/office/drawing/2014/main" id="{6D0BE395-36CE-6074-9B47-A8CF918B5DED}"/>
              </a:ext>
            </a:extLst>
          </p:cNvPr>
          <p:cNvSpPr txBox="1"/>
          <p:nvPr/>
        </p:nvSpPr>
        <p:spPr>
          <a:xfrm>
            <a:off x="647494" y="1150855"/>
            <a:ext cx="10897012" cy="5632311"/>
          </a:xfrm>
          <a:prstGeom prst="rect">
            <a:avLst/>
          </a:prstGeom>
          <a:noFill/>
        </p:spPr>
        <p:txBody>
          <a:bodyPr wrap="square" rtlCol="0">
            <a:spAutoFit/>
          </a:bodyPr>
          <a:lstStyle/>
          <a:p>
            <a:pPr marL="342900" indent="-342900">
              <a:buFont typeface="Wingdings" pitchFamily="2" charset="2"/>
              <a:buChar char="q"/>
            </a:pPr>
            <a:r>
              <a:rPr lang="en-US" sz="2400" dirty="0"/>
              <a:t>In infancy the brain constitutes approximately 10-12% of the newborn’s body weight, as compared to 2% in the adult body.</a:t>
            </a:r>
          </a:p>
          <a:p>
            <a:endParaRPr lang="en-US" sz="2400" dirty="0"/>
          </a:p>
          <a:p>
            <a:pPr marL="342900" indent="-342900">
              <a:buFont typeface="Wingdings" pitchFamily="2" charset="2"/>
              <a:buChar char="q"/>
            </a:pPr>
            <a:r>
              <a:rPr lang="en-US" sz="2400" dirty="0"/>
              <a:t>In the first year of life the brain doubles in size and continues to grow to approximately 80% of the adult brain by 3 years of age. </a:t>
            </a:r>
          </a:p>
          <a:p>
            <a:endParaRPr lang="en-US" sz="2400" dirty="0"/>
          </a:p>
          <a:p>
            <a:pPr marL="342900" indent="-342900">
              <a:buFont typeface="Wingdings" pitchFamily="2" charset="2"/>
              <a:buChar char="q"/>
            </a:pPr>
            <a:r>
              <a:rPr lang="en-US" sz="2400" dirty="0"/>
              <a:t>By 5 years of age the brain will have grown to nearly 90% of the final adult size. </a:t>
            </a:r>
          </a:p>
          <a:p>
            <a:endParaRPr lang="en-US" sz="2400" dirty="0"/>
          </a:p>
          <a:p>
            <a:pPr marL="342900" indent="-342900">
              <a:buFont typeface="Wingdings" pitchFamily="2" charset="2"/>
              <a:buChar char="q"/>
            </a:pPr>
            <a:r>
              <a:rPr lang="en-US" sz="2400" dirty="0"/>
              <a:t>In infancy the brain is highly vascular to support this rapid growth.</a:t>
            </a:r>
          </a:p>
          <a:p>
            <a:endParaRPr lang="en-US" sz="2400" dirty="0"/>
          </a:p>
          <a:p>
            <a:pPr marL="342900" indent="-342900">
              <a:buFont typeface="Wingdings" pitchFamily="2" charset="2"/>
              <a:buChar char="q"/>
            </a:pPr>
            <a:r>
              <a:rPr lang="en-US" sz="2400" dirty="0"/>
              <a:t>Fontanelles are open and will not fully fuse until 18 months. </a:t>
            </a:r>
          </a:p>
          <a:p>
            <a:endParaRPr lang="en-US" sz="2400" dirty="0"/>
          </a:p>
          <a:p>
            <a:pPr marL="342900" indent="-342900">
              <a:buFont typeface="Wingdings" pitchFamily="2" charset="2"/>
              <a:buChar char="q"/>
            </a:pPr>
            <a:r>
              <a:rPr lang="en-US" sz="2400" dirty="0"/>
              <a:t>Infants have around 50ml of cerebrospinal fluid compared to adults who have around 150ml. </a:t>
            </a:r>
          </a:p>
        </p:txBody>
      </p:sp>
    </p:spTree>
    <p:extLst>
      <p:ext uri="{BB962C8B-B14F-4D97-AF65-F5344CB8AC3E}">
        <p14:creationId xmlns:p14="http://schemas.microsoft.com/office/powerpoint/2010/main" val="2740571309"/>
      </p:ext>
    </p:extLst>
  </p:cSld>
  <p:clrMapOvr>
    <a:masterClrMapping/>
  </p:clrMapOvr>
  <mc:AlternateContent xmlns:mc="http://schemas.openxmlformats.org/markup-compatibility/2006" xmlns:p14="http://schemas.microsoft.com/office/powerpoint/2010/main">
    <mc:Choice Requires="p14">
      <p:transition spd="slow" p14:dur="2000" advTm="63771"/>
    </mc:Choice>
    <mc:Fallback xmlns="">
      <p:transition spd="slow" advTm="6377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6A25-0FCC-9F3D-FFC0-F975667526AC}"/>
              </a:ext>
            </a:extLst>
          </p:cNvPr>
          <p:cNvSpPr>
            <a:spLocks noGrp="1"/>
          </p:cNvSpPr>
          <p:nvPr>
            <p:ph type="title"/>
          </p:nvPr>
        </p:nvSpPr>
        <p:spPr>
          <a:xfrm>
            <a:off x="231228" y="3302621"/>
            <a:ext cx="8610600" cy="1293028"/>
          </a:xfrm>
        </p:spPr>
        <p:txBody>
          <a:bodyPr>
            <a:normAutofit fontScale="90000"/>
          </a:bodyPr>
          <a:lstStyle/>
          <a:p>
            <a:pPr algn="l"/>
            <a:r>
              <a:rPr lang="en-US" dirty="0"/>
              <a:t>References:</a:t>
            </a:r>
            <a:br>
              <a:rPr lang="en-US" dirty="0"/>
            </a:br>
            <a:br>
              <a:rPr lang="en-US" dirty="0"/>
            </a:br>
            <a:r>
              <a:rPr lang="en-US" sz="2200" dirty="0"/>
              <a:t>https://</a:t>
            </a:r>
            <a:r>
              <a:rPr lang="en-US" sz="2200" dirty="0" err="1"/>
              <a:t>www.ncbi.nlm.nih.gov</a:t>
            </a:r>
            <a:r>
              <a:rPr lang="en-US" sz="2200" dirty="0"/>
              <a:t>/</a:t>
            </a:r>
            <a:r>
              <a:rPr lang="en-US" sz="2200" dirty="0" err="1"/>
              <a:t>pmc</a:t>
            </a:r>
            <a:r>
              <a:rPr lang="en-US" sz="2200" dirty="0"/>
              <a:t>/articles/PMC8001510/</a:t>
            </a:r>
            <a:br>
              <a:rPr lang="en-US" sz="2200" dirty="0"/>
            </a:br>
            <a:br>
              <a:rPr lang="en-US" sz="2200" dirty="0"/>
            </a:br>
            <a:r>
              <a:rPr lang="en-US" sz="2200" dirty="0">
                <a:hlinkClick r:id="rId2">
                  <a:extLst>
                    <a:ext uri="{A12FA001-AC4F-418D-AE19-62706E023703}">
                      <ahyp:hlinkClr xmlns:ahyp="http://schemas.microsoft.com/office/drawing/2018/hyperlinkcolor" val="tx"/>
                    </a:ext>
                  </a:extLst>
                </a:hlinkClick>
              </a:rPr>
              <a:t>https://www.cdc.gov/ncbddd/birthdefects/anencephaly.html</a:t>
            </a:r>
            <a:br>
              <a:rPr lang="en-US" sz="2200" dirty="0"/>
            </a:br>
            <a:br>
              <a:rPr lang="en-US" sz="2200" dirty="0"/>
            </a:br>
            <a:r>
              <a:rPr lang="en-US" sz="2200" b="0" i="0" dirty="0">
                <a:effectLst/>
              </a:rPr>
              <a:t>Douglas Swanson; Meningitis. </a:t>
            </a:r>
            <a:r>
              <a:rPr lang="en-US" sz="2200" b="0" i="1" dirty="0" err="1">
                <a:effectLst/>
              </a:rPr>
              <a:t>Pediatr</a:t>
            </a:r>
            <a:r>
              <a:rPr lang="en-US" sz="2200" b="0" i="1" dirty="0">
                <a:effectLst/>
              </a:rPr>
              <a:t> Rev</a:t>
            </a:r>
            <a:r>
              <a:rPr lang="en-US" sz="2200" b="0" i="0" dirty="0">
                <a:effectLst/>
              </a:rPr>
              <a:t> December 2015; 36 (12): 514–526. </a:t>
            </a:r>
            <a:r>
              <a:rPr lang="en-US" sz="2200" b="0" i="0" u="none" strike="noStrike" dirty="0">
                <a:effectLst/>
                <a:hlinkClick r:id="rId3">
                  <a:extLst>
                    <a:ext uri="{A12FA001-AC4F-418D-AE19-62706E023703}">
                      <ahyp:hlinkClr xmlns:ahyp="http://schemas.microsoft.com/office/drawing/2018/hyperlinkcolor" val="tx"/>
                    </a:ext>
                  </a:extLst>
                </a:hlinkClick>
              </a:rPr>
              <a:t>https://doi.org/10.1542/pir.36-12-514</a:t>
            </a:r>
            <a:br>
              <a:rPr lang="en-US" sz="2200" b="0" i="0" u="none" strike="noStrike" dirty="0">
                <a:effectLst/>
              </a:rPr>
            </a:br>
            <a:br>
              <a:rPr lang="en-US" sz="2200" b="0" i="0" u="none" strike="noStrike" dirty="0">
                <a:effectLst/>
              </a:rPr>
            </a:br>
            <a:r>
              <a:rPr lang="en-US" sz="2200" dirty="0">
                <a:effectLst/>
              </a:rPr>
              <a:t>Kahle, K. T., Kulkarni, A. V., </a:t>
            </a:r>
            <a:r>
              <a:rPr lang="en-US" sz="2200" dirty="0" err="1">
                <a:effectLst/>
              </a:rPr>
              <a:t>Limbrick</a:t>
            </a:r>
            <a:r>
              <a:rPr lang="en-US" sz="2200" dirty="0">
                <a:effectLst/>
              </a:rPr>
              <a:t>, D. D., &amp; Warf, B. C. (2016). Hydrocephalus in children. </a:t>
            </a:r>
            <a:r>
              <a:rPr lang="en-US" sz="2200" i="1" dirty="0">
                <a:effectLst/>
              </a:rPr>
              <a:t>The Lancet</a:t>
            </a:r>
            <a:r>
              <a:rPr lang="en-US" sz="2200" dirty="0">
                <a:effectLst/>
              </a:rPr>
              <a:t>, </a:t>
            </a:r>
            <a:r>
              <a:rPr lang="en-US" sz="2200" i="1" dirty="0">
                <a:effectLst/>
              </a:rPr>
              <a:t>387</a:t>
            </a:r>
            <a:r>
              <a:rPr lang="en-US" sz="2200" dirty="0">
                <a:effectLst/>
              </a:rPr>
              <a:t>(10020), 788–799. https://</a:t>
            </a:r>
            <a:r>
              <a:rPr lang="en-US" sz="2200" dirty="0" err="1">
                <a:effectLst/>
              </a:rPr>
              <a:t>doi.org</a:t>
            </a:r>
            <a:r>
              <a:rPr lang="en-US" sz="2200" dirty="0">
                <a:effectLst/>
              </a:rPr>
              <a:t>/10.1016/s0140-6736(15)60694-8 </a:t>
            </a:r>
            <a:br>
              <a:rPr lang="en-US" sz="2200" dirty="0">
                <a:effectLst/>
              </a:rPr>
            </a:br>
            <a:br>
              <a:rPr lang="en-US" sz="2200" dirty="0"/>
            </a:br>
            <a:br>
              <a:rPr lang="en-US" dirty="0"/>
            </a:br>
            <a:endParaRPr lang="en-US" dirty="0"/>
          </a:p>
        </p:txBody>
      </p:sp>
    </p:spTree>
    <p:extLst>
      <p:ext uri="{BB962C8B-B14F-4D97-AF65-F5344CB8AC3E}">
        <p14:creationId xmlns:p14="http://schemas.microsoft.com/office/powerpoint/2010/main" val="220554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BBD8-1B0B-C100-3E59-1EE58345A074}"/>
              </a:ext>
            </a:extLst>
          </p:cNvPr>
          <p:cNvSpPr>
            <a:spLocks noGrp="1"/>
          </p:cNvSpPr>
          <p:nvPr>
            <p:ph type="title"/>
          </p:nvPr>
        </p:nvSpPr>
        <p:spPr>
          <a:xfrm>
            <a:off x="1022907" y="124816"/>
            <a:ext cx="10146186" cy="1492375"/>
          </a:xfrm>
        </p:spPr>
        <p:txBody>
          <a:bodyPr>
            <a:normAutofit/>
          </a:bodyPr>
          <a:lstStyle/>
          <a:p>
            <a:pPr algn="ctr"/>
            <a:r>
              <a:rPr lang="en-US" sz="4000" dirty="0"/>
              <a:t>Pearls in pediatric neurology assessment</a:t>
            </a:r>
          </a:p>
        </p:txBody>
      </p:sp>
      <p:sp>
        <p:nvSpPr>
          <p:cNvPr id="3" name="Text Placeholder 2">
            <a:extLst>
              <a:ext uri="{FF2B5EF4-FFF2-40B4-BE49-F238E27FC236}">
                <a16:creationId xmlns:a16="http://schemas.microsoft.com/office/drawing/2014/main" id="{65A77BCC-9269-1AF4-7F0C-8C59E9F0CE7D}"/>
              </a:ext>
            </a:extLst>
          </p:cNvPr>
          <p:cNvSpPr>
            <a:spLocks noGrp="1"/>
          </p:cNvSpPr>
          <p:nvPr>
            <p:ph type="body" sz="half" idx="2"/>
          </p:nvPr>
        </p:nvSpPr>
        <p:spPr>
          <a:xfrm>
            <a:off x="898343" y="1617191"/>
            <a:ext cx="10144654" cy="5429995"/>
          </a:xfrm>
        </p:spPr>
        <p:txBody>
          <a:bodyPr>
            <a:normAutofit fontScale="92500" lnSpcReduction="10000"/>
          </a:bodyPr>
          <a:lstStyle/>
          <a:p>
            <a:pPr marL="285750" indent="-285750">
              <a:buFont typeface="Wingdings" pitchFamily="2" charset="2"/>
              <a:buChar char="v"/>
            </a:pPr>
            <a:r>
              <a:rPr lang="en-US" sz="2800" dirty="0"/>
              <a:t>Red flags:</a:t>
            </a:r>
          </a:p>
          <a:p>
            <a:pPr marL="742950" lvl="1" indent="-285750">
              <a:buFont typeface="Wingdings" pitchFamily="2" charset="2"/>
              <a:buChar char="v"/>
            </a:pPr>
            <a:r>
              <a:rPr lang="en-US" sz="2400" dirty="0"/>
              <a:t>Falling off or failing to progress in developmental milestones</a:t>
            </a:r>
          </a:p>
          <a:p>
            <a:pPr marL="742950" lvl="1" indent="-285750">
              <a:buFont typeface="Wingdings" pitchFamily="2" charset="2"/>
              <a:buChar char="v"/>
            </a:pPr>
            <a:r>
              <a:rPr lang="en-US" sz="2400" dirty="0"/>
              <a:t>Persistence of, or reoccurrence of newborn reflexes that typically disappear (example: Babinski reflex)</a:t>
            </a:r>
          </a:p>
          <a:p>
            <a:pPr marL="742950" lvl="1" indent="-285750">
              <a:buFont typeface="Wingdings" pitchFamily="2" charset="2"/>
              <a:buChar char="v"/>
            </a:pPr>
            <a:r>
              <a:rPr lang="en-US" sz="2400" dirty="0"/>
              <a:t>Rapid increase in head circumference or bulging fontanelles</a:t>
            </a:r>
          </a:p>
          <a:p>
            <a:pPr marL="742950" lvl="1" indent="-285750">
              <a:buFont typeface="Wingdings" pitchFamily="2" charset="2"/>
              <a:buChar char="v"/>
            </a:pPr>
            <a:r>
              <a:rPr lang="en-US" sz="2400" dirty="0"/>
              <a:t>Sudden fussiness</a:t>
            </a:r>
          </a:p>
          <a:p>
            <a:pPr marL="285750" indent="-285750">
              <a:buFont typeface="Wingdings" pitchFamily="2" charset="2"/>
              <a:buChar char="v"/>
            </a:pPr>
            <a:r>
              <a:rPr lang="en-US" sz="2600" dirty="0"/>
              <a:t>Assessing mental status by developmental age:</a:t>
            </a:r>
          </a:p>
          <a:p>
            <a:pPr marL="742950" lvl="1" indent="-285750">
              <a:buFont typeface="Wingdings" pitchFamily="2" charset="2"/>
              <a:buChar char="v"/>
            </a:pPr>
            <a:r>
              <a:rPr lang="en-US" sz="2200" dirty="0"/>
              <a:t>Ask about family, pets, favorite toy or stuffed animal, school, movies, etc. </a:t>
            </a:r>
          </a:p>
          <a:p>
            <a:pPr marL="285750" indent="-285750">
              <a:buFont typeface="Wingdings" pitchFamily="2" charset="2"/>
              <a:buChar char="v"/>
            </a:pPr>
            <a:r>
              <a:rPr lang="en-US" sz="2400" dirty="0"/>
              <a:t>Using hand sized toys to assess extraocular movements, motor coordination, cognitive skills and speech, finger to nose. </a:t>
            </a:r>
          </a:p>
          <a:p>
            <a:pPr marL="285750" indent="-285750">
              <a:buFont typeface="Wingdings" pitchFamily="2" charset="2"/>
              <a:buChar char="v"/>
            </a:pPr>
            <a:r>
              <a:rPr lang="en-US" sz="2400" dirty="0"/>
              <a:t>Making the assessment a game: silly games such as Simon says, playing the copy game can allow for easy assessment of cranial nerves, checking tongue protrusion, facial nerves, transfer items from hand to hand. </a:t>
            </a:r>
          </a:p>
          <a:p>
            <a:pPr marL="285750" indent="-285750">
              <a:buFont typeface="Wingdings" pitchFamily="2" charset="2"/>
              <a:buChar char="v"/>
            </a:pPr>
            <a:r>
              <a:rPr lang="en-US" sz="2400" dirty="0"/>
              <a:t>Observe coordination in gait while patient is walking to get a sticker, have them jump from tile to tile on the floor. </a:t>
            </a:r>
          </a:p>
          <a:p>
            <a:pPr marL="285750" indent="-285750">
              <a:buFont typeface="Wingdings" pitchFamily="2" charset="2"/>
              <a:buChar char="v"/>
            </a:pPr>
            <a:endParaRPr lang="en-US" dirty="0"/>
          </a:p>
        </p:txBody>
      </p:sp>
    </p:spTree>
    <p:extLst>
      <p:ext uri="{BB962C8B-B14F-4D97-AF65-F5344CB8AC3E}">
        <p14:creationId xmlns:p14="http://schemas.microsoft.com/office/powerpoint/2010/main" val="495698875"/>
      </p:ext>
    </p:extLst>
  </p:cSld>
  <p:clrMapOvr>
    <a:masterClrMapping/>
  </p:clrMapOvr>
  <mc:AlternateContent xmlns:mc="http://schemas.openxmlformats.org/markup-compatibility/2006" xmlns:p14="http://schemas.microsoft.com/office/powerpoint/2010/main">
    <mc:Choice Requires="p14">
      <p:transition spd="slow" p14:dur="2000" advTm="123394"/>
    </mc:Choice>
    <mc:Fallback xmlns="">
      <p:transition spd="slow" advTm="12339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185E-1CDA-E915-3EF9-8E2C393234F1}"/>
              </a:ext>
            </a:extLst>
          </p:cNvPr>
          <p:cNvSpPr>
            <a:spLocks noGrp="1"/>
          </p:cNvSpPr>
          <p:nvPr>
            <p:ph type="title"/>
          </p:nvPr>
        </p:nvSpPr>
        <p:spPr>
          <a:xfrm>
            <a:off x="685800" y="753534"/>
            <a:ext cx="10820399" cy="1158394"/>
          </a:xfrm>
        </p:spPr>
        <p:txBody>
          <a:bodyPr/>
          <a:lstStyle/>
          <a:p>
            <a:pPr algn="ctr"/>
            <a:r>
              <a:rPr lang="en-US" dirty="0"/>
              <a:t>Neural Tube defects</a:t>
            </a:r>
          </a:p>
        </p:txBody>
      </p:sp>
      <p:sp>
        <p:nvSpPr>
          <p:cNvPr id="3" name="Text Placeholder 2">
            <a:extLst>
              <a:ext uri="{FF2B5EF4-FFF2-40B4-BE49-F238E27FC236}">
                <a16:creationId xmlns:a16="http://schemas.microsoft.com/office/drawing/2014/main" id="{78903706-39BA-A2C3-A625-6B78FFA08839}"/>
              </a:ext>
            </a:extLst>
          </p:cNvPr>
          <p:cNvSpPr>
            <a:spLocks noGrp="1"/>
          </p:cNvSpPr>
          <p:nvPr>
            <p:ph type="body" idx="1"/>
          </p:nvPr>
        </p:nvSpPr>
        <p:spPr>
          <a:xfrm>
            <a:off x="1015999" y="2367587"/>
            <a:ext cx="10490200" cy="3228107"/>
          </a:xfrm>
        </p:spPr>
        <p:txBody>
          <a:bodyPr>
            <a:normAutofit/>
          </a:bodyPr>
          <a:lstStyle/>
          <a:p>
            <a:pPr marL="342900" indent="-342900" algn="l">
              <a:buFont typeface="Wingdings" pitchFamily="2" charset="2"/>
              <a:buChar char="Ø"/>
            </a:pPr>
            <a:r>
              <a:rPr lang="en-US" dirty="0"/>
              <a:t>Neural tube defects occur when there’s an improper closing or no closure of the neural tube developing the brain and spine. </a:t>
            </a:r>
          </a:p>
          <a:p>
            <a:pPr marL="342900" indent="-342900" algn="l">
              <a:buFont typeface="Wingdings" pitchFamily="2" charset="2"/>
              <a:buChar char="Ø"/>
            </a:pPr>
            <a:r>
              <a:rPr lang="en-US" dirty="0"/>
              <a:t>Occurs in the first trimester.</a:t>
            </a:r>
          </a:p>
          <a:p>
            <a:pPr marL="342900" indent="-342900" algn="l">
              <a:buFont typeface="Wingdings" pitchFamily="2" charset="2"/>
              <a:buChar char="Ø"/>
            </a:pPr>
            <a:r>
              <a:rPr lang="en-US" dirty="0"/>
              <a:t>Causes include genetics, nutrition (such as folic acid deficiency) and environmental factors play roles in these defects. </a:t>
            </a:r>
          </a:p>
          <a:p>
            <a:pPr marL="342900" indent="-342900" algn="l">
              <a:buFont typeface="Wingdings" pitchFamily="2" charset="2"/>
              <a:buChar char="Ø"/>
            </a:pPr>
            <a:r>
              <a:rPr lang="en-US" dirty="0"/>
              <a:t>The most common conditions resulting from a neural tube defect are spina bifida and anencephaly. </a:t>
            </a:r>
          </a:p>
          <a:p>
            <a:endParaRPr lang="en-US" dirty="0"/>
          </a:p>
        </p:txBody>
      </p:sp>
    </p:spTree>
    <p:extLst>
      <p:ext uri="{BB962C8B-B14F-4D97-AF65-F5344CB8AC3E}">
        <p14:creationId xmlns:p14="http://schemas.microsoft.com/office/powerpoint/2010/main" val="1769216967"/>
      </p:ext>
    </p:extLst>
  </p:cSld>
  <p:clrMapOvr>
    <a:masterClrMapping/>
  </p:clrMapOvr>
  <mc:AlternateContent xmlns:mc="http://schemas.openxmlformats.org/markup-compatibility/2006" xmlns:p14="http://schemas.microsoft.com/office/powerpoint/2010/main">
    <mc:Choice Requires="p14">
      <p:transition spd="slow" p14:dur="2000" advTm="43291"/>
    </mc:Choice>
    <mc:Fallback xmlns="">
      <p:transition spd="slow" advTm="432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4166719" y="331863"/>
            <a:ext cx="6296961" cy="1293028"/>
          </a:xfrm>
        </p:spPr>
        <p:txBody>
          <a:bodyPr/>
          <a:lstStyle/>
          <a:p>
            <a:pPr algn="ctr"/>
            <a:r>
              <a:rPr lang="en-US" dirty="0"/>
              <a:t>Neural tube defects: spina bifida</a:t>
            </a:r>
          </a:p>
        </p:txBody>
      </p:sp>
      <p:sp>
        <p:nvSpPr>
          <p:cNvPr id="6" name="Rectangle 3">
            <a:extLst>
              <a:ext uri="{FF2B5EF4-FFF2-40B4-BE49-F238E27FC236}">
                <a16:creationId xmlns:a16="http://schemas.microsoft.com/office/drawing/2014/main" id="{9C5325E7-9F46-6015-B017-979251F532AB}"/>
              </a:ext>
            </a:extLst>
          </p:cNvPr>
          <p:cNvSpPr>
            <a:spLocks noGrp="1" noChangeArrowheads="1"/>
          </p:cNvSpPr>
          <p:nvPr>
            <p:ph idx="1"/>
          </p:nvPr>
        </p:nvSpPr>
        <p:spPr>
          <a:xfrm>
            <a:off x="442576" y="1624891"/>
            <a:ext cx="8793648" cy="4899895"/>
          </a:xfrm>
        </p:spPr>
        <p:txBody>
          <a:bodyPr>
            <a:normAutofit/>
          </a:bodyPr>
          <a:lstStyle/>
          <a:p>
            <a:pPr marL="0" indent="0" eaLnBrk="1" hangingPunct="1">
              <a:buNone/>
              <a:defRPr/>
            </a:pPr>
            <a:r>
              <a:rPr lang="en-US" altLang="en-US" sz="2400" b="1" u="sng" dirty="0">
                <a:solidFill>
                  <a:schemeClr val="tx2"/>
                </a:solidFill>
              </a:rPr>
              <a:t>Occulta</a:t>
            </a:r>
            <a:br>
              <a:rPr lang="en-US" altLang="en-US" dirty="0"/>
            </a:br>
            <a:r>
              <a:rPr lang="en-US" altLang="en-US" dirty="0"/>
              <a:t>-  </a:t>
            </a:r>
            <a:r>
              <a:rPr lang="en-US" altLang="en-US" sz="2000" dirty="0"/>
              <a:t>No herniation of the spinal cord or meninges.</a:t>
            </a:r>
          </a:p>
          <a:p>
            <a:pPr eaLnBrk="1" hangingPunct="1">
              <a:buFontTx/>
              <a:buChar char="-"/>
              <a:defRPr/>
            </a:pPr>
            <a:r>
              <a:rPr lang="en-US" altLang="en-US" sz="2000" dirty="0"/>
              <a:t>Due to incomplete formation of the dorsal midline structures.</a:t>
            </a:r>
          </a:p>
          <a:p>
            <a:pPr eaLnBrk="1" hangingPunct="1">
              <a:buFontTx/>
              <a:buChar char="-"/>
              <a:defRPr/>
            </a:pPr>
            <a:r>
              <a:rPr lang="en-US" altLang="en-US" sz="2000" dirty="0"/>
              <a:t>There is no visible exposure of the neural tissue and may appear as a dimple, hairy patch (hypertrichosis), </a:t>
            </a:r>
            <a:r>
              <a:rPr lang="en-US" altLang="en-US" sz="2000" dirty="0" err="1"/>
              <a:t>limpoma</a:t>
            </a:r>
            <a:r>
              <a:rPr lang="en-US" altLang="en-US" sz="2000" dirty="0"/>
              <a:t> (</a:t>
            </a:r>
            <a:r>
              <a:rPr lang="en-US" altLang="en-US" sz="2000" dirty="0" err="1"/>
              <a:t>lipomyelomeningocele</a:t>
            </a:r>
            <a:r>
              <a:rPr lang="en-US" altLang="en-US" sz="2000" dirty="0"/>
              <a:t>), or hemangioma around level L5-S1 of the spine. </a:t>
            </a:r>
          </a:p>
          <a:p>
            <a:pPr eaLnBrk="1" hangingPunct="1">
              <a:buFontTx/>
              <a:buChar char="-"/>
              <a:defRPr/>
            </a:pPr>
            <a:r>
              <a:rPr lang="en-US" altLang="en-US" sz="2000" dirty="0"/>
              <a:t>Can have a “tethered cord” which occurs where there is traction on the cord. </a:t>
            </a:r>
          </a:p>
          <a:p>
            <a:pPr eaLnBrk="1" hangingPunct="1">
              <a:buFontTx/>
              <a:buChar char="-"/>
              <a:defRPr/>
            </a:pPr>
            <a:r>
              <a:rPr lang="en-US" altLang="en-US" sz="2000" dirty="0"/>
              <a:t>Symptoms may include bowel or bladder issues.</a:t>
            </a:r>
          </a:p>
          <a:p>
            <a:pPr eaLnBrk="1" hangingPunct="1">
              <a:buFontTx/>
              <a:buChar char="-"/>
              <a:defRPr/>
            </a:pPr>
            <a:r>
              <a:rPr lang="en-US" altLang="en-US" sz="2000" dirty="0"/>
              <a:t>Can have a delayed diagnosis.</a:t>
            </a:r>
          </a:p>
          <a:p>
            <a:pPr marL="0" indent="0" eaLnBrk="1" hangingPunct="1">
              <a:buNone/>
              <a:defRPr/>
            </a:pPr>
            <a:endParaRPr lang="en-US" altLang="en-US" sz="2000" dirty="0"/>
          </a:p>
        </p:txBody>
      </p:sp>
      <p:grpSp>
        <p:nvGrpSpPr>
          <p:cNvPr id="7" name="Group 11">
            <a:extLst>
              <a:ext uri="{FF2B5EF4-FFF2-40B4-BE49-F238E27FC236}">
                <a16:creationId xmlns:a16="http://schemas.microsoft.com/office/drawing/2014/main" id="{99147038-DAE7-565B-8423-BD13A8B3A1BC}"/>
              </a:ext>
            </a:extLst>
          </p:cNvPr>
          <p:cNvGrpSpPr>
            <a:grpSpLocks/>
          </p:cNvGrpSpPr>
          <p:nvPr/>
        </p:nvGrpSpPr>
        <p:grpSpPr bwMode="auto">
          <a:xfrm>
            <a:off x="9678800" y="982663"/>
            <a:ext cx="2513200" cy="5875337"/>
            <a:chOff x="4330" y="595"/>
            <a:chExt cx="1113" cy="3427"/>
          </a:xfrm>
        </p:grpSpPr>
        <p:sp>
          <p:nvSpPr>
            <p:cNvPr id="8" name="Rectangle 10">
              <a:extLst>
                <a:ext uri="{FF2B5EF4-FFF2-40B4-BE49-F238E27FC236}">
                  <a16:creationId xmlns:a16="http://schemas.microsoft.com/office/drawing/2014/main" id="{19B77938-E3A6-FD1B-38AF-E23AAA02F086}"/>
                </a:ext>
              </a:extLst>
            </p:cNvPr>
            <p:cNvSpPr>
              <a:spLocks noChangeArrowheads="1"/>
            </p:cNvSpPr>
            <p:nvPr/>
          </p:nvSpPr>
          <p:spPr bwMode="auto">
            <a:xfrm>
              <a:off x="4330" y="595"/>
              <a:ext cx="1113" cy="3427"/>
            </a:xfrm>
            <a:prstGeom prst="rect">
              <a:avLst/>
            </a:prstGeom>
            <a:solidFill>
              <a:schemeClr val="tx1"/>
            </a:solidFill>
            <a:ln w="9525">
              <a:solidFill>
                <a:schemeClr val="tx2"/>
              </a:solidFill>
              <a:miter lim="800000"/>
              <a:headEnd/>
              <a:tailEnd/>
            </a:ln>
          </p:spPr>
          <p:txBody>
            <a:bodyPr wrap="none" anchor="ctr"/>
            <a:lstStyle>
              <a:lvl1pPr eaLnBrk="0" hangingPunct="0">
                <a:spcBef>
                  <a:spcPct val="20000"/>
                </a:spcBef>
                <a:buClr>
                  <a:schemeClr val="tx2"/>
                </a:buClr>
                <a:buSzPct val="60000"/>
                <a:buFont typeface="Wingdings 2" pitchFamily="-1" charset="2"/>
                <a:buChar char=""/>
                <a:defRPr sz="2800">
                  <a:solidFill>
                    <a:schemeClr val="tx1"/>
                  </a:solidFill>
                  <a:latin typeface="Arial" charset="0"/>
                  <a:ea typeface="ＭＳ Ｐゴシック" pitchFamily="-1" charset="-128"/>
                </a:defRPr>
              </a:lvl1pPr>
              <a:lvl2pPr marL="37931725" indent="-37474525" eaLnBrk="0" hangingPunct="0">
                <a:spcBef>
                  <a:spcPct val="20000"/>
                </a:spcBef>
                <a:buClr>
                  <a:schemeClr val="tx2"/>
                </a:buClr>
                <a:buSzPct val="80000"/>
                <a:buFont typeface="Wingdings" pitchFamily="-1" charset="2"/>
                <a:buChar char="Ø"/>
                <a:defRPr sz="2400">
                  <a:solidFill>
                    <a:schemeClr val="tx1"/>
                  </a:solidFill>
                  <a:latin typeface="Arial" charset="0"/>
                  <a:ea typeface="ＭＳ Ｐゴシック" pitchFamily="-1" charset="-128"/>
                </a:defRPr>
              </a:lvl2pPr>
              <a:lvl3pPr marL="1143000" indent="-228600" eaLnBrk="0" hangingPunct="0">
                <a:spcBef>
                  <a:spcPct val="20000"/>
                </a:spcBef>
                <a:buClr>
                  <a:schemeClr val="tx2"/>
                </a:buClr>
                <a:buSzPct val="115000"/>
                <a:buChar char="•"/>
                <a:defRPr sz="2000">
                  <a:solidFill>
                    <a:schemeClr val="tx1"/>
                  </a:solidFill>
                  <a:latin typeface="Arial" charset="0"/>
                  <a:ea typeface="ＭＳ Ｐゴシック" pitchFamily="-1" charset="-128"/>
                </a:defRPr>
              </a:lvl3pPr>
              <a:lvl4pPr marL="1600200" indent="-228600" eaLnBrk="0" hangingPunct="0">
                <a:spcBef>
                  <a:spcPct val="20000"/>
                </a:spcBef>
                <a:buClr>
                  <a:schemeClr val="tx2"/>
                </a:buClr>
                <a:buSzPct val="75000"/>
                <a:buFont typeface="Wingdings 3" pitchFamily="-1" charset="2"/>
                <a:buChar char=""/>
                <a:defRPr sz="2000">
                  <a:solidFill>
                    <a:schemeClr val="tx1"/>
                  </a:solidFill>
                  <a:latin typeface="Arial" charset="0"/>
                  <a:ea typeface="ＭＳ Ｐゴシック" pitchFamily="-1" charset="-128"/>
                </a:defRPr>
              </a:lvl4pPr>
              <a:lvl5pPr marL="2057400" indent="-228600" eaLnBrk="0" hangingPunct="0">
                <a:spcBef>
                  <a:spcPct val="20000"/>
                </a:spcBef>
                <a:buClr>
                  <a:schemeClr val="tx1"/>
                </a:buClr>
                <a:buChar char="–"/>
                <a:defRPr sz="16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ea typeface="ＭＳ Ｐゴシック" pitchFamily="-1" charset="-128"/>
                </a:defRPr>
              </a:lvl9pPr>
            </a:lstStyle>
            <a:p>
              <a:pPr eaLnBrk="1" hangingPunct="1">
                <a:spcBef>
                  <a:spcPct val="0"/>
                </a:spcBef>
                <a:buClrTx/>
                <a:buSzTx/>
                <a:buFontTx/>
                <a:buNone/>
              </a:pPr>
              <a:endParaRPr lang="en-US" altLang="en-US" sz="1800">
                <a:solidFill>
                  <a:srgbClr val="FFFFFF"/>
                </a:solidFill>
              </a:endParaRPr>
            </a:p>
          </p:txBody>
        </p:sp>
        <p:pic>
          <p:nvPicPr>
            <p:cNvPr id="9" name="Picture 9" descr="F28-02-X3084c">
              <a:extLst>
                <a:ext uri="{FF2B5EF4-FFF2-40B4-BE49-F238E27FC236}">
                  <a16:creationId xmlns:a16="http://schemas.microsoft.com/office/drawing/2014/main" id="{09CA1E56-F86F-549E-769C-DE77C7ABA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606"/>
            <a:stretch>
              <a:fillRect/>
            </a:stretch>
          </p:blipFill>
          <p:spPr bwMode="auto">
            <a:xfrm>
              <a:off x="4529" y="2923"/>
              <a:ext cx="715" cy="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28-02-X3084a">
              <a:extLst>
                <a:ext uri="{FF2B5EF4-FFF2-40B4-BE49-F238E27FC236}">
                  <a16:creationId xmlns:a16="http://schemas.microsoft.com/office/drawing/2014/main" id="{20B69E50-309D-68EC-0732-43C74C5C9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468"/>
            <a:stretch>
              <a:fillRect/>
            </a:stretch>
          </p:blipFill>
          <p:spPr bwMode="auto">
            <a:xfrm>
              <a:off x="4435" y="633"/>
              <a:ext cx="902"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F28-02-X3084b">
              <a:extLst>
                <a:ext uri="{FF2B5EF4-FFF2-40B4-BE49-F238E27FC236}">
                  <a16:creationId xmlns:a16="http://schemas.microsoft.com/office/drawing/2014/main" id="{27BC01B3-33FE-D861-06F1-B36B28B3C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1884"/>
            <a:stretch>
              <a:fillRect/>
            </a:stretch>
          </p:blipFill>
          <p:spPr bwMode="auto">
            <a:xfrm>
              <a:off x="4525" y="1774"/>
              <a:ext cx="722"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ooter Placeholder 11">
            <a:extLst>
              <a:ext uri="{FF2B5EF4-FFF2-40B4-BE49-F238E27FC236}">
                <a16:creationId xmlns:a16="http://schemas.microsoft.com/office/drawing/2014/main" id="{884032AE-E6AD-5F46-E220-A5C7BF67BA85}"/>
              </a:ext>
            </a:extLst>
          </p:cNvPr>
          <p:cNvSpPr txBox="1">
            <a:spLocks/>
          </p:cNvSpPr>
          <p:nvPr/>
        </p:nvSpPr>
        <p:spPr bwMode="auto">
          <a:xfrm>
            <a:off x="2452688" y="6477000"/>
            <a:ext cx="4205287"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spcBef>
                <a:spcPct val="20000"/>
              </a:spcBef>
              <a:buClr>
                <a:schemeClr val="tx2"/>
              </a:buClr>
              <a:buSzPct val="60000"/>
              <a:buFont typeface="Wingdings 2" pitchFamily="-1" charset="2"/>
              <a:buChar char=""/>
              <a:defRPr sz="2800" kern="1200">
                <a:solidFill>
                  <a:schemeClr val="tx1"/>
                </a:solidFill>
                <a:latin typeface="Arial" charset="0"/>
                <a:ea typeface="ＭＳ Ｐゴシック" pitchFamily="-1" charset="-128"/>
                <a:cs typeface="+mn-cs"/>
              </a:defRPr>
            </a:lvl1pPr>
            <a:lvl2pPr marL="37931725" indent="-37474525" algn="l" defTabSz="457200" rtl="0" eaLnBrk="0" latinLnBrk="0" hangingPunct="0">
              <a:spcBef>
                <a:spcPct val="20000"/>
              </a:spcBef>
              <a:buClr>
                <a:schemeClr val="tx2"/>
              </a:buClr>
              <a:buSzPct val="80000"/>
              <a:buFont typeface="Wingdings" pitchFamily="-1" charset="2"/>
              <a:buChar char="Ø"/>
              <a:defRPr sz="2400" kern="1200">
                <a:solidFill>
                  <a:schemeClr val="tx1"/>
                </a:solidFill>
                <a:latin typeface="Arial" charset="0"/>
                <a:ea typeface="ＭＳ Ｐゴシック" pitchFamily="-1" charset="-128"/>
                <a:cs typeface="+mn-cs"/>
              </a:defRPr>
            </a:lvl2pPr>
            <a:lvl3pPr marL="1143000" indent="-228600" algn="l" defTabSz="457200" rtl="0" eaLnBrk="0" latinLnBrk="0" hangingPunct="0">
              <a:spcBef>
                <a:spcPct val="20000"/>
              </a:spcBef>
              <a:buClr>
                <a:schemeClr val="tx2"/>
              </a:buClr>
              <a:buSzPct val="115000"/>
              <a:buChar char="•"/>
              <a:defRPr sz="2000" kern="1200">
                <a:solidFill>
                  <a:schemeClr val="tx1"/>
                </a:solidFill>
                <a:latin typeface="Arial" charset="0"/>
                <a:ea typeface="ＭＳ Ｐゴシック" pitchFamily="-1" charset="-128"/>
                <a:cs typeface="+mn-cs"/>
              </a:defRPr>
            </a:lvl3pPr>
            <a:lvl4pPr marL="1600200" indent="-228600" algn="l" defTabSz="457200" rtl="0" eaLnBrk="0" latinLnBrk="0" hangingPunct="0">
              <a:spcBef>
                <a:spcPct val="20000"/>
              </a:spcBef>
              <a:buClr>
                <a:schemeClr val="tx2"/>
              </a:buClr>
              <a:buSzPct val="75000"/>
              <a:buFont typeface="Wingdings 3" pitchFamily="-1" charset="2"/>
              <a:buChar char=""/>
              <a:defRPr sz="2000" kern="1200">
                <a:solidFill>
                  <a:schemeClr val="tx1"/>
                </a:solidFill>
                <a:latin typeface="Arial" charset="0"/>
                <a:ea typeface="ＭＳ Ｐゴシック" pitchFamily="-1" charset="-128"/>
                <a:cs typeface="+mn-cs"/>
              </a:defRPr>
            </a:lvl4pPr>
            <a:lvl5pPr marL="2057400" indent="-228600" algn="l" defTabSz="457200" rtl="0" eaLnBrk="0" latinLnBrk="0" hangingPunct="0">
              <a:spcBef>
                <a:spcPct val="20000"/>
              </a:spcBef>
              <a:buClr>
                <a:schemeClr val="tx1"/>
              </a:buClr>
              <a:buChar char="–"/>
              <a:defRPr sz="1600" kern="1200">
                <a:solidFill>
                  <a:schemeClr val="tx1"/>
                </a:solidFill>
                <a:latin typeface="Arial" charset="0"/>
                <a:ea typeface="ＭＳ Ｐゴシック" pitchFamily="-1" charset="-128"/>
                <a:cs typeface="+mn-cs"/>
              </a:defRPr>
            </a:lvl5pPr>
            <a:lvl6pPr marL="2514600" indent="-228600" algn="l" defTabSz="457200" rtl="0" eaLnBrk="0" fontAlgn="base" latinLnBrk="0" hangingPunct="0">
              <a:spcBef>
                <a:spcPct val="20000"/>
              </a:spcBef>
              <a:spcAft>
                <a:spcPct val="0"/>
              </a:spcAft>
              <a:buClr>
                <a:schemeClr val="tx1"/>
              </a:buClr>
              <a:buChar char="–"/>
              <a:defRPr sz="1600" kern="1200">
                <a:solidFill>
                  <a:schemeClr val="tx1"/>
                </a:solidFill>
                <a:latin typeface="Arial" charset="0"/>
                <a:ea typeface="ＭＳ Ｐゴシック" pitchFamily="-1" charset="-128"/>
                <a:cs typeface="+mn-cs"/>
              </a:defRPr>
            </a:lvl6pPr>
            <a:lvl7pPr marL="2971800" indent="-228600" algn="l" defTabSz="457200" rtl="0" eaLnBrk="0" fontAlgn="base" latinLnBrk="0" hangingPunct="0">
              <a:spcBef>
                <a:spcPct val="20000"/>
              </a:spcBef>
              <a:spcAft>
                <a:spcPct val="0"/>
              </a:spcAft>
              <a:buClr>
                <a:schemeClr val="tx1"/>
              </a:buClr>
              <a:buChar char="–"/>
              <a:defRPr sz="1600" kern="1200">
                <a:solidFill>
                  <a:schemeClr val="tx1"/>
                </a:solidFill>
                <a:latin typeface="Arial" charset="0"/>
                <a:ea typeface="ＭＳ Ｐゴシック" pitchFamily="-1" charset="-128"/>
                <a:cs typeface="+mn-cs"/>
              </a:defRPr>
            </a:lvl7pPr>
            <a:lvl8pPr marL="3429000" indent="-228600" algn="l" defTabSz="457200" rtl="0" eaLnBrk="0" fontAlgn="base" latinLnBrk="0" hangingPunct="0">
              <a:spcBef>
                <a:spcPct val="20000"/>
              </a:spcBef>
              <a:spcAft>
                <a:spcPct val="0"/>
              </a:spcAft>
              <a:buClr>
                <a:schemeClr val="tx1"/>
              </a:buClr>
              <a:buChar char="–"/>
              <a:defRPr sz="1600" kern="1200">
                <a:solidFill>
                  <a:schemeClr val="tx1"/>
                </a:solidFill>
                <a:latin typeface="Arial" charset="0"/>
                <a:ea typeface="ＭＳ Ｐゴシック" pitchFamily="-1" charset="-128"/>
                <a:cs typeface="+mn-cs"/>
              </a:defRPr>
            </a:lvl8pPr>
            <a:lvl9pPr marL="3886200" indent="-228600" algn="l" defTabSz="457200" rtl="0" eaLnBrk="0" fontAlgn="base" latinLnBrk="0" hangingPunct="0">
              <a:spcBef>
                <a:spcPct val="20000"/>
              </a:spcBef>
              <a:spcAft>
                <a:spcPct val="0"/>
              </a:spcAft>
              <a:buClr>
                <a:schemeClr val="tx1"/>
              </a:buClr>
              <a:buChar char="–"/>
              <a:defRPr sz="1600" kern="1200">
                <a:solidFill>
                  <a:schemeClr val="tx1"/>
                </a:solidFill>
                <a:latin typeface="Arial" charset="0"/>
                <a:ea typeface="ＭＳ Ｐゴシック" pitchFamily="-1" charset="-128"/>
                <a:cs typeface="+mn-cs"/>
              </a:defRPr>
            </a:lvl9pPr>
          </a:lstStyle>
          <a:p>
            <a:pPr eaLnBrk="1" hangingPunct="1">
              <a:spcBef>
                <a:spcPct val="0"/>
              </a:spcBef>
              <a:buClrTx/>
              <a:buSzTx/>
              <a:buFontTx/>
              <a:buNone/>
            </a:pPr>
            <a:r>
              <a:rPr lang="en-US" altLang="en-US" sz="1000">
                <a:solidFill>
                  <a:srgbClr val="FFFFFF"/>
                </a:solidFill>
              </a:rPr>
              <a:t>Copyright © 2013, 2007, 2002 by Saunders, an imprint of Elsevier Inc.</a:t>
            </a:r>
            <a:endParaRPr lang="en-US" altLang="en-US" sz="1000" dirty="0">
              <a:solidFill>
                <a:srgbClr val="FFFFFF"/>
              </a:solidFill>
            </a:endParaRPr>
          </a:p>
        </p:txBody>
      </p:sp>
    </p:spTree>
    <p:extLst>
      <p:ext uri="{BB962C8B-B14F-4D97-AF65-F5344CB8AC3E}">
        <p14:creationId xmlns:p14="http://schemas.microsoft.com/office/powerpoint/2010/main" val="2557508219"/>
      </p:ext>
    </p:extLst>
  </p:cSld>
  <p:clrMapOvr>
    <a:masterClrMapping/>
  </p:clrMapOvr>
  <mc:AlternateContent xmlns:mc="http://schemas.openxmlformats.org/markup-compatibility/2006" xmlns:p14="http://schemas.microsoft.com/office/powerpoint/2010/main">
    <mc:Choice Requires="p14">
      <p:transition spd="slow" p14:dur="2000" advTm="86260"/>
    </mc:Choice>
    <mc:Fallback xmlns="">
      <p:transition spd="slow" advTm="862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10067" y="537447"/>
            <a:ext cx="6627322" cy="1295400"/>
          </a:xfrm>
        </p:spPr>
        <p:txBody>
          <a:bodyPr/>
          <a:lstStyle/>
          <a:p>
            <a:pPr algn="ctr"/>
            <a:r>
              <a:rPr lang="en-US" dirty="0"/>
              <a:t>Neural tube defects: spina bifida</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a:xfrm>
            <a:off x="442576" y="2271817"/>
            <a:ext cx="4955846" cy="4451654"/>
          </a:xfrm>
        </p:spPr>
        <p:txBody>
          <a:bodyPr>
            <a:normAutofit/>
          </a:bodyPr>
          <a:lstStyle/>
          <a:p>
            <a:pPr marL="0" indent="0" eaLnBrk="1" hangingPunct="1">
              <a:buNone/>
              <a:defRPr/>
            </a:pPr>
            <a:r>
              <a:rPr lang="en-US" altLang="en-US" sz="2800" b="1" u="sng" dirty="0">
                <a:solidFill>
                  <a:schemeClr val="tx2"/>
                </a:solidFill>
              </a:rPr>
              <a:t>Meningocele</a:t>
            </a:r>
          </a:p>
          <a:p>
            <a:pPr eaLnBrk="1" hangingPunct="1">
              <a:buFontTx/>
              <a:buChar char="-"/>
              <a:defRPr/>
            </a:pPr>
            <a:r>
              <a:rPr lang="en-US" altLang="en-US" sz="2400" dirty="0"/>
              <a:t>Posterior vertebral arches fail to fuse; saclike protrusion containing meninges and cerebrospinal fluid at some point along the posterior vertebrae.</a:t>
            </a:r>
          </a:p>
          <a:p>
            <a:pPr eaLnBrk="1" hangingPunct="1">
              <a:buFontTx/>
              <a:buChar char="-"/>
              <a:defRPr/>
            </a:pPr>
            <a:r>
              <a:rPr lang="en-US" altLang="en-US" sz="2400" dirty="0"/>
              <a:t>Lesion can be at the cervical, thoracic, lumbar or sacral.</a:t>
            </a:r>
          </a:p>
          <a:p>
            <a:pPr eaLnBrk="1" hangingPunct="1">
              <a:buFontTx/>
              <a:buChar char="-"/>
              <a:defRPr/>
            </a:pPr>
            <a:r>
              <a:rPr lang="en-US" altLang="en-US" sz="2400" dirty="0"/>
              <a:t>Typically, infant will develop hydrocephalus.</a:t>
            </a:r>
          </a:p>
          <a:p>
            <a:endParaRPr lang="en-US" dirty="0"/>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a:xfrm>
            <a:off x="5398422" y="4021281"/>
            <a:ext cx="6627323" cy="2726352"/>
          </a:xfrm>
        </p:spPr>
        <p:txBody>
          <a:bodyPr>
            <a:normAutofit/>
          </a:bodyPr>
          <a:lstStyle/>
          <a:p>
            <a:pPr marL="0" indent="0">
              <a:buNone/>
            </a:pPr>
            <a:r>
              <a:rPr lang="en-US" altLang="en-US" sz="2800" b="1" u="sng" dirty="0">
                <a:solidFill>
                  <a:schemeClr val="tx2"/>
                </a:solidFill>
              </a:rPr>
              <a:t>Myelomeningocele</a:t>
            </a:r>
            <a:br>
              <a:rPr lang="en-US" altLang="en-US" sz="2400" b="1" u="sng" dirty="0"/>
            </a:br>
            <a:r>
              <a:rPr lang="en-US" altLang="en-US" sz="2400" dirty="0"/>
              <a:t>-  Most severe form of spina bifida.</a:t>
            </a:r>
          </a:p>
          <a:p>
            <a:pPr>
              <a:buFontTx/>
              <a:buChar char="-"/>
            </a:pPr>
            <a:r>
              <a:rPr lang="en-US" altLang="en-US" sz="2400" dirty="0"/>
              <a:t>The posterior vertebral arches fail to fuse.</a:t>
            </a:r>
          </a:p>
          <a:p>
            <a:pPr>
              <a:buFontTx/>
              <a:buChar char="-"/>
            </a:pPr>
            <a:r>
              <a:rPr lang="en-US" altLang="en-US" sz="2400" dirty="0"/>
              <a:t>A saclike herniation contains meninges, cerebrospinal fluid, and a portion of the spinal cord or nerve roots</a:t>
            </a:r>
          </a:p>
          <a:p>
            <a:endParaRPr lang="en-US" dirty="0"/>
          </a:p>
        </p:txBody>
      </p:sp>
      <p:pic>
        <p:nvPicPr>
          <p:cNvPr id="33" name="Picture 32" descr="A picture containing newborn, baby, child, toddler&#10;&#10;Description automatically generated">
            <a:extLst>
              <a:ext uri="{FF2B5EF4-FFF2-40B4-BE49-F238E27FC236}">
                <a16:creationId xmlns:a16="http://schemas.microsoft.com/office/drawing/2014/main" id="{E2AD406C-14A8-DACE-1E8D-E151E6E2BBAE}"/>
              </a:ext>
            </a:extLst>
          </p:cNvPr>
          <p:cNvPicPr>
            <a:picLocks noChangeAspect="1"/>
          </p:cNvPicPr>
          <p:nvPr/>
        </p:nvPicPr>
        <p:blipFill>
          <a:blip r:embed="rId5"/>
          <a:stretch>
            <a:fillRect/>
          </a:stretch>
        </p:blipFill>
        <p:spPr>
          <a:xfrm>
            <a:off x="6157985" y="661085"/>
            <a:ext cx="5591439" cy="3221464"/>
          </a:xfrm>
          <a:prstGeom prst="rect">
            <a:avLst/>
          </a:prstGeom>
        </p:spPr>
      </p:pic>
      <p:sp>
        <p:nvSpPr>
          <p:cNvPr id="34" name="TextBox 33">
            <a:extLst>
              <a:ext uri="{FF2B5EF4-FFF2-40B4-BE49-F238E27FC236}">
                <a16:creationId xmlns:a16="http://schemas.microsoft.com/office/drawing/2014/main" id="{D7A1BB59-2469-F81D-2E16-3EE7C7CB35B9}"/>
              </a:ext>
            </a:extLst>
          </p:cNvPr>
          <p:cNvSpPr txBox="1"/>
          <p:nvPr/>
        </p:nvSpPr>
        <p:spPr>
          <a:xfrm>
            <a:off x="7135091" y="3775059"/>
            <a:ext cx="4614333" cy="492443"/>
          </a:xfrm>
          <a:prstGeom prst="rect">
            <a:avLst/>
          </a:prstGeom>
          <a:noFill/>
        </p:spPr>
        <p:txBody>
          <a:bodyPr wrap="square" rtlCol="0">
            <a:spAutoFit/>
          </a:bodyPr>
          <a:lstStyle/>
          <a:p>
            <a:r>
              <a:rPr lang="en-US" sz="800" dirty="0"/>
              <a:t>https://</a:t>
            </a:r>
            <a:r>
              <a:rPr lang="en-US" sz="800" dirty="0" err="1"/>
              <a:t>commons.wikimedia.org</a:t>
            </a:r>
            <a:r>
              <a:rPr lang="en-US" sz="800" dirty="0"/>
              <a:t>/wiki/File:3D_Medical_Animation_Spina_Bifida.jpg</a:t>
            </a:r>
          </a:p>
          <a:p>
            <a:endParaRPr lang="en-US" dirty="0"/>
          </a:p>
        </p:txBody>
      </p:sp>
      <p:pic>
        <p:nvPicPr>
          <p:cNvPr id="20" name="Audio 19">
            <a:extLst>
              <a:ext uri="{FF2B5EF4-FFF2-40B4-BE49-F238E27FC236}">
                <a16:creationId xmlns:a16="http://schemas.microsoft.com/office/drawing/2014/main" id="{8293AC34-E973-4B47-63FC-A9439A7F50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06543927"/>
      </p:ext>
    </p:extLst>
  </p:cSld>
  <p:clrMapOvr>
    <a:masterClrMapping/>
  </p:clrMapOvr>
  <mc:AlternateContent xmlns:mc="http://schemas.openxmlformats.org/markup-compatibility/2006" xmlns:p14="http://schemas.microsoft.com/office/powerpoint/2010/main">
    <mc:Choice Requires="p14">
      <p:transition spd="slow" p14:dur="2000" advTm="50492"/>
    </mc:Choice>
    <mc:Fallback xmlns="">
      <p:transition spd="slow" advTm="50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Neural tube defects: spina bifida</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sz="2800" dirty="0"/>
              <a:t>Comorbidities/ Complications</a:t>
            </a:r>
          </a:p>
          <a:p>
            <a:pPr marL="0" indent="0">
              <a:buNone/>
            </a:pPr>
            <a:endParaRPr lang="en-US" sz="2800" dirty="0"/>
          </a:p>
          <a:p>
            <a:pPr lvl="1"/>
            <a:r>
              <a:rPr lang="en-US" sz="2400" dirty="0"/>
              <a:t>Bladder/ bowel issues</a:t>
            </a:r>
          </a:p>
          <a:p>
            <a:pPr lvl="1"/>
            <a:r>
              <a:rPr lang="en-US" sz="2400" dirty="0"/>
              <a:t>Hydrocephalus</a:t>
            </a:r>
          </a:p>
          <a:p>
            <a:pPr lvl="1"/>
            <a:r>
              <a:rPr lang="en-US" sz="2400" dirty="0"/>
              <a:t>Epilepsy</a:t>
            </a:r>
          </a:p>
          <a:p>
            <a:pPr lvl="1"/>
            <a:r>
              <a:rPr lang="en-US" sz="2400" dirty="0"/>
              <a:t>Motor impairment including paralysis</a:t>
            </a:r>
          </a:p>
          <a:p>
            <a:pPr lvl="1"/>
            <a:r>
              <a:rPr lang="en-US" sz="2400" dirty="0"/>
              <a:t>Skin issues related to decreased sensation (pressure sores, burns…)</a:t>
            </a:r>
          </a:p>
          <a:p>
            <a:pPr lvl="1"/>
            <a:r>
              <a:rPr lang="en-US" sz="2400" dirty="0"/>
              <a:t>Latex allergy</a:t>
            </a:r>
          </a:p>
        </p:txBody>
      </p:sp>
    </p:spTree>
    <p:extLst>
      <p:ext uri="{BB962C8B-B14F-4D97-AF65-F5344CB8AC3E}">
        <p14:creationId xmlns:p14="http://schemas.microsoft.com/office/powerpoint/2010/main" val="1769556037"/>
      </p:ext>
    </p:extLst>
  </p:cSld>
  <p:clrMapOvr>
    <a:masterClrMapping/>
  </p:clrMapOvr>
  <mc:AlternateContent xmlns:mc="http://schemas.openxmlformats.org/markup-compatibility/2006" xmlns:p14="http://schemas.microsoft.com/office/powerpoint/2010/main">
    <mc:Choice Requires="p14">
      <p:transition spd="slow" p14:dur="2000" advTm="61295"/>
    </mc:Choice>
    <mc:Fallback xmlns="">
      <p:transition spd="slow" advTm="612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Neural tube defects: spina bifida</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342900" y="1659467"/>
            <a:ext cx="11506200" cy="5080000"/>
          </a:xfrm>
        </p:spPr>
        <p:txBody>
          <a:bodyPr>
            <a:normAutofit fontScale="92500" lnSpcReduction="10000"/>
          </a:bodyPr>
          <a:lstStyle/>
          <a:p>
            <a:pPr marL="0" indent="0">
              <a:buNone/>
            </a:pPr>
            <a:r>
              <a:rPr lang="en-US" sz="2800" dirty="0"/>
              <a:t>Treatments</a:t>
            </a:r>
          </a:p>
          <a:p>
            <a:pPr>
              <a:buFontTx/>
              <a:buChar char="-"/>
            </a:pPr>
            <a:r>
              <a:rPr lang="en-US" sz="2400" dirty="0"/>
              <a:t>Treatment requires complex management from neurology, neurosurgery, urology, orthopedics, rehabilitation medicine as well as services such as physical and occupational therapy.</a:t>
            </a:r>
          </a:p>
          <a:p>
            <a:pPr>
              <a:buFontTx/>
              <a:buChar char="-"/>
            </a:pPr>
            <a:r>
              <a:rPr lang="en-US" sz="2400" dirty="0"/>
              <a:t>Treatment for hydrocephalus typically requires a shunt</a:t>
            </a:r>
          </a:p>
          <a:p>
            <a:pPr>
              <a:buFontTx/>
              <a:buChar char="-"/>
            </a:pPr>
            <a:r>
              <a:rPr lang="en-US" sz="2400" dirty="0"/>
              <a:t>Surgical treatment of protrusion is typically done in the first 24 hours of life. If detected during pregnancy, intrauterine surgery can be done. </a:t>
            </a:r>
          </a:p>
          <a:p>
            <a:pPr>
              <a:buFontTx/>
              <a:buChar char="-"/>
            </a:pPr>
            <a:r>
              <a:rPr lang="en-US" sz="2400" dirty="0"/>
              <a:t>Treat comorbidities: </a:t>
            </a:r>
          </a:p>
          <a:p>
            <a:pPr lvl="1">
              <a:buFontTx/>
              <a:buChar char="-"/>
            </a:pPr>
            <a:r>
              <a:rPr lang="en-US" sz="2200" dirty="0"/>
              <a:t> Learning disorders</a:t>
            </a:r>
          </a:p>
          <a:p>
            <a:pPr lvl="1">
              <a:buFontTx/>
              <a:buChar char="-"/>
            </a:pPr>
            <a:r>
              <a:rPr lang="en-US" sz="2200" dirty="0"/>
              <a:t>Vision concerns</a:t>
            </a:r>
          </a:p>
          <a:p>
            <a:pPr lvl="1">
              <a:buFontTx/>
              <a:buChar char="-"/>
            </a:pPr>
            <a:r>
              <a:rPr lang="en-US" sz="2200" dirty="0"/>
              <a:t>Weight management</a:t>
            </a:r>
          </a:p>
          <a:p>
            <a:pPr lvl="1">
              <a:buFontTx/>
              <a:buChar char="-"/>
            </a:pPr>
            <a:r>
              <a:rPr lang="en-US" sz="2200" dirty="0"/>
              <a:t>Mobility needs</a:t>
            </a:r>
          </a:p>
          <a:p>
            <a:pPr lvl="1">
              <a:buFontTx/>
              <a:buChar char="-"/>
            </a:pPr>
            <a:r>
              <a:rPr lang="en-US" sz="2200" dirty="0"/>
              <a:t>Depression/mental health.</a:t>
            </a:r>
          </a:p>
          <a:p>
            <a:pPr>
              <a:buFontTx/>
              <a:buChar char="-"/>
            </a:pPr>
            <a:r>
              <a:rPr lang="en-US" sz="2400" dirty="0"/>
              <a:t>Check for Latex Allergies!!!</a:t>
            </a:r>
          </a:p>
          <a:p>
            <a:pPr lvl="1"/>
            <a:endParaRPr lang="en-US" dirty="0"/>
          </a:p>
        </p:txBody>
      </p:sp>
    </p:spTree>
    <p:extLst>
      <p:ext uri="{BB962C8B-B14F-4D97-AF65-F5344CB8AC3E}">
        <p14:creationId xmlns:p14="http://schemas.microsoft.com/office/powerpoint/2010/main" val="2304744200"/>
      </p:ext>
    </p:extLst>
  </p:cSld>
  <p:clrMapOvr>
    <a:masterClrMapping/>
  </p:clrMapOvr>
  <mc:AlternateContent xmlns:mc="http://schemas.openxmlformats.org/markup-compatibility/2006" xmlns:p14="http://schemas.microsoft.com/office/powerpoint/2010/main">
    <mc:Choice Requires="p14">
      <p:transition spd="slow" p14:dur="2000" advTm="90775"/>
    </mc:Choice>
    <mc:Fallback xmlns="">
      <p:transition spd="slow" advTm="90775"/>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29701</TotalTime>
  <Words>5716</Words>
  <Application>Microsoft Office PowerPoint</Application>
  <PresentationFormat>Widescreen</PresentationFormat>
  <Paragraphs>357</Paragraphs>
  <Slides>30</Slides>
  <Notes>28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mayo-sans</vt:lpstr>
      <vt:lpstr>Wingdings</vt:lpstr>
      <vt:lpstr>Vapor Trail</vt:lpstr>
      <vt:lpstr>Nursing care for pediatric neurology~ Part 1</vt:lpstr>
      <vt:lpstr>Learning Objectives</vt:lpstr>
      <vt:lpstr>PowerPoint Presentation</vt:lpstr>
      <vt:lpstr>Pearls in pediatric neurology assessment</vt:lpstr>
      <vt:lpstr>Neural Tube defects</vt:lpstr>
      <vt:lpstr>Neural tube defects: spina bifida</vt:lpstr>
      <vt:lpstr>Neural tube defects: spina bifida</vt:lpstr>
      <vt:lpstr>Neural tube defects: spina bifida</vt:lpstr>
      <vt:lpstr>Neural tube defects: spina bifida</vt:lpstr>
      <vt:lpstr>Neural tube defects: spina bifida</vt:lpstr>
      <vt:lpstr>Neural tube defects: Anencephaly</vt:lpstr>
      <vt:lpstr>Neural tube defects: Anencephaly</vt:lpstr>
      <vt:lpstr>Neural tube defects: Anencephaly</vt:lpstr>
      <vt:lpstr>Hydrocephalus</vt:lpstr>
      <vt:lpstr>Hydrocephalus</vt:lpstr>
      <vt:lpstr>Hydrocephalus</vt:lpstr>
      <vt:lpstr>Hydrocephalus</vt:lpstr>
      <vt:lpstr>Hydrocephalus</vt:lpstr>
      <vt:lpstr>Infectious causes</vt:lpstr>
      <vt:lpstr>Infectious causes: encephalitis </vt:lpstr>
      <vt:lpstr>Infectious causes: encephalitis</vt:lpstr>
      <vt:lpstr>Infectious causes: encephalitis</vt:lpstr>
      <vt:lpstr>Infectious causes: encephalitis</vt:lpstr>
      <vt:lpstr>Infectious causes: encephalitis</vt:lpstr>
      <vt:lpstr>Infectious causes: meningitis</vt:lpstr>
      <vt:lpstr>Infectious causes: meningitis</vt:lpstr>
      <vt:lpstr>Infectious causes: meningitis</vt:lpstr>
      <vt:lpstr>Infectious causes: meningitis</vt:lpstr>
      <vt:lpstr>Infectious causes: meningitis</vt:lpstr>
      <vt:lpstr>References:  https://www.ncbi.nlm.nih.gov/pmc/articles/PMC8001510/  https://www.cdc.gov/ncbddd/birthdefects/anencephaly.html  Douglas Swanson; Meningitis. Pediatr Rev December 2015; 36 (12): 514–526. https://doi.org/10.1542/pir.36-12-514  Kahle, K. T., Kulkarni, A. V., Limbrick, D. D., &amp; Warf, B. C. (2016). Hydrocephalus in children. The Lancet, 387(10020), 788–799. https://doi.org/10.1016/s0140-6736(15)60694-8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Ndahayo, Kimberly</dc:creator>
  <cp:lastModifiedBy>Connolly, Teresa</cp:lastModifiedBy>
  <cp:revision>31</cp:revision>
  <dcterms:created xsi:type="dcterms:W3CDTF">2023-06-03T23:55:41Z</dcterms:created>
  <dcterms:modified xsi:type="dcterms:W3CDTF">2023-06-30T20:39:15Z</dcterms:modified>
</cp:coreProperties>
</file>